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13"/>
  </p:notesMasterIdLst>
  <p:sldIdLst>
    <p:sldId id="348" r:id="rId2"/>
    <p:sldId id="362" r:id="rId3"/>
    <p:sldId id="423" r:id="rId4"/>
    <p:sldId id="291" r:id="rId5"/>
    <p:sldId id="290"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24" r:id="rId44"/>
    <p:sldId id="400" r:id="rId45"/>
    <p:sldId id="401" r:id="rId46"/>
    <p:sldId id="402" r:id="rId47"/>
    <p:sldId id="403" r:id="rId48"/>
    <p:sldId id="404" r:id="rId49"/>
    <p:sldId id="405" r:id="rId50"/>
    <p:sldId id="406" r:id="rId51"/>
    <p:sldId id="407" r:id="rId52"/>
    <p:sldId id="408" r:id="rId53"/>
    <p:sldId id="409" r:id="rId54"/>
    <p:sldId id="410" r:id="rId55"/>
    <p:sldId id="411" r:id="rId56"/>
    <p:sldId id="425" r:id="rId57"/>
    <p:sldId id="412" r:id="rId58"/>
    <p:sldId id="413" r:id="rId59"/>
    <p:sldId id="414" r:id="rId60"/>
    <p:sldId id="415" r:id="rId61"/>
    <p:sldId id="416" r:id="rId62"/>
    <p:sldId id="417" r:id="rId63"/>
    <p:sldId id="418" r:id="rId64"/>
    <p:sldId id="419" r:id="rId65"/>
    <p:sldId id="420" r:id="rId66"/>
    <p:sldId id="421" r:id="rId67"/>
    <p:sldId id="422" r:id="rId68"/>
    <p:sldId id="347" r:id="rId69"/>
    <p:sldId id="318" r:id="rId70"/>
    <p:sldId id="323" r:id="rId71"/>
    <p:sldId id="319" r:id="rId72"/>
    <p:sldId id="320" r:id="rId73"/>
    <p:sldId id="321" r:id="rId74"/>
    <p:sldId id="322"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257" r:id="rId1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19" d="100"/>
          <a:sy n="119" d="100"/>
        </p:scale>
        <p:origin x="96" y="20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D267D-9E34-4F6B-A913-3DD6078FECAF}" type="datetimeFigureOut">
              <a:rPr lang="nl-BE" smtClean="0"/>
              <a:t>1/05/2018</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5D01D-6F08-4B11-BCBA-F9B6243D4C8F}" type="slidenum">
              <a:rPr lang="nl-BE" smtClean="0"/>
              <a:t>‹nr.›</a:t>
            </a:fld>
            <a:endParaRPr lang="nl-BE"/>
          </a:p>
        </p:txBody>
      </p:sp>
    </p:spTree>
    <p:extLst>
      <p:ext uri="{BB962C8B-B14F-4D97-AF65-F5344CB8AC3E}">
        <p14:creationId xmlns:p14="http://schemas.microsoft.com/office/powerpoint/2010/main" val="1587303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nl-NL"/>
              <a:t>Klik om de stijl te bewerken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FA53665A-28EA-41A4-A744-E3755D0F51BC}" type="datetime1">
              <a:rPr lang="en-US" smtClean="0"/>
              <a:t>5/1/2018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‹nr.›</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55D3090-952D-4A89-A708-460545EFE79A}" type="datetime1">
              <a:rPr lang="en-US" smtClean="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E8EBD81D-957D-45EE-A131-479DD4128207}" type="datetime1">
              <a:rPr lang="en-US" smtClean="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9A94B36-8E61-4F55-B415-29AF74F5B445}" type="datetime1">
              <a:rPr lang="en-US" smtClean="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nl-NL"/>
              <a:t>Klik om de stijl te bewerken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fld id="{FC6DD296-EBFB-4F7C-8CC1-81398A1C5208}" type="datetime1">
              <a:rPr lang="en-US" smtClean="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BE0A8244-5AC5-4915-A04C-381E680673BE}" type="datetime1">
              <a:rPr lang="en-US" smtClean="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966DBA-63E6-47E3-B078-77BEB1C13C76}" type="datetime1">
              <a:rPr lang="en-US" smtClean="0"/>
              <a:t>5/1/2018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BF7B45A0-3B4A-4EFA-85D8-F3E6C2A71FFE}" type="datetime1">
              <a:rPr lang="en-US" smtClean="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DD0DA-900D-4AB6-A901-2F44E43CD4AB}" type="datetime1">
              <a:rPr lang="en-US" smtClean="0"/>
              <a:t>5/1/2018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de stijl te bewerken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08AC6AFB-514F-4B05-ADDB-273F64755261}" type="datetime1">
              <a:rPr lang="en-US" smtClean="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de stijl te bewerken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62B53190-0934-4D45-84C8-C92BCB76847C}" type="datetime1">
              <a:rPr lang="en-US" smtClean="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B114CB3-9989-4530-B47B-2BB3476F9D6D}" type="datetime1">
              <a:rPr lang="en-US" smtClean="0"/>
              <a:t>5/1/2018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http://www.c-sharpcorner.com/UploadFile/damubetha/solid-principles-in-C-Shar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www.tutorialspoint.com/design_pattern/design_pattern_overview.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artinfowler.com/eaaCatalog/repositor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c-sharpcorner.com/article/dependency-injection-day-1/" TargetMode="External"/><Relationship Id="rId7" Type="http://schemas.openxmlformats.org/officeDocument/2006/relationships/hyperlink" Target="https://www.c-sharpcorner.com/article/dependency-injection-part-5-using-a-di-container-autofac/" TargetMode="External"/><Relationship Id="rId2" Type="http://schemas.openxmlformats.org/officeDocument/2006/relationships/hyperlink" Target="https://martinfowler.com/articles/injection.html" TargetMode="External"/><Relationship Id="rId1" Type="http://schemas.openxmlformats.org/officeDocument/2006/relationships/slideLayout" Target="../slideLayouts/slideLayout2.xml"/><Relationship Id="rId6" Type="http://schemas.openxmlformats.org/officeDocument/2006/relationships/hyperlink" Target="https://www.c-sharpcorner.com/article/dependency-injection-part-four-embracing-abstraction/" TargetMode="External"/><Relationship Id="rId5" Type="http://schemas.openxmlformats.org/officeDocument/2006/relationships/hyperlink" Target="https://www.c-sharpcorner.com/article/dependency-injection-part-3/" TargetMode="External"/><Relationship Id="rId4" Type="http://schemas.openxmlformats.org/officeDocument/2006/relationships/hyperlink" Target="https://www.c-sharpcorner.com/article/dependency-injection-part-2-5-reasons-to-write-loosely-coupled-cod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martinfowler.com/eaaCatalog/unitOfWork.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visualstudiomagazine.com/articles/2012/07/16/the-builder-pattern-in-net.aspx" TargetMode="External"/><Relationship Id="rId2" Type="http://schemas.openxmlformats.org/officeDocument/2006/relationships/hyperlink" Target="http://blogs.tedneward.com/patterns/Builder-CSharp/"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sdn.microsoft.com/en-us/library/system.idisposable(v=vs.110).aspx"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dzone.com/articles/design-patterns-the-strategy-and-factory-patterns"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nl-BE" dirty="0"/>
              <a:t>PATRONEN</a:t>
            </a:r>
          </a:p>
        </p:txBody>
      </p:sp>
      <p:sp>
        <p:nvSpPr>
          <p:cNvPr id="2" name="Ondertitel 1"/>
          <p:cNvSpPr>
            <a:spLocks noGrp="1"/>
          </p:cNvSpPr>
          <p:nvPr>
            <p:ph type="subTitle" idx="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50775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a:t>
            </a:r>
            <a:r>
              <a:rPr lang="nl-BE" dirty="0" err="1"/>
              <a:t>EmployeeRepository</a:t>
            </a:r>
            <a:endParaRPr lang="nl-BE" dirty="0"/>
          </a:p>
        </p:txBody>
      </p:sp>
      <p:sp>
        <p:nvSpPr>
          <p:cNvPr id="3" name="Tijdelijke aanduiding voor inhoud 2"/>
          <p:cNvSpPr>
            <a:spLocks noGrp="1"/>
          </p:cNvSpPr>
          <p:nvPr>
            <p:ph idx="1"/>
          </p:nvPr>
        </p:nvSpPr>
        <p:spPr>
          <a:xfrm>
            <a:off x="828675" y="2057399"/>
            <a:ext cx="11115675" cy="4531553"/>
          </a:xfrm>
          <a:solidFill>
            <a:schemeClr val="accent1"/>
          </a:solidFill>
        </p:spPr>
        <p:txBody>
          <a:bodyPr>
            <a:noAutofit/>
          </a:bodyPr>
          <a:lstStyle/>
          <a:p>
            <a:pPr marL="45720" indent="0">
              <a:buNone/>
            </a:pPr>
            <a:r>
              <a:rPr lang="en-US" sz="1800" dirty="0">
                <a:latin typeface="Consolas" panose="020B0609020204030204" pitchFamily="49" charset="0"/>
              </a:rPr>
              <a:t>	</a:t>
            </a:r>
            <a:r>
              <a:rPr lang="nl-BE" sz="1800" dirty="0">
                <a:latin typeface="Consolas" panose="020B0609020204030204" pitchFamily="49" charset="0"/>
              </a:rPr>
              <a:t>     </a:t>
            </a:r>
            <a:r>
              <a:rPr lang="nl-BE" sz="1800" dirty="0" err="1">
                <a:latin typeface="Consolas" panose="020B0609020204030204" pitchFamily="49" charset="0"/>
              </a:rPr>
              <a:t>else</a:t>
            </a:r>
            <a:r>
              <a:rPr lang="nl-BE" sz="1800" dirty="0">
                <a:latin typeface="Consolas" panose="020B0609020204030204" pitchFamily="49" charset="0"/>
              </a:rPr>
              <a:t> {</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this.dBContext.Entry</a:t>
            </a:r>
            <a:r>
              <a:rPr lang="nl-BE" sz="1800" dirty="0">
                <a:latin typeface="Consolas" panose="020B0609020204030204" pitchFamily="49" charset="0"/>
              </a:rPr>
              <a:t>(employee).State = </a:t>
            </a:r>
            <a:r>
              <a:rPr lang="nl-BE" sz="1800" dirty="0" err="1">
                <a:latin typeface="Consolas" panose="020B0609020204030204" pitchFamily="49" charset="0"/>
              </a:rPr>
              <a:t>EntityState.Modified</a:t>
            </a:r>
            <a:r>
              <a:rPr lang="nl-BE" sz="1800" dirty="0">
                <a:latin typeface="Consolas" panose="020B0609020204030204" pitchFamily="49" charset="0"/>
              </a:rPr>
              <a:t>;</a:t>
            </a:r>
          </a:p>
          <a:p>
            <a:pPr marL="45720" indent="0">
              <a:buNone/>
            </a:pPr>
            <a:r>
              <a:rPr lang="nl-BE" sz="1800" dirty="0">
                <a:latin typeface="Consolas" panose="020B0609020204030204" pitchFamily="49" charset="0"/>
              </a:rPr>
              <a:t>            }</a:t>
            </a:r>
          </a:p>
          <a:p>
            <a:pPr marL="45720" indent="0">
              <a:buNone/>
            </a:pPr>
            <a:r>
              <a:rPr lang="nl-BE" sz="1800" dirty="0">
                <a:latin typeface="Consolas" panose="020B0609020204030204" pitchFamily="49" charset="0"/>
              </a:rPr>
              <a:t>        }</a:t>
            </a:r>
          </a:p>
          <a:p>
            <a:pPr marL="45720" indent="0">
              <a:buNone/>
            </a:pPr>
            <a:r>
              <a:rPr lang="nl-BE" sz="1800" dirty="0">
                <a:latin typeface="Consolas" panose="020B0609020204030204" pitchFamily="49" charset="0"/>
              </a:rPr>
              <a:t>	</a:t>
            </a:r>
          </a:p>
          <a:p>
            <a:pPr marL="45720" indent="0">
              <a:buNone/>
            </a:pPr>
            <a:r>
              <a:rPr lang="nl-BE" sz="1800" dirty="0">
                <a:latin typeface="Consolas" panose="020B0609020204030204" pitchFamily="49" charset="0"/>
              </a:rPr>
              <a:t>	 public </a:t>
            </a:r>
            <a:r>
              <a:rPr lang="nl-BE" sz="1800" dirty="0" err="1">
                <a:latin typeface="Consolas" panose="020B0609020204030204" pitchFamily="49" charset="0"/>
              </a:rPr>
              <a:t>void</a:t>
            </a:r>
            <a:r>
              <a:rPr lang="nl-BE" sz="1800" dirty="0">
                <a:latin typeface="Consolas" panose="020B0609020204030204" pitchFamily="49" charset="0"/>
              </a:rPr>
              <a:t> Save() {</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this.dBContext.SaveChanges</a:t>
            </a:r>
            <a:r>
              <a:rPr lang="nl-BE" sz="1800" dirty="0">
                <a:latin typeface="Consolas" panose="020B0609020204030204" pitchFamily="49" charset="0"/>
              </a:rPr>
              <a:t>();</a:t>
            </a:r>
          </a:p>
          <a:p>
            <a:pPr marL="45720" indent="0">
              <a:buNone/>
            </a:pPr>
            <a:r>
              <a:rPr lang="nl-BE" sz="1800" dirty="0">
                <a:latin typeface="Consolas" panose="020B0609020204030204" pitchFamily="49" charset="0"/>
              </a:rPr>
              <a:t>        }</a:t>
            </a:r>
          </a:p>
          <a:p>
            <a:pPr marL="45720" indent="0">
              <a:buNone/>
            </a:pPr>
            <a:r>
              <a:rPr lang="nl-BE" sz="18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2425293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742950" y="2238375"/>
            <a:ext cx="8458200" cy="427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lstStyle/>
          <a:p>
            <a:r>
              <a:rPr lang="nl-BE" dirty="0"/>
              <a:t>DI zoals het niet hoort</a:t>
            </a:r>
          </a:p>
        </p:txBody>
      </p:sp>
      <p:sp>
        <p:nvSpPr>
          <p:cNvPr id="3" name="Tijdelijke aanduiding voor inhoud 2"/>
          <p:cNvSpPr>
            <a:spLocks noGrp="1"/>
          </p:cNvSpPr>
          <p:nvPr>
            <p:ph idx="1"/>
          </p:nvPr>
        </p:nvSpPr>
        <p:spPr>
          <a:xfrm>
            <a:off x="1143000" y="1786764"/>
            <a:ext cx="9872871" cy="4619626"/>
          </a:xfrm>
        </p:spPr>
        <p:txBody>
          <a:bodyPr>
            <a:noAutofit/>
          </a:bodyPr>
          <a:lstStyle/>
          <a:p>
            <a:pPr marL="45720" indent="0">
              <a:buNone/>
            </a:pPr>
            <a:r>
              <a:rPr lang="nl-BE" sz="2400" dirty="0"/>
              <a:t>Client code:</a:t>
            </a:r>
          </a:p>
          <a:p>
            <a:pPr marL="45720" indent="0">
              <a:buNone/>
            </a:pPr>
            <a:r>
              <a:rPr lang="nl-BE" sz="1800" b="1" dirty="0">
                <a:latin typeface="Consolas" panose="020B0609020204030204" pitchFamily="49" charset="0"/>
              </a:rPr>
              <a:t>public</a:t>
            </a:r>
            <a:r>
              <a:rPr lang="nl-BE" sz="1800" dirty="0">
                <a:latin typeface="Consolas" panose="020B0609020204030204" pitchFamily="49" charset="0"/>
              </a:rPr>
              <a:t> </a:t>
            </a:r>
            <a:r>
              <a:rPr lang="nl-BE" sz="1800" b="1" dirty="0">
                <a:latin typeface="Consolas" panose="020B0609020204030204" pitchFamily="49" charset="0"/>
              </a:rPr>
              <a:t>class</a:t>
            </a:r>
            <a:r>
              <a:rPr lang="nl-BE" sz="1800" dirty="0">
                <a:latin typeface="Consolas" panose="020B0609020204030204" pitchFamily="49" charset="0"/>
              </a:rPr>
              <a:t> </a:t>
            </a:r>
            <a:r>
              <a:rPr lang="nl-BE" sz="1800" dirty="0" err="1">
                <a:latin typeface="Consolas" panose="020B0609020204030204" pitchFamily="49" charset="0"/>
              </a:rPr>
              <a:t>DataExporter</a:t>
            </a:r>
            <a:r>
              <a:rPr lang="nl-BE" sz="1800" dirty="0">
                <a:latin typeface="Consolas" panose="020B0609020204030204" pitchFamily="49" charset="0"/>
              </a:rPr>
              <a:t>  {  </a:t>
            </a:r>
          </a:p>
          <a:p>
            <a:pPr marL="45720" indent="0">
              <a:buNone/>
            </a:pPr>
            <a:r>
              <a:rPr lang="nl-BE" sz="1800" b="1" dirty="0">
                <a:latin typeface="Consolas" panose="020B0609020204030204" pitchFamily="49" charset="0"/>
              </a:rPr>
              <a:t>   public</a:t>
            </a:r>
            <a:r>
              <a:rPr lang="nl-BE" sz="1800" dirty="0">
                <a:latin typeface="Consolas" panose="020B0609020204030204" pitchFamily="49" charset="0"/>
              </a:rPr>
              <a:t> </a:t>
            </a:r>
            <a:r>
              <a:rPr lang="nl-BE" sz="1800" b="1" dirty="0" err="1">
                <a:latin typeface="Consolas" panose="020B0609020204030204" pitchFamily="49" charset="0"/>
              </a:rPr>
              <a:t>void</a:t>
            </a:r>
            <a:r>
              <a:rPr lang="nl-BE" sz="1800" dirty="0">
                <a:latin typeface="Consolas" panose="020B0609020204030204" pitchFamily="49" charset="0"/>
              </a:rPr>
              <a:t> </a:t>
            </a:r>
            <a:r>
              <a:rPr lang="nl-BE" sz="1800" dirty="0" err="1">
                <a:latin typeface="Consolas" panose="020B0609020204030204" pitchFamily="49" charset="0"/>
              </a:rPr>
              <a:t>ExportDataFromFile</a:t>
            </a:r>
            <a:r>
              <a:rPr lang="nl-BE" sz="1800" dirty="0">
                <a:latin typeface="Consolas" panose="020B0609020204030204" pitchFamily="49" charset="0"/>
              </a:rPr>
              <a:t>()  {  </a:t>
            </a:r>
          </a:p>
          <a:p>
            <a:pPr marL="45720" indent="0">
              <a:buNone/>
            </a:pPr>
            <a:r>
              <a:rPr lang="nl-BE" sz="1800" b="1" dirty="0">
                <a:latin typeface="Consolas" panose="020B0609020204030204" pitchFamily="49" charset="0"/>
              </a:rPr>
              <a:t>   	</a:t>
            </a:r>
            <a:r>
              <a:rPr lang="nl-BE" sz="1800" b="1" dirty="0" err="1">
                <a:latin typeface="Consolas" panose="020B0609020204030204" pitchFamily="49" charset="0"/>
              </a:rPr>
              <a:t>try</a:t>
            </a:r>
            <a:r>
              <a:rPr lang="nl-BE" sz="1800" dirty="0">
                <a:latin typeface="Consolas" panose="020B0609020204030204" pitchFamily="49" charset="0"/>
              </a:rPr>
              <a:t> {  </a:t>
            </a:r>
          </a:p>
          <a:p>
            <a:pPr marL="45720" indent="0">
              <a:buNone/>
            </a:pPr>
            <a:r>
              <a:rPr lang="nl-BE" sz="1800" dirty="0">
                <a:latin typeface="Consolas" panose="020B0609020204030204" pitchFamily="49" charset="0"/>
              </a:rPr>
              <a:t>      		//code </a:t>
            </a:r>
            <a:r>
              <a:rPr lang="nl-BE" sz="1800" dirty="0" err="1">
                <a:latin typeface="Consolas" panose="020B0609020204030204" pitchFamily="49" charset="0"/>
              </a:rPr>
              <a:t>to</a:t>
            </a:r>
            <a:r>
              <a:rPr lang="nl-BE" sz="1800" dirty="0">
                <a:latin typeface="Consolas" panose="020B0609020204030204" pitchFamily="49" charset="0"/>
              </a:rPr>
              <a:t> export data </a:t>
            </a:r>
            <a:r>
              <a:rPr lang="nl-BE" sz="1800" dirty="0" err="1">
                <a:latin typeface="Consolas" panose="020B0609020204030204" pitchFamily="49" charset="0"/>
              </a:rPr>
              <a:t>from</a:t>
            </a:r>
            <a:r>
              <a:rPr lang="nl-BE" sz="1800" dirty="0">
                <a:latin typeface="Consolas" panose="020B0609020204030204" pitchFamily="49" charset="0"/>
              </a:rPr>
              <a:t> files </a:t>
            </a:r>
            <a:r>
              <a:rPr lang="nl-BE" sz="1800" dirty="0" err="1">
                <a:latin typeface="Consolas" panose="020B0609020204030204" pitchFamily="49" charset="0"/>
              </a:rPr>
              <a:t>to</a:t>
            </a:r>
            <a:r>
              <a:rPr lang="nl-BE" sz="1800" dirty="0">
                <a:latin typeface="Consolas" panose="020B0609020204030204" pitchFamily="49" charset="0"/>
              </a:rPr>
              <a:t> database.  </a:t>
            </a:r>
          </a:p>
          <a:p>
            <a:pPr marL="45720" indent="0">
              <a:buNone/>
            </a:pPr>
            <a:r>
              <a:rPr lang="nl-BE" sz="1800" dirty="0">
                <a:latin typeface="Consolas" panose="020B0609020204030204" pitchFamily="49" charset="0"/>
              </a:rPr>
              <a:t>   	}  </a:t>
            </a:r>
          </a:p>
          <a:p>
            <a:pPr marL="45720" indent="0">
              <a:buNone/>
            </a:pPr>
            <a:r>
              <a:rPr lang="nl-BE" sz="1800" b="1" dirty="0">
                <a:latin typeface="Consolas" panose="020B0609020204030204" pitchFamily="49" charset="0"/>
              </a:rPr>
              <a:t>   	catch</a:t>
            </a:r>
            <a:r>
              <a:rPr lang="nl-BE" sz="1800" dirty="0">
                <a:latin typeface="Consolas" panose="020B0609020204030204" pitchFamily="49" charset="0"/>
              </a:rPr>
              <a:t>(</a:t>
            </a:r>
            <a:r>
              <a:rPr lang="nl-BE" sz="1800" dirty="0" err="1">
                <a:latin typeface="Consolas" panose="020B0609020204030204" pitchFamily="49" charset="0"/>
              </a:rPr>
              <a:t>Exception</a:t>
            </a:r>
            <a:r>
              <a:rPr lang="nl-BE" sz="1800" dirty="0">
                <a:latin typeface="Consolas" panose="020B0609020204030204" pitchFamily="49" charset="0"/>
              </a:rPr>
              <a:t> ex)  {  </a:t>
            </a:r>
          </a:p>
          <a:p>
            <a:pPr marL="45720" indent="0">
              <a:buNone/>
            </a:pPr>
            <a:r>
              <a:rPr lang="nl-BE" sz="1800" b="1" dirty="0">
                <a:latin typeface="Consolas" panose="020B0609020204030204" pitchFamily="49" charset="0"/>
              </a:rPr>
              <a:t>      		new</a:t>
            </a:r>
            <a:r>
              <a:rPr lang="nl-BE" sz="1800" dirty="0">
                <a:latin typeface="Consolas" panose="020B0609020204030204" pitchFamily="49" charset="0"/>
              </a:rPr>
              <a:t> </a:t>
            </a:r>
            <a:r>
              <a:rPr lang="nl-BE" sz="1800" dirty="0" err="1">
                <a:latin typeface="Consolas" panose="020B0609020204030204" pitchFamily="49" charset="0"/>
              </a:rPr>
              <a:t>ExceptionLogger</a:t>
            </a:r>
            <a:r>
              <a:rPr lang="nl-BE" sz="1800" dirty="0">
                <a:latin typeface="Consolas" panose="020B0609020204030204" pitchFamily="49" charset="0"/>
              </a:rPr>
              <a:t>().</a:t>
            </a:r>
            <a:r>
              <a:rPr lang="nl-BE" sz="1800" dirty="0" err="1">
                <a:latin typeface="Consolas" panose="020B0609020204030204" pitchFamily="49" charset="0"/>
              </a:rPr>
              <a:t>LogIntoFile</a:t>
            </a:r>
            <a:r>
              <a:rPr lang="nl-BE" sz="1800" dirty="0">
                <a:latin typeface="Consolas" panose="020B0609020204030204" pitchFamily="49" charset="0"/>
              </a:rPr>
              <a:t>(ex);  </a:t>
            </a:r>
          </a:p>
          <a:p>
            <a:pPr marL="45720" indent="0">
              <a:buNone/>
            </a:pPr>
            <a:r>
              <a:rPr lang="nl-BE" sz="1800" dirty="0">
                <a:latin typeface="Consolas" panose="020B0609020204030204" pitchFamily="49" charset="0"/>
              </a:rPr>
              <a:t>   	}  </a:t>
            </a:r>
          </a:p>
          <a:p>
            <a:pPr marL="45720" indent="0">
              <a:buNone/>
            </a:pPr>
            <a:r>
              <a:rPr lang="nl-BE" sz="1800" dirty="0">
                <a:latin typeface="Consolas" panose="020B0609020204030204" pitchFamily="49" charset="0"/>
              </a:rPr>
              <a:t>   }  </a:t>
            </a:r>
          </a:p>
          <a:p>
            <a:pPr marL="45720" indent="0">
              <a:buNone/>
            </a:pPr>
            <a:r>
              <a:rPr lang="nl-BE" sz="18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100</a:t>
            </a:fld>
            <a:endParaRPr lang="en-US" dirty="0"/>
          </a:p>
        </p:txBody>
      </p:sp>
    </p:spTree>
    <p:extLst>
      <p:ext uri="{BB962C8B-B14F-4D97-AF65-F5344CB8AC3E}">
        <p14:creationId xmlns:p14="http://schemas.microsoft.com/office/powerpoint/2010/main" val="42937419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771525" y="2581275"/>
            <a:ext cx="6257925"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lstStyle/>
          <a:p>
            <a:r>
              <a:rPr lang="nl-BE" dirty="0"/>
              <a:t>DI zoals het niet hoort</a:t>
            </a:r>
          </a:p>
        </p:txBody>
      </p:sp>
      <p:sp>
        <p:nvSpPr>
          <p:cNvPr id="3" name="Tijdelijke aanduiding voor inhoud 2"/>
          <p:cNvSpPr>
            <a:spLocks noGrp="1"/>
          </p:cNvSpPr>
          <p:nvPr>
            <p:ph idx="1"/>
          </p:nvPr>
        </p:nvSpPr>
        <p:spPr/>
        <p:txBody>
          <a:bodyPr>
            <a:normAutofit fontScale="40000" lnSpcReduction="20000"/>
          </a:bodyPr>
          <a:lstStyle/>
          <a:p>
            <a:r>
              <a:rPr lang="nl-BE" sz="5000" dirty="0"/>
              <a:t>Stel nu dat </a:t>
            </a:r>
            <a:r>
              <a:rPr lang="nl-BE" sz="5000" dirty="0" err="1"/>
              <a:t>client</a:t>
            </a:r>
            <a:r>
              <a:rPr lang="nl-BE" sz="5000" dirty="0"/>
              <a:t> de IO </a:t>
            </a:r>
            <a:r>
              <a:rPr lang="nl-BE" sz="5000" dirty="0" err="1"/>
              <a:t>Exceptions</a:t>
            </a:r>
            <a:r>
              <a:rPr lang="nl-BE" sz="5000" dirty="0"/>
              <a:t> in een databank opslaat, de andere excepties worden in bestand </a:t>
            </a:r>
            <a:r>
              <a:rPr lang="nl-BE" sz="5000" dirty="0" err="1"/>
              <a:t>opgeslaan</a:t>
            </a:r>
            <a:r>
              <a:rPr lang="nl-BE" sz="5000" dirty="0"/>
              <a:t>.</a:t>
            </a:r>
          </a:p>
          <a:p>
            <a:pPr marL="45720" indent="0">
              <a:buNone/>
            </a:pPr>
            <a:r>
              <a:rPr lang="nl-BE" sz="4000" b="1" dirty="0">
                <a:latin typeface="Consolas" panose="020B0609020204030204" pitchFamily="49" charset="0"/>
              </a:rPr>
              <a:t>public</a:t>
            </a:r>
            <a:r>
              <a:rPr lang="nl-BE" sz="4000" dirty="0">
                <a:latin typeface="Consolas" panose="020B0609020204030204" pitchFamily="49" charset="0"/>
              </a:rPr>
              <a:t> </a:t>
            </a:r>
            <a:r>
              <a:rPr lang="nl-BE" sz="4000" b="1" dirty="0">
                <a:latin typeface="Consolas" panose="020B0609020204030204" pitchFamily="49" charset="0"/>
              </a:rPr>
              <a:t>class</a:t>
            </a:r>
            <a:r>
              <a:rPr lang="nl-BE" sz="4000" dirty="0">
                <a:latin typeface="Consolas" panose="020B0609020204030204" pitchFamily="49" charset="0"/>
              </a:rPr>
              <a:t> </a:t>
            </a:r>
            <a:r>
              <a:rPr lang="nl-BE" sz="4000" dirty="0" err="1">
                <a:latin typeface="Consolas" panose="020B0609020204030204" pitchFamily="49" charset="0"/>
              </a:rPr>
              <a:t>DbLogger</a:t>
            </a:r>
            <a:r>
              <a:rPr lang="nl-BE" sz="4000" dirty="0">
                <a:latin typeface="Consolas" panose="020B0609020204030204" pitchFamily="49" charset="0"/>
              </a:rPr>
              <a:t>  {  </a:t>
            </a:r>
          </a:p>
          <a:p>
            <a:pPr marL="45720" indent="0">
              <a:buNone/>
            </a:pPr>
            <a:r>
              <a:rPr lang="nl-BE" sz="4000" b="1" dirty="0">
                <a:latin typeface="Consolas" panose="020B0609020204030204" pitchFamily="49" charset="0"/>
              </a:rPr>
              <a:t>   public</a:t>
            </a:r>
            <a:r>
              <a:rPr lang="nl-BE" sz="4000" dirty="0">
                <a:latin typeface="Consolas" panose="020B0609020204030204" pitchFamily="49" charset="0"/>
              </a:rPr>
              <a:t> </a:t>
            </a:r>
            <a:r>
              <a:rPr lang="nl-BE" sz="4000" b="1" dirty="0" err="1">
                <a:latin typeface="Consolas" panose="020B0609020204030204" pitchFamily="49" charset="0"/>
              </a:rPr>
              <a:t>void</a:t>
            </a:r>
            <a:r>
              <a:rPr lang="nl-BE" sz="4000" dirty="0">
                <a:latin typeface="Consolas" panose="020B0609020204030204" pitchFamily="49" charset="0"/>
              </a:rPr>
              <a:t> </a:t>
            </a:r>
            <a:r>
              <a:rPr lang="nl-BE" sz="4000" dirty="0" err="1">
                <a:latin typeface="Consolas" panose="020B0609020204030204" pitchFamily="49" charset="0"/>
              </a:rPr>
              <a:t>LogMessage</a:t>
            </a:r>
            <a:r>
              <a:rPr lang="nl-BE" sz="4000" dirty="0">
                <a:latin typeface="Consolas" panose="020B0609020204030204" pitchFamily="49" charset="0"/>
              </a:rPr>
              <a:t>(</a:t>
            </a:r>
            <a:r>
              <a:rPr lang="nl-BE" sz="4000" b="1" dirty="0">
                <a:latin typeface="Consolas" panose="020B0609020204030204" pitchFamily="49" charset="0"/>
              </a:rPr>
              <a:t>string</a:t>
            </a:r>
            <a:r>
              <a:rPr lang="nl-BE" sz="4000" dirty="0">
                <a:latin typeface="Consolas" panose="020B0609020204030204" pitchFamily="49" charset="0"/>
              </a:rPr>
              <a:t> </a:t>
            </a:r>
            <a:r>
              <a:rPr lang="nl-BE" sz="4000" dirty="0" err="1">
                <a:latin typeface="Consolas" panose="020B0609020204030204" pitchFamily="49" charset="0"/>
              </a:rPr>
              <a:t>aMessage</a:t>
            </a:r>
            <a:r>
              <a:rPr lang="nl-BE" sz="4000" dirty="0">
                <a:latin typeface="Consolas" panose="020B0609020204030204" pitchFamily="49" charset="0"/>
              </a:rPr>
              <a:t>)  {  </a:t>
            </a:r>
          </a:p>
          <a:p>
            <a:pPr marL="45720" indent="0">
              <a:buNone/>
            </a:pPr>
            <a:r>
              <a:rPr lang="nl-BE" sz="4000" dirty="0">
                <a:latin typeface="Consolas" panose="020B0609020204030204" pitchFamily="49" charset="0"/>
              </a:rPr>
              <a:t>      //Code </a:t>
            </a:r>
            <a:r>
              <a:rPr lang="nl-BE" sz="4000" dirty="0" err="1">
                <a:latin typeface="Consolas" panose="020B0609020204030204" pitchFamily="49" charset="0"/>
              </a:rPr>
              <a:t>to</a:t>
            </a:r>
            <a:r>
              <a:rPr lang="nl-BE" sz="4000" dirty="0">
                <a:latin typeface="Consolas" panose="020B0609020204030204" pitchFamily="49" charset="0"/>
              </a:rPr>
              <a:t> </a:t>
            </a:r>
            <a:r>
              <a:rPr lang="nl-BE" sz="4000" dirty="0" err="1">
                <a:latin typeface="Consolas" panose="020B0609020204030204" pitchFamily="49" charset="0"/>
              </a:rPr>
              <a:t>write</a:t>
            </a:r>
            <a:r>
              <a:rPr lang="nl-BE" sz="4000" dirty="0">
                <a:latin typeface="Consolas" panose="020B0609020204030204" pitchFamily="49" charset="0"/>
              </a:rPr>
              <a:t> </a:t>
            </a:r>
            <a:r>
              <a:rPr lang="nl-BE" sz="4000" dirty="0" err="1">
                <a:latin typeface="Consolas" panose="020B0609020204030204" pitchFamily="49" charset="0"/>
              </a:rPr>
              <a:t>message</a:t>
            </a:r>
            <a:r>
              <a:rPr lang="nl-BE" sz="4000" dirty="0">
                <a:latin typeface="Consolas" panose="020B0609020204030204" pitchFamily="49" charset="0"/>
              </a:rPr>
              <a:t> in database.  </a:t>
            </a:r>
          </a:p>
          <a:p>
            <a:pPr marL="45720" indent="0">
              <a:buNone/>
            </a:pPr>
            <a:r>
              <a:rPr lang="nl-BE" sz="4000" dirty="0">
                <a:latin typeface="Consolas" panose="020B0609020204030204" pitchFamily="49" charset="0"/>
              </a:rPr>
              <a:t>   }  </a:t>
            </a:r>
          </a:p>
          <a:p>
            <a:pPr marL="45720" indent="0">
              <a:buNone/>
            </a:pPr>
            <a:r>
              <a:rPr lang="nl-BE" sz="4000" dirty="0">
                <a:latin typeface="Consolas" panose="020B0609020204030204" pitchFamily="49" charset="0"/>
              </a:rPr>
              <a:t>}  </a:t>
            </a:r>
          </a:p>
          <a:p>
            <a:pPr marL="45720" indent="0">
              <a:buNone/>
            </a:pPr>
            <a:r>
              <a:rPr lang="nl-BE" sz="4000" b="1" dirty="0">
                <a:latin typeface="Consolas" panose="020B0609020204030204" pitchFamily="49" charset="0"/>
              </a:rPr>
              <a:t>public</a:t>
            </a:r>
            <a:r>
              <a:rPr lang="nl-BE" sz="4000" dirty="0">
                <a:latin typeface="Consolas" panose="020B0609020204030204" pitchFamily="49" charset="0"/>
              </a:rPr>
              <a:t> </a:t>
            </a:r>
            <a:r>
              <a:rPr lang="nl-BE" sz="4000" b="1" dirty="0">
                <a:latin typeface="Consolas" panose="020B0609020204030204" pitchFamily="49" charset="0"/>
              </a:rPr>
              <a:t>class</a:t>
            </a:r>
            <a:r>
              <a:rPr lang="nl-BE" sz="4000" dirty="0">
                <a:latin typeface="Consolas" panose="020B0609020204030204" pitchFamily="49" charset="0"/>
              </a:rPr>
              <a:t> </a:t>
            </a:r>
            <a:r>
              <a:rPr lang="nl-BE" sz="4000" dirty="0" err="1">
                <a:latin typeface="Consolas" panose="020B0609020204030204" pitchFamily="49" charset="0"/>
              </a:rPr>
              <a:t>FileLogger</a:t>
            </a:r>
            <a:r>
              <a:rPr lang="nl-BE" sz="4000" dirty="0">
                <a:latin typeface="Consolas" panose="020B0609020204030204" pitchFamily="49" charset="0"/>
              </a:rPr>
              <a:t>  {  </a:t>
            </a:r>
          </a:p>
          <a:p>
            <a:pPr marL="45720" indent="0">
              <a:buNone/>
            </a:pPr>
            <a:r>
              <a:rPr lang="nl-BE" sz="4000" b="1" dirty="0">
                <a:latin typeface="Consolas" panose="020B0609020204030204" pitchFamily="49" charset="0"/>
              </a:rPr>
              <a:t>   public</a:t>
            </a:r>
            <a:r>
              <a:rPr lang="nl-BE" sz="4000" dirty="0">
                <a:latin typeface="Consolas" panose="020B0609020204030204" pitchFamily="49" charset="0"/>
              </a:rPr>
              <a:t> </a:t>
            </a:r>
            <a:r>
              <a:rPr lang="nl-BE" sz="4000" b="1" dirty="0" err="1">
                <a:latin typeface="Consolas" panose="020B0609020204030204" pitchFamily="49" charset="0"/>
              </a:rPr>
              <a:t>void</a:t>
            </a:r>
            <a:r>
              <a:rPr lang="nl-BE" sz="4000" dirty="0">
                <a:latin typeface="Consolas" panose="020B0609020204030204" pitchFamily="49" charset="0"/>
              </a:rPr>
              <a:t> </a:t>
            </a:r>
            <a:r>
              <a:rPr lang="nl-BE" sz="4000" dirty="0" err="1">
                <a:latin typeface="Consolas" panose="020B0609020204030204" pitchFamily="49" charset="0"/>
              </a:rPr>
              <a:t>LogMessage</a:t>
            </a:r>
            <a:r>
              <a:rPr lang="nl-BE" sz="4000" dirty="0">
                <a:latin typeface="Consolas" panose="020B0609020204030204" pitchFamily="49" charset="0"/>
              </a:rPr>
              <a:t>(</a:t>
            </a:r>
            <a:r>
              <a:rPr lang="nl-BE" sz="4000" b="1" dirty="0">
                <a:latin typeface="Consolas" panose="020B0609020204030204" pitchFamily="49" charset="0"/>
              </a:rPr>
              <a:t>string</a:t>
            </a:r>
            <a:r>
              <a:rPr lang="nl-BE" sz="4000" dirty="0">
                <a:latin typeface="Consolas" panose="020B0609020204030204" pitchFamily="49" charset="0"/>
              </a:rPr>
              <a:t> </a:t>
            </a:r>
            <a:r>
              <a:rPr lang="nl-BE" sz="4000" dirty="0" err="1">
                <a:latin typeface="Consolas" panose="020B0609020204030204" pitchFamily="49" charset="0"/>
              </a:rPr>
              <a:t>aStackTrace</a:t>
            </a:r>
            <a:r>
              <a:rPr lang="nl-BE" sz="4000" dirty="0">
                <a:latin typeface="Consolas" panose="020B0609020204030204" pitchFamily="49" charset="0"/>
              </a:rPr>
              <a:t>)  {  </a:t>
            </a:r>
          </a:p>
          <a:p>
            <a:pPr marL="45720" indent="0">
              <a:buNone/>
            </a:pPr>
            <a:r>
              <a:rPr lang="nl-BE" sz="4000" dirty="0">
                <a:latin typeface="Consolas" panose="020B0609020204030204" pitchFamily="49" charset="0"/>
              </a:rPr>
              <a:t>      //code </a:t>
            </a:r>
            <a:r>
              <a:rPr lang="nl-BE" sz="4000" dirty="0" err="1">
                <a:latin typeface="Consolas" panose="020B0609020204030204" pitchFamily="49" charset="0"/>
              </a:rPr>
              <a:t>to</a:t>
            </a:r>
            <a:r>
              <a:rPr lang="nl-BE" sz="4000" dirty="0">
                <a:latin typeface="Consolas" panose="020B0609020204030204" pitchFamily="49" charset="0"/>
              </a:rPr>
              <a:t> log stack </a:t>
            </a:r>
            <a:r>
              <a:rPr lang="nl-BE" sz="4000" dirty="0" err="1">
                <a:latin typeface="Consolas" panose="020B0609020204030204" pitchFamily="49" charset="0"/>
              </a:rPr>
              <a:t>trace</a:t>
            </a:r>
            <a:r>
              <a:rPr lang="nl-BE" sz="4000" dirty="0">
                <a:latin typeface="Consolas" panose="020B0609020204030204" pitchFamily="49" charset="0"/>
              </a:rPr>
              <a:t> </a:t>
            </a:r>
            <a:r>
              <a:rPr lang="nl-BE" sz="4000" dirty="0" err="1">
                <a:latin typeface="Consolas" panose="020B0609020204030204" pitchFamily="49" charset="0"/>
              </a:rPr>
              <a:t>into</a:t>
            </a:r>
            <a:r>
              <a:rPr lang="nl-BE" sz="4000" dirty="0">
                <a:latin typeface="Consolas" panose="020B0609020204030204" pitchFamily="49" charset="0"/>
              </a:rPr>
              <a:t> a file.  </a:t>
            </a:r>
          </a:p>
          <a:p>
            <a:pPr marL="45720" indent="0">
              <a:buNone/>
            </a:pPr>
            <a:r>
              <a:rPr lang="nl-BE" sz="4000" dirty="0">
                <a:latin typeface="Consolas" panose="020B0609020204030204" pitchFamily="49" charset="0"/>
              </a:rPr>
              <a:t>   }  </a:t>
            </a:r>
          </a:p>
          <a:p>
            <a:pPr marL="45720" indent="0">
              <a:buNone/>
            </a:pPr>
            <a:r>
              <a:rPr lang="nl-BE" sz="40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101</a:t>
            </a:fld>
            <a:endParaRPr lang="en-US" dirty="0"/>
          </a:p>
        </p:txBody>
      </p:sp>
    </p:spTree>
    <p:extLst>
      <p:ext uri="{BB962C8B-B14F-4D97-AF65-F5344CB8AC3E}">
        <p14:creationId xmlns:p14="http://schemas.microsoft.com/office/powerpoint/2010/main" val="34855541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40351" y="-190500"/>
            <a:ext cx="9875520" cy="1356360"/>
          </a:xfrm>
        </p:spPr>
        <p:txBody>
          <a:bodyPr/>
          <a:lstStyle/>
          <a:p>
            <a:r>
              <a:rPr lang="nl-BE" dirty="0"/>
              <a:t>DI zoals het niet hoort</a:t>
            </a:r>
          </a:p>
        </p:txBody>
      </p:sp>
      <p:sp>
        <p:nvSpPr>
          <p:cNvPr id="3" name="Tijdelijke aanduiding voor inhoud 2"/>
          <p:cNvSpPr>
            <a:spLocks noGrp="1"/>
          </p:cNvSpPr>
          <p:nvPr>
            <p:ph idx="1"/>
          </p:nvPr>
        </p:nvSpPr>
        <p:spPr>
          <a:xfrm>
            <a:off x="1066800" y="809624"/>
            <a:ext cx="9686925" cy="5779329"/>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ExceptionLogger</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LogIntoFile</a:t>
            </a:r>
            <a:r>
              <a:rPr lang="nl-BE" sz="1600" dirty="0">
                <a:latin typeface="Consolas" panose="020B0609020204030204" pitchFamily="49" charset="0"/>
              </a:rPr>
              <a:t>(</a:t>
            </a:r>
            <a:r>
              <a:rPr lang="nl-BE" sz="1600" dirty="0" err="1">
                <a:latin typeface="Consolas" panose="020B0609020204030204" pitchFamily="49" charset="0"/>
              </a:rPr>
              <a:t>Exception</a:t>
            </a:r>
            <a:r>
              <a:rPr lang="nl-BE" sz="1600" dirty="0">
                <a:latin typeface="Consolas" panose="020B0609020204030204" pitchFamily="49" charset="0"/>
              </a:rPr>
              <a:t> </a:t>
            </a:r>
            <a:r>
              <a:rPr lang="nl-BE" sz="1600" dirty="0" err="1">
                <a:latin typeface="Consolas" panose="020B0609020204030204" pitchFamily="49" charset="0"/>
              </a:rPr>
              <a:t>aException</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FileLogger</a:t>
            </a:r>
            <a:r>
              <a:rPr lang="nl-BE" sz="1600" dirty="0">
                <a:latin typeface="Consolas" panose="020B0609020204030204" pitchFamily="49" charset="0"/>
              </a:rPr>
              <a:t> </a:t>
            </a:r>
            <a:r>
              <a:rPr lang="nl-BE" sz="1600" dirty="0" err="1">
                <a:latin typeface="Consolas" panose="020B0609020204030204" pitchFamily="49" charset="0"/>
              </a:rPr>
              <a:t>objFileLogger</a:t>
            </a:r>
            <a:r>
              <a:rPr lang="nl-BE" sz="1600" dirty="0">
                <a:latin typeface="Consolas" panose="020B0609020204030204" pitchFamily="49" charset="0"/>
              </a:rPr>
              <a:t> =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FileLogger</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objFileLogger.LogMessage</a:t>
            </a:r>
            <a:r>
              <a:rPr lang="nl-BE" sz="1600" dirty="0">
                <a:latin typeface="Consolas" panose="020B0609020204030204" pitchFamily="49" charset="0"/>
              </a:rPr>
              <a:t>(</a:t>
            </a:r>
            <a:r>
              <a:rPr lang="nl-BE" sz="1600" dirty="0" err="1">
                <a:latin typeface="Consolas" panose="020B0609020204030204" pitchFamily="49" charset="0"/>
              </a:rPr>
              <a:t>GetUserReadableMessage</a:t>
            </a:r>
            <a:r>
              <a:rPr lang="nl-BE" sz="1600" dirty="0">
                <a:latin typeface="Consolas" panose="020B0609020204030204" pitchFamily="49" charset="0"/>
              </a:rPr>
              <a:t>(</a:t>
            </a:r>
            <a:r>
              <a:rPr lang="nl-BE" sz="1600" dirty="0" err="1">
                <a:latin typeface="Consolas" panose="020B0609020204030204" pitchFamily="49" charset="0"/>
              </a:rPr>
              <a:t>aException</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LogIntoDataBase</a:t>
            </a:r>
            <a:r>
              <a:rPr lang="nl-BE" sz="1600" dirty="0">
                <a:latin typeface="Consolas" panose="020B0609020204030204" pitchFamily="49" charset="0"/>
              </a:rPr>
              <a:t>(</a:t>
            </a:r>
            <a:r>
              <a:rPr lang="nl-BE" sz="1600" dirty="0" err="1">
                <a:latin typeface="Consolas" panose="020B0609020204030204" pitchFamily="49" charset="0"/>
              </a:rPr>
              <a:t>Exception</a:t>
            </a:r>
            <a:r>
              <a:rPr lang="nl-BE" sz="1600" dirty="0">
                <a:latin typeface="Consolas" panose="020B0609020204030204" pitchFamily="49" charset="0"/>
              </a:rPr>
              <a:t> </a:t>
            </a:r>
            <a:r>
              <a:rPr lang="nl-BE" sz="1600" dirty="0" err="1">
                <a:latin typeface="Consolas" panose="020B0609020204030204" pitchFamily="49" charset="0"/>
              </a:rPr>
              <a:t>aException</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DbLogger</a:t>
            </a:r>
            <a:r>
              <a:rPr lang="nl-BE" sz="1600" dirty="0">
                <a:latin typeface="Consolas" panose="020B0609020204030204" pitchFamily="49" charset="0"/>
              </a:rPr>
              <a:t> </a:t>
            </a:r>
            <a:r>
              <a:rPr lang="nl-BE" sz="1600" dirty="0" err="1">
                <a:latin typeface="Consolas" panose="020B0609020204030204" pitchFamily="49" charset="0"/>
              </a:rPr>
              <a:t>objDbLogger</a:t>
            </a:r>
            <a:r>
              <a:rPr lang="nl-BE" sz="1600" dirty="0">
                <a:latin typeface="Consolas" panose="020B0609020204030204" pitchFamily="49" charset="0"/>
              </a:rPr>
              <a:t> =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DbLogger</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objDbLogger.LogMessage</a:t>
            </a:r>
            <a:r>
              <a:rPr lang="nl-BE" sz="1600" dirty="0">
                <a:latin typeface="Consolas" panose="020B0609020204030204" pitchFamily="49" charset="0"/>
              </a:rPr>
              <a:t>(</a:t>
            </a:r>
            <a:r>
              <a:rPr lang="nl-BE" sz="1600" dirty="0" err="1">
                <a:latin typeface="Consolas" panose="020B0609020204030204" pitchFamily="49" charset="0"/>
              </a:rPr>
              <a:t>GetUserReadableMessage</a:t>
            </a:r>
            <a:r>
              <a:rPr lang="nl-BE" sz="1600" dirty="0">
                <a:latin typeface="Consolas" panose="020B0609020204030204" pitchFamily="49" charset="0"/>
              </a:rPr>
              <a:t>(</a:t>
            </a:r>
            <a:r>
              <a:rPr lang="nl-BE" sz="1600" dirty="0" err="1">
                <a:latin typeface="Consolas" panose="020B0609020204030204" pitchFamily="49" charset="0"/>
              </a:rPr>
              <a:t>aException</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private</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GetUserReadableMessage</a:t>
            </a:r>
            <a:r>
              <a:rPr lang="nl-BE" sz="1600" dirty="0">
                <a:latin typeface="Consolas" panose="020B0609020204030204" pitchFamily="49" charset="0"/>
              </a:rPr>
              <a:t>(</a:t>
            </a:r>
            <a:r>
              <a:rPr lang="nl-BE" sz="1600" dirty="0" err="1">
                <a:latin typeface="Consolas" panose="020B0609020204030204" pitchFamily="49" charset="0"/>
              </a:rPr>
              <a:t>Exception</a:t>
            </a:r>
            <a:r>
              <a:rPr lang="nl-BE" sz="1600" dirty="0">
                <a:latin typeface="Consolas" panose="020B0609020204030204" pitchFamily="49" charset="0"/>
              </a:rPr>
              <a:t> ex) {  </a:t>
            </a:r>
          </a:p>
          <a:p>
            <a:pPr marL="45720" indent="0">
              <a:buNone/>
            </a:pPr>
            <a:r>
              <a:rPr lang="nl-BE" sz="1600" b="1" dirty="0">
                <a:latin typeface="Consolas" panose="020B0609020204030204" pitchFamily="49" charset="0"/>
              </a:rPr>
              <a:t>      string</a:t>
            </a:r>
            <a:r>
              <a:rPr lang="nl-BE" sz="1600" dirty="0">
                <a:latin typeface="Consolas" panose="020B0609020204030204" pitchFamily="49" charset="0"/>
              </a:rPr>
              <a:t> </a:t>
            </a:r>
            <a:r>
              <a:rPr lang="nl-BE" sz="1600" dirty="0" err="1">
                <a:latin typeface="Consolas" panose="020B0609020204030204" pitchFamily="49" charset="0"/>
              </a:rPr>
              <a:t>strMessage</a:t>
            </a:r>
            <a:r>
              <a:rPr lang="nl-BE" sz="1600" dirty="0">
                <a:latin typeface="Consolas" panose="020B0609020204030204" pitchFamily="49" charset="0"/>
              </a:rPr>
              <a:t> = </a:t>
            </a:r>
            <a:r>
              <a:rPr lang="nl-BE" sz="1600" b="1" dirty="0" err="1">
                <a:latin typeface="Consolas" panose="020B0609020204030204" pitchFamily="49" charset="0"/>
              </a:rPr>
              <a:t>string</a:t>
            </a:r>
            <a:r>
              <a:rPr lang="nl-BE" sz="1600" dirty="0" err="1">
                <a:latin typeface="Consolas" panose="020B0609020204030204" pitchFamily="49" charset="0"/>
              </a:rPr>
              <a:t>.Empty</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convert</a:t>
            </a:r>
            <a:r>
              <a:rPr lang="nl-BE" sz="1600" dirty="0">
                <a:latin typeface="Consolas" panose="020B0609020204030204" pitchFamily="49" charset="0"/>
              </a:rPr>
              <a:t> </a:t>
            </a:r>
            <a:r>
              <a:rPr lang="nl-BE" sz="1600" dirty="0" err="1">
                <a:latin typeface="Consolas" panose="020B0609020204030204" pitchFamily="49" charset="0"/>
              </a:rPr>
              <a:t>Exception's</a:t>
            </a:r>
            <a:r>
              <a:rPr lang="nl-BE" sz="1600" dirty="0">
                <a:latin typeface="Consolas" panose="020B0609020204030204" pitchFamily="49" charset="0"/>
              </a:rPr>
              <a:t> stack </a:t>
            </a:r>
            <a:r>
              <a:rPr lang="nl-BE" sz="1600" dirty="0" err="1">
                <a:latin typeface="Consolas" panose="020B0609020204030204" pitchFamily="49" charset="0"/>
              </a:rPr>
              <a:t>trace</a:t>
            </a:r>
            <a:r>
              <a:rPr lang="nl-BE" sz="1600" dirty="0">
                <a:latin typeface="Consolas" panose="020B0609020204030204" pitchFamily="49" charset="0"/>
              </a:rPr>
              <a:t> </a:t>
            </a:r>
            <a:r>
              <a:rPr lang="nl-BE" sz="1600" dirty="0" err="1">
                <a:latin typeface="Consolas" panose="020B0609020204030204" pitchFamily="49" charset="0"/>
              </a:rPr>
              <a:t>and</a:t>
            </a:r>
            <a:r>
              <a:rPr lang="nl-BE" sz="1600" dirty="0">
                <a:latin typeface="Consolas" panose="020B0609020204030204" pitchFamily="49" charset="0"/>
              </a:rPr>
              <a:t> </a:t>
            </a:r>
            <a:r>
              <a:rPr lang="nl-BE" sz="1600" dirty="0" err="1">
                <a:latin typeface="Consolas" panose="020B0609020204030204" pitchFamily="49" charset="0"/>
              </a:rPr>
              <a:t>message</a:t>
            </a:r>
            <a:r>
              <a:rPr lang="nl-BE" sz="1600" dirty="0">
                <a:latin typeface="Consolas" panose="020B0609020204030204" pitchFamily="49" charset="0"/>
              </a:rPr>
              <a:t> </a:t>
            </a:r>
            <a:r>
              <a:rPr lang="nl-BE" sz="1600" dirty="0" err="1">
                <a:latin typeface="Consolas" panose="020B0609020204030204" pitchFamily="49" charset="0"/>
              </a:rPr>
              <a:t>to</a:t>
            </a:r>
            <a:r>
              <a:rPr lang="nl-BE" sz="1600" dirty="0">
                <a:latin typeface="Consolas" panose="020B0609020204030204" pitchFamily="49" charset="0"/>
              </a:rPr>
              <a:t> user </a:t>
            </a:r>
            <a:r>
              <a:rPr lang="nl-BE" sz="1600" dirty="0" err="1">
                <a:latin typeface="Consolas" panose="020B0609020204030204" pitchFamily="49" charset="0"/>
              </a:rPr>
              <a:t>readable</a:t>
            </a:r>
            <a:r>
              <a:rPr lang="nl-BE" sz="1600" dirty="0">
                <a:latin typeface="Consolas" panose="020B0609020204030204" pitchFamily="49" charset="0"/>
              </a:rPr>
              <a:t> format. </a:t>
            </a:r>
          </a:p>
          <a:p>
            <a:pPr marL="45720" indent="0">
              <a:buNone/>
            </a:pPr>
            <a:r>
              <a:rPr lang="nl-BE" sz="1600" b="1" dirty="0">
                <a:latin typeface="Consolas" panose="020B0609020204030204" pitchFamily="49" charset="0"/>
              </a:rPr>
              <a:t>      return</a:t>
            </a:r>
            <a:r>
              <a:rPr lang="nl-BE" sz="1600" dirty="0">
                <a:latin typeface="Consolas" panose="020B0609020204030204" pitchFamily="49" charset="0"/>
              </a:rPr>
              <a:t> </a:t>
            </a:r>
            <a:r>
              <a:rPr lang="nl-BE" sz="1600" dirty="0" err="1">
                <a:latin typeface="Consolas" panose="020B0609020204030204" pitchFamily="49" charset="0"/>
              </a:rPr>
              <a:t>strMessage</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102</a:t>
            </a:fld>
            <a:endParaRPr lang="en-US" dirty="0"/>
          </a:p>
        </p:txBody>
      </p:sp>
    </p:spTree>
    <p:extLst>
      <p:ext uri="{BB962C8B-B14F-4D97-AF65-F5344CB8AC3E}">
        <p14:creationId xmlns:p14="http://schemas.microsoft.com/office/powerpoint/2010/main" val="32427032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666750" y="2114550"/>
            <a:ext cx="7486650" cy="474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lstStyle/>
          <a:p>
            <a:r>
              <a:rPr lang="nl-BE" dirty="0"/>
              <a:t>DI zoals het niet hoort</a:t>
            </a:r>
          </a:p>
        </p:txBody>
      </p:sp>
      <p:sp>
        <p:nvSpPr>
          <p:cNvPr id="3" name="Tijdelijke aanduiding voor inhoud 2"/>
          <p:cNvSpPr>
            <a:spLocks noGrp="1"/>
          </p:cNvSpPr>
          <p:nvPr>
            <p:ph idx="1"/>
          </p:nvPr>
        </p:nvSpPr>
        <p:spPr>
          <a:xfrm>
            <a:off x="1143000" y="1562101"/>
            <a:ext cx="9872871" cy="5295900"/>
          </a:xfrm>
        </p:spPr>
        <p:txBody>
          <a:bodyPr>
            <a:normAutofit fontScale="77500" lnSpcReduction="20000"/>
          </a:bodyPr>
          <a:lstStyle/>
          <a:p>
            <a:pPr marL="45720" indent="0">
              <a:buNone/>
            </a:pPr>
            <a:r>
              <a:rPr lang="nl-BE" sz="3200" dirty="0"/>
              <a:t>Client code:</a:t>
            </a:r>
            <a:br>
              <a:rPr lang="nl-BE" sz="3200" dirty="0"/>
            </a:br>
            <a:endParaRPr lang="nl-BE" sz="3200" dirty="0"/>
          </a:p>
          <a:p>
            <a:pPr marL="4572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a:t>
            </a:r>
            <a:r>
              <a:rPr lang="nl-BE" dirty="0" err="1">
                <a:latin typeface="Consolas" panose="020B0609020204030204" pitchFamily="49" charset="0"/>
              </a:rPr>
              <a:t>DataExporter</a:t>
            </a:r>
            <a:r>
              <a:rPr lang="nl-BE" dirty="0">
                <a:latin typeface="Consolas" panose="020B0609020204030204" pitchFamily="49" charset="0"/>
              </a:rPr>
              <a:t>  {  </a:t>
            </a:r>
          </a:p>
          <a:p>
            <a:pPr marL="45720" indent="0">
              <a:buNone/>
            </a:pPr>
            <a:r>
              <a:rPr lang="nl-BE" b="1" dirty="0">
                <a:latin typeface="Consolas" panose="020B0609020204030204" pitchFamily="49" charset="0"/>
              </a:rPr>
              <a:t>   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ExportDataFromFile</a:t>
            </a:r>
            <a:r>
              <a:rPr lang="nl-BE" dirty="0">
                <a:latin typeface="Consolas" panose="020B0609020204030204" pitchFamily="49" charset="0"/>
              </a:rPr>
              <a:t>()  {  </a:t>
            </a:r>
          </a:p>
          <a:p>
            <a:pPr marL="45720" indent="0">
              <a:buNone/>
            </a:pPr>
            <a:r>
              <a:rPr lang="nl-BE" b="1" dirty="0">
                <a:latin typeface="Consolas" panose="020B0609020204030204" pitchFamily="49" charset="0"/>
              </a:rPr>
              <a:t>      </a:t>
            </a:r>
            <a:r>
              <a:rPr lang="nl-BE" b="1" dirty="0" err="1">
                <a:latin typeface="Consolas" panose="020B0609020204030204" pitchFamily="49" charset="0"/>
              </a:rPr>
              <a:t>try</a:t>
            </a:r>
            <a:r>
              <a:rPr lang="nl-BE" dirty="0">
                <a:latin typeface="Consolas" panose="020B0609020204030204" pitchFamily="49" charset="0"/>
              </a:rPr>
              <a:t> {  </a:t>
            </a:r>
          </a:p>
          <a:p>
            <a:pPr marL="45720" indent="0">
              <a:buNone/>
            </a:pPr>
            <a:r>
              <a:rPr lang="nl-BE" dirty="0">
                <a:latin typeface="Consolas" panose="020B0609020204030204" pitchFamily="49" charset="0"/>
              </a:rPr>
              <a:t>         //code </a:t>
            </a:r>
            <a:r>
              <a:rPr lang="nl-BE" dirty="0" err="1">
                <a:latin typeface="Consolas" panose="020B0609020204030204" pitchFamily="49" charset="0"/>
              </a:rPr>
              <a:t>to</a:t>
            </a:r>
            <a:r>
              <a:rPr lang="nl-BE" dirty="0">
                <a:latin typeface="Consolas" panose="020B0609020204030204" pitchFamily="49" charset="0"/>
              </a:rPr>
              <a:t> export data </a:t>
            </a:r>
            <a:r>
              <a:rPr lang="nl-BE" dirty="0" err="1">
                <a:latin typeface="Consolas" panose="020B0609020204030204" pitchFamily="49" charset="0"/>
              </a:rPr>
              <a:t>from</a:t>
            </a:r>
            <a:r>
              <a:rPr lang="nl-BE" dirty="0">
                <a:latin typeface="Consolas" panose="020B0609020204030204" pitchFamily="49" charset="0"/>
              </a:rPr>
              <a:t> files </a:t>
            </a:r>
            <a:r>
              <a:rPr lang="nl-BE" dirty="0" err="1">
                <a:latin typeface="Consolas" panose="020B0609020204030204" pitchFamily="49" charset="0"/>
              </a:rPr>
              <a:t>to</a:t>
            </a:r>
            <a:r>
              <a:rPr lang="nl-BE" dirty="0">
                <a:latin typeface="Consolas" panose="020B0609020204030204" pitchFamily="49" charset="0"/>
              </a:rPr>
              <a:t> database.  </a:t>
            </a:r>
          </a:p>
          <a:p>
            <a:pPr marL="45720" indent="0">
              <a:buNone/>
            </a:pPr>
            <a:r>
              <a:rPr lang="nl-BE" dirty="0">
                <a:latin typeface="Consolas" panose="020B0609020204030204" pitchFamily="49" charset="0"/>
              </a:rPr>
              <a:t>      }  </a:t>
            </a:r>
          </a:p>
          <a:p>
            <a:pPr marL="45720" indent="0">
              <a:buNone/>
            </a:pPr>
            <a:r>
              <a:rPr lang="nl-BE" b="1" dirty="0">
                <a:latin typeface="Consolas" panose="020B0609020204030204" pitchFamily="49" charset="0"/>
              </a:rPr>
              <a:t>      catch</a:t>
            </a:r>
            <a:r>
              <a:rPr lang="nl-BE" dirty="0">
                <a:latin typeface="Consolas" panose="020B0609020204030204" pitchFamily="49" charset="0"/>
              </a:rPr>
              <a:t>(</a:t>
            </a:r>
            <a:r>
              <a:rPr lang="nl-BE" dirty="0" err="1">
                <a:latin typeface="Consolas" panose="020B0609020204030204" pitchFamily="49" charset="0"/>
              </a:rPr>
              <a:t>IOException</a:t>
            </a:r>
            <a:r>
              <a:rPr lang="nl-BE" dirty="0">
                <a:latin typeface="Consolas" panose="020B0609020204030204" pitchFamily="49" charset="0"/>
              </a:rPr>
              <a:t> ex)  {  </a:t>
            </a:r>
          </a:p>
          <a:p>
            <a:pPr marL="45720" indent="0">
              <a:buNone/>
            </a:pPr>
            <a:r>
              <a:rPr lang="nl-BE" b="1" dirty="0">
                <a:latin typeface="Consolas" panose="020B0609020204030204" pitchFamily="49" charset="0"/>
              </a:rPr>
              <a:t>         new</a:t>
            </a:r>
            <a:r>
              <a:rPr lang="nl-BE" dirty="0">
                <a:latin typeface="Consolas" panose="020B0609020204030204" pitchFamily="49" charset="0"/>
              </a:rPr>
              <a:t> </a:t>
            </a:r>
            <a:r>
              <a:rPr lang="nl-BE" dirty="0" err="1">
                <a:latin typeface="Consolas" panose="020B0609020204030204" pitchFamily="49" charset="0"/>
              </a:rPr>
              <a:t>ExceptionLogger</a:t>
            </a:r>
            <a:r>
              <a:rPr lang="nl-BE" dirty="0">
                <a:latin typeface="Consolas" panose="020B0609020204030204" pitchFamily="49" charset="0"/>
              </a:rPr>
              <a:t>().</a:t>
            </a:r>
            <a:r>
              <a:rPr lang="nl-BE" dirty="0" err="1">
                <a:latin typeface="Consolas" panose="020B0609020204030204" pitchFamily="49" charset="0"/>
              </a:rPr>
              <a:t>LogIntoDataBase</a:t>
            </a:r>
            <a:r>
              <a:rPr lang="nl-BE" dirty="0">
                <a:latin typeface="Consolas" panose="020B0609020204030204" pitchFamily="49" charset="0"/>
              </a:rPr>
              <a:t>(ex);  </a:t>
            </a:r>
          </a:p>
          <a:p>
            <a:pPr marL="45720" indent="0">
              <a:buNone/>
            </a:pPr>
            <a:r>
              <a:rPr lang="nl-BE" dirty="0">
                <a:latin typeface="Consolas" panose="020B0609020204030204" pitchFamily="49" charset="0"/>
              </a:rPr>
              <a:t>      }  </a:t>
            </a:r>
          </a:p>
          <a:p>
            <a:pPr marL="45720" indent="0">
              <a:buNone/>
            </a:pPr>
            <a:r>
              <a:rPr lang="nl-BE" b="1" dirty="0">
                <a:latin typeface="Consolas" panose="020B0609020204030204" pitchFamily="49" charset="0"/>
              </a:rPr>
              <a:t>      catch</a:t>
            </a:r>
            <a:r>
              <a:rPr lang="nl-BE" dirty="0">
                <a:latin typeface="Consolas" panose="020B0609020204030204" pitchFamily="49" charset="0"/>
              </a:rPr>
              <a:t>(</a:t>
            </a:r>
            <a:r>
              <a:rPr lang="nl-BE" dirty="0" err="1">
                <a:latin typeface="Consolas" panose="020B0609020204030204" pitchFamily="49" charset="0"/>
              </a:rPr>
              <a:t>Exception</a:t>
            </a:r>
            <a:r>
              <a:rPr lang="nl-BE" dirty="0">
                <a:latin typeface="Consolas" panose="020B0609020204030204" pitchFamily="49" charset="0"/>
              </a:rPr>
              <a:t> ex)  {  </a:t>
            </a:r>
          </a:p>
          <a:p>
            <a:pPr marL="45720" indent="0">
              <a:buNone/>
            </a:pPr>
            <a:r>
              <a:rPr lang="nl-BE" b="1" dirty="0">
                <a:latin typeface="Consolas" panose="020B0609020204030204" pitchFamily="49" charset="0"/>
              </a:rPr>
              <a:t>         new</a:t>
            </a:r>
            <a:r>
              <a:rPr lang="nl-BE" dirty="0">
                <a:latin typeface="Consolas" panose="020B0609020204030204" pitchFamily="49" charset="0"/>
              </a:rPr>
              <a:t> </a:t>
            </a:r>
            <a:r>
              <a:rPr lang="nl-BE" dirty="0" err="1">
                <a:latin typeface="Consolas" panose="020B0609020204030204" pitchFamily="49" charset="0"/>
              </a:rPr>
              <a:t>ExceptionLogger</a:t>
            </a:r>
            <a:r>
              <a:rPr lang="nl-BE" dirty="0">
                <a:latin typeface="Consolas" panose="020B0609020204030204" pitchFamily="49" charset="0"/>
              </a:rPr>
              <a:t>().</a:t>
            </a:r>
            <a:r>
              <a:rPr lang="nl-BE" dirty="0" err="1">
                <a:latin typeface="Consolas" panose="020B0609020204030204" pitchFamily="49" charset="0"/>
              </a:rPr>
              <a:t>LogIntoFile</a:t>
            </a:r>
            <a:r>
              <a:rPr lang="nl-BE" dirty="0">
                <a:latin typeface="Consolas" panose="020B0609020204030204" pitchFamily="49" charset="0"/>
              </a:rPr>
              <a:t>(ex);  </a:t>
            </a:r>
          </a:p>
          <a:p>
            <a:pPr marL="45720" indent="0">
              <a:buNone/>
            </a:pPr>
            <a:r>
              <a:rPr lang="nl-BE" dirty="0">
                <a:latin typeface="Consolas" panose="020B0609020204030204" pitchFamily="49" charset="0"/>
              </a:rPr>
              <a:t>      }  </a:t>
            </a:r>
          </a:p>
          <a:p>
            <a:pPr marL="45720" indent="0">
              <a:buNone/>
            </a:pPr>
            <a:r>
              <a:rPr lang="nl-BE" dirty="0">
                <a:latin typeface="Consolas" panose="020B0609020204030204" pitchFamily="49" charset="0"/>
              </a:rPr>
              <a:t>   }  </a:t>
            </a:r>
          </a:p>
          <a:p>
            <a:pPr marL="45720" indent="0">
              <a:buNone/>
            </a:pPr>
            <a:r>
              <a:rPr lang="nl-BE"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103</a:t>
            </a:fld>
            <a:endParaRPr lang="en-US" dirty="0"/>
          </a:p>
        </p:txBody>
      </p:sp>
    </p:spTree>
    <p:extLst>
      <p:ext uri="{BB962C8B-B14F-4D97-AF65-F5344CB8AC3E}">
        <p14:creationId xmlns:p14="http://schemas.microsoft.com/office/powerpoint/2010/main" val="28441295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 zoals het niet hoort: oplossing</a:t>
            </a:r>
          </a:p>
        </p:txBody>
      </p:sp>
      <p:sp>
        <p:nvSpPr>
          <p:cNvPr id="3" name="Tijdelijke aanduiding voor inhoud 2"/>
          <p:cNvSpPr>
            <a:spLocks noGrp="1"/>
          </p:cNvSpPr>
          <p:nvPr>
            <p:ph idx="1"/>
          </p:nvPr>
        </p:nvSpPr>
        <p:spPr/>
        <p:txBody>
          <a:bodyPr/>
          <a:lstStyle/>
          <a:p>
            <a:r>
              <a:rPr lang="nl-BE" dirty="0"/>
              <a:t>Wat gebeurt als </a:t>
            </a:r>
            <a:r>
              <a:rPr lang="nl-BE" dirty="0" err="1"/>
              <a:t>clients</a:t>
            </a:r>
            <a:r>
              <a:rPr lang="nl-BE" dirty="0"/>
              <a:t> nog een nieuwe logger willen?</a:t>
            </a:r>
          </a:p>
          <a:p>
            <a:r>
              <a:rPr lang="nl-BE" dirty="0"/>
              <a:t>In </a:t>
            </a:r>
            <a:r>
              <a:rPr lang="nl-BE" dirty="0" err="1"/>
              <a:t>ExceptionLogger</a:t>
            </a:r>
            <a:r>
              <a:rPr lang="nl-BE" dirty="0"/>
              <a:t> moet er een extra methode toegevoegd worden</a:t>
            </a:r>
          </a:p>
          <a:p>
            <a:r>
              <a:rPr lang="nl-BE" dirty="0"/>
              <a:t>De laatste klasse wordt alsmaar groter, telkens de </a:t>
            </a:r>
            <a:r>
              <a:rPr lang="nl-BE" dirty="0" err="1"/>
              <a:t>clients</a:t>
            </a:r>
            <a:r>
              <a:rPr lang="nl-BE" dirty="0"/>
              <a:t> een nieuwe logger willen</a:t>
            </a:r>
          </a:p>
          <a:p>
            <a:r>
              <a:rPr lang="nl-BE" dirty="0"/>
              <a:t>Waarom gebeurt dit?</a:t>
            </a:r>
          </a:p>
          <a:p>
            <a:pPr lvl="1"/>
            <a:r>
              <a:rPr lang="nl-BE" dirty="0" err="1"/>
              <a:t>ExceptionLogger</a:t>
            </a:r>
            <a:r>
              <a:rPr lang="nl-BE" dirty="0"/>
              <a:t> is direct verbonden met de low-level klassen </a:t>
            </a:r>
            <a:r>
              <a:rPr lang="nl-BE" dirty="0" err="1"/>
              <a:t>FileLogger</a:t>
            </a:r>
            <a:r>
              <a:rPr lang="nl-BE" dirty="0"/>
              <a:t> en </a:t>
            </a:r>
            <a:r>
              <a:rPr lang="nl-BE" dirty="0" err="1"/>
              <a:t>DbLogger</a:t>
            </a:r>
            <a:endParaRPr lang="nl-BE" dirty="0"/>
          </a:p>
          <a:p>
            <a:r>
              <a:rPr lang="nl-BE" dirty="0" err="1"/>
              <a:t>Desgin</a:t>
            </a:r>
            <a:r>
              <a:rPr lang="nl-BE" dirty="0"/>
              <a:t> van klasse aanpassen!</a:t>
            </a:r>
          </a:p>
          <a:p>
            <a:pPr lvl="1"/>
            <a:r>
              <a:rPr lang="nl-BE" dirty="0"/>
              <a:t>Zodat </a:t>
            </a:r>
            <a:r>
              <a:rPr lang="nl-BE" dirty="0" err="1"/>
              <a:t>ExceptionLogger</a:t>
            </a:r>
            <a:r>
              <a:rPr lang="nl-BE" dirty="0"/>
              <a:t> </a:t>
            </a:r>
            <a:r>
              <a:rPr lang="nl-BE" dirty="0" err="1"/>
              <a:t>loosely</a:t>
            </a:r>
            <a:r>
              <a:rPr lang="nl-BE" dirty="0"/>
              <a:t> </a:t>
            </a:r>
            <a:r>
              <a:rPr lang="nl-BE" dirty="0" err="1"/>
              <a:t>coupled</a:t>
            </a:r>
            <a:r>
              <a:rPr lang="nl-BE" dirty="0"/>
              <a:t> is</a:t>
            </a:r>
          </a:p>
          <a:p>
            <a:r>
              <a:rPr lang="nl-BE" dirty="0"/>
              <a:t>Abstractie toevoegen</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104</a:t>
            </a:fld>
            <a:endParaRPr lang="en-US" dirty="0"/>
          </a:p>
        </p:txBody>
      </p:sp>
    </p:spTree>
    <p:extLst>
      <p:ext uri="{BB962C8B-B14F-4D97-AF65-F5344CB8AC3E}">
        <p14:creationId xmlns:p14="http://schemas.microsoft.com/office/powerpoint/2010/main" val="405472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 zoals het moet</a:t>
            </a:r>
          </a:p>
        </p:txBody>
      </p:sp>
      <p:sp>
        <p:nvSpPr>
          <p:cNvPr id="3" name="Tijdelijke aanduiding voor inhoud 2"/>
          <p:cNvSpPr>
            <a:spLocks noGrp="1"/>
          </p:cNvSpPr>
          <p:nvPr>
            <p:ph idx="1"/>
          </p:nvPr>
        </p:nvSpPr>
        <p:spPr>
          <a:xfrm>
            <a:off x="1143000" y="2057399"/>
            <a:ext cx="9872871" cy="4600575"/>
          </a:xfrm>
          <a:solidFill>
            <a:schemeClr val="accent1"/>
          </a:solidFill>
        </p:spPr>
        <p:txBody>
          <a:bodyPr>
            <a:normAutofit fontScale="85000" lnSpcReduction="20000"/>
          </a:bodyPr>
          <a:lstStyle/>
          <a:p>
            <a:pPr marL="45720" indent="0">
              <a:buNone/>
            </a:pPr>
            <a:r>
              <a:rPr lang="nl-BE" sz="1800" b="1" dirty="0">
                <a:latin typeface="Consolas" panose="020B0609020204030204" pitchFamily="49" charset="0"/>
              </a:rPr>
              <a:t>public</a:t>
            </a:r>
            <a:r>
              <a:rPr lang="nl-BE" sz="1800" dirty="0">
                <a:latin typeface="Consolas" panose="020B0609020204030204" pitchFamily="49" charset="0"/>
              </a:rPr>
              <a:t> </a:t>
            </a:r>
            <a:r>
              <a:rPr lang="nl-BE" sz="1800" b="1" dirty="0">
                <a:latin typeface="Consolas" panose="020B0609020204030204" pitchFamily="49" charset="0"/>
              </a:rPr>
              <a:t>interface</a:t>
            </a:r>
            <a:r>
              <a:rPr lang="nl-BE" sz="1800" dirty="0">
                <a:latin typeface="Consolas" panose="020B0609020204030204" pitchFamily="49" charset="0"/>
              </a:rPr>
              <a:t> </a:t>
            </a:r>
            <a:r>
              <a:rPr lang="nl-BE" sz="1800" dirty="0" err="1">
                <a:latin typeface="Consolas" panose="020B0609020204030204" pitchFamily="49" charset="0"/>
              </a:rPr>
              <a:t>ILogger</a:t>
            </a:r>
            <a:r>
              <a:rPr lang="nl-BE" sz="1800" dirty="0">
                <a:latin typeface="Consolas" panose="020B0609020204030204" pitchFamily="49" charset="0"/>
              </a:rPr>
              <a:t>  {  </a:t>
            </a:r>
          </a:p>
          <a:p>
            <a:pPr marL="45720" indent="0">
              <a:buNone/>
            </a:pPr>
            <a:r>
              <a:rPr lang="nl-BE" sz="1800" b="1" dirty="0">
                <a:latin typeface="Consolas" panose="020B0609020204030204" pitchFamily="49" charset="0"/>
              </a:rPr>
              <a:t>   public</a:t>
            </a:r>
            <a:r>
              <a:rPr lang="nl-BE" sz="1800" dirty="0">
                <a:latin typeface="Consolas" panose="020B0609020204030204" pitchFamily="49" charset="0"/>
              </a:rPr>
              <a:t> </a:t>
            </a:r>
            <a:r>
              <a:rPr lang="nl-BE" sz="1800" b="1" dirty="0" err="1">
                <a:latin typeface="Consolas" panose="020B0609020204030204" pitchFamily="49" charset="0"/>
              </a:rPr>
              <a:t>void</a:t>
            </a:r>
            <a:r>
              <a:rPr lang="nl-BE" sz="1800" dirty="0">
                <a:latin typeface="Consolas" panose="020B0609020204030204" pitchFamily="49" charset="0"/>
              </a:rPr>
              <a:t> </a:t>
            </a:r>
            <a:r>
              <a:rPr lang="nl-BE" sz="1800" dirty="0" err="1">
                <a:latin typeface="Consolas" panose="020B0609020204030204" pitchFamily="49" charset="0"/>
              </a:rPr>
              <a:t>LogMessage</a:t>
            </a:r>
            <a:r>
              <a:rPr lang="nl-BE" sz="1800" dirty="0">
                <a:latin typeface="Consolas" panose="020B0609020204030204" pitchFamily="49" charset="0"/>
              </a:rPr>
              <a:t>(</a:t>
            </a:r>
            <a:r>
              <a:rPr lang="nl-BE" sz="1800" b="1" dirty="0">
                <a:latin typeface="Consolas" panose="020B0609020204030204" pitchFamily="49" charset="0"/>
              </a:rPr>
              <a:t>string</a:t>
            </a:r>
            <a:r>
              <a:rPr lang="nl-BE" sz="1800" dirty="0">
                <a:latin typeface="Consolas" panose="020B0609020204030204" pitchFamily="49" charset="0"/>
              </a:rPr>
              <a:t> </a:t>
            </a:r>
            <a:r>
              <a:rPr lang="nl-BE" sz="1800" dirty="0" err="1">
                <a:latin typeface="Consolas" panose="020B0609020204030204" pitchFamily="49" charset="0"/>
              </a:rPr>
              <a:t>aString</a:t>
            </a:r>
            <a:r>
              <a:rPr lang="nl-BE" sz="1800" dirty="0">
                <a:latin typeface="Consolas" panose="020B0609020204030204" pitchFamily="49" charset="0"/>
              </a:rPr>
              <a:t>);  </a:t>
            </a:r>
          </a:p>
          <a:p>
            <a:pPr marL="45720" indent="0">
              <a:buNone/>
            </a:pPr>
            <a:r>
              <a:rPr lang="nl-BE" sz="1800" dirty="0">
                <a:latin typeface="Consolas" panose="020B0609020204030204" pitchFamily="49" charset="0"/>
              </a:rPr>
              <a:t>} </a:t>
            </a:r>
          </a:p>
          <a:p>
            <a:pPr marL="45720" indent="0">
              <a:buNone/>
            </a:pPr>
            <a:r>
              <a:rPr lang="nl-BE" sz="1800" b="1" dirty="0">
                <a:latin typeface="Consolas" panose="020B0609020204030204" pitchFamily="49" charset="0"/>
              </a:rPr>
              <a:t>public</a:t>
            </a:r>
            <a:r>
              <a:rPr lang="nl-BE" sz="1800" dirty="0">
                <a:latin typeface="Consolas" panose="020B0609020204030204" pitchFamily="49" charset="0"/>
              </a:rPr>
              <a:t> </a:t>
            </a:r>
            <a:r>
              <a:rPr lang="nl-BE" sz="1800" b="1" dirty="0">
                <a:latin typeface="Consolas" panose="020B0609020204030204" pitchFamily="49" charset="0"/>
              </a:rPr>
              <a:t>class</a:t>
            </a:r>
            <a:r>
              <a:rPr lang="nl-BE" sz="1800" dirty="0">
                <a:latin typeface="Consolas" panose="020B0609020204030204" pitchFamily="49" charset="0"/>
              </a:rPr>
              <a:t> </a:t>
            </a:r>
            <a:r>
              <a:rPr lang="nl-BE" sz="1800" dirty="0" err="1">
                <a:latin typeface="Consolas" panose="020B0609020204030204" pitchFamily="49" charset="0"/>
              </a:rPr>
              <a:t>DbLogger</a:t>
            </a:r>
            <a:r>
              <a:rPr lang="nl-BE" sz="1800" dirty="0">
                <a:latin typeface="Consolas" panose="020B0609020204030204" pitchFamily="49" charset="0"/>
              </a:rPr>
              <a:t>: </a:t>
            </a:r>
            <a:r>
              <a:rPr lang="nl-BE" sz="1800" dirty="0" err="1">
                <a:latin typeface="Consolas" panose="020B0609020204030204" pitchFamily="49" charset="0"/>
              </a:rPr>
              <a:t>ILogger</a:t>
            </a:r>
            <a:r>
              <a:rPr lang="nl-BE" sz="1800" dirty="0">
                <a:latin typeface="Consolas" panose="020B0609020204030204" pitchFamily="49" charset="0"/>
              </a:rPr>
              <a:t>  {  </a:t>
            </a:r>
          </a:p>
          <a:p>
            <a:pPr marL="45720" indent="0">
              <a:buNone/>
            </a:pPr>
            <a:r>
              <a:rPr lang="nl-BE" sz="1800" b="1" dirty="0">
                <a:latin typeface="Consolas" panose="020B0609020204030204" pitchFamily="49" charset="0"/>
              </a:rPr>
              <a:t>   public</a:t>
            </a:r>
            <a:r>
              <a:rPr lang="nl-BE" sz="1800" dirty="0">
                <a:latin typeface="Consolas" panose="020B0609020204030204" pitchFamily="49" charset="0"/>
              </a:rPr>
              <a:t> </a:t>
            </a:r>
            <a:r>
              <a:rPr lang="nl-BE" sz="1800" b="1" dirty="0" err="1">
                <a:latin typeface="Consolas" panose="020B0609020204030204" pitchFamily="49" charset="0"/>
              </a:rPr>
              <a:t>void</a:t>
            </a:r>
            <a:r>
              <a:rPr lang="nl-BE" sz="1800" dirty="0">
                <a:latin typeface="Consolas" panose="020B0609020204030204" pitchFamily="49" charset="0"/>
              </a:rPr>
              <a:t> </a:t>
            </a:r>
            <a:r>
              <a:rPr lang="nl-BE" sz="1800" dirty="0" err="1">
                <a:latin typeface="Consolas" panose="020B0609020204030204" pitchFamily="49" charset="0"/>
              </a:rPr>
              <a:t>LogMessage</a:t>
            </a:r>
            <a:r>
              <a:rPr lang="nl-BE" sz="1800" dirty="0">
                <a:latin typeface="Consolas" panose="020B0609020204030204" pitchFamily="49" charset="0"/>
              </a:rPr>
              <a:t>(</a:t>
            </a:r>
            <a:r>
              <a:rPr lang="nl-BE" sz="1800" b="1" dirty="0">
                <a:latin typeface="Consolas" panose="020B0609020204030204" pitchFamily="49" charset="0"/>
              </a:rPr>
              <a:t>string</a:t>
            </a:r>
            <a:r>
              <a:rPr lang="nl-BE" sz="1800" dirty="0">
                <a:latin typeface="Consolas" panose="020B0609020204030204" pitchFamily="49" charset="0"/>
              </a:rPr>
              <a:t> </a:t>
            </a:r>
            <a:r>
              <a:rPr lang="nl-BE" sz="1800" dirty="0" err="1">
                <a:latin typeface="Consolas" panose="020B0609020204030204" pitchFamily="49" charset="0"/>
              </a:rPr>
              <a:t>aMessage</a:t>
            </a:r>
            <a:r>
              <a:rPr lang="nl-BE" sz="1800" dirty="0">
                <a:latin typeface="Consolas" panose="020B0609020204030204" pitchFamily="49" charset="0"/>
              </a:rPr>
              <a:t>)  {  </a:t>
            </a:r>
          </a:p>
          <a:p>
            <a:pPr marL="45720" indent="0">
              <a:buNone/>
            </a:pPr>
            <a:r>
              <a:rPr lang="nl-BE" sz="1800" dirty="0">
                <a:latin typeface="Consolas" panose="020B0609020204030204" pitchFamily="49" charset="0"/>
              </a:rPr>
              <a:t>      //Code </a:t>
            </a:r>
            <a:r>
              <a:rPr lang="nl-BE" sz="1800" dirty="0" err="1">
                <a:latin typeface="Consolas" panose="020B0609020204030204" pitchFamily="49" charset="0"/>
              </a:rPr>
              <a:t>to</a:t>
            </a:r>
            <a:r>
              <a:rPr lang="nl-BE" sz="1800" dirty="0">
                <a:latin typeface="Consolas" panose="020B0609020204030204" pitchFamily="49" charset="0"/>
              </a:rPr>
              <a:t> </a:t>
            </a:r>
            <a:r>
              <a:rPr lang="nl-BE" sz="1800" dirty="0" err="1">
                <a:latin typeface="Consolas" panose="020B0609020204030204" pitchFamily="49" charset="0"/>
              </a:rPr>
              <a:t>write</a:t>
            </a:r>
            <a:r>
              <a:rPr lang="nl-BE" sz="1800" dirty="0">
                <a:latin typeface="Consolas" panose="020B0609020204030204" pitchFamily="49" charset="0"/>
              </a:rPr>
              <a:t> </a:t>
            </a:r>
            <a:r>
              <a:rPr lang="nl-BE" sz="1800" dirty="0" err="1">
                <a:latin typeface="Consolas" panose="020B0609020204030204" pitchFamily="49" charset="0"/>
              </a:rPr>
              <a:t>message</a:t>
            </a:r>
            <a:r>
              <a:rPr lang="nl-BE" sz="1800" dirty="0">
                <a:latin typeface="Consolas" panose="020B0609020204030204" pitchFamily="49" charset="0"/>
              </a:rPr>
              <a:t> in database.  </a:t>
            </a:r>
          </a:p>
          <a:p>
            <a:pPr marL="45720" indent="0">
              <a:buNone/>
            </a:pPr>
            <a:r>
              <a:rPr lang="nl-BE" sz="1800" dirty="0">
                <a:latin typeface="Consolas" panose="020B0609020204030204" pitchFamily="49" charset="0"/>
              </a:rPr>
              <a:t>   }  </a:t>
            </a:r>
          </a:p>
          <a:p>
            <a:pPr marL="45720" indent="0">
              <a:buNone/>
            </a:pPr>
            <a:r>
              <a:rPr lang="nl-BE" sz="1800" dirty="0">
                <a:latin typeface="Consolas" panose="020B0609020204030204" pitchFamily="49" charset="0"/>
              </a:rPr>
              <a:t>}  </a:t>
            </a:r>
          </a:p>
          <a:p>
            <a:pPr marL="45720" indent="0">
              <a:buNone/>
            </a:pPr>
            <a:r>
              <a:rPr lang="nl-BE" sz="1800" b="1" dirty="0">
                <a:latin typeface="Consolas" panose="020B0609020204030204" pitchFamily="49" charset="0"/>
              </a:rPr>
              <a:t>public</a:t>
            </a:r>
            <a:r>
              <a:rPr lang="nl-BE" sz="1800" dirty="0">
                <a:latin typeface="Consolas" panose="020B0609020204030204" pitchFamily="49" charset="0"/>
              </a:rPr>
              <a:t> </a:t>
            </a:r>
            <a:r>
              <a:rPr lang="nl-BE" sz="1800" b="1" dirty="0">
                <a:latin typeface="Consolas" panose="020B0609020204030204" pitchFamily="49" charset="0"/>
              </a:rPr>
              <a:t>class</a:t>
            </a:r>
            <a:r>
              <a:rPr lang="nl-BE" sz="1800" dirty="0">
                <a:latin typeface="Consolas" panose="020B0609020204030204" pitchFamily="49" charset="0"/>
              </a:rPr>
              <a:t> </a:t>
            </a:r>
            <a:r>
              <a:rPr lang="nl-BE" sz="1800" dirty="0" err="1">
                <a:latin typeface="Consolas" panose="020B0609020204030204" pitchFamily="49" charset="0"/>
              </a:rPr>
              <a:t>FileLogger</a:t>
            </a:r>
            <a:r>
              <a:rPr lang="nl-BE" sz="1800" dirty="0">
                <a:latin typeface="Consolas" panose="020B0609020204030204" pitchFamily="49" charset="0"/>
              </a:rPr>
              <a:t>: </a:t>
            </a:r>
            <a:r>
              <a:rPr lang="nl-BE" sz="1800" dirty="0" err="1">
                <a:latin typeface="Consolas" panose="020B0609020204030204" pitchFamily="49" charset="0"/>
              </a:rPr>
              <a:t>ILogger</a:t>
            </a:r>
            <a:r>
              <a:rPr lang="nl-BE" sz="1800" dirty="0">
                <a:latin typeface="Consolas" panose="020B0609020204030204" pitchFamily="49" charset="0"/>
              </a:rPr>
              <a:t>  {  </a:t>
            </a:r>
          </a:p>
          <a:p>
            <a:pPr marL="45720" indent="0">
              <a:buNone/>
            </a:pPr>
            <a:r>
              <a:rPr lang="nl-BE" sz="1800" b="1" dirty="0">
                <a:latin typeface="Consolas" panose="020B0609020204030204" pitchFamily="49" charset="0"/>
              </a:rPr>
              <a:t>   public</a:t>
            </a:r>
            <a:r>
              <a:rPr lang="nl-BE" sz="1800" dirty="0">
                <a:latin typeface="Consolas" panose="020B0609020204030204" pitchFamily="49" charset="0"/>
              </a:rPr>
              <a:t> </a:t>
            </a:r>
            <a:r>
              <a:rPr lang="nl-BE" sz="1800" b="1" dirty="0" err="1">
                <a:latin typeface="Consolas" panose="020B0609020204030204" pitchFamily="49" charset="0"/>
              </a:rPr>
              <a:t>void</a:t>
            </a:r>
            <a:r>
              <a:rPr lang="nl-BE" sz="1800" dirty="0">
                <a:latin typeface="Consolas" panose="020B0609020204030204" pitchFamily="49" charset="0"/>
              </a:rPr>
              <a:t> </a:t>
            </a:r>
            <a:r>
              <a:rPr lang="nl-BE" sz="1800" dirty="0" err="1">
                <a:latin typeface="Consolas" panose="020B0609020204030204" pitchFamily="49" charset="0"/>
              </a:rPr>
              <a:t>LogMessage</a:t>
            </a:r>
            <a:r>
              <a:rPr lang="nl-BE" sz="1800" dirty="0">
                <a:latin typeface="Consolas" panose="020B0609020204030204" pitchFamily="49" charset="0"/>
              </a:rPr>
              <a:t>(</a:t>
            </a:r>
            <a:r>
              <a:rPr lang="nl-BE" sz="1800" b="1" dirty="0">
                <a:latin typeface="Consolas" panose="020B0609020204030204" pitchFamily="49" charset="0"/>
              </a:rPr>
              <a:t>string</a:t>
            </a:r>
            <a:r>
              <a:rPr lang="nl-BE" sz="1800" dirty="0">
                <a:latin typeface="Consolas" panose="020B0609020204030204" pitchFamily="49" charset="0"/>
              </a:rPr>
              <a:t> </a:t>
            </a:r>
            <a:r>
              <a:rPr lang="nl-BE" sz="1800" dirty="0" err="1">
                <a:latin typeface="Consolas" panose="020B0609020204030204" pitchFamily="49" charset="0"/>
              </a:rPr>
              <a:t>aStackTrace</a:t>
            </a:r>
            <a:r>
              <a:rPr lang="nl-BE" sz="1800" dirty="0">
                <a:latin typeface="Consolas" panose="020B0609020204030204" pitchFamily="49" charset="0"/>
              </a:rPr>
              <a:t>)  {  </a:t>
            </a:r>
          </a:p>
          <a:p>
            <a:pPr marL="45720" indent="0">
              <a:buNone/>
            </a:pPr>
            <a:r>
              <a:rPr lang="nl-BE" sz="1800" dirty="0">
                <a:latin typeface="Consolas" panose="020B0609020204030204" pitchFamily="49" charset="0"/>
              </a:rPr>
              <a:t>      //code </a:t>
            </a:r>
            <a:r>
              <a:rPr lang="nl-BE" sz="1800" dirty="0" err="1">
                <a:latin typeface="Consolas" panose="020B0609020204030204" pitchFamily="49" charset="0"/>
              </a:rPr>
              <a:t>to</a:t>
            </a:r>
            <a:r>
              <a:rPr lang="nl-BE" sz="1800" dirty="0">
                <a:latin typeface="Consolas" panose="020B0609020204030204" pitchFamily="49" charset="0"/>
              </a:rPr>
              <a:t> log stack </a:t>
            </a:r>
            <a:r>
              <a:rPr lang="nl-BE" sz="1800" dirty="0" err="1">
                <a:latin typeface="Consolas" panose="020B0609020204030204" pitchFamily="49" charset="0"/>
              </a:rPr>
              <a:t>trace</a:t>
            </a:r>
            <a:r>
              <a:rPr lang="nl-BE" sz="1800" dirty="0">
                <a:latin typeface="Consolas" panose="020B0609020204030204" pitchFamily="49" charset="0"/>
              </a:rPr>
              <a:t> </a:t>
            </a:r>
            <a:r>
              <a:rPr lang="nl-BE" sz="1800" dirty="0" err="1">
                <a:latin typeface="Consolas" panose="020B0609020204030204" pitchFamily="49" charset="0"/>
              </a:rPr>
              <a:t>into</a:t>
            </a:r>
            <a:r>
              <a:rPr lang="nl-BE" sz="1800" dirty="0">
                <a:latin typeface="Consolas" panose="020B0609020204030204" pitchFamily="49" charset="0"/>
              </a:rPr>
              <a:t> a file.  </a:t>
            </a:r>
          </a:p>
          <a:p>
            <a:pPr marL="45720" indent="0">
              <a:buNone/>
            </a:pPr>
            <a:r>
              <a:rPr lang="nl-BE" sz="1800" dirty="0">
                <a:latin typeface="Consolas" panose="020B0609020204030204" pitchFamily="49" charset="0"/>
              </a:rPr>
              <a:t>   }  </a:t>
            </a:r>
          </a:p>
          <a:p>
            <a:pPr marL="45720" indent="0">
              <a:buNone/>
            </a:pPr>
            <a:r>
              <a:rPr lang="nl-BE" sz="1800" dirty="0">
                <a:latin typeface="Consolas" panose="020B0609020204030204" pitchFamily="49" charset="0"/>
              </a:rPr>
              <a:t>} </a:t>
            </a:r>
          </a:p>
          <a:p>
            <a:pPr marL="45720" indent="0">
              <a:buNone/>
            </a:pPr>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105</a:t>
            </a:fld>
            <a:endParaRPr lang="en-US" dirty="0"/>
          </a:p>
        </p:txBody>
      </p:sp>
    </p:spTree>
    <p:extLst>
      <p:ext uri="{BB962C8B-B14F-4D97-AF65-F5344CB8AC3E}">
        <p14:creationId xmlns:p14="http://schemas.microsoft.com/office/powerpoint/2010/main" val="1342426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 zoals het moet</a:t>
            </a:r>
          </a:p>
        </p:txBody>
      </p:sp>
      <p:sp>
        <p:nvSpPr>
          <p:cNvPr id="3" name="Tijdelijke aanduiding voor inhoud 2"/>
          <p:cNvSpPr>
            <a:spLocks noGrp="1"/>
          </p:cNvSpPr>
          <p:nvPr>
            <p:ph idx="1"/>
          </p:nvPr>
        </p:nvSpPr>
        <p:spPr>
          <a:xfrm>
            <a:off x="1143000" y="1619250"/>
            <a:ext cx="9872871" cy="5238749"/>
          </a:xfrm>
          <a:solidFill>
            <a:schemeClr val="accent1"/>
          </a:solidFill>
        </p:spPr>
        <p:txBody>
          <a:bodyPr>
            <a:normAutofit fontScale="77500" lnSpcReduction="20000"/>
          </a:bodyPr>
          <a:lstStyle/>
          <a:p>
            <a:pPr marL="45720" indent="0">
              <a:buNone/>
            </a:pPr>
            <a:r>
              <a:rPr lang="nl-BE" sz="2100" b="1" dirty="0">
                <a:latin typeface="Consolas" panose="020B0609020204030204" pitchFamily="49" charset="0"/>
              </a:rPr>
              <a:t>public</a:t>
            </a:r>
            <a:r>
              <a:rPr lang="nl-BE" sz="2100" dirty="0">
                <a:latin typeface="Consolas" panose="020B0609020204030204" pitchFamily="49" charset="0"/>
              </a:rPr>
              <a:t> </a:t>
            </a:r>
            <a:r>
              <a:rPr lang="nl-BE" sz="2100" b="1" dirty="0">
                <a:latin typeface="Consolas" panose="020B0609020204030204" pitchFamily="49" charset="0"/>
              </a:rPr>
              <a:t>class</a:t>
            </a:r>
            <a:r>
              <a:rPr lang="nl-BE" sz="2100" dirty="0">
                <a:latin typeface="Consolas" panose="020B0609020204030204" pitchFamily="49" charset="0"/>
              </a:rPr>
              <a:t> </a:t>
            </a:r>
            <a:r>
              <a:rPr lang="nl-BE" sz="2100" dirty="0" err="1">
                <a:latin typeface="Consolas" panose="020B0609020204030204" pitchFamily="49" charset="0"/>
              </a:rPr>
              <a:t>ExceptionLogger</a:t>
            </a:r>
            <a:r>
              <a:rPr lang="nl-BE" sz="2100" dirty="0">
                <a:latin typeface="Consolas" panose="020B0609020204030204" pitchFamily="49" charset="0"/>
              </a:rPr>
              <a:t>  {  </a:t>
            </a:r>
          </a:p>
          <a:p>
            <a:pPr marL="45720" indent="0">
              <a:buNone/>
            </a:pPr>
            <a:r>
              <a:rPr lang="nl-BE" sz="2100" b="1" dirty="0">
                <a:latin typeface="Consolas" panose="020B0609020204030204" pitchFamily="49" charset="0"/>
              </a:rPr>
              <a:t>   private</a:t>
            </a:r>
            <a:r>
              <a:rPr lang="nl-BE" sz="2100" dirty="0">
                <a:latin typeface="Consolas" panose="020B0609020204030204" pitchFamily="49" charset="0"/>
              </a:rPr>
              <a:t> </a:t>
            </a:r>
            <a:r>
              <a:rPr lang="nl-BE" sz="2100" dirty="0" err="1">
                <a:latin typeface="Consolas" panose="020B0609020204030204" pitchFamily="49" charset="0"/>
              </a:rPr>
              <a:t>ILogger</a:t>
            </a:r>
            <a:r>
              <a:rPr lang="nl-BE" sz="2100" dirty="0">
                <a:latin typeface="Consolas" panose="020B0609020204030204" pitchFamily="49" charset="0"/>
              </a:rPr>
              <a:t> _logger;  </a:t>
            </a:r>
          </a:p>
          <a:p>
            <a:pPr marL="45720" indent="0">
              <a:buNone/>
            </a:pPr>
            <a:r>
              <a:rPr lang="nl-BE" sz="2100" b="1" dirty="0">
                <a:latin typeface="Consolas" panose="020B0609020204030204" pitchFamily="49" charset="0"/>
              </a:rPr>
              <a:t>   public</a:t>
            </a:r>
            <a:r>
              <a:rPr lang="nl-BE" sz="2100" dirty="0">
                <a:latin typeface="Consolas" panose="020B0609020204030204" pitchFamily="49" charset="0"/>
              </a:rPr>
              <a:t> </a:t>
            </a:r>
            <a:r>
              <a:rPr lang="nl-BE" sz="2100" dirty="0" err="1">
                <a:latin typeface="Consolas" panose="020B0609020204030204" pitchFamily="49" charset="0"/>
              </a:rPr>
              <a:t>ExceptionLogger</a:t>
            </a:r>
            <a:r>
              <a:rPr lang="nl-BE" sz="2100" dirty="0">
                <a:latin typeface="Consolas" panose="020B0609020204030204" pitchFamily="49" charset="0"/>
              </a:rPr>
              <a:t>(</a:t>
            </a:r>
            <a:r>
              <a:rPr lang="nl-BE" sz="2100" dirty="0" err="1">
                <a:latin typeface="Consolas" panose="020B0609020204030204" pitchFamily="49" charset="0"/>
              </a:rPr>
              <a:t>ILogger</a:t>
            </a:r>
            <a:r>
              <a:rPr lang="nl-BE" sz="2100" dirty="0">
                <a:latin typeface="Consolas" panose="020B0609020204030204" pitchFamily="49" charset="0"/>
              </a:rPr>
              <a:t> </a:t>
            </a:r>
            <a:r>
              <a:rPr lang="nl-BE" sz="2100" dirty="0" err="1">
                <a:latin typeface="Consolas" panose="020B0609020204030204" pitchFamily="49" charset="0"/>
              </a:rPr>
              <a:t>aLogger</a:t>
            </a:r>
            <a:r>
              <a:rPr lang="nl-BE" sz="2100" dirty="0">
                <a:latin typeface="Consolas" panose="020B0609020204030204" pitchFamily="49" charset="0"/>
              </a:rPr>
              <a:t>)  {  </a:t>
            </a:r>
          </a:p>
          <a:p>
            <a:pPr marL="45720" indent="0">
              <a:buNone/>
            </a:pPr>
            <a:r>
              <a:rPr lang="nl-BE" sz="2100" b="1" dirty="0">
                <a:latin typeface="Consolas" panose="020B0609020204030204" pitchFamily="49" charset="0"/>
              </a:rPr>
              <a:t>      </a:t>
            </a:r>
            <a:r>
              <a:rPr lang="nl-BE" sz="2100" b="1" dirty="0" err="1">
                <a:latin typeface="Consolas" panose="020B0609020204030204" pitchFamily="49" charset="0"/>
              </a:rPr>
              <a:t>this</a:t>
            </a:r>
            <a:r>
              <a:rPr lang="nl-BE" sz="2100" dirty="0">
                <a:latin typeface="Consolas" panose="020B0609020204030204" pitchFamily="49" charset="0"/>
              </a:rPr>
              <a:t>._logger = </a:t>
            </a:r>
            <a:r>
              <a:rPr lang="nl-BE" sz="2100" dirty="0" err="1">
                <a:latin typeface="Consolas" panose="020B0609020204030204" pitchFamily="49" charset="0"/>
              </a:rPr>
              <a:t>aLogger</a:t>
            </a:r>
            <a:r>
              <a:rPr lang="nl-BE" sz="2100" dirty="0">
                <a:latin typeface="Consolas" panose="020B0609020204030204" pitchFamily="49" charset="0"/>
              </a:rPr>
              <a:t>;  </a:t>
            </a:r>
          </a:p>
          <a:p>
            <a:pPr marL="45720" indent="0">
              <a:buNone/>
            </a:pPr>
            <a:r>
              <a:rPr lang="nl-BE" sz="2100" dirty="0">
                <a:latin typeface="Consolas" panose="020B0609020204030204" pitchFamily="49" charset="0"/>
              </a:rPr>
              <a:t>   }  </a:t>
            </a:r>
          </a:p>
          <a:p>
            <a:pPr marL="45720" indent="0">
              <a:buNone/>
            </a:pPr>
            <a:r>
              <a:rPr lang="nl-BE" sz="2100" b="1" dirty="0">
                <a:latin typeface="Consolas" panose="020B0609020204030204" pitchFamily="49" charset="0"/>
              </a:rPr>
              <a:t>   public</a:t>
            </a:r>
            <a:r>
              <a:rPr lang="nl-BE" sz="2100" dirty="0">
                <a:latin typeface="Consolas" panose="020B0609020204030204" pitchFamily="49" charset="0"/>
              </a:rPr>
              <a:t> </a:t>
            </a:r>
            <a:r>
              <a:rPr lang="nl-BE" sz="2100" b="1" dirty="0" err="1">
                <a:latin typeface="Consolas" panose="020B0609020204030204" pitchFamily="49" charset="0"/>
              </a:rPr>
              <a:t>void</a:t>
            </a:r>
            <a:r>
              <a:rPr lang="nl-BE" sz="2100" dirty="0">
                <a:latin typeface="Consolas" panose="020B0609020204030204" pitchFamily="49" charset="0"/>
              </a:rPr>
              <a:t> </a:t>
            </a:r>
            <a:r>
              <a:rPr lang="nl-BE" sz="2100" dirty="0" err="1">
                <a:latin typeface="Consolas" panose="020B0609020204030204" pitchFamily="49" charset="0"/>
              </a:rPr>
              <a:t>LogException</a:t>
            </a:r>
            <a:r>
              <a:rPr lang="nl-BE" sz="2100" dirty="0">
                <a:latin typeface="Consolas" panose="020B0609020204030204" pitchFamily="49" charset="0"/>
              </a:rPr>
              <a:t>(</a:t>
            </a:r>
            <a:r>
              <a:rPr lang="nl-BE" sz="2100" dirty="0" err="1">
                <a:latin typeface="Consolas" panose="020B0609020204030204" pitchFamily="49" charset="0"/>
              </a:rPr>
              <a:t>Exception</a:t>
            </a:r>
            <a:r>
              <a:rPr lang="nl-BE" sz="2100" dirty="0">
                <a:latin typeface="Consolas" panose="020B0609020204030204" pitchFamily="49" charset="0"/>
              </a:rPr>
              <a:t> </a:t>
            </a:r>
            <a:r>
              <a:rPr lang="nl-BE" sz="2100" dirty="0" err="1">
                <a:latin typeface="Consolas" panose="020B0609020204030204" pitchFamily="49" charset="0"/>
              </a:rPr>
              <a:t>aException</a:t>
            </a:r>
            <a:r>
              <a:rPr lang="nl-BE" sz="2100" dirty="0">
                <a:latin typeface="Consolas" panose="020B0609020204030204" pitchFamily="49" charset="0"/>
              </a:rPr>
              <a:t>)  {  </a:t>
            </a:r>
          </a:p>
          <a:p>
            <a:pPr marL="45720" indent="0">
              <a:buNone/>
            </a:pPr>
            <a:r>
              <a:rPr lang="nl-BE" sz="2100" b="1" dirty="0">
                <a:latin typeface="Consolas" panose="020B0609020204030204" pitchFamily="49" charset="0"/>
              </a:rPr>
              <a:t>      string</a:t>
            </a:r>
            <a:r>
              <a:rPr lang="nl-BE" sz="2100" dirty="0">
                <a:latin typeface="Consolas" panose="020B0609020204030204" pitchFamily="49" charset="0"/>
              </a:rPr>
              <a:t> </a:t>
            </a:r>
            <a:r>
              <a:rPr lang="nl-BE" sz="2100" dirty="0" err="1">
                <a:latin typeface="Consolas" panose="020B0609020204030204" pitchFamily="49" charset="0"/>
              </a:rPr>
              <a:t>strMessage</a:t>
            </a:r>
            <a:r>
              <a:rPr lang="nl-BE" sz="2100" dirty="0">
                <a:latin typeface="Consolas" panose="020B0609020204030204" pitchFamily="49" charset="0"/>
              </a:rPr>
              <a:t> = </a:t>
            </a:r>
            <a:r>
              <a:rPr lang="nl-BE" sz="2100" dirty="0" err="1">
                <a:latin typeface="Consolas" panose="020B0609020204030204" pitchFamily="49" charset="0"/>
              </a:rPr>
              <a:t>GetUserReadableMessage</a:t>
            </a:r>
            <a:r>
              <a:rPr lang="nl-BE" sz="2100" dirty="0">
                <a:latin typeface="Consolas" panose="020B0609020204030204" pitchFamily="49" charset="0"/>
              </a:rPr>
              <a:t>(</a:t>
            </a:r>
            <a:r>
              <a:rPr lang="nl-BE" sz="2100" dirty="0" err="1">
                <a:latin typeface="Consolas" panose="020B0609020204030204" pitchFamily="49" charset="0"/>
              </a:rPr>
              <a:t>aException</a:t>
            </a:r>
            <a:r>
              <a:rPr lang="nl-BE" sz="2100" dirty="0">
                <a:latin typeface="Consolas" panose="020B0609020204030204" pitchFamily="49" charset="0"/>
              </a:rPr>
              <a:t>);  </a:t>
            </a:r>
          </a:p>
          <a:p>
            <a:pPr marL="45720" indent="0">
              <a:buNone/>
            </a:pPr>
            <a:r>
              <a:rPr lang="nl-BE" sz="2100" b="1" dirty="0">
                <a:latin typeface="Consolas" panose="020B0609020204030204" pitchFamily="49" charset="0"/>
              </a:rPr>
              <a:t>      </a:t>
            </a:r>
            <a:r>
              <a:rPr lang="nl-BE" sz="2100" b="1" dirty="0" err="1">
                <a:latin typeface="Consolas" panose="020B0609020204030204" pitchFamily="49" charset="0"/>
              </a:rPr>
              <a:t>this</a:t>
            </a:r>
            <a:r>
              <a:rPr lang="nl-BE" sz="2100" dirty="0">
                <a:latin typeface="Consolas" panose="020B0609020204030204" pitchFamily="49" charset="0"/>
              </a:rPr>
              <a:t>._</a:t>
            </a:r>
            <a:r>
              <a:rPr lang="nl-BE" sz="2100" dirty="0" err="1">
                <a:latin typeface="Consolas" panose="020B0609020204030204" pitchFamily="49" charset="0"/>
              </a:rPr>
              <a:t>logger.LogMessage</a:t>
            </a:r>
            <a:r>
              <a:rPr lang="nl-BE" sz="2100" dirty="0">
                <a:latin typeface="Consolas" panose="020B0609020204030204" pitchFamily="49" charset="0"/>
              </a:rPr>
              <a:t>(</a:t>
            </a:r>
            <a:r>
              <a:rPr lang="nl-BE" sz="2100" dirty="0" err="1">
                <a:latin typeface="Consolas" panose="020B0609020204030204" pitchFamily="49" charset="0"/>
              </a:rPr>
              <a:t>strMessage</a:t>
            </a:r>
            <a:r>
              <a:rPr lang="nl-BE" sz="2100" dirty="0">
                <a:latin typeface="Consolas" panose="020B0609020204030204" pitchFamily="49" charset="0"/>
              </a:rPr>
              <a:t>);  </a:t>
            </a:r>
          </a:p>
          <a:p>
            <a:pPr marL="45720" indent="0">
              <a:buNone/>
            </a:pPr>
            <a:r>
              <a:rPr lang="nl-BE" sz="2100" dirty="0">
                <a:latin typeface="Consolas" panose="020B0609020204030204" pitchFamily="49" charset="0"/>
              </a:rPr>
              <a:t>   }  </a:t>
            </a:r>
          </a:p>
          <a:p>
            <a:pPr marL="45720" indent="0">
              <a:buNone/>
            </a:pPr>
            <a:r>
              <a:rPr lang="nl-BE" sz="2100" b="1" dirty="0">
                <a:latin typeface="Consolas" panose="020B0609020204030204" pitchFamily="49" charset="0"/>
              </a:rPr>
              <a:t>   private</a:t>
            </a:r>
            <a:r>
              <a:rPr lang="nl-BE" sz="2100" dirty="0">
                <a:latin typeface="Consolas" panose="020B0609020204030204" pitchFamily="49" charset="0"/>
              </a:rPr>
              <a:t> </a:t>
            </a:r>
            <a:r>
              <a:rPr lang="nl-BE" sz="2100" b="1" dirty="0">
                <a:latin typeface="Consolas" panose="020B0609020204030204" pitchFamily="49" charset="0"/>
              </a:rPr>
              <a:t>string</a:t>
            </a:r>
            <a:r>
              <a:rPr lang="nl-BE" sz="2100" dirty="0">
                <a:latin typeface="Consolas" panose="020B0609020204030204" pitchFamily="49" charset="0"/>
              </a:rPr>
              <a:t> </a:t>
            </a:r>
            <a:r>
              <a:rPr lang="nl-BE" sz="2100" dirty="0" err="1">
                <a:latin typeface="Consolas" panose="020B0609020204030204" pitchFamily="49" charset="0"/>
              </a:rPr>
              <a:t>GetUserReadableMessage</a:t>
            </a:r>
            <a:r>
              <a:rPr lang="nl-BE" sz="2100" dirty="0">
                <a:latin typeface="Consolas" panose="020B0609020204030204" pitchFamily="49" charset="0"/>
              </a:rPr>
              <a:t>(</a:t>
            </a:r>
            <a:r>
              <a:rPr lang="nl-BE" sz="2100" dirty="0" err="1">
                <a:latin typeface="Consolas" panose="020B0609020204030204" pitchFamily="49" charset="0"/>
              </a:rPr>
              <a:t>Exception</a:t>
            </a:r>
            <a:r>
              <a:rPr lang="nl-BE" sz="2100" dirty="0">
                <a:latin typeface="Consolas" panose="020B0609020204030204" pitchFamily="49" charset="0"/>
              </a:rPr>
              <a:t> </a:t>
            </a:r>
            <a:r>
              <a:rPr lang="nl-BE" sz="2100" dirty="0" err="1">
                <a:latin typeface="Consolas" panose="020B0609020204030204" pitchFamily="49" charset="0"/>
              </a:rPr>
              <a:t>aException</a:t>
            </a:r>
            <a:r>
              <a:rPr lang="nl-BE" sz="2100" dirty="0">
                <a:latin typeface="Consolas" panose="020B0609020204030204" pitchFamily="49" charset="0"/>
              </a:rPr>
              <a:t>)  {  </a:t>
            </a:r>
          </a:p>
          <a:p>
            <a:pPr marL="45720" indent="0">
              <a:buNone/>
            </a:pPr>
            <a:r>
              <a:rPr lang="nl-BE" sz="2100" b="1" dirty="0">
                <a:latin typeface="Consolas" panose="020B0609020204030204" pitchFamily="49" charset="0"/>
              </a:rPr>
              <a:t>      string</a:t>
            </a:r>
            <a:r>
              <a:rPr lang="nl-BE" sz="2100" dirty="0">
                <a:latin typeface="Consolas" panose="020B0609020204030204" pitchFamily="49" charset="0"/>
              </a:rPr>
              <a:t> </a:t>
            </a:r>
            <a:r>
              <a:rPr lang="nl-BE" sz="2100" dirty="0" err="1">
                <a:latin typeface="Consolas" panose="020B0609020204030204" pitchFamily="49" charset="0"/>
              </a:rPr>
              <a:t>strMessage</a:t>
            </a:r>
            <a:r>
              <a:rPr lang="nl-BE" sz="2100" dirty="0">
                <a:latin typeface="Consolas" panose="020B0609020204030204" pitchFamily="49" charset="0"/>
              </a:rPr>
              <a:t> = </a:t>
            </a:r>
            <a:r>
              <a:rPr lang="nl-BE" sz="2100" b="1" dirty="0" err="1">
                <a:latin typeface="Consolas" panose="020B0609020204030204" pitchFamily="49" charset="0"/>
              </a:rPr>
              <a:t>string</a:t>
            </a:r>
            <a:r>
              <a:rPr lang="nl-BE" sz="2100" dirty="0" err="1">
                <a:latin typeface="Consolas" panose="020B0609020204030204" pitchFamily="49" charset="0"/>
              </a:rPr>
              <a:t>.Empty</a:t>
            </a:r>
            <a:r>
              <a:rPr lang="nl-BE" sz="2100" dirty="0">
                <a:latin typeface="Consolas" panose="020B0609020204030204" pitchFamily="49" charset="0"/>
              </a:rPr>
              <a:t>;  </a:t>
            </a:r>
          </a:p>
          <a:p>
            <a:pPr marL="45720" indent="0">
              <a:buNone/>
            </a:pPr>
            <a:r>
              <a:rPr lang="nl-BE" sz="2100" dirty="0">
                <a:latin typeface="Consolas" panose="020B0609020204030204" pitchFamily="49" charset="0"/>
              </a:rPr>
              <a:t>      //code </a:t>
            </a:r>
            <a:r>
              <a:rPr lang="nl-BE" sz="2100" dirty="0" err="1">
                <a:latin typeface="Consolas" panose="020B0609020204030204" pitchFamily="49" charset="0"/>
              </a:rPr>
              <a:t>to</a:t>
            </a:r>
            <a:r>
              <a:rPr lang="nl-BE" sz="2100" dirty="0">
                <a:latin typeface="Consolas" panose="020B0609020204030204" pitchFamily="49" charset="0"/>
              </a:rPr>
              <a:t> </a:t>
            </a:r>
            <a:r>
              <a:rPr lang="nl-BE" sz="2100" dirty="0" err="1">
                <a:latin typeface="Consolas" panose="020B0609020204030204" pitchFamily="49" charset="0"/>
              </a:rPr>
              <a:t>convert</a:t>
            </a:r>
            <a:r>
              <a:rPr lang="nl-BE" sz="2100" dirty="0">
                <a:latin typeface="Consolas" panose="020B0609020204030204" pitchFamily="49" charset="0"/>
              </a:rPr>
              <a:t> </a:t>
            </a:r>
            <a:r>
              <a:rPr lang="nl-BE" sz="2100" dirty="0" err="1">
                <a:latin typeface="Consolas" panose="020B0609020204030204" pitchFamily="49" charset="0"/>
              </a:rPr>
              <a:t>Exception's</a:t>
            </a:r>
            <a:r>
              <a:rPr lang="nl-BE" sz="2100" dirty="0">
                <a:latin typeface="Consolas" panose="020B0609020204030204" pitchFamily="49" charset="0"/>
              </a:rPr>
              <a:t> stack </a:t>
            </a:r>
            <a:r>
              <a:rPr lang="nl-BE" sz="2100" dirty="0" err="1">
                <a:latin typeface="Consolas" panose="020B0609020204030204" pitchFamily="49" charset="0"/>
              </a:rPr>
              <a:t>trace</a:t>
            </a:r>
            <a:r>
              <a:rPr lang="nl-BE" sz="2100" dirty="0">
                <a:latin typeface="Consolas" panose="020B0609020204030204" pitchFamily="49" charset="0"/>
              </a:rPr>
              <a:t> </a:t>
            </a:r>
            <a:r>
              <a:rPr lang="nl-BE" sz="2100" dirty="0" err="1">
                <a:latin typeface="Consolas" panose="020B0609020204030204" pitchFamily="49" charset="0"/>
              </a:rPr>
              <a:t>and</a:t>
            </a:r>
            <a:r>
              <a:rPr lang="nl-BE" sz="2100" dirty="0">
                <a:latin typeface="Consolas" panose="020B0609020204030204" pitchFamily="49" charset="0"/>
              </a:rPr>
              <a:t> </a:t>
            </a:r>
            <a:r>
              <a:rPr lang="nl-BE" sz="2100" dirty="0" err="1">
                <a:latin typeface="Consolas" panose="020B0609020204030204" pitchFamily="49" charset="0"/>
              </a:rPr>
              <a:t>message</a:t>
            </a:r>
            <a:r>
              <a:rPr lang="nl-BE" sz="2100" dirty="0">
                <a:latin typeface="Consolas" panose="020B0609020204030204" pitchFamily="49" charset="0"/>
              </a:rPr>
              <a:t> </a:t>
            </a:r>
            <a:r>
              <a:rPr lang="nl-BE" sz="2100" dirty="0" err="1">
                <a:latin typeface="Consolas" panose="020B0609020204030204" pitchFamily="49" charset="0"/>
              </a:rPr>
              <a:t>to</a:t>
            </a:r>
            <a:r>
              <a:rPr lang="nl-BE" sz="2100" dirty="0">
                <a:latin typeface="Consolas" panose="020B0609020204030204" pitchFamily="49" charset="0"/>
              </a:rPr>
              <a:t> user </a:t>
            </a:r>
            <a:r>
              <a:rPr lang="nl-BE" sz="2100" dirty="0" err="1">
                <a:latin typeface="Consolas" panose="020B0609020204030204" pitchFamily="49" charset="0"/>
              </a:rPr>
              <a:t>readable</a:t>
            </a:r>
            <a:r>
              <a:rPr lang="nl-BE" sz="2100" dirty="0">
                <a:latin typeface="Consolas" panose="020B0609020204030204" pitchFamily="49" charset="0"/>
              </a:rPr>
              <a:t> format.  </a:t>
            </a:r>
          </a:p>
          <a:p>
            <a:pPr marL="45720" indent="0">
              <a:buNone/>
            </a:pPr>
            <a:r>
              <a:rPr lang="nl-BE" sz="2100" b="1" dirty="0">
                <a:latin typeface="Consolas" panose="020B0609020204030204" pitchFamily="49" charset="0"/>
              </a:rPr>
              <a:t>      return</a:t>
            </a:r>
            <a:r>
              <a:rPr lang="nl-BE" sz="2100" dirty="0">
                <a:latin typeface="Consolas" panose="020B0609020204030204" pitchFamily="49" charset="0"/>
              </a:rPr>
              <a:t> </a:t>
            </a:r>
            <a:r>
              <a:rPr lang="nl-BE" sz="2100" dirty="0" err="1">
                <a:latin typeface="Consolas" panose="020B0609020204030204" pitchFamily="49" charset="0"/>
              </a:rPr>
              <a:t>strMessage</a:t>
            </a:r>
            <a:r>
              <a:rPr lang="nl-BE" sz="2100" dirty="0">
                <a:latin typeface="Consolas" panose="020B0609020204030204" pitchFamily="49" charset="0"/>
              </a:rPr>
              <a:t>;  </a:t>
            </a:r>
            <a:br>
              <a:rPr lang="nl-BE" sz="2100" dirty="0">
                <a:latin typeface="Consolas" panose="020B0609020204030204" pitchFamily="49" charset="0"/>
              </a:rPr>
            </a:br>
            <a:r>
              <a:rPr lang="nl-BE" sz="2100" dirty="0">
                <a:latin typeface="Consolas" panose="020B0609020204030204" pitchFamily="49" charset="0"/>
              </a:rPr>
              <a:t>   }  </a:t>
            </a:r>
            <a:br>
              <a:rPr lang="nl-BE" sz="2100" dirty="0">
                <a:latin typeface="Consolas" panose="020B0609020204030204" pitchFamily="49" charset="0"/>
              </a:rPr>
            </a:br>
            <a:r>
              <a:rPr lang="nl-BE" sz="2100" dirty="0">
                <a:latin typeface="Consolas" panose="020B0609020204030204" pitchFamily="49" charset="0"/>
              </a:rPr>
              <a:t>}</a:t>
            </a:r>
            <a:r>
              <a:rPr lang="nl-BE"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106</a:t>
            </a:fld>
            <a:endParaRPr lang="en-US" dirty="0"/>
          </a:p>
        </p:txBody>
      </p:sp>
    </p:spTree>
    <p:extLst>
      <p:ext uri="{BB962C8B-B14F-4D97-AF65-F5344CB8AC3E}">
        <p14:creationId xmlns:p14="http://schemas.microsoft.com/office/powerpoint/2010/main" val="35879882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 zoals het moet</a:t>
            </a:r>
          </a:p>
        </p:txBody>
      </p:sp>
      <p:sp>
        <p:nvSpPr>
          <p:cNvPr id="3" name="Tijdelijke aanduiding voor inhoud 2"/>
          <p:cNvSpPr>
            <a:spLocks noGrp="1"/>
          </p:cNvSpPr>
          <p:nvPr>
            <p:ph idx="1"/>
          </p:nvPr>
        </p:nvSpPr>
        <p:spPr>
          <a:xfrm>
            <a:off x="1143000" y="1600200"/>
            <a:ext cx="9872871" cy="5067300"/>
          </a:xfrm>
          <a:solidFill>
            <a:schemeClr val="accent1"/>
          </a:solidFill>
        </p:spPr>
        <p:txBody>
          <a:bodyPr>
            <a:normAutofit fontScale="77500" lnSpcReduction="20000"/>
          </a:bodyPr>
          <a:lstStyle/>
          <a:p>
            <a:pPr marL="4572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a:t>
            </a:r>
            <a:r>
              <a:rPr lang="nl-BE" dirty="0" err="1">
                <a:latin typeface="Consolas" panose="020B0609020204030204" pitchFamily="49" charset="0"/>
              </a:rPr>
              <a:t>DataExporter</a:t>
            </a:r>
            <a:r>
              <a:rPr lang="nl-BE" dirty="0">
                <a:latin typeface="Consolas" panose="020B0609020204030204" pitchFamily="49" charset="0"/>
              </a:rPr>
              <a:t>  {  </a:t>
            </a:r>
          </a:p>
          <a:p>
            <a:pPr marL="45720" indent="0">
              <a:buNone/>
            </a:pPr>
            <a:r>
              <a:rPr lang="nl-BE" b="1" dirty="0">
                <a:latin typeface="Consolas" panose="020B0609020204030204" pitchFamily="49" charset="0"/>
              </a:rPr>
              <a:t>   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ExportDataFromFile</a:t>
            </a:r>
            <a:r>
              <a:rPr lang="nl-BE" dirty="0">
                <a:latin typeface="Consolas" panose="020B0609020204030204" pitchFamily="49" charset="0"/>
              </a:rPr>
              <a:t>()  {  </a:t>
            </a:r>
          </a:p>
          <a:p>
            <a:pPr marL="45720" indent="0">
              <a:buNone/>
            </a:pPr>
            <a:r>
              <a:rPr lang="nl-BE" dirty="0">
                <a:latin typeface="Consolas" panose="020B0609020204030204" pitchFamily="49" charset="0"/>
              </a:rPr>
              <a:t>      </a:t>
            </a:r>
            <a:r>
              <a:rPr lang="nl-BE" dirty="0" err="1">
                <a:latin typeface="Consolas" panose="020B0609020204030204" pitchFamily="49" charset="0"/>
              </a:rPr>
              <a:t>ExceptionLogger</a:t>
            </a:r>
            <a:r>
              <a:rPr lang="nl-BE" dirty="0">
                <a:latin typeface="Consolas" panose="020B0609020204030204" pitchFamily="49" charset="0"/>
              </a:rPr>
              <a:t> _</a:t>
            </a:r>
            <a:r>
              <a:rPr lang="nl-BE" dirty="0" err="1">
                <a:latin typeface="Consolas" panose="020B0609020204030204" pitchFamily="49" charset="0"/>
              </a:rPr>
              <a:t>exceptionLogger</a:t>
            </a:r>
            <a:r>
              <a:rPr lang="nl-BE" dirty="0">
                <a:latin typeface="Consolas" panose="020B0609020204030204" pitchFamily="49" charset="0"/>
              </a:rPr>
              <a:t>;  </a:t>
            </a:r>
          </a:p>
          <a:p>
            <a:pPr marL="45720" indent="0">
              <a:buNone/>
            </a:pPr>
            <a:r>
              <a:rPr lang="nl-BE" b="1" dirty="0">
                <a:latin typeface="Consolas" panose="020B0609020204030204" pitchFamily="49" charset="0"/>
              </a:rPr>
              <a:t>      </a:t>
            </a:r>
            <a:r>
              <a:rPr lang="nl-BE" b="1" dirty="0" err="1">
                <a:latin typeface="Consolas" panose="020B0609020204030204" pitchFamily="49" charset="0"/>
              </a:rPr>
              <a:t>try</a:t>
            </a:r>
            <a:r>
              <a:rPr lang="nl-BE" dirty="0">
                <a:latin typeface="Consolas" panose="020B0609020204030204" pitchFamily="49" charset="0"/>
              </a:rPr>
              <a:t> {  </a:t>
            </a:r>
          </a:p>
          <a:p>
            <a:pPr marL="45720" indent="0">
              <a:buNone/>
            </a:pPr>
            <a:r>
              <a:rPr lang="nl-BE" dirty="0">
                <a:latin typeface="Consolas" panose="020B0609020204030204" pitchFamily="49" charset="0"/>
              </a:rPr>
              <a:t>         //code </a:t>
            </a:r>
            <a:r>
              <a:rPr lang="nl-BE" dirty="0" err="1">
                <a:latin typeface="Consolas" panose="020B0609020204030204" pitchFamily="49" charset="0"/>
              </a:rPr>
              <a:t>to</a:t>
            </a:r>
            <a:r>
              <a:rPr lang="nl-BE" dirty="0">
                <a:latin typeface="Consolas" panose="020B0609020204030204" pitchFamily="49" charset="0"/>
              </a:rPr>
              <a:t> export data </a:t>
            </a:r>
            <a:r>
              <a:rPr lang="nl-BE" dirty="0" err="1">
                <a:latin typeface="Consolas" panose="020B0609020204030204" pitchFamily="49" charset="0"/>
              </a:rPr>
              <a:t>from</a:t>
            </a:r>
            <a:r>
              <a:rPr lang="nl-BE" dirty="0">
                <a:latin typeface="Consolas" panose="020B0609020204030204" pitchFamily="49" charset="0"/>
              </a:rPr>
              <a:t> files </a:t>
            </a:r>
            <a:r>
              <a:rPr lang="nl-BE" dirty="0" err="1">
                <a:latin typeface="Consolas" panose="020B0609020204030204" pitchFamily="49" charset="0"/>
              </a:rPr>
              <a:t>to</a:t>
            </a:r>
            <a:r>
              <a:rPr lang="nl-BE" dirty="0">
                <a:latin typeface="Consolas" panose="020B0609020204030204" pitchFamily="49" charset="0"/>
              </a:rPr>
              <a:t> database.  </a:t>
            </a:r>
            <a:br>
              <a:rPr lang="nl-BE" dirty="0">
                <a:latin typeface="Consolas" panose="020B0609020204030204" pitchFamily="49" charset="0"/>
              </a:rPr>
            </a:br>
            <a:r>
              <a:rPr lang="nl-BE" dirty="0">
                <a:latin typeface="Consolas" panose="020B0609020204030204" pitchFamily="49" charset="0"/>
              </a:rPr>
              <a:t>      }  </a:t>
            </a:r>
          </a:p>
          <a:p>
            <a:pPr marL="45720" indent="0">
              <a:buNone/>
            </a:pPr>
            <a:r>
              <a:rPr lang="nl-BE" b="1" dirty="0">
                <a:latin typeface="Consolas" panose="020B0609020204030204" pitchFamily="49" charset="0"/>
              </a:rPr>
              <a:t>      catch</a:t>
            </a:r>
            <a:r>
              <a:rPr lang="nl-BE" dirty="0">
                <a:latin typeface="Consolas" panose="020B0609020204030204" pitchFamily="49" charset="0"/>
              </a:rPr>
              <a:t>(</a:t>
            </a:r>
            <a:r>
              <a:rPr lang="nl-BE" dirty="0" err="1">
                <a:latin typeface="Consolas" panose="020B0609020204030204" pitchFamily="49" charset="0"/>
              </a:rPr>
              <a:t>IOException</a:t>
            </a:r>
            <a:r>
              <a:rPr lang="nl-BE" dirty="0">
                <a:latin typeface="Consolas" panose="020B0609020204030204" pitchFamily="49" charset="0"/>
              </a:rPr>
              <a:t> ex)  {  </a:t>
            </a:r>
          </a:p>
          <a:p>
            <a:pPr marL="45720" indent="0">
              <a:buNone/>
            </a:pPr>
            <a:r>
              <a:rPr lang="nl-BE" dirty="0">
                <a:latin typeface="Consolas" panose="020B0609020204030204" pitchFamily="49" charset="0"/>
              </a:rPr>
              <a:t>         _</a:t>
            </a:r>
            <a:r>
              <a:rPr lang="nl-BE" dirty="0" err="1">
                <a:latin typeface="Consolas" panose="020B0609020204030204" pitchFamily="49" charset="0"/>
              </a:rPr>
              <a:t>exceptionLogger</a:t>
            </a:r>
            <a:r>
              <a:rPr lang="nl-BE" dirty="0">
                <a:latin typeface="Consolas" panose="020B0609020204030204" pitchFamily="49" charset="0"/>
              </a:rPr>
              <a:t> = </a:t>
            </a:r>
            <a:r>
              <a:rPr lang="nl-BE" b="1" dirty="0">
                <a:latin typeface="Consolas" panose="020B0609020204030204" pitchFamily="49" charset="0"/>
              </a:rPr>
              <a:t>new</a:t>
            </a:r>
            <a:r>
              <a:rPr lang="nl-BE" dirty="0">
                <a:latin typeface="Consolas" panose="020B0609020204030204" pitchFamily="49" charset="0"/>
              </a:rPr>
              <a:t> </a:t>
            </a:r>
            <a:r>
              <a:rPr lang="nl-BE" dirty="0" err="1">
                <a:latin typeface="Consolas" panose="020B0609020204030204" pitchFamily="49" charset="0"/>
              </a:rPr>
              <a:t>ExceptionLogger</a:t>
            </a:r>
            <a:r>
              <a:rPr lang="nl-BE" dirty="0">
                <a:latin typeface="Consolas" panose="020B0609020204030204" pitchFamily="49" charset="0"/>
              </a:rPr>
              <a:t>(</a:t>
            </a:r>
            <a:r>
              <a:rPr lang="nl-BE" b="1" dirty="0">
                <a:latin typeface="Consolas" panose="020B0609020204030204" pitchFamily="49" charset="0"/>
              </a:rPr>
              <a:t>new</a:t>
            </a:r>
            <a:r>
              <a:rPr lang="nl-BE" dirty="0">
                <a:latin typeface="Consolas" panose="020B0609020204030204" pitchFamily="49" charset="0"/>
              </a:rPr>
              <a:t> </a:t>
            </a:r>
            <a:r>
              <a:rPr lang="nl-BE" dirty="0" err="1">
                <a:latin typeface="Consolas" panose="020B0609020204030204" pitchFamily="49" charset="0"/>
              </a:rPr>
              <a:t>DbLogger</a:t>
            </a:r>
            <a:r>
              <a:rPr lang="nl-BE" dirty="0">
                <a:latin typeface="Consolas" panose="020B0609020204030204" pitchFamily="49" charset="0"/>
              </a:rPr>
              <a:t>());  </a:t>
            </a:r>
          </a:p>
          <a:p>
            <a:pPr marL="45720" indent="0">
              <a:buNone/>
            </a:pPr>
            <a:r>
              <a:rPr lang="nl-BE" dirty="0">
                <a:latin typeface="Consolas" panose="020B0609020204030204" pitchFamily="49" charset="0"/>
              </a:rPr>
              <a:t>         _</a:t>
            </a:r>
            <a:r>
              <a:rPr lang="nl-BE" dirty="0" err="1">
                <a:latin typeface="Consolas" panose="020B0609020204030204" pitchFamily="49" charset="0"/>
              </a:rPr>
              <a:t>exceptionLogger.LogException</a:t>
            </a:r>
            <a:r>
              <a:rPr lang="nl-BE" dirty="0">
                <a:latin typeface="Consolas" panose="020B0609020204030204" pitchFamily="49" charset="0"/>
              </a:rPr>
              <a:t>(ex);  </a:t>
            </a:r>
            <a:br>
              <a:rPr lang="nl-BE" dirty="0">
                <a:latin typeface="Consolas" panose="020B0609020204030204" pitchFamily="49" charset="0"/>
              </a:rPr>
            </a:br>
            <a:r>
              <a:rPr lang="nl-BE" dirty="0">
                <a:latin typeface="Consolas" panose="020B0609020204030204" pitchFamily="49" charset="0"/>
              </a:rPr>
              <a:t>      }  </a:t>
            </a:r>
          </a:p>
          <a:p>
            <a:pPr marL="45720" indent="0">
              <a:buNone/>
            </a:pPr>
            <a:r>
              <a:rPr lang="nl-BE" b="1" dirty="0">
                <a:latin typeface="Consolas" panose="020B0609020204030204" pitchFamily="49" charset="0"/>
              </a:rPr>
              <a:t>      catch</a:t>
            </a:r>
            <a:r>
              <a:rPr lang="nl-BE" dirty="0">
                <a:latin typeface="Consolas" panose="020B0609020204030204" pitchFamily="49" charset="0"/>
              </a:rPr>
              <a:t>(</a:t>
            </a:r>
            <a:r>
              <a:rPr lang="nl-BE" dirty="0" err="1">
                <a:latin typeface="Consolas" panose="020B0609020204030204" pitchFamily="49" charset="0"/>
              </a:rPr>
              <a:t>Exception</a:t>
            </a:r>
            <a:r>
              <a:rPr lang="nl-BE" dirty="0">
                <a:latin typeface="Consolas" panose="020B0609020204030204" pitchFamily="49" charset="0"/>
              </a:rPr>
              <a:t> ex)  {  </a:t>
            </a:r>
          </a:p>
          <a:p>
            <a:pPr marL="45720" indent="0">
              <a:buNone/>
            </a:pPr>
            <a:r>
              <a:rPr lang="nl-BE" dirty="0">
                <a:latin typeface="Consolas" panose="020B0609020204030204" pitchFamily="49" charset="0"/>
              </a:rPr>
              <a:t>         _</a:t>
            </a:r>
            <a:r>
              <a:rPr lang="nl-BE" dirty="0" err="1">
                <a:latin typeface="Consolas" panose="020B0609020204030204" pitchFamily="49" charset="0"/>
              </a:rPr>
              <a:t>exceptionLogger</a:t>
            </a:r>
            <a:r>
              <a:rPr lang="nl-BE" dirty="0">
                <a:latin typeface="Consolas" panose="020B0609020204030204" pitchFamily="49" charset="0"/>
              </a:rPr>
              <a:t> = </a:t>
            </a:r>
            <a:r>
              <a:rPr lang="nl-BE" b="1" dirty="0">
                <a:latin typeface="Consolas" panose="020B0609020204030204" pitchFamily="49" charset="0"/>
              </a:rPr>
              <a:t>new</a:t>
            </a:r>
            <a:r>
              <a:rPr lang="nl-BE" dirty="0">
                <a:latin typeface="Consolas" panose="020B0609020204030204" pitchFamily="49" charset="0"/>
              </a:rPr>
              <a:t> </a:t>
            </a:r>
            <a:r>
              <a:rPr lang="nl-BE" dirty="0" err="1">
                <a:latin typeface="Consolas" panose="020B0609020204030204" pitchFamily="49" charset="0"/>
              </a:rPr>
              <a:t>ExceptionLogger</a:t>
            </a:r>
            <a:r>
              <a:rPr lang="nl-BE" dirty="0">
                <a:latin typeface="Consolas" panose="020B0609020204030204" pitchFamily="49" charset="0"/>
              </a:rPr>
              <a:t>(</a:t>
            </a:r>
            <a:r>
              <a:rPr lang="nl-BE" b="1" dirty="0">
                <a:latin typeface="Consolas" panose="020B0609020204030204" pitchFamily="49" charset="0"/>
              </a:rPr>
              <a:t>new</a:t>
            </a:r>
            <a:r>
              <a:rPr lang="nl-BE" dirty="0">
                <a:latin typeface="Consolas" panose="020B0609020204030204" pitchFamily="49" charset="0"/>
              </a:rPr>
              <a:t> </a:t>
            </a:r>
            <a:r>
              <a:rPr lang="nl-BE" dirty="0" err="1">
                <a:latin typeface="Consolas" panose="020B0609020204030204" pitchFamily="49" charset="0"/>
              </a:rPr>
              <a:t>FileLogger</a:t>
            </a:r>
            <a:r>
              <a:rPr lang="nl-BE" dirty="0">
                <a:latin typeface="Consolas" panose="020B0609020204030204" pitchFamily="49" charset="0"/>
              </a:rPr>
              <a:t>());  </a:t>
            </a:r>
          </a:p>
          <a:p>
            <a:pPr marL="45720" indent="0">
              <a:buNone/>
            </a:pPr>
            <a:r>
              <a:rPr lang="nl-BE" dirty="0">
                <a:latin typeface="Consolas" panose="020B0609020204030204" pitchFamily="49" charset="0"/>
              </a:rPr>
              <a:t>         _</a:t>
            </a:r>
            <a:r>
              <a:rPr lang="nl-BE" dirty="0" err="1">
                <a:latin typeface="Consolas" panose="020B0609020204030204" pitchFamily="49" charset="0"/>
              </a:rPr>
              <a:t>exceptionLogger.LogException</a:t>
            </a:r>
            <a:r>
              <a:rPr lang="nl-BE" dirty="0">
                <a:latin typeface="Consolas" panose="020B0609020204030204" pitchFamily="49" charset="0"/>
              </a:rPr>
              <a:t>(ex);  </a:t>
            </a:r>
            <a:br>
              <a:rPr lang="nl-BE" dirty="0">
                <a:latin typeface="Consolas" panose="020B0609020204030204" pitchFamily="49" charset="0"/>
              </a:rPr>
            </a:br>
            <a:r>
              <a:rPr lang="nl-BE" dirty="0">
                <a:latin typeface="Consolas" panose="020B0609020204030204" pitchFamily="49" charset="0"/>
              </a:rPr>
              <a:t>      }  </a:t>
            </a:r>
            <a:br>
              <a:rPr lang="nl-BE" dirty="0">
                <a:latin typeface="Consolas" panose="020B0609020204030204" pitchFamily="49" charset="0"/>
              </a:rPr>
            </a:br>
            <a:r>
              <a:rPr lang="nl-BE" dirty="0">
                <a:latin typeface="Consolas" panose="020B0609020204030204" pitchFamily="49" charset="0"/>
              </a:rPr>
              <a:t>   }  </a:t>
            </a:r>
            <a:br>
              <a:rPr lang="nl-BE" dirty="0">
                <a:latin typeface="Consolas" panose="020B0609020204030204" pitchFamily="49" charset="0"/>
              </a:rPr>
            </a:br>
            <a:r>
              <a:rPr lang="nl-BE" dirty="0">
                <a:latin typeface="Consolas" panose="020B0609020204030204" pitchFamily="49" charset="0"/>
              </a:rPr>
              <a:t>}</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107</a:t>
            </a:fld>
            <a:endParaRPr lang="en-US" dirty="0"/>
          </a:p>
        </p:txBody>
      </p:sp>
    </p:spTree>
    <p:extLst>
      <p:ext uri="{BB962C8B-B14F-4D97-AF65-F5344CB8AC3E}">
        <p14:creationId xmlns:p14="http://schemas.microsoft.com/office/powerpoint/2010/main" val="442909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800100" y="2819400"/>
            <a:ext cx="9239250" cy="2619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lstStyle/>
          <a:p>
            <a:r>
              <a:rPr lang="nl-BE" dirty="0"/>
              <a:t>DI zoals het moet	</a:t>
            </a:r>
          </a:p>
        </p:txBody>
      </p:sp>
      <p:sp>
        <p:nvSpPr>
          <p:cNvPr id="3" name="Tijdelijke aanduiding voor inhoud 2"/>
          <p:cNvSpPr>
            <a:spLocks noGrp="1"/>
          </p:cNvSpPr>
          <p:nvPr>
            <p:ph idx="1"/>
          </p:nvPr>
        </p:nvSpPr>
        <p:spPr/>
        <p:txBody>
          <a:bodyPr>
            <a:normAutofit/>
          </a:bodyPr>
          <a:lstStyle/>
          <a:p>
            <a:r>
              <a:rPr lang="nl-BE" dirty="0"/>
              <a:t>Stel dat we een nieuwe logger wensen toe te voegen</a:t>
            </a:r>
          </a:p>
          <a:p>
            <a:pPr marL="45720" indent="0">
              <a:buNone/>
            </a:pPr>
            <a:endParaRPr lang="nl-BE" dirty="0"/>
          </a:p>
          <a:p>
            <a:pPr marL="4572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a:t>
            </a:r>
            <a:r>
              <a:rPr lang="nl-BE" dirty="0" err="1">
                <a:latin typeface="Consolas" panose="020B0609020204030204" pitchFamily="49" charset="0"/>
              </a:rPr>
              <a:t>EventLogger</a:t>
            </a:r>
            <a:r>
              <a:rPr lang="nl-BE" dirty="0">
                <a:latin typeface="Consolas" panose="020B0609020204030204" pitchFamily="49" charset="0"/>
              </a:rPr>
              <a:t>: </a:t>
            </a:r>
            <a:r>
              <a:rPr lang="nl-BE" dirty="0" err="1">
                <a:latin typeface="Consolas" panose="020B0609020204030204" pitchFamily="49" charset="0"/>
              </a:rPr>
              <a:t>ILogger</a:t>
            </a:r>
            <a:r>
              <a:rPr lang="nl-BE" dirty="0">
                <a:latin typeface="Consolas" panose="020B0609020204030204" pitchFamily="49" charset="0"/>
              </a:rPr>
              <a:t>  {  </a:t>
            </a:r>
          </a:p>
          <a:p>
            <a:pPr marL="45720" indent="0">
              <a:buNone/>
            </a:pPr>
            <a:r>
              <a:rPr lang="nl-BE" b="1" dirty="0">
                <a:latin typeface="Consolas" panose="020B0609020204030204" pitchFamily="49" charset="0"/>
              </a:rPr>
              <a:t>   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LogMessage</a:t>
            </a:r>
            <a:r>
              <a:rPr lang="nl-BE" dirty="0">
                <a:latin typeface="Consolas" panose="020B0609020204030204" pitchFamily="49" charset="0"/>
              </a:rPr>
              <a:t>(</a:t>
            </a:r>
            <a:r>
              <a:rPr lang="nl-BE" b="1" dirty="0">
                <a:latin typeface="Consolas" panose="020B0609020204030204" pitchFamily="49" charset="0"/>
              </a:rPr>
              <a:t>string</a:t>
            </a:r>
            <a:r>
              <a:rPr lang="nl-BE" dirty="0">
                <a:latin typeface="Consolas" panose="020B0609020204030204" pitchFamily="49" charset="0"/>
              </a:rPr>
              <a:t> </a:t>
            </a:r>
            <a:r>
              <a:rPr lang="nl-BE" dirty="0" err="1">
                <a:latin typeface="Consolas" panose="020B0609020204030204" pitchFamily="49" charset="0"/>
              </a:rPr>
              <a:t>aMessage</a:t>
            </a:r>
            <a:r>
              <a:rPr lang="nl-BE" dirty="0">
                <a:latin typeface="Consolas" panose="020B0609020204030204" pitchFamily="49" charset="0"/>
              </a:rPr>
              <a:t>)  {  </a:t>
            </a:r>
          </a:p>
          <a:p>
            <a:pPr marL="45720" indent="0">
              <a:buNone/>
            </a:pPr>
            <a:r>
              <a:rPr lang="nl-BE" dirty="0">
                <a:latin typeface="Consolas" panose="020B0609020204030204" pitchFamily="49" charset="0"/>
              </a:rPr>
              <a:t>      //Code </a:t>
            </a:r>
            <a:r>
              <a:rPr lang="nl-BE" dirty="0" err="1">
                <a:latin typeface="Consolas" panose="020B0609020204030204" pitchFamily="49" charset="0"/>
              </a:rPr>
              <a:t>to</a:t>
            </a:r>
            <a:r>
              <a:rPr lang="nl-BE" dirty="0">
                <a:latin typeface="Consolas" panose="020B0609020204030204" pitchFamily="49" charset="0"/>
              </a:rPr>
              <a:t> </a:t>
            </a:r>
            <a:r>
              <a:rPr lang="nl-BE" dirty="0" err="1">
                <a:latin typeface="Consolas" panose="020B0609020204030204" pitchFamily="49" charset="0"/>
              </a:rPr>
              <a:t>write</a:t>
            </a:r>
            <a:r>
              <a:rPr lang="nl-BE" dirty="0">
                <a:latin typeface="Consolas" panose="020B0609020204030204" pitchFamily="49" charset="0"/>
              </a:rPr>
              <a:t> </a:t>
            </a:r>
            <a:r>
              <a:rPr lang="nl-BE" dirty="0" err="1">
                <a:latin typeface="Consolas" panose="020B0609020204030204" pitchFamily="49" charset="0"/>
              </a:rPr>
              <a:t>message</a:t>
            </a:r>
            <a:r>
              <a:rPr lang="nl-BE" dirty="0">
                <a:latin typeface="Consolas" panose="020B0609020204030204" pitchFamily="49" charset="0"/>
              </a:rPr>
              <a:t> in </a:t>
            </a:r>
            <a:r>
              <a:rPr lang="nl-BE" dirty="0" err="1">
                <a:latin typeface="Consolas" panose="020B0609020204030204" pitchFamily="49" charset="0"/>
              </a:rPr>
              <a:t>system's</a:t>
            </a:r>
            <a:r>
              <a:rPr lang="nl-BE" dirty="0">
                <a:latin typeface="Consolas" panose="020B0609020204030204" pitchFamily="49" charset="0"/>
              </a:rPr>
              <a:t> event viewer.  </a:t>
            </a:r>
          </a:p>
          <a:p>
            <a:pPr marL="45720" indent="0">
              <a:buNone/>
            </a:pPr>
            <a:r>
              <a:rPr lang="nl-BE" dirty="0">
                <a:latin typeface="Consolas" panose="020B0609020204030204" pitchFamily="49" charset="0"/>
              </a:rPr>
              <a:t>   }  </a:t>
            </a:r>
          </a:p>
          <a:p>
            <a:pPr marL="45720" indent="0">
              <a:buNone/>
            </a:pPr>
            <a:r>
              <a:rPr lang="nl-BE" dirty="0">
                <a:latin typeface="Consolas" panose="020B0609020204030204" pitchFamily="49" charset="0"/>
              </a:rPr>
              <a:t>} </a:t>
            </a:r>
          </a:p>
          <a:p>
            <a:pPr marL="45720" indent="0">
              <a:buNone/>
            </a:pPr>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108</a:t>
            </a:fld>
            <a:endParaRPr lang="en-US" dirty="0"/>
          </a:p>
        </p:txBody>
      </p:sp>
    </p:spTree>
    <p:extLst>
      <p:ext uri="{BB962C8B-B14F-4D97-AF65-F5344CB8AC3E}">
        <p14:creationId xmlns:p14="http://schemas.microsoft.com/office/powerpoint/2010/main" val="6643262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 zoals het moet</a:t>
            </a:r>
          </a:p>
        </p:txBody>
      </p:sp>
      <p:sp>
        <p:nvSpPr>
          <p:cNvPr id="3" name="Tijdelijke aanduiding voor inhoud 2"/>
          <p:cNvSpPr>
            <a:spLocks noGrp="1"/>
          </p:cNvSpPr>
          <p:nvPr>
            <p:ph idx="1"/>
          </p:nvPr>
        </p:nvSpPr>
        <p:spPr>
          <a:xfrm>
            <a:off x="1143000" y="1781175"/>
            <a:ext cx="9872871" cy="4152900"/>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DataExporter</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ExportDataFromFile</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ExceptionLogger</a:t>
            </a:r>
            <a:r>
              <a:rPr lang="nl-BE" sz="1600" dirty="0">
                <a:latin typeface="Consolas" panose="020B0609020204030204" pitchFamily="49" charset="0"/>
              </a:rPr>
              <a:t> _</a:t>
            </a:r>
            <a:r>
              <a:rPr lang="nl-BE" sz="1600" dirty="0" err="1">
                <a:latin typeface="Consolas" panose="020B0609020204030204" pitchFamily="49" charset="0"/>
              </a:rPr>
              <a:t>exceptionLogger</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try</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export data </a:t>
            </a:r>
            <a:r>
              <a:rPr lang="nl-BE" sz="1600" dirty="0" err="1">
                <a:latin typeface="Consolas" panose="020B0609020204030204" pitchFamily="49" charset="0"/>
              </a:rPr>
              <a:t>from</a:t>
            </a:r>
            <a:r>
              <a:rPr lang="nl-BE" sz="1600" dirty="0">
                <a:latin typeface="Consolas" panose="020B0609020204030204" pitchFamily="49" charset="0"/>
              </a:rPr>
              <a:t> files </a:t>
            </a:r>
            <a:r>
              <a:rPr lang="nl-BE" sz="1600" dirty="0" err="1">
                <a:latin typeface="Consolas" panose="020B0609020204030204" pitchFamily="49" charset="0"/>
              </a:rPr>
              <a:t>to</a:t>
            </a:r>
            <a:r>
              <a:rPr lang="nl-BE" sz="1600" dirty="0">
                <a:latin typeface="Consolas" panose="020B0609020204030204" pitchFamily="49" charset="0"/>
              </a:rPr>
              <a:t> database.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catch</a:t>
            </a:r>
            <a:r>
              <a:rPr lang="nl-BE" sz="1600" dirty="0">
                <a:latin typeface="Consolas" panose="020B0609020204030204" pitchFamily="49" charset="0"/>
              </a:rPr>
              <a:t>(</a:t>
            </a:r>
            <a:r>
              <a:rPr lang="nl-BE" sz="1600" dirty="0" err="1">
                <a:latin typeface="Consolas" panose="020B0609020204030204" pitchFamily="49" charset="0"/>
              </a:rPr>
              <a:t>IOException</a:t>
            </a:r>
            <a:r>
              <a:rPr lang="nl-BE" sz="1600" dirty="0">
                <a:latin typeface="Consolas" panose="020B0609020204030204" pitchFamily="49" charset="0"/>
              </a:rPr>
              <a:t> ex)  {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exceptionLogger</a:t>
            </a:r>
            <a:r>
              <a:rPr lang="nl-BE" sz="1600" dirty="0">
                <a:latin typeface="Consolas" panose="020B0609020204030204" pitchFamily="49" charset="0"/>
              </a:rPr>
              <a:t> =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ExceptionLogger</a:t>
            </a:r>
            <a:r>
              <a:rPr lang="nl-BE" sz="1600" dirty="0">
                <a:latin typeface="Consolas" panose="020B0609020204030204" pitchFamily="49" charset="0"/>
              </a:rPr>
              <a:t>(</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DbLogger</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exceptionLogger.LogException</a:t>
            </a:r>
            <a:r>
              <a:rPr lang="nl-BE" sz="1600" dirty="0">
                <a:latin typeface="Consolas" panose="020B0609020204030204" pitchFamily="49" charset="0"/>
              </a:rPr>
              <a:t>(ex);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a:t>
            </a:r>
            <a:endParaRPr lang="nl-BE" sz="1600" dirty="0">
              <a:latin typeface="Consolas" panose="020B0609020204030204" pitchFamily="49" charset="0"/>
            </a:endParaRP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109</a:t>
            </a:fld>
            <a:endParaRPr lang="en-US" dirty="0"/>
          </a:p>
        </p:txBody>
      </p:sp>
    </p:spTree>
    <p:extLst>
      <p:ext uri="{BB962C8B-B14F-4D97-AF65-F5344CB8AC3E}">
        <p14:creationId xmlns:p14="http://schemas.microsoft.com/office/powerpoint/2010/main" val="516094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a:t>
            </a:r>
            <a:r>
              <a:rPr lang="nl-BE" dirty="0" err="1"/>
              <a:t>IUnitOfWork</a:t>
            </a:r>
            <a:endParaRPr lang="nl-BE" dirty="0"/>
          </a:p>
        </p:txBody>
      </p:sp>
      <p:sp>
        <p:nvSpPr>
          <p:cNvPr id="3" name="Tijdelijke aanduiding voor inhoud 2"/>
          <p:cNvSpPr>
            <a:spLocks noGrp="1"/>
          </p:cNvSpPr>
          <p:nvPr>
            <p:ph idx="1"/>
          </p:nvPr>
        </p:nvSpPr>
        <p:spPr>
          <a:solidFill>
            <a:schemeClr val="accent1"/>
          </a:solidFill>
        </p:spPr>
        <p:txBody>
          <a:bodyPr/>
          <a:lstStyle/>
          <a:p>
            <a:pPr marL="45720" indent="0">
              <a:buNone/>
            </a:pPr>
            <a:r>
              <a:rPr lang="nl-BE" dirty="0">
                <a:latin typeface="Consolas" panose="020B0609020204030204" pitchFamily="49" charset="0"/>
              </a:rPr>
              <a:t>public interface </a:t>
            </a:r>
            <a:r>
              <a:rPr lang="nl-BE" dirty="0" err="1">
                <a:latin typeface="Consolas" panose="020B0609020204030204" pitchFamily="49" charset="0"/>
              </a:rPr>
              <a:t>IUnitOfWork</a:t>
            </a:r>
            <a:r>
              <a:rPr lang="nl-BE" dirty="0">
                <a:latin typeface="Consolas" panose="020B0609020204030204" pitchFamily="49" charset="0"/>
              </a:rPr>
              <a:t> {</a:t>
            </a:r>
          </a:p>
          <a:p>
            <a:pPr marL="45720" indent="0">
              <a:buNone/>
            </a:pPr>
            <a:r>
              <a:rPr lang="nl-BE" dirty="0">
                <a:latin typeface="Consolas" panose="020B0609020204030204" pitchFamily="49" charset="0"/>
              </a:rPr>
              <a:t>        </a:t>
            </a:r>
            <a:r>
              <a:rPr lang="nl-BE" dirty="0" err="1">
                <a:latin typeface="Consolas" panose="020B0609020204030204" pitchFamily="49" charset="0"/>
              </a:rPr>
              <a:t>IEmployeeRepository</a:t>
            </a:r>
            <a:r>
              <a:rPr lang="nl-BE" dirty="0">
                <a:latin typeface="Consolas" panose="020B0609020204030204" pitchFamily="49" charset="0"/>
              </a:rPr>
              <a:t> </a:t>
            </a:r>
            <a:r>
              <a:rPr lang="nl-BE" dirty="0" err="1">
                <a:latin typeface="Consolas" panose="020B0609020204030204" pitchFamily="49" charset="0"/>
              </a:rPr>
              <a:t>EmployeesRepo</a:t>
            </a:r>
            <a:r>
              <a:rPr lang="nl-BE" dirty="0">
                <a:latin typeface="Consolas" panose="020B0609020204030204" pitchFamily="49" charset="0"/>
              </a:rPr>
              <a:t> { get; }</a:t>
            </a:r>
          </a:p>
          <a:p>
            <a:pPr marL="45720" indent="0">
              <a:buNone/>
            </a:pPr>
            <a:r>
              <a:rPr lang="nl-BE" dirty="0">
                <a:latin typeface="Consolas" panose="020B0609020204030204" pitchFamily="49" charset="0"/>
              </a:rPr>
              <a:t>}</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5692365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 zoals het moet</a:t>
            </a:r>
          </a:p>
        </p:txBody>
      </p:sp>
      <p:sp>
        <p:nvSpPr>
          <p:cNvPr id="3" name="Tijdelijke aanduiding voor inhoud 2"/>
          <p:cNvSpPr>
            <a:spLocks noGrp="1"/>
          </p:cNvSpPr>
          <p:nvPr>
            <p:ph idx="1"/>
          </p:nvPr>
        </p:nvSpPr>
        <p:spPr>
          <a:xfrm>
            <a:off x="1143000" y="1866900"/>
            <a:ext cx="9872871" cy="3962400"/>
          </a:xfrm>
          <a:solidFill>
            <a:schemeClr val="accent1"/>
          </a:solidFill>
        </p:spPr>
        <p:txBody>
          <a:bodyPr>
            <a:noAutofit/>
          </a:bodyPr>
          <a:lstStyle/>
          <a:p>
            <a:pPr marL="45720" indent="0">
              <a:buNone/>
            </a:pPr>
            <a:r>
              <a:rPr lang="nl-BE" sz="1600" b="1" dirty="0">
                <a:latin typeface="Consolas" panose="020B0609020204030204" pitchFamily="49" charset="0"/>
              </a:rPr>
              <a:t>      catch</a:t>
            </a:r>
            <a:r>
              <a:rPr lang="nl-BE" sz="1600" dirty="0">
                <a:latin typeface="Consolas" panose="020B0609020204030204" pitchFamily="49" charset="0"/>
              </a:rPr>
              <a:t>(</a:t>
            </a:r>
            <a:r>
              <a:rPr lang="nl-BE" sz="1600" dirty="0" err="1">
                <a:latin typeface="Consolas" panose="020B0609020204030204" pitchFamily="49" charset="0"/>
              </a:rPr>
              <a:t>SqlException</a:t>
            </a:r>
            <a:r>
              <a:rPr lang="nl-BE" sz="1600" dirty="0">
                <a:latin typeface="Consolas" panose="020B0609020204030204" pitchFamily="49" charset="0"/>
              </a:rPr>
              <a:t> ex) {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exceptionLogger</a:t>
            </a:r>
            <a:r>
              <a:rPr lang="nl-BE" sz="1600" dirty="0">
                <a:latin typeface="Consolas" panose="020B0609020204030204" pitchFamily="49" charset="0"/>
              </a:rPr>
              <a:t> =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ExceptionLogger</a:t>
            </a:r>
            <a:r>
              <a:rPr lang="nl-BE" sz="1600" dirty="0">
                <a:latin typeface="Consolas" panose="020B0609020204030204" pitchFamily="49" charset="0"/>
              </a:rPr>
              <a:t>(</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EventLogger</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exceptionLogger.LogException</a:t>
            </a:r>
            <a:r>
              <a:rPr lang="nl-BE" sz="1600" dirty="0">
                <a:latin typeface="Consolas" panose="020B0609020204030204" pitchFamily="49" charset="0"/>
              </a:rPr>
              <a:t>(ex);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catch</a:t>
            </a:r>
            <a:r>
              <a:rPr lang="nl-BE" sz="1600" dirty="0">
                <a:latin typeface="Consolas" panose="020B0609020204030204" pitchFamily="49" charset="0"/>
              </a:rPr>
              <a:t>(</a:t>
            </a:r>
            <a:r>
              <a:rPr lang="nl-BE" sz="1600" dirty="0" err="1">
                <a:latin typeface="Consolas" panose="020B0609020204030204" pitchFamily="49" charset="0"/>
              </a:rPr>
              <a:t>Exception</a:t>
            </a:r>
            <a:r>
              <a:rPr lang="nl-BE" sz="1600" dirty="0">
                <a:latin typeface="Consolas" panose="020B0609020204030204" pitchFamily="49" charset="0"/>
              </a:rPr>
              <a:t> ex)  {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exceptionLogger</a:t>
            </a:r>
            <a:r>
              <a:rPr lang="nl-BE" sz="1600" dirty="0">
                <a:latin typeface="Consolas" panose="020B0609020204030204" pitchFamily="49" charset="0"/>
              </a:rPr>
              <a:t> =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ExceptionLogger</a:t>
            </a:r>
            <a:r>
              <a:rPr lang="nl-BE" sz="1600" dirty="0">
                <a:latin typeface="Consolas" panose="020B0609020204030204" pitchFamily="49" charset="0"/>
              </a:rPr>
              <a:t>(</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FileLogger</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exceptionLogger.LogException</a:t>
            </a:r>
            <a:r>
              <a:rPr lang="nl-BE" sz="1600" dirty="0">
                <a:latin typeface="Consolas" panose="020B0609020204030204" pitchFamily="49" charset="0"/>
              </a:rPr>
              <a:t>(ex);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110</a:t>
            </a:fld>
            <a:endParaRPr lang="en-US" dirty="0"/>
          </a:p>
        </p:txBody>
      </p:sp>
    </p:spTree>
    <p:extLst>
      <p:ext uri="{BB962C8B-B14F-4D97-AF65-F5344CB8AC3E}">
        <p14:creationId xmlns:p14="http://schemas.microsoft.com/office/powerpoint/2010/main" val="28034795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Referenties</a:t>
            </a:r>
          </a:p>
        </p:txBody>
      </p:sp>
      <p:sp>
        <p:nvSpPr>
          <p:cNvPr id="3" name="Tijdelijke aanduiding voor inhoud 2"/>
          <p:cNvSpPr>
            <a:spLocks noGrp="1"/>
          </p:cNvSpPr>
          <p:nvPr>
            <p:ph idx="1"/>
          </p:nvPr>
        </p:nvSpPr>
        <p:spPr/>
        <p:txBody>
          <a:bodyPr/>
          <a:lstStyle/>
          <a:p>
            <a:r>
              <a:rPr lang="nl-BE" dirty="0" err="1"/>
              <a:t>Damodhar</a:t>
            </a:r>
            <a:r>
              <a:rPr lang="nl-BE" dirty="0"/>
              <a:t> </a:t>
            </a:r>
            <a:r>
              <a:rPr lang="nl-BE" dirty="0" err="1"/>
              <a:t>Naidu</a:t>
            </a:r>
            <a:r>
              <a:rPr lang="nl-BE" dirty="0"/>
              <a:t>: Solid </a:t>
            </a:r>
            <a:r>
              <a:rPr lang="nl-BE" dirty="0" err="1"/>
              <a:t>Principle</a:t>
            </a:r>
            <a:r>
              <a:rPr lang="nl-BE" dirty="0"/>
              <a:t> in C# (</a:t>
            </a:r>
            <a:r>
              <a:rPr lang="nl-BE" dirty="0">
                <a:hlinkClick r:id="rId2"/>
              </a:rPr>
              <a:t>http://www.c-sharpcorner.com/UploadFile/damubetha/solid-principles-in-C-Sharp/</a:t>
            </a:r>
            <a:r>
              <a:rPr lang="nl-BE" dirty="0"/>
              <a:t>)</a:t>
            </a:r>
          </a:p>
          <a:p>
            <a:endParaRPr lang="en-US" dirty="0"/>
          </a:p>
          <a:p>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111</a:t>
            </a:fld>
            <a:endParaRPr lang="en-US" dirty="0"/>
          </a:p>
        </p:txBody>
      </p:sp>
    </p:spTree>
    <p:extLst>
      <p:ext uri="{BB962C8B-B14F-4D97-AF65-F5344CB8AC3E}">
        <p14:creationId xmlns:p14="http://schemas.microsoft.com/office/powerpoint/2010/main" val="154937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40351" y="-171450"/>
            <a:ext cx="9875520" cy="1356360"/>
          </a:xfrm>
        </p:spPr>
        <p:txBody>
          <a:bodyPr/>
          <a:lstStyle/>
          <a:p>
            <a:r>
              <a:rPr lang="nl-BE" dirty="0"/>
              <a:t>Codevoorbeeld: </a:t>
            </a:r>
            <a:r>
              <a:rPr lang="nl-BE" dirty="0" err="1"/>
              <a:t>UnitOfWork</a:t>
            </a:r>
            <a:endParaRPr lang="nl-BE" dirty="0"/>
          </a:p>
        </p:txBody>
      </p:sp>
      <p:sp>
        <p:nvSpPr>
          <p:cNvPr id="3" name="Tijdelijke aanduiding voor inhoud 2"/>
          <p:cNvSpPr>
            <a:spLocks noGrp="1"/>
          </p:cNvSpPr>
          <p:nvPr>
            <p:ph idx="1"/>
          </p:nvPr>
        </p:nvSpPr>
        <p:spPr>
          <a:xfrm>
            <a:off x="1143000" y="1057275"/>
            <a:ext cx="9872871" cy="5531677"/>
          </a:xfrm>
          <a:solidFill>
            <a:schemeClr val="accent1"/>
          </a:solidFill>
        </p:spPr>
        <p:txBody>
          <a:bodyPr>
            <a:normAutofit fontScale="77500" lnSpcReduction="20000"/>
          </a:bodyPr>
          <a:lstStyle/>
          <a:p>
            <a:pPr marL="45720" indent="0">
              <a:buNone/>
            </a:pPr>
            <a:r>
              <a:rPr lang="nl-BE" dirty="0">
                <a:latin typeface="Consolas" panose="020B0609020204030204" pitchFamily="49" charset="0"/>
              </a:rPr>
              <a:t>public class </a:t>
            </a:r>
            <a:r>
              <a:rPr lang="nl-BE" dirty="0" err="1">
                <a:latin typeface="Consolas" panose="020B0609020204030204" pitchFamily="49" charset="0"/>
              </a:rPr>
              <a:t>UnitOfWork</a:t>
            </a:r>
            <a:r>
              <a:rPr lang="nl-BE" dirty="0">
                <a:latin typeface="Consolas" panose="020B0609020204030204" pitchFamily="49" charset="0"/>
              </a:rPr>
              <a:t> : </a:t>
            </a:r>
            <a:r>
              <a:rPr lang="nl-BE" dirty="0" err="1">
                <a:latin typeface="Consolas" panose="020B0609020204030204" pitchFamily="49" charset="0"/>
              </a:rPr>
              <a:t>IUnitOfWork</a:t>
            </a:r>
            <a:r>
              <a:rPr lang="nl-BE" dirty="0">
                <a:latin typeface="Consolas" panose="020B0609020204030204" pitchFamily="49" charset="0"/>
              </a:rPr>
              <a:t> {</a:t>
            </a:r>
          </a:p>
          <a:p>
            <a:pPr marL="45720" indent="0">
              <a:buNone/>
            </a:pPr>
            <a:r>
              <a:rPr lang="nl-BE" dirty="0">
                <a:latin typeface="Consolas" panose="020B0609020204030204" pitchFamily="49" charset="0"/>
              </a:rPr>
              <a:t>        private </a:t>
            </a:r>
            <a:r>
              <a:rPr lang="nl-BE" dirty="0" err="1">
                <a:latin typeface="Consolas" panose="020B0609020204030204" pitchFamily="49" charset="0"/>
              </a:rPr>
              <a:t>IEmployeeRepository</a:t>
            </a:r>
            <a:r>
              <a:rPr lang="nl-BE" dirty="0">
                <a:latin typeface="Consolas" panose="020B0609020204030204" pitchFamily="49" charset="0"/>
              </a:rPr>
              <a:t> </a:t>
            </a:r>
            <a:r>
              <a:rPr lang="nl-BE" dirty="0" err="1">
                <a:latin typeface="Consolas" panose="020B0609020204030204" pitchFamily="49" charset="0"/>
              </a:rPr>
              <a:t>employeesRepo</a:t>
            </a:r>
            <a:r>
              <a:rPr lang="nl-BE" dirty="0">
                <a:latin typeface="Consolas" panose="020B0609020204030204" pitchFamily="49" charset="0"/>
              </a:rPr>
              <a:t>;</a:t>
            </a:r>
          </a:p>
          <a:p>
            <a:pPr marL="45720" indent="0">
              <a:buNone/>
            </a:pPr>
            <a:r>
              <a:rPr lang="nl-BE" dirty="0">
                <a:latin typeface="Consolas" panose="020B0609020204030204" pitchFamily="49" charset="0"/>
              </a:rPr>
              <a:t>        private </a:t>
            </a:r>
            <a:r>
              <a:rPr lang="nl-BE" dirty="0" err="1">
                <a:latin typeface="Consolas" panose="020B0609020204030204" pitchFamily="49" charset="0"/>
              </a:rPr>
              <a:t>DbContext</a:t>
            </a:r>
            <a:r>
              <a:rPr lang="nl-BE" dirty="0">
                <a:latin typeface="Consolas" panose="020B0609020204030204" pitchFamily="49" charset="0"/>
              </a:rPr>
              <a:t> </a:t>
            </a:r>
            <a:r>
              <a:rPr lang="nl-BE" dirty="0" err="1">
                <a:latin typeface="Consolas" panose="020B0609020204030204" pitchFamily="49" charset="0"/>
              </a:rPr>
              <a:t>hr</a:t>
            </a:r>
            <a:r>
              <a:rPr lang="nl-BE" dirty="0">
                <a:latin typeface="Consolas" panose="020B0609020204030204" pitchFamily="49" charset="0"/>
              </a:rPr>
              <a:t>; </a:t>
            </a:r>
          </a:p>
          <a:p>
            <a:pPr marL="45720" indent="0">
              <a:buNone/>
            </a:pPr>
            <a:r>
              <a:rPr lang="nl-BE" dirty="0">
                <a:latin typeface="Consolas" panose="020B0609020204030204" pitchFamily="49" charset="0"/>
              </a:rPr>
              <a:t>        public </a:t>
            </a:r>
            <a:r>
              <a:rPr lang="nl-BE" dirty="0" err="1">
                <a:latin typeface="Consolas" panose="020B0609020204030204" pitchFamily="49" charset="0"/>
              </a:rPr>
              <a:t>UnitOfWork</a:t>
            </a:r>
            <a:r>
              <a:rPr lang="nl-BE" dirty="0">
                <a:latin typeface="Consolas" panose="020B0609020204030204" pitchFamily="49" charset="0"/>
              </a:rPr>
              <a:t>(</a:t>
            </a:r>
            <a:r>
              <a:rPr lang="nl-BE" dirty="0" err="1">
                <a:latin typeface="Consolas" panose="020B0609020204030204" pitchFamily="49" charset="0"/>
              </a:rPr>
              <a:t>DbContext</a:t>
            </a:r>
            <a:r>
              <a:rPr lang="nl-BE" dirty="0">
                <a:latin typeface="Consolas" panose="020B0609020204030204" pitchFamily="49" charset="0"/>
              </a:rPr>
              <a:t> </a:t>
            </a:r>
            <a:r>
              <a:rPr lang="nl-BE" dirty="0" err="1">
                <a:latin typeface="Consolas" panose="020B0609020204030204" pitchFamily="49" charset="0"/>
              </a:rPr>
              <a:t>hr</a:t>
            </a:r>
            <a:r>
              <a:rPr lang="nl-BE" dirty="0">
                <a:latin typeface="Consolas" panose="020B0609020204030204" pitchFamily="49" charset="0"/>
              </a:rPr>
              <a:t>) {</a:t>
            </a:r>
          </a:p>
          <a:p>
            <a:pPr marL="45720" indent="0">
              <a:buNone/>
            </a:pPr>
            <a:r>
              <a:rPr lang="nl-BE" dirty="0">
                <a:latin typeface="Consolas" panose="020B0609020204030204" pitchFamily="49" charset="0"/>
              </a:rPr>
              <a:t>            this.hr = </a:t>
            </a:r>
            <a:r>
              <a:rPr lang="nl-BE" dirty="0" err="1">
                <a:latin typeface="Consolas" panose="020B0609020204030204" pitchFamily="49" charset="0"/>
              </a:rPr>
              <a:t>hr</a:t>
            </a:r>
            <a:r>
              <a:rPr lang="nl-BE" dirty="0">
                <a:latin typeface="Consolas" panose="020B0609020204030204" pitchFamily="49" charset="0"/>
              </a:rPr>
              <a:t>;</a:t>
            </a:r>
          </a:p>
          <a:p>
            <a:pPr marL="45720" indent="0">
              <a:buNone/>
            </a:pPr>
            <a:r>
              <a:rPr lang="nl-BE" dirty="0">
                <a:latin typeface="Consolas" panose="020B0609020204030204" pitchFamily="49" charset="0"/>
              </a:rPr>
              <a:t>        }</a:t>
            </a:r>
          </a:p>
          <a:p>
            <a:pPr marL="45720" indent="0">
              <a:buNone/>
            </a:pPr>
            <a:r>
              <a:rPr lang="nl-BE" dirty="0">
                <a:latin typeface="Consolas" panose="020B0609020204030204" pitchFamily="49" charset="0"/>
              </a:rPr>
              <a:t>        public </a:t>
            </a:r>
            <a:r>
              <a:rPr lang="nl-BE" dirty="0" err="1">
                <a:latin typeface="Consolas" panose="020B0609020204030204" pitchFamily="49" charset="0"/>
              </a:rPr>
              <a:t>IEmployeeRepository</a:t>
            </a:r>
            <a:r>
              <a:rPr lang="nl-BE" dirty="0">
                <a:latin typeface="Consolas" panose="020B0609020204030204" pitchFamily="49" charset="0"/>
              </a:rPr>
              <a:t> </a:t>
            </a:r>
            <a:r>
              <a:rPr lang="nl-BE" dirty="0" err="1">
                <a:latin typeface="Consolas" panose="020B0609020204030204" pitchFamily="49" charset="0"/>
              </a:rPr>
              <a:t>EmployeesRepo</a:t>
            </a:r>
            <a:r>
              <a:rPr lang="nl-BE" dirty="0">
                <a:latin typeface="Consolas" panose="020B0609020204030204" pitchFamily="49" charset="0"/>
              </a:rPr>
              <a:t> {</a:t>
            </a:r>
          </a:p>
          <a:p>
            <a:pPr marL="45720" indent="0">
              <a:buNone/>
            </a:pPr>
            <a:r>
              <a:rPr lang="nl-BE" dirty="0">
                <a:latin typeface="Consolas" panose="020B0609020204030204" pitchFamily="49" charset="0"/>
              </a:rPr>
              <a:t>            get {</a:t>
            </a:r>
          </a:p>
          <a:p>
            <a:pPr marL="45720" indent="0">
              <a:buNone/>
            </a:pPr>
            <a:r>
              <a:rPr lang="nl-BE" dirty="0">
                <a:latin typeface="Consolas" panose="020B0609020204030204" pitchFamily="49" charset="0"/>
              </a:rPr>
              <a:t>                </a:t>
            </a:r>
            <a:r>
              <a:rPr lang="nl-BE" dirty="0" err="1">
                <a:latin typeface="Consolas" panose="020B0609020204030204" pitchFamily="49" charset="0"/>
              </a:rPr>
              <a:t>if</a:t>
            </a:r>
            <a:r>
              <a:rPr lang="nl-BE" dirty="0">
                <a:latin typeface="Consolas" panose="020B0609020204030204" pitchFamily="49" charset="0"/>
              </a:rPr>
              <a:t> (</a:t>
            </a:r>
            <a:r>
              <a:rPr lang="nl-BE" dirty="0" err="1">
                <a:latin typeface="Consolas" panose="020B0609020204030204" pitchFamily="49" charset="0"/>
              </a:rPr>
              <a:t>this.employeesRepo</a:t>
            </a:r>
            <a:r>
              <a:rPr lang="nl-BE" dirty="0">
                <a:latin typeface="Consolas" panose="020B0609020204030204" pitchFamily="49" charset="0"/>
              </a:rPr>
              <a:t> == </a:t>
            </a:r>
            <a:r>
              <a:rPr lang="nl-BE" dirty="0" err="1">
                <a:latin typeface="Consolas" panose="020B0609020204030204" pitchFamily="49" charset="0"/>
              </a:rPr>
              <a:t>null</a:t>
            </a:r>
            <a:r>
              <a:rPr lang="nl-BE" dirty="0">
                <a:latin typeface="Consolas" panose="020B0609020204030204" pitchFamily="49" charset="0"/>
              </a:rPr>
              <a:t>) {</a:t>
            </a:r>
          </a:p>
          <a:p>
            <a:pPr marL="45720" indent="0">
              <a:buNone/>
            </a:pPr>
            <a:r>
              <a:rPr lang="nl-BE" dirty="0">
                <a:latin typeface="Consolas" panose="020B0609020204030204" pitchFamily="49" charset="0"/>
              </a:rPr>
              <a:t>                    </a:t>
            </a:r>
            <a:r>
              <a:rPr lang="nl-BE" dirty="0" err="1">
                <a:latin typeface="Consolas" panose="020B0609020204030204" pitchFamily="49" charset="0"/>
              </a:rPr>
              <a:t>this.employeesRepo</a:t>
            </a:r>
            <a:r>
              <a:rPr lang="nl-BE" dirty="0">
                <a:latin typeface="Consolas" panose="020B0609020204030204" pitchFamily="49" charset="0"/>
              </a:rPr>
              <a:t> = new </a:t>
            </a:r>
            <a:r>
              <a:rPr lang="nl-BE" dirty="0" err="1">
                <a:latin typeface="Consolas" panose="020B0609020204030204" pitchFamily="49" charset="0"/>
              </a:rPr>
              <a:t>EmployeeRepository</a:t>
            </a:r>
            <a:r>
              <a:rPr lang="nl-BE" dirty="0">
                <a:latin typeface="Consolas" panose="020B0609020204030204" pitchFamily="49" charset="0"/>
              </a:rPr>
              <a:t>(</a:t>
            </a:r>
            <a:r>
              <a:rPr lang="nl-BE" dirty="0" err="1">
                <a:latin typeface="Consolas" panose="020B0609020204030204" pitchFamily="49" charset="0"/>
              </a:rPr>
              <a:t>hr</a:t>
            </a:r>
            <a:r>
              <a:rPr lang="nl-BE" dirty="0">
                <a:latin typeface="Consolas" panose="020B0609020204030204" pitchFamily="49" charset="0"/>
              </a:rPr>
              <a:t>);</a:t>
            </a:r>
          </a:p>
          <a:p>
            <a:pPr marL="45720" indent="0">
              <a:buNone/>
            </a:pPr>
            <a:r>
              <a:rPr lang="nl-BE" dirty="0">
                <a:latin typeface="Consolas" panose="020B0609020204030204" pitchFamily="49" charset="0"/>
              </a:rPr>
              <a:t>                }</a:t>
            </a:r>
          </a:p>
          <a:p>
            <a:pPr marL="45720" indent="0">
              <a:buNone/>
            </a:pPr>
            <a:r>
              <a:rPr lang="nl-BE" dirty="0">
                <a:latin typeface="Consolas" panose="020B0609020204030204" pitchFamily="49" charset="0"/>
              </a:rPr>
              <a:t>                return </a:t>
            </a:r>
            <a:r>
              <a:rPr lang="nl-BE" dirty="0" err="1">
                <a:latin typeface="Consolas" panose="020B0609020204030204" pitchFamily="49" charset="0"/>
              </a:rPr>
              <a:t>employeesRepo</a:t>
            </a:r>
            <a:r>
              <a:rPr lang="nl-BE" dirty="0">
                <a:latin typeface="Consolas" panose="020B0609020204030204" pitchFamily="49" charset="0"/>
              </a:rPr>
              <a:t>;</a:t>
            </a:r>
          </a:p>
          <a:p>
            <a:pPr marL="45720" indent="0">
              <a:buNone/>
            </a:pPr>
            <a:r>
              <a:rPr lang="nl-BE" dirty="0">
                <a:latin typeface="Consolas" panose="020B0609020204030204" pitchFamily="49" charset="0"/>
              </a:rPr>
              <a:t>            }</a:t>
            </a:r>
          </a:p>
          <a:p>
            <a:pPr marL="45720" indent="0">
              <a:buNone/>
            </a:pPr>
            <a:r>
              <a:rPr lang="nl-BE" dirty="0">
                <a:latin typeface="Consolas" panose="020B0609020204030204" pitchFamily="49" charset="0"/>
              </a:rPr>
              <a:t>        }</a:t>
            </a:r>
          </a:p>
          <a:p>
            <a:pPr marL="45720" indent="0">
              <a:buNone/>
            </a:pPr>
            <a:r>
              <a:rPr lang="nl-BE"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67065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a:t>
            </a:r>
            <a:r>
              <a:rPr lang="nl-BE" dirty="0" err="1"/>
              <a:t>Program.cs</a:t>
            </a:r>
            <a:endParaRPr lang="nl-BE" dirty="0"/>
          </a:p>
        </p:txBody>
      </p:sp>
      <p:sp>
        <p:nvSpPr>
          <p:cNvPr id="3" name="Tijdelijke aanduiding voor inhoud 2"/>
          <p:cNvSpPr>
            <a:spLocks noGrp="1"/>
          </p:cNvSpPr>
          <p:nvPr>
            <p:ph idx="1"/>
          </p:nvPr>
        </p:nvSpPr>
        <p:spPr>
          <a:solidFill>
            <a:schemeClr val="accent1"/>
          </a:solidFill>
        </p:spPr>
        <p:txBody>
          <a:bodyPr>
            <a:noAutofit/>
          </a:bodyPr>
          <a:lstStyle/>
          <a:p>
            <a:pPr marL="45720" indent="0">
              <a:buNone/>
            </a:pPr>
            <a:r>
              <a:rPr lang="nl-BE" sz="1600" dirty="0" err="1">
                <a:latin typeface="Consolas" panose="020B0609020204030204" pitchFamily="49" charset="0"/>
              </a:rPr>
              <a:t>static</a:t>
            </a:r>
            <a:r>
              <a:rPr lang="nl-BE" sz="1600" dirty="0">
                <a:latin typeface="Consolas" panose="020B0609020204030204" pitchFamily="49" charset="0"/>
              </a:rPr>
              <a:t> </a:t>
            </a:r>
            <a:r>
              <a:rPr lang="nl-BE" sz="1600"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Main</a:t>
            </a:r>
            <a:r>
              <a:rPr lang="nl-BE" sz="1600" dirty="0">
                <a:latin typeface="Consolas" panose="020B0609020204030204" pitchFamily="49" charset="0"/>
              </a:rPr>
              <a:t>(string[] </a:t>
            </a:r>
            <a:r>
              <a:rPr lang="nl-BE" sz="1600" dirty="0" err="1">
                <a:latin typeface="Consolas" panose="020B0609020204030204" pitchFamily="49" charset="0"/>
              </a:rPr>
              <a:t>args</a:t>
            </a:r>
            <a:r>
              <a:rPr lang="nl-BE" sz="1600" dirty="0">
                <a:latin typeface="Consolas" panose="020B0609020204030204" pitchFamily="49" charset="0"/>
              </a:rPr>
              <a:t>) {</a:t>
            </a:r>
          </a:p>
          <a:p>
            <a:pPr marL="45720" indent="0">
              <a:buNone/>
            </a:pPr>
            <a:r>
              <a:rPr lang="en-US" sz="1600" dirty="0">
                <a:latin typeface="Consolas" panose="020B0609020204030204" pitchFamily="49" charset="0"/>
              </a:rPr>
              <a:t>            </a:t>
            </a:r>
            <a:r>
              <a:rPr lang="en-US" sz="1600" dirty="0" err="1">
                <a:latin typeface="Consolas" panose="020B0609020204030204" pitchFamily="49" charset="0"/>
              </a:rPr>
              <a:t>UnitOfWork</a:t>
            </a:r>
            <a:r>
              <a:rPr lang="en-US" sz="1600" dirty="0">
                <a:latin typeface="Consolas" panose="020B0609020204030204" pitchFamily="49" charset="0"/>
              </a:rPr>
              <a:t> </a:t>
            </a:r>
            <a:r>
              <a:rPr lang="en-US" sz="1600" dirty="0" err="1">
                <a:latin typeface="Consolas" panose="020B0609020204030204" pitchFamily="49" charset="0"/>
              </a:rPr>
              <a:t>uoW</a:t>
            </a:r>
            <a:r>
              <a:rPr lang="en-US" sz="1600" dirty="0">
                <a:latin typeface="Consolas" panose="020B0609020204030204" pitchFamily="49" charset="0"/>
              </a:rPr>
              <a:t> = new </a:t>
            </a:r>
            <a:r>
              <a:rPr lang="en-US" sz="1600" dirty="0" err="1">
                <a:latin typeface="Consolas" panose="020B0609020204030204" pitchFamily="49" charset="0"/>
              </a:rPr>
              <a:t>UnitOfWork</a:t>
            </a:r>
            <a:r>
              <a:rPr lang="en-US" sz="1600" dirty="0">
                <a:latin typeface="Consolas" panose="020B0609020204030204" pitchFamily="49" charset="0"/>
              </a:rPr>
              <a:t>(new HR());</a:t>
            </a:r>
          </a:p>
          <a:p>
            <a:pPr marL="45720" indent="0">
              <a:buNone/>
            </a:pPr>
            <a:r>
              <a:rPr lang="nl-BE" sz="1600" dirty="0">
                <a:latin typeface="Consolas" panose="020B0609020204030204" pitchFamily="49" charset="0"/>
              </a:rPr>
              <a:t>            employees emp1 = </a:t>
            </a:r>
            <a:r>
              <a:rPr lang="nl-BE" sz="1600" dirty="0" err="1">
                <a:latin typeface="Consolas" panose="020B0609020204030204" pitchFamily="49" charset="0"/>
              </a:rPr>
              <a:t>uoW.EmployeesRepo.Find</a:t>
            </a:r>
            <a:r>
              <a:rPr lang="nl-BE" sz="1600" dirty="0">
                <a:latin typeface="Consolas" panose="020B0609020204030204" pitchFamily="49" charset="0"/>
              </a:rPr>
              <a:t>(3);</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Console.WriteLine</a:t>
            </a:r>
            <a:r>
              <a:rPr lang="nl-BE" sz="1600" dirty="0">
                <a:latin typeface="Consolas" panose="020B0609020204030204" pitchFamily="49" charset="0"/>
              </a:rPr>
              <a:t>(emp1.FirstName);</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IQueryable</a:t>
            </a:r>
            <a:r>
              <a:rPr lang="nl-BE" sz="1600" dirty="0">
                <a:latin typeface="Consolas" panose="020B0609020204030204" pitchFamily="49" charset="0"/>
              </a:rPr>
              <a:t>&lt;employees&gt; employees = </a:t>
            </a:r>
            <a:r>
              <a:rPr lang="nl-BE" sz="1600" dirty="0" err="1">
                <a:latin typeface="Consolas" panose="020B0609020204030204" pitchFamily="49" charset="0"/>
              </a:rPr>
              <a:t>uoW.EmployeesRepo.All</a:t>
            </a:r>
            <a:r>
              <a:rPr lang="nl-BE" sz="1600" dirty="0">
                <a:latin typeface="Consolas" panose="020B0609020204030204" pitchFamily="49" charset="0"/>
              </a:rPr>
              <a:t>;</a:t>
            </a:r>
          </a:p>
          <a:p>
            <a:pPr marL="45720" indent="0">
              <a:buNone/>
            </a:pPr>
            <a:r>
              <a:rPr lang="nl-BE" sz="1600" dirty="0">
                <a:latin typeface="Consolas" panose="020B0609020204030204" pitchFamily="49" charset="0"/>
              </a:rPr>
              <a:t>            var employeesBornIn1973 = </a:t>
            </a:r>
            <a:r>
              <a:rPr lang="nl-BE" sz="1600" dirty="0" err="1">
                <a:latin typeface="Consolas" panose="020B0609020204030204" pitchFamily="49" charset="0"/>
              </a:rPr>
              <a:t>uoW.EmployeesRepo.AllIncluding</a:t>
            </a:r>
            <a:r>
              <a:rPr lang="nl-BE" sz="1600" dirty="0">
                <a:latin typeface="Consolas" panose="020B0609020204030204" pitchFamily="49" charset="0"/>
              </a:rPr>
              <a:t>().</a:t>
            </a:r>
            <a:r>
              <a:rPr lang="nl-BE" sz="1600" dirty="0" err="1">
                <a:latin typeface="Consolas" panose="020B0609020204030204" pitchFamily="49" charset="0"/>
              </a:rPr>
              <a:t>Where</a:t>
            </a:r>
            <a:r>
              <a:rPr lang="nl-BE" sz="1600" dirty="0">
                <a:latin typeface="Consolas" panose="020B0609020204030204" pitchFamily="49" charset="0"/>
              </a:rPr>
              <a:t>( x =&gt; 				      </a:t>
            </a:r>
            <a:r>
              <a:rPr lang="nl-BE" sz="1600" dirty="0" err="1">
                <a:latin typeface="Consolas" panose="020B0609020204030204" pitchFamily="49" charset="0"/>
              </a:rPr>
              <a:t>x.DayOfBirth.Year.Equals</a:t>
            </a:r>
            <a:r>
              <a:rPr lang="nl-BE" sz="1600" dirty="0">
                <a:latin typeface="Consolas" panose="020B0609020204030204" pitchFamily="49" charset="0"/>
              </a:rPr>
              <a:t>(1973));</a:t>
            </a:r>
          </a:p>
          <a:p>
            <a:pPr marL="45720" indent="0">
              <a:buNone/>
            </a:pPr>
            <a:r>
              <a:rPr lang="en-US" sz="1600" dirty="0">
                <a:latin typeface="Consolas" panose="020B0609020204030204" pitchFamily="49" charset="0"/>
              </a:rPr>
              <a:t>            </a:t>
            </a:r>
            <a:r>
              <a:rPr lang="en-US" sz="1600" dirty="0" err="1">
                <a:latin typeface="Consolas" panose="020B0609020204030204" pitchFamily="49" charset="0"/>
              </a:rPr>
              <a:t>foreach</a:t>
            </a:r>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s in employeesBornIn1973)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Console.WriteLine</a:t>
            </a:r>
            <a:r>
              <a:rPr lang="nl-BE" sz="1600" dirty="0">
                <a:latin typeface="Consolas" panose="020B0609020204030204" pitchFamily="49" charset="0"/>
              </a:rPr>
              <a:t>(</a:t>
            </a:r>
            <a:r>
              <a:rPr lang="nl-BE" sz="1600" dirty="0" err="1">
                <a:latin typeface="Consolas" panose="020B0609020204030204" pitchFamily="49" charset="0"/>
              </a:rPr>
              <a:t>s.FirstName</a:t>
            </a:r>
            <a:r>
              <a:rPr lang="nl-BE" sz="1600" dirty="0">
                <a:latin typeface="Consolas" panose="020B0609020204030204" pitchFamily="49" charset="0"/>
              </a:rPr>
              <a:t> + " " + </a:t>
            </a:r>
            <a:r>
              <a:rPr lang="nl-BE" sz="1600" dirty="0" err="1">
                <a:latin typeface="Consolas" panose="020B0609020204030204" pitchFamily="49" charset="0"/>
              </a:rPr>
              <a:t>s.LastName</a:t>
            </a:r>
            <a:r>
              <a:rPr lang="nl-BE" sz="1600" dirty="0">
                <a:latin typeface="Consolas" panose="020B0609020204030204" pitchFamily="49" charset="0"/>
              </a:rPr>
              <a:t>);</a:t>
            </a:r>
          </a:p>
          <a:p>
            <a:pPr marL="45720" indent="0">
              <a:buNone/>
            </a:pPr>
            <a:r>
              <a:rPr lang="nl-BE" sz="1600" dirty="0">
                <a:latin typeface="Consolas" panose="020B0609020204030204" pitchFamily="49" charset="0"/>
              </a:rPr>
              <a:t>            }</a:t>
            </a:r>
          </a:p>
          <a:p>
            <a:pPr marL="45720" indent="0">
              <a:buNone/>
            </a:pPr>
            <a:r>
              <a:rPr lang="nl-BE" sz="16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47346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a:t>
            </a:r>
            <a:r>
              <a:rPr lang="nl-BE" dirty="0" err="1"/>
              <a:t>Program.cs</a:t>
            </a:r>
            <a:endParaRPr lang="nl-BE" dirty="0"/>
          </a:p>
        </p:txBody>
      </p:sp>
      <p:sp>
        <p:nvSpPr>
          <p:cNvPr id="3" name="Tijdelijke aanduiding voor inhoud 2"/>
          <p:cNvSpPr>
            <a:spLocks noGrp="1"/>
          </p:cNvSpPr>
          <p:nvPr>
            <p:ph idx="1"/>
          </p:nvPr>
        </p:nvSpPr>
        <p:spPr>
          <a:solidFill>
            <a:schemeClr val="accent1"/>
          </a:solidFill>
        </p:spPr>
        <p:txBody>
          <a:bodyPr>
            <a:noAutofit/>
          </a:bodyPr>
          <a:lstStyle/>
          <a:p>
            <a:pPr marL="45720" indent="0">
              <a:buNone/>
            </a:pPr>
            <a:r>
              <a:rPr lang="nl-BE" sz="1600" dirty="0">
                <a:latin typeface="Consolas" panose="020B0609020204030204" pitchFamily="49" charset="0"/>
              </a:rPr>
              <a:t>	   employees </a:t>
            </a:r>
            <a:r>
              <a:rPr lang="nl-BE" sz="1600" dirty="0" err="1">
                <a:latin typeface="Consolas" panose="020B0609020204030204" pitchFamily="49" charset="0"/>
              </a:rPr>
              <a:t>empNew</a:t>
            </a:r>
            <a:r>
              <a:rPr lang="nl-BE" sz="1600" dirty="0">
                <a:latin typeface="Consolas" panose="020B0609020204030204" pitchFamily="49" charset="0"/>
              </a:rPr>
              <a:t> = new employees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FirstName</a:t>
            </a:r>
            <a:r>
              <a:rPr lang="nl-BE" sz="1600" dirty="0">
                <a:latin typeface="Consolas" panose="020B0609020204030204" pitchFamily="49" charset="0"/>
              </a:rPr>
              <a:t> = "</a:t>
            </a:r>
            <a:r>
              <a:rPr lang="nl-BE" sz="1600" dirty="0" err="1">
                <a:latin typeface="Consolas" panose="020B0609020204030204" pitchFamily="49" charset="0"/>
              </a:rPr>
              <a:t>Tiesj</a:t>
            </a:r>
            <a:r>
              <a:rPr lang="nl-BE" sz="1600" dirty="0">
                <a:latin typeface="Consolas" panose="020B0609020204030204" pitchFamily="49" charset="0"/>
              </a:rPr>
              <a:t>",</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LastName</a:t>
            </a:r>
            <a:r>
              <a:rPr lang="nl-BE" sz="1600" dirty="0">
                <a:latin typeface="Consolas" panose="020B0609020204030204" pitchFamily="49" charset="0"/>
              </a:rPr>
              <a:t> = "</a:t>
            </a:r>
            <a:r>
              <a:rPr lang="nl-BE" sz="1600" dirty="0" err="1">
                <a:latin typeface="Consolas" panose="020B0609020204030204" pitchFamily="49" charset="0"/>
              </a:rPr>
              <a:t>Benoot</a:t>
            </a:r>
            <a:r>
              <a:rPr lang="nl-BE" sz="1600" dirty="0">
                <a:latin typeface="Consolas" panose="020B0609020204030204" pitchFamily="49" charset="0"/>
              </a:rPr>
              <a:t>",</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DayOfBirth</a:t>
            </a:r>
            <a:r>
              <a:rPr lang="nl-BE" sz="1600" dirty="0">
                <a:latin typeface="Consolas" panose="020B0609020204030204" pitchFamily="49" charset="0"/>
              </a:rPr>
              <a:t> = new </a:t>
            </a:r>
            <a:r>
              <a:rPr lang="nl-BE" sz="1600" dirty="0" err="1">
                <a:latin typeface="Consolas" panose="020B0609020204030204" pitchFamily="49" charset="0"/>
              </a:rPr>
              <a:t>DateTime</a:t>
            </a:r>
            <a:r>
              <a:rPr lang="nl-BE" sz="1600" dirty="0">
                <a:latin typeface="Consolas" panose="020B0609020204030204" pitchFamily="49" charset="0"/>
              </a:rPr>
              <a:t>(1990,3,11)</a:t>
            </a:r>
          </a:p>
          <a:p>
            <a:pPr marL="45720" indent="0">
              <a:buNone/>
            </a:pPr>
            <a:r>
              <a:rPr lang="nl-BE" sz="1600" dirty="0">
                <a:latin typeface="Consolas" panose="020B0609020204030204" pitchFamily="49" charset="0"/>
              </a:rPr>
              <a:t>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uoW.EmployeesRepo.InsertOrUpdate</a:t>
            </a:r>
            <a:r>
              <a:rPr lang="nl-BE" sz="1600" dirty="0">
                <a:latin typeface="Consolas" panose="020B0609020204030204" pitchFamily="49" charset="0"/>
              </a:rPr>
              <a:t>(</a:t>
            </a:r>
            <a:r>
              <a:rPr lang="nl-BE" sz="1600" dirty="0" err="1">
                <a:latin typeface="Consolas" panose="020B0609020204030204" pitchFamily="49" charset="0"/>
              </a:rPr>
              <a:t>empNew</a:t>
            </a:r>
            <a:r>
              <a:rPr lang="nl-BE" sz="1600" dirty="0">
                <a:latin typeface="Consolas" panose="020B0609020204030204" pitchFamily="49" charset="0"/>
              </a:rPr>
              <a:t>);</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uoW.EmployeesRepo.Save</a:t>
            </a:r>
            <a:r>
              <a:rPr lang="nl-BE" sz="1600" dirty="0">
                <a:latin typeface="Consolas" panose="020B0609020204030204" pitchFamily="49" charset="0"/>
              </a:rPr>
              <a:t>();</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Console.ReadKey</a:t>
            </a:r>
            <a:r>
              <a:rPr lang="nl-BE" sz="1600" dirty="0">
                <a:latin typeface="Consolas" panose="020B0609020204030204" pitchFamily="49" charset="0"/>
              </a:rPr>
              <a:t>();</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Console.ReadKey</a:t>
            </a:r>
            <a:r>
              <a:rPr lang="nl-BE" sz="1600" dirty="0">
                <a:latin typeface="Consolas" panose="020B0609020204030204" pitchFamily="49" charset="0"/>
              </a:rPr>
              <a:t>();</a:t>
            </a:r>
          </a:p>
          <a:p>
            <a:pPr marL="45720" indent="0">
              <a:buNone/>
            </a:pPr>
            <a:r>
              <a:rPr lang="nl-BE" sz="16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51813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Demo</a:t>
            </a:r>
          </a:p>
        </p:txBody>
      </p:sp>
      <p:sp>
        <p:nvSpPr>
          <p:cNvPr id="3" name="Tijdelijke aanduiding voor inhoud 2"/>
          <p:cNvSpPr>
            <a:spLocks noGrp="1"/>
          </p:cNvSpPr>
          <p:nvPr>
            <p:ph idx="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75480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1132D1-BC3F-4B92-97C5-A049A3533E6F}"/>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5" name="Tijdelijke aanduiding voor tekst 4"/>
          <p:cNvSpPr>
            <a:spLocks noGrp="1"/>
          </p:cNvSpPr>
          <p:nvPr>
            <p:ph type="body" idx="1"/>
          </p:nvPr>
        </p:nvSpPr>
        <p:spPr/>
        <p:txBody>
          <a:bodyPr/>
          <a:lstStyle/>
          <a:p>
            <a:endParaRPr lang="nl-BE"/>
          </a:p>
        </p:txBody>
      </p:sp>
      <p:sp>
        <p:nvSpPr>
          <p:cNvPr id="4" name="Tijdelijke aanduiding voor dianummer 3">
            <a:extLst>
              <a:ext uri="{FF2B5EF4-FFF2-40B4-BE49-F238E27FC236}">
                <a16:creationId xmlns:a16="http://schemas.microsoft.com/office/drawing/2014/main" id="{84877EF3-F5FE-47D3-A58C-173E3957A917}"/>
              </a:ext>
            </a:extLst>
          </p:cNvPr>
          <p:cNvSpPr>
            <a:spLocks noGrp="1"/>
          </p:cNvSpPr>
          <p:nvPr>
            <p:ph type="sldNum" sz="quarter" idx="12"/>
          </p:nvPr>
        </p:nvSpPr>
        <p:spPr/>
        <p:txBody>
          <a:bodyPr/>
          <a:lstStyle/>
          <a:p>
            <a:fld id="{B2CC8EC0-3BB1-4B7A-944C-D8BFC715B518}" type="slidenum">
              <a:rPr lang="nl-BE" smtClean="0"/>
              <a:t>16</a:t>
            </a:fld>
            <a:endParaRPr lang="nl-BE"/>
          </a:p>
        </p:txBody>
      </p:sp>
    </p:spTree>
    <p:extLst>
      <p:ext uri="{BB962C8B-B14F-4D97-AF65-F5344CB8AC3E}">
        <p14:creationId xmlns:p14="http://schemas.microsoft.com/office/powerpoint/2010/main" val="236139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BC6373-1F34-4708-8ACC-40A0F31E9E3E}"/>
              </a:ext>
            </a:extLst>
          </p:cNvPr>
          <p:cNvSpPr>
            <a:spLocks noGrp="1"/>
          </p:cNvSpPr>
          <p:nvPr>
            <p:ph type="title"/>
          </p:nvPr>
        </p:nvSpPr>
        <p:spPr/>
        <p:txBody>
          <a:bodyPr/>
          <a:lstStyle/>
          <a:p>
            <a:r>
              <a:rPr lang="nl-BE" dirty="0" err="1"/>
              <a:t>Tightly</a:t>
            </a:r>
            <a:r>
              <a:rPr lang="nl-BE" dirty="0"/>
              <a:t> </a:t>
            </a:r>
            <a:r>
              <a:rPr lang="nl-BE" dirty="0" err="1"/>
              <a:t>vs</a:t>
            </a:r>
            <a:r>
              <a:rPr lang="nl-BE" dirty="0"/>
              <a:t> </a:t>
            </a:r>
            <a:r>
              <a:rPr lang="nl-BE" dirty="0" err="1"/>
              <a:t>loosely</a:t>
            </a:r>
            <a:r>
              <a:rPr lang="nl-BE" dirty="0"/>
              <a:t> </a:t>
            </a:r>
            <a:r>
              <a:rPr lang="nl-BE" dirty="0" err="1"/>
              <a:t>coupled</a:t>
            </a:r>
            <a:endParaRPr lang="nl-BE" dirty="0"/>
          </a:p>
        </p:txBody>
      </p:sp>
      <p:sp>
        <p:nvSpPr>
          <p:cNvPr id="3" name="Tijdelijke aanduiding voor inhoud 2">
            <a:extLst>
              <a:ext uri="{FF2B5EF4-FFF2-40B4-BE49-F238E27FC236}">
                <a16:creationId xmlns:a16="http://schemas.microsoft.com/office/drawing/2014/main" id="{9035C890-D06A-45EB-8109-871431A440A4}"/>
              </a:ext>
            </a:extLst>
          </p:cNvPr>
          <p:cNvSpPr>
            <a:spLocks noGrp="1"/>
          </p:cNvSpPr>
          <p:nvPr>
            <p:ph idx="1"/>
          </p:nvPr>
        </p:nvSpPr>
        <p:spPr/>
        <p:txBody>
          <a:bodyPr/>
          <a:lstStyle/>
          <a:p>
            <a:r>
              <a:rPr lang="nl-BE" dirty="0"/>
              <a:t>Applicatie is </a:t>
            </a:r>
            <a:r>
              <a:rPr lang="nl-BE" dirty="0" err="1"/>
              <a:t>tightly</a:t>
            </a:r>
            <a:r>
              <a:rPr lang="nl-BE" dirty="0"/>
              <a:t> </a:t>
            </a:r>
            <a:r>
              <a:rPr lang="nl-BE" dirty="0" err="1"/>
              <a:t>coupled</a:t>
            </a:r>
            <a:r>
              <a:rPr lang="nl-BE" dirty="0"/>
              <a:t> als zijn klassen afhankelijk zijn van andere </a:t>
            </a:r>
            <a:r>
              <a:rPr lang="nl-BE" b="1" dirty="0"/>
              <a:t>concrete</a:t>
            </a:r>
            <a:r>
              <a:rPr lang="nl-BE" dirty="0"/>
              <a:t> klassen</a:t>
            </a:r>
          </a:p>
        </p:txBody>
      </p:sp>
      <p:sp>
        <p:nvSpPr>
          <p:cNvPr id="4" name="Tijdelijke aanduiding voor dianummer 3">
            <a:extLst>
              <a:ext uri="{FF2B5EF4-FFF2-40B4-BE49-F238E27FC236}">
                <a16:creationId xmlns:a16="http://schemas.microsoft.com/office/drawing/2014/main" id="{735F2941-11F8-48B0-9E03-316D2DABE4F0}"/>
              </a:ext>
            </a:extLst>
          </p:cNvPr>
          <p:cNvSpPr>
            <a:spLocks noGrp="1"/>
          </p:cNvSpPr>
          <p:nvPr>
            <p:ph type="sldNum" sz="quarter" idx="12"/>
          </p:nvPr>
        </p:nvSpPr>
        <p:spPr/>
        <p:txBody>
          <a:bodyPr/>
          <a:lstStyle/>
          <a:p>
            <a:fld id="{B2CC8EC0-3BB1-4B7A-944C-D8BFC715B518}" type="slidenum">
              <a:rPr lang="nl-BE" smtClean="0"/>
              <a:t>17</a:t>
            </a:fld>
            <a:endParaRPr lang="nl-BE"/>
          </a:p>
        </p:txBody>
      </p:sp>
    </p:spTree>
    <p:extLst>
      <p:ext uri="{BB962C8B-B14F-4D97-AF65-F5344CB8AC3E}">
        <p14:creationId xmlns:p14="http://schemas.microsoft.com/office/powerpoint/2010/main" val="416339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49ADE3-C1D5-468E-9392-112975CFEA77}"/>
              </a:ext>
            </a:extLst>
          </p:cNvPr>
          <p:cNvSpPr>
            <a:spLocks noGrp="1"/>
          </p:cNvSpPr>
          <p:nvPr>
            <p:ph type="title"/>
          </p:nvPr>
        </p:nvSpPr>
        <p:spPr/>
        <p:txBody>
          <a:bodyPr/>
          <a:lstStyle/>
          <a:p>
            <a:r>
              <a:rPr lang="nl-BE" dirty="0"/>
              <a:t>Voorbeeld van </a:t>
            </a:r>
            <a:r>
              <a:rPr lang="nl-BE" dirty="0" err="1"/>
              <a:t>tightly</a:t>
            </a:r>
            <a:r>
              <a:rPr lang="nl-BE" dirty="0"/>
              <a:t> </a:t>
            </a:r>
            <a:r>
              <a:rPr lang="nl-BE" dirty="0" err="1"/>
              <a:t>coupled</a:t>
            </a:r>
            <a:r>
              <a:rPr lang="nl-BE" dirty="0"/>
              <a:t> applicatie</a:t>
            </a:r>
          </a:p>
        </p:txBody>
      </p:sp>
      <p:sp>
        <p:nvSpPr>
          <p:cNvPr id="3" name="Tijdelijke aanduiding voor inhoud 2">
            <a:extLst>
              <a:ext uri="{FF2B5EF4-FFF2-40B4-BE49-F238E27FC236}">
                <a16:creationId xmlns:a16="http://schemas.microsoft.com/office/drawing/2014/main" id="{F2BBB06C-ADBC-4A89-9A41-D96DDF237A05}"/>
              </a:ext>
            </a:extLst>
          </p:cNvPr>
          <p:cNvSpPr>
            <a:spLocks noGrp="1"/>
          </p:cNvSpPr>
          <p:nvPr>
            <p:ph idx="1"/>
          </p:nvPr>
        </p:nvSpPr>
        <p:spPr>
          <a:xfrm>
            <a:off x="1143000" y="1783533"/>
            <a:ext cx="9872871" cy="4734961"/>
          </a:xfrm>
          <a:solidFill>
            <a:schemeClr val="accent1"/>
          </a:solidFill>
        </p:spPr>
        <p:txBody>
          <a:bodyPr>
            <a:normAutofit fontScale="85000" lnSpcReduction="20000"/>
          </a:bodyPr>
          <a:lstStyle/>
          <a:p>
            <a:pPr marL="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Commerce {  </a:t>
            </a:r>
          </a:p>
          <a:p>
            <a:pPr marL="0" indent="0">
              <a:buNone/>
            </a:pPr>
            <a:r>
              <a:rPr lang="nl-BE" dirty="0">
                <a:latin typeface="Consolas" panose="020B0609020204030204" pitchFamily="49" charset="0"/>
              </a:rPr>
              <a:t>    </a:t>
            </a:r>
            <a:r>
              <a:rPr lang="nl-BE" b="1" dirty="0">
                <a:latin typeface="Consolas" panose="020B0609020204030204" pitchFamily="49" charset="0"/>
              </a:rPr>
              <a:t>private</a:t>
            </a:r>
            <a:r>
              <a:rPr lang="nl-BE" dirty="0">
                <a:latin typeface="Consolas" panose="020B0609020204030204" pitchFamily="49" charset="0"/>
              </a:rPr>
              <a:t> </a:t>
            </a:r>
            <a:r>
              <a:rPr lang="nl-BE" dirty="0" err="1">
                <a:latin typeface="Consolas" panose="020B0609020204030204" pitchFamily="49" charset="0"/>
              </a:rPr>
              <a:t>PaymentProcessor</a:t>
            </a:r>
            <a:r>
              <a:rPr lang="nl-BE" dirty="0">
                <a:latin typeface="Consolas" panose="020B0609020204030204" pitchFamily="49" charset="0"/>
              </a:rPr>
              <a:t> _processor;  </a:t>
            </a:r>
          </a:p>
          <a:p>
            <a:pPr marL="0" indent="0">
              <a:buNone/>
            </a:pPr>
            <a:r>
              <a:rPr lang="nl-BE" dirty="0">
                <a:latin typeface="Consolas" panose="020B0609020204030204" pitchFamily="49" charset="0"/>
              </a:rPr>
              <a:t>    </a:t>
            </a:r>
            <a:r>
              <a:rPr lang="nl-BE" b="1" dirty="0">
                <a:latin typeface="Consolas" panose="020B0609020204030204" pitchFamily="49" charset="0"/>
              </a:rPr>
              <a:t>public</a:t>
            </a:r>
            <a:r>
              <a:rPr lang="nl-BE" dirty="0">
                <a:latin typeface="Consolas" panose="020B0609020204030204" pitchFamily="49" charset="0"/>
              </a:rPr>
              <a:t> Commerce()  {  </a:t>
            </a:r>
          </a:p>
          <a:p>
            <a:pPr marL="0" indent="0">
              <a:buNone/>
            </a:pPr>
            <a:r>
              <a:rPr lang="nl-BE" dirty="0">
                <a:latin typeface="Consolas" panose="020B0609020204030204" pitchFamily="49" charset="0"/>
              </a:rPr>
              <a:t>        _processor = </a:t>
            </a:r>
            <a:r>
              <a:rPr lang="nl-BE" b="1" dirty="0">
                <a:latin typeface="Consolas" panose="020B0609020204030204" pitchFamily="49" charset="0"/>
              </a:rPr>
              <a:t>new</a:t>
            </a:r>
            <a:r>
              <a:rPr lang="nl-BE" dirty="0">
                <a:latin typeface="Consolas" panose="020B0609020204030204" pitchFamily="49" charset="0"/>
              </a:rPr>
              <a:t> </a:t>
            </a:r>
            <a:r>
              <a:rPr lang="nl-BE" dirty="0" err="1">
                <a:latin typeface="Consolas" panose="020B0609020204030204" pitchFamily="49" charset="0"/>
              </a:rPr>
              <a:t>PaymentProcessor</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a:latin typeface="Consolas" panose="020B0609020204030204" pitchFamily="49" charset="0"/>
              </a:rPr>
              <a:t>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ProcessPayment</a:t>
            </a:r>
            <a:r>
              <a:rPr lang="nl-BE" dirty="0">
                <a:latin typeface="Consolas" panose="020B0609020204030204" pitchFamily="49" charset="0"/>
              </a:rPr>
              <a:t>()  {  </a:t>
            </a:r>
          </a:p>
          <a:p>
            <a:pPr marL="0" indent="0">
              <a:buNone/>
            </a:pPr>
            <a:r>
              <a:rPr lang="nl-BE" dirty="0">
                <a:latin typeface="Consolas" panose="020B0609020204030204" pitchFamily="49" charset="0"/>
              </a:rPr>
              <a:t>        // do </a:t>
            </a:r>
            <a:r>
              <a:rPr lang="nl-BE" dirty="0" err="1">
                <a:latin typeface="Consolas" panose="020B0609020204030204" pitchFamily="49" charset="0"/>
              </a:rPr>
              <a:t>some</a:t>
            </a:r>
            <a:r>
              <a:rPr lang="nl-BE" dirty="0">
                <a:latin typeface="Consolas" panose="020B0609020204030204" pitchFamily="49" charset="0"/>
              </a:rPr>
              <a:t> </a:t>
            </a:r>
            <a:r>
              <a:rPr lang="nl-BE" dirty="0" err="1">
                <a:latin typeface="Consolas" panose="020B0609020204030204" pitchFamily="49" charset="0"/>
              </a:rPr>
              <a:t>work</a:t>
            </a:r>
            <a:r>
              <a:rPr lang="nl-BE" dirty="0">
                <a:latin typeface="Consolas" panose="020B0609020204030204" pitchFamily="49" charset="0"/>
              </a:rPr>
              <a:t>  </a:t>
            </a:r>
          </a:p>
          <a:p>
            <a:pPr marL="0" indent="0">
              <a:buNone/>
            </a:pPr>
            <a:r>
              <a:rPr lang="nl-BE" dirty="0">
                <a:latin typeface="Consolas" panose="020B0609020204030204" pitchFamily="49" charset="0"/>
              </a:rPr>
              <a:t>        _</a:t>
            </a:r>
            <a:r>
              <a:rPr lang="nl-BE" dirty="0" err="1">
                <a:latin typeface="Consolas" panose="020B0609020204030204" pitchFamily="49" charset="0"/>
              </a:rPr>
              <a:t>processor.ProcessPayment</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r>
              <a:rPr lang="nl-BE" dirty="0"/>
              <a:t>  </a:t>
            </a:r>
          </a:p>
          <a:p>
            <a:pPr marL="0" indent="0">
              <a:buNone/>
            </a:pPr>
            <a:endParaRPr lang="nl-BE" dirty="0"/>
          </a:p>
        </p:txBody>
      </p:sp>
      <p:sp>
        <p:nvSpPr>
          <p:cNvPr id="4" name="Tijdelijke aanduiding voor dianummer 3">
            <a:extLst>
              <a:ext uri="{FF2B5EF4-FFF2-40B4-BE49-F238E27FC236}">
                <a16:creationId xmlns:a16="http://schemas.microsoft.com/office/drawing/2014/main" id="{08BA86FF-6A29-4D2B-B867-80E78D7AEBB8}"/>
              </a:ext>
            </a:extLst>
          </p:cNvPr>
          <p:cNvSpPr>
            <a:spLocks noGrp="1"/>
          </p:cNvSpPr>
          <p:nvPr>
            <p:ph type="sldNum" sz="quarter" idx="12"/>
          </p:nvPr>
        </p:nvSpPr>
        <p:spPr/>
        <p:txBody>
          <a:bodyPr/>
          <a:lstStyle/>
          <a:p>
            <a:fld id="{B2CC8EC0-3BB1-4B7A-944C-D8BFC715B518}" type="slidenum">
              <a:rPr lang="nl-BE" smtClean="0"/>
              <a:t>18</a:t>
            </a:fld>
            <a:endParaRPr lang="nl-BE"/>
          </a:p>
        </p:txBody>
      </p:sp>
    </p:spTree>
    <p:extLst>
      <p:ext uri="{BB962C8B-B14F-4D97-AF65-F5344CB8AC3E}">
        <p14:creationId xmlns:p14="http://schemas.microsoft.com/office/powerpoint/2010/main" val="290876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49ADE3-C1D5-468E-9392-112975CFEA77}"/>
              </a:ext>
            </a:extLst>
          </p:cNvPr>
          <p:cNvSpPr>
            <a:spLocks noGrp="1"/>
          </p:cNvSpPr>
          <p:nvPr>
            <p:ph type="title"/>
          </p:nvPr>
        </p:nvSpPr>
        <p:spPr/>
        <p:txBody>
          <a:bodyPr/>
          <a:lstStyle/>
          <a:p>
            <a:r>
              <a:rPr lang="nl-BE" dirty="0"/>
              <a:t>Voorbeeld van </a:t>
            </a:r>
            <a:r>
              <a:rPr lang="nl-BE" dirty="0" err="1"/>
              <a:t>tightly</a:t>
            </a:r>
            <a:r>
              <a:rPr lang="nl-BE" dirty="0"/>
              <a:t> </a:t>
            </a:r>
            <a:r>
              <a:rPr lang="nl-BE" dirty="0" err="1"/>
              <a:t>coupled</a:t>
            </a:r>
            <a:r>
              <a:rPr lang="nl-BE" dirty="0"/>
              <a:t> applicatie</a:t>
            </a:r>
          </a:p>
        </p:txBody>
      </p:sp>
      <p:sp>
        <p:nvSpPr>
          <p:cNvPr id="3" name="Tijdelijke aanduiding voor inhoud 2">
            <a:extLst>
              <a:ext uri="{FF2B5EF4-FFF2-40B4-BE49-F238E27FC236}">
                <a16:creationId xmlns:a16="http://schemas.microsoft.com/office/drawing/2014/main" id="{F2BBB06C-ADBC-4A89-9A41-D96DDF237A05}"/>
              </a:ext>
            </a:extLst>
          </p:cNvPr>
          <p:cNvSpPr>
            <a:spLocks noGrp="1"/>
          </p:cNvSpPr>
          <p:nvPr>
            <p:ph idx="1"/>
          </p:nvPr>
        </p:nvSpPr>
        <p:spPr>
          <a:solidFill>
            <a:schemeClr val="accent1"/>
          </a:solidFill>
        </p:spPr>
        <p:txBody>
          <a:bodyPr>
            <a:normAutofit/>
          </a:bodyPr>
          <a:lstStyle/>
          <a:p>
            <a:pPr marL="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a:t>
            </a:r>
            <a:r>
              <a:rPr lang="nl-BE" dirty="0" err="1">
                <a:latin typeface="Consolas" panose="020B0609020204030204" pitchFamily="49" charset="0"/>
              </a:rPr>
              <a:t>PaymentProcessor</a:t>
            </a: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b="1" dirty="0">
                <a:latin typeface="Consolas" panose="020B0609020204030204" pitchFamily="49" charset="0"/>
              </a:rPr>
              <a:t>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ProcessPayment</a:t>
            </a:r>
            <a:r>
              <a:rPr lang="nl-BE" dirty="0">
                <a:latin typeface="Consolas" panose="020B0609020204030204" pitchFamily="49" charset="0"/>
              </a:rPr>
              <a:t>() {  </a:t>
            </a:r>
          </a:p>
          <a:p>
            <a:pPr marL="0" indent="0">
              <a:buNone/>
            </a:pPr>
            <a:r>
              <a:rPr lang="nl-BE" dirty="0">
                <a:latin typeface="Consolas" panose="020B0609020204030204" pitchFamily="49" charset="0"/>
              </a:rPr>
              <a:t>        // </a:t>
            </a:r>
            <a:r>
              <a:rPr lang="nl-BE" dirty="0" err="1">
                <a:latin typeface="Consolas" panose="020B0609020204030204" pitchFamily="49" charset="0"/>
              </a:rPr>
              <a:t>process</a:t>
            </a:r>
            <a:r>
              <a:rPr lang="nl-BE" dirty="0">
                <a:latin typeface="Consolas" panose="020B0609020204030204" pitchFamily="49" charset="0"/>
              </a:rPr>
              <a:t> </a:t>
            </a:r>
            <a:r>
              <a:rPr lang="nl-BE" dirty="0" err="1">
                <a:latin typeface="Consolas" panose="020B0609020204030204" pitchFamily="49" charset="0"/>
              </a:rPr>
              <a:t>payment</a:t>
            </a:r>
            <a:r>
              <a:rPr lang="nl-BE" dirty="0">
                <a:latin typeface="Consolas" panose="020B0609020204030204" pitchFamily="49" charset="0"/>
              </a:rPr>
              <a:t> </a:t>
            </a:r>
            <a:r>
              <a:rPr lang="nl-BE" dirty="0" err="1">
                <a:latin typeface="Consolas" panose="020B0609020204030204" pitchFamily="49" charset="0"/>
              </a:rPr>
              <a:t>from</a:t>
            </a:r>
            <a:r>
              <a:rPr lang="nl-BE" dirty="0">
                <a:latin typeface="Consolas" panose="020B0609020204030204" pitchFamily="49" charset="0"/>
              </a:rPr>
              <a:t> customer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dirty="0"/>
              <a:t>  </a:t>
            </a:r>
          </a:p>
          <a:p>
            <a:pPr marL="0" indent="0">
              <a:buNone/>
            </a:pPr>
            <a:endParaRPr lang="nl-BE" dirty="0"/>
          </a:p>
        </p:txBody>
      </p:sp>
      <p:sp>
        <p:nvSpPr>
          <p:cNvPr id="4" name="Tijdelijke aanduiding voor dianummer 3">
            <a:extLst>
              <a:ext uri="{FF2B5EF4-FFF2-40B4-BE49-F238E27FC236}">
                <a16:creationId xmlns:a16="http://schemas.microsoft.com/office/drawing/2014/main" id="{1B4294CB-DA83-44F5-806E-F9FC3BD0988B}"/>
              </a:ext>
            </a:extLst>
          </p:cNvPr>
          <p:cNvSpPr>
            <a:spLocks noGrp="1"/>
          </p:cNvSpPr>
          <p:nvPr>
            <p:ph type="sldNum" sz="quarter" idx="12"/>
          </p:nvPr>
        </p:nvSpPr>
        <p:spPr/>
        <p:txBody>
          <a:bodyPr/>
          <a:lstStyle/>
          <a:p>
            <a:fld id="{B2CC8EC0-3BB1-4B7A-944C-D8BFC715B518}" type="slidenum">
              <a:rPr lang="nl-BE" smtClean="0"/>
              <a:t>19</a:t>
            </a:fld>
            <a:endParaRPr lang="nl-BE"/>
          </a:p>
        </p:txBody>
      </p:sp>
    </p:spTree>
    <p:extLst>
      <p:ext uri="{BB962C8B-B14F-4D97-AF65-F5344CB8AC3E}">
        <p14:creationId xmlns:p14="http://schemas.microsoft.com/office/powerpoint/2010/main" val="239288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BE" dirty="0"/>
              <a:t>Patronen?</a:t>
            </a:r>
          </a:p>
        </p:txBody>
      </p:sp>
      <p:sp>
        <p:nvSpPr>
          <p:cNvPr id="6" name="Tijdelijke aanduiding voor inhoud 5"/>
          <p:cNvSpPr>
            <a:spLocks noGrp="1"/>
          </p:cNvSpPr>
          <p:nvPr>
            <p:ph idx="1"/>
          </p:nvPr>
        </p:nvSpPr>
        <p:spPr/>
        <p:txBody>
          <a:bodyPr/>
          <a:lstStyle/>
          <a:p>
            <a:r>
              <a:rPr lang="nl-BE" dirty="0"/>
              <a:t>“</a:t>
            </a:r>
            <a:r>
              <a:rPr lang="en-US" dirty="0"/>
              <a:t>Design patterns represent the best practices used by experienced object-oriented software developers. Design patterns are solutions to general problems that software developers faced during software development. These solutions were obtained by trial and error by numerous software developers over quite a substantial period of time.</a:t>
            </a:r>
            <a:r>
              <a:rPr lang="nl-BE" dirty="0"/>
              <a:t>” (</a:t>
            </a:r>
            <a:r>
              <a:rPr lang="nl-BE" dirty="0">
                <a:hlinkClick r:id="rId2"/>
              </a:rPr>
              <a:t>http://www.tutorialspoint.com/design_pattern/design_pattern_overview.htm</a:t>
            </a:r>
            <a:r>
              <a:rPr lang="nl-BE" dirty="0"/>
              <a:t>)</a:t>
            </a:r>
          </a:p>
          <a:p>
            <a:r>
              <a:rPr lang="nl-BE" dirty="0"/>
              <a:t>Voorbeelden van patronen in C#: </a:t>
            </a:r>
            <a:r>
              <a:rPr lang="nl-BE" dirty="0">
                <a:hlinkClick r:id="rId3"/>
              </a:rPr>
              <a:t>http://www.dofactory.com/net/design-patterns</a:t>
            </a:r>
            <a:r>
              <a:rPr lang="nl-BE" dirty="0"/>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408247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91659-AB16-467E-96CF-F1DB26E94A20}"/>
              </a:ext>
            </a:extLst>
          </p:cNvPr>
          <p:cNvSpPr>
            <a:spLocks noGrp="1"/>
          </p:cNvSpPr>
          <p:nvPr>
            <p:ph type="title"/>
          </p:nvPr>
        </p:nvSpPr>
        <p:spPr/>
        <p:txBody>
          <a:bodyPr/>
          <a:lstStyle/>
          <a:p>
            <a:r>
              <a:rPr lang="nl-BE" dirty="0"/>
              <a:t>Nadelen</a:t>
            </a:r>
          </a:p>
        </p:txBody>
      </p:sp>
      <p:sp>
        <p:nvSpPr>
          <p:cNvPr id="3" name="Tijdelijke aanduiding voor inhoud 2">
            <a:extLst>
              <a:ext uri="{FF2B5EF4-FFF2-40B4-BE49-F238E27FC236}">
                <a16:creationId xmlns:a16="http://schemas.microsoft.com/office/drawing/2014/main" id="{4C6B0E1D-7A0A-415D-BB44-9477CB4C9E98}"/>
              </a:ext>
            </a:extLst>
          </p:cNvPr>
          <p:cNvSpPr>
            <a:spLocks noGrp="1"/>
          </p:cNvSpPr>
          <p:nvPr>
            <p:ph idx="1"/>
          </p:nvPr>
        </p:nvSpPr>
        <p:spPr/>
        <p:txBody>
          <a:bodyPr>
            <a:normAutofit/>
          </a:bodyPr>
          <a:lstStyle/>
          <a:p>
            <a:r>
              <a:rPr lang="nl-BE" dirty="0"/>
              <a:t>Commerce moet ervoor zorgen dat de klasse </a:t>
            </a:r>
            <a:r>
              <a:rPr lang="nl-BE" dirty="0" err="1"/>
              <a:t>PaymentProcessor</a:t>
            </a:r>
            <a:r>
              <a:rPr lang="nl-BE" dirty="0"/>
              <a:t> geïnstantieerd wordt</a:t>
            </a:r>
          </a:p>
          <a:p>
            <a:r>
              <a:rPr lang="nl-BE" dirty="0"/>
              <a:t>Code zal niet compileren als niet alle afhankelijkheden in orde gebracht zijn</a:t>
            </a:r>
          </a:p>
          <a:p>
            <a:r>
              <a:rPr lang="nl-BE" dirty="0"/>
              <a:t>En de klasse moet gekend zijn voor het compileren van de code</a:t>
            </a:r>
          </a:p>
          <a:p>
            <a:endParaRPr lang="nl-BE" dirty="0"/>
          </a:p>
          <a:p>
            <a:r>
              <a:rPr lang="nl-BE" dirty="0"/>
              <a:t>Stel dat er meerdere concrete implementaties van </a:t>
            </a:r>
            <a:r>
              <a:rPr lang="nl-BE" dirty="0" err="1"/>
              <a:t>PaymentProcessor</a:t>
            </a:r>
            <a:r>
              <a:rPr lang="nl-BE" dirty="0"/>
              <a:t> klasse zijn – eentje voor elke soort betaling =&gt; dan heb je een probleem met dit stuk code. Je kan niet makkelijk switchen van betaalmethode.</a:t>
            </a:r>
          </a:p>
        </p:txBody>
      </p:sp>
      <p:sp>
        <p:nvSpPr>
          <p:cNvPr id="4" name="Tijdelijke aanduiding voor dianummer 3">
            <a:extLst>
              <a:ext uri="{FF2B5EF4-FFF2-40B4-BE49-F238E27FC236}">
                <a16:creationId xmlns:a16="http://schemas.microsoft.com/office/drawing/2014/main" id="{240B9E08-FBC9-44C3-B079-820DB934E500}"/>
              </a:ext>
            </a:extLst>
          </p:cNvPr>
          <p:cNvSpPr>
            <a:spLocks noGrp="1"/>
          </p:cNvSpPr>
          <p:nvPr>
            <p:ph type="sldNum" sz="quarter" idx="12"/>
          </p:nvPr>
        </p:nvSpPr>
        <p:spPr/>
        <p:txBody>
          <a:bodyPr/>
          <a:lstStyle/>
          <a:p>
            <a:fld id="{B2CC8EC0-3BB1-4B7A-944C-D8BFC715B518}" type="slidenum">
              <a:rPr lang="nl-BE" smtClean="0"/>
              <a:t>20</a:t>
            </a:fld>
            <a:endParaRPr lang="nl-BE"/>
          </a:p>
        </p:txBody>
      </p:sp>
    </p:spTree>
    <p:extLst>
      <p:ext uri="{BB962C8B-B14F-4D97-AF65-F5344CB8AC3E}">
        <p14:creationId xmlns:p14="http://schemas.microsoft.com/office/powerpoint/2010/main" val="107530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741145" y="2425566"/>
            <a:ext cx="8778240" cy="4081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5EFDDF84-8BED-4F78-95EC-4E06B5AFBA82}"/>
              </a:ext>
            </a:extLst>
          </p:cNvPr>
          <p:cNvSpPr>
            <a:spLocks noGrp="1"/>
          </p:cNvSpPr>
          <p:nvPr>
            <p:ph type="title"/>
          </p:nvPr>
        </p:nvSpPr>
        <p:spPr/>
        <p:txBody>
          <a:bodyPr/>
          <a:lstStyle/>
          <a:p>
            <a:r>
              <a:rPr lang="nl-BE" dirty="0"/>
              <a:t>Afhankelijkheden op verschillende niveaus</a:t>
            </a:r>
          </a:p>
        </p:txBody>
      </p:sp>
      <p:sp>
        <p:nvSpPr>
          <p:cNvPr id="3" name="Tijdelijke aanduiding voor inhoud 2">
            <a:extLst>
              <a:ext uri="{FF2B5EF4-FFF2-40B4-BE49-F238E27FC236}">
                <a16:creationId xmlns:a16="http://schemas.microsoft.com/office/drawing/2014/main" id="{A080DB6C-4B12-4351-8EBB-58F65F2BE48D}"/>
              </a:ext>
            </a:extLst>
          </p:cNvPr>
          <p:cNvSpPr>
            <a:spLocks noGrp="1"/>
          </p:cNvSpPr>
          <p:nvPr>
            <p:ph idx="1"/>
          </p:nvPr>
        </p:nvSpPr>
        <p:spPr>
          <a:xfrm>
            <a:off x="838200" y="1825625"/>
            <a:ext cx="10515600" cy="4823828"/>
          </a:xfrm>
        </p:spPr>
        <p:txBody>
          <a:bodyPr>
            <a:normAutofit fontScale="77500" lnSpcReduction="20000"/>
          </a:bodyPr>
          <a:lstStyle/>
          <a:p>
            <a:r>
              <a:rPr lang="nl-BE" dirty="0"/>
              <a:t>Stel dat klasse </a:t>
            </a:r>
            <a:r>
              <a:rPr lang="nl-BE" dirty="0" err="1"/>
              <a:t>PaymentProcessor</a:t>
            </a:r>
            <a:r>
              <a:rPr lang="nl-BE" dirty="0"/>
              <a:t> ook nog een afhankelijkheid heeft naar een </a:t>
            </a:r>
            <a:r>
              <a:rPr lang="nl-BE" dirty="0" err="1"/>
              <a:t>CurrencyConverter</a:t>
            </a:r>
            <a:r>
              <a:rPr lang="nl-BE" dirty="0"/>
              <a:t> klasse. Commerce klasse blijft ongewijzigd.</a:t>
            </a:r>
            <a:br>
              <a:rPr lang="nl-BE" dirty="0"/>
            </a:br>
            <a:endParaRPr lang="nl-BE" dirty="0"/>
          </a:p>
          <a:p>
            <a:pPr marL="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a:t>
            </a:r>
            <a:r>
              <a:rPr lang="nl-BE" dirty="0" err="1">
                <a:latin typeface="Consolas" panose="020B0609020204030204" pitchFamily="49" charset="0"/>
              </a:rPr>
              <a:t>PaymentProcessor</a:t>
            </a: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b="1" dirty="0">
                <a:latin typeface="Consolas" panose="020B0609020204030204" pitchFamily="49" charset="0"/>
              </a:rPr>
              <a:t>private</a:t>
            </a:r>
            <a:r>
              <a:rPr lang="nl-BE" dirty="0">
                <a:latin typeface="Consolas" panose="020B0609020204030204" pitchFamily="49" charset="0"/>
              </a:rPr>
              <a:t> </a:t>
            </a:r>
            <a:r>
              <a:rPr lang="nl-BE" dirty="0" err="1">
                <a:latin typeface="Consolas" panose="020B0609020204030204" pitchFamily="49" charset="0"/>
              </a:rPr>
              <a:t>CurrencyConverter</a:t>
            </a:r>
            <a:r>
              <a:rPr lang="nl-BE" dirty="0">
                <a:latin typeface="Consolas" panose="020B0609020204030204" pitchFamily="49" charset="0"/>
              </a:rPr>
              <a:t> _cc;  </a:t>
            </a:r>
          </a:p>
          <a:p>
            <a:pPr marL="0" indent="0">
              <a:buNone/>
            </a:pPr>
            <a:r>
              <a:rPr lang="nl-BE" dirty="0">
                <a:latin typeface="Consolas" panose="020B0609020204030204" pitchFamily="49" charset="0"/>
              </a:rPr>
              <a:t>    </a:t>
            </a:r>
            <a:r>
              <a:rPr lang="nl-BE" b="1" dirty="0">
                <a:latin typeface="Consolas" panose="020B0609020204030204" pitchFamily="49" charset="0"/>
              </a:rPr>
              <a:t>public</a:t>
            </a:r>
            <a:r>
              <a:rPr lang="nl-BE" dirty="0">
                <a:latin typeface="Consolas" panose="020B0609020204030204" pitchFamily="49" charset="0"/>
              </a:rPr>
              <a:t> </a:t>
            </a:r>
            <a:r>
              <a:rPr lang="nl-BE" dirty="0" err="1">
                <a:latin typeface="Consolas" panose="020B0609020204030204" pitchFamily="49" charset="0"/>
              </a:rPr>
              <a:t>PaymentProcessor</a:t>
            </a:r>
            <a:r>
              <a:rPr lang="nl-BE" dirty="0">
                <a:latin typeface="Consolas" panose="020B0609020204030204" pitchFamily="49" charset="0"/>
              </a:rPr>
              <a:t>() {  </a:t>
            </a:r>
          </a:p>
          <a:p>
            <a:pPr marL="0" indent="0">
              <a:buNone/>
            </a:pPr>
            <a:r>
              <a:rPr lang="nl-BE" dirty="0">
                <a:latin typeface="Consolas" panose="020B0609020204030204" pitchFamily="49" charset="0"/>
              </a:rPr>
              <a:t>        _cc = </a:t>
            </a:r>
            <a:r>
              <a:rPr lang="nl-BE" b="1" dirty="0">
                <a:latin typeface="Consolas" panose="020B0609020204030204" pitchFamily="49" charset="0"/>
              </a:rPr>
              <a:t>new</a:t>
            </a:r>
            <a:r>
              <a:rPr lang="nl-BE" dirty="0">
                <a:latin typeface="Consolas" panose="020B0609020204030204" pitchFamily="49" charset="0"/>
              </a:rPr>
              <a:t> </a:t>
            </a:r>
            <a:r>
              <a:rPr lang="nl-BE" dirty="0" err="1">
                <a:latin typeface="Consolas" panose="020B0609020204030204" pitchFamily="49" charset="0"/>
              </a:rPr>
              <a:t>CurrencyConverter</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a:latin typeface="Consolas" panose="020B0609020204030204" pitchFamily="49" charset="0"/>
              </a:rPr>
              <a:t>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ProcessPayment</a:t>
            </a: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b="1" dirty="0">
                <a:latin typeface="Consolas" panose="020B0609020204030204" pitchFamily="49" charset="0"/>
              </a:rPr>
              <a:t>double</a:t>
            </a:r>
            <a:r>
              <a:rPr lang="nl-BE" dirty="0">
                <a:latin typeface="Consolas" panose="020B0609020204030204" pitchFamily="49" charset="0"/>
              </a:rPr>
              <a:t> </a:t>
            </a:r>
            <a:r>
              <a:rPr lang="nl-BE" dirty="0" err="1">
                <a:latin typeface="Consolas" panose="020B0609020204030204" pitchFamily="49" charset="0"/>
              </a:rPr>
              <a:t>convertedCurrency</a:t>
            </a:r>
            <a:r>
              <a:rPr lang="nl-BE" dirty="0">
                <a:latin typeface="Consolas" panose="020B0609020204030204" pitchFamily="49" charset="0"/>
              </a:rPr>
              <a:t> = _</a:t>
            </a:r>
            <a:r>
              <a:rPr lang="nl-BE" dirty="0" err="1">
                <a:latin typeface="Consolas" panose="020B0609020204030204" pitchFamily="49" charset="0"/>
              </a:rPr>
              <a:t>cc.ConvertToLocalCurrency</a:t>
            </a:r>
            <a:r>
              <a:rPr lang="nl-BE" dirty="0">
                <a:latin typeface="Consolas" panose="020B0609020204030204" pitchFamily="49" charset="0"/>
              </a:rPr>
              <a:t>();  </a:t>
            </a:r>
          </a:p>
          <a:p>
            <a:pPr marL="0" indent="0">
              <a:buNone/>
            </a:pPr>
            <a:r>
              <a:rPr lang="nl-BE" dirty="0">
                <a:latin typeface="Consolas" panose="020B0609020204030204" pitchFamily="49" charset="0"/>
              </a:rPr>
              <a:t>        // do </a:t>
            </a:r>
            <a:r>
              <a:rPr lang="nl-BE" dirty="0" err="1">
                <a:latin typeface="Consolas" panose="020B0609020204030204" pitchFamily="49" charset="0"/>
              </a:rPr>
              <a:t>some</a:t>
            </a:r>
            <a:r>
              <a:rPr lang="nl-BE" dirty="0">
                <a:latin typeface="Consolas" panose="020B0609020204030204" pitchFamily="49" charset="0"/>
              </a:rPr>
              <a:t> </a:t>
            </a:r>
            <a:r>
              <a:rPr lang="nl-BE" dirty="0" err="1">
                <a:latin typeface="Consolas" panose="020B0609020204030204" pitchFamily="49" charset="0"/>
              </a:rPr>
              <a:t>work</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endParaRPr lang="nl-BE" dirty="0"/>
          </a:p>
        </p:txBody>
      </p:sp>
      <p:sp>
        <p:nvSpPr>
          <p:cNvPr id="4" name="Tijdelijke aanduiding voor dianummer 3">
            <a:extLst>
              <a:ext uri="{FF2B5EF4-FFF2-40B4-BE49-F238E27FC236}">
                <a16:creationId xmlns:a16="http://schemas.microsoft.com/office/drawing/2014/main" id="{FA0663CB-DB97-43AD-9527-901205D1381B}"/>
              </a:ext>
            </a:extLst>
          </p:cNvPr>
          <p:cNvSpPr>
            <a:spLocks noGrp="1"/>
          </p:cNvSpPr>
          <p:nvPr>
            <p:ph type="sldNum" sz="quarter" idx="12"/>
          </p:nvPr>
        </p:nvSpPr>
        <p:spPr/>
        <p:txBody>
          <a:bodyPr/>
          <a:lstStyle/>
          <a:p>
            <a:fld id="{B2CC8EC0-3BB1-4B7A-944C-D8BFC715B518}" type="slidenum">
              <a:rPr lang="nl-BE" smtClean="0"/>
              <a:t>21</a:t>
            </a:fld>
            <a:endParaRPr lang="nl-BE"/>
          </a:p>
        </p:txBody>
      </p:sp>
    </p:spTree>
    <p:extLst>
      <p:ext uri="{BB962C8B-B14F-4D97-AF65-F5344CB8AC3E}">
        <p14:creationId xmlns:p14="http://schemas.microsoft.com/office/powerpoint/2010/main" val="272379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0FC3C1-3FB4-4C44-BFC2-EC09CCF4216A}"/>
              </a:ext>
            </a:extLst>
          </p:cNvPr>
          <p:cNvSpPr>
            <a:spLocks noGrp="1"/>
          </p:cNvSpPr>
          <p:nvPr>
            <p:ph type="title"/>
          </p:nvPr>
        </p:nvSpPr>
        <p:spPr/>
        <p:txBody>
          <a:bodyPr/>
          <a:lstStyle/>
          <a:p>
            <a:r>
              <a:rPr lang="nl-BE" dirty="0"/>
              <a:t>Afhankelijkheden op verschillende niveaus</a:t>
            </a:r>
          </a:p>
        </p:txBody>
      </p:sp>
      <p:sp>
        <p:nvSpPr>
          <p:cNvPr id="3" name="Tijdelijke aanduiding voor inhoud 2">
            <a:extLst>
              <a:ext uri="{FF2B5EF4-FFF2-40B4-BE49-F238E27FC236}">
                <a16:creationId xmlns:a16="http://schemas.microsoft.com/office/drawing/2014/main" id="{25589A93-0014-4EE3-AE64-23CA5B803474}"/>
              </a:ext>
            </a:extLst>
          </p:cNvPr>
          <p:cNvSpPr>
            <a:spLocks noGrp="1"/>
          </p:cNvSpPr>
          <p:nvPr>
            <p:ph idx="1"/>
          </p:nvPr>
        </p:nvSpPr>
        <p:spPr>
          <a:solidFill>
            <a:schemeClr val="accent1"/>
          </a:solidFill>
        </p:spPr>
        <p:txBody>
          <a:bodyPr/>
          <a:lstStyle/>
          <a:p>
            <a:pPr marL="0" indent="0">
              <a:buNone/>
            </a:pPr>
            <a:r>
              <a:rPr lang="en-US" b="1" dirty="0">
                <a:latin typeface="Consolas" panose="020B0609020204030204" pitchFamily="49" charset="0"/>
              </a:rPr>
              <a:t>public</a:t>
            </a:r>
            <a:r>
              <a:rPr lang="en-US" dirty="0">
                <a:latin typeface="Consolas" panose="020B0609020204030204" pitchFamily="49" charset="0"/>
              </a:rPr>
              <a:t> </a:t>
            </a:r>
            <a:r>
              <a:rPr lang="en-US" b="1" dirty="0">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CurrencyConverter</a:t>
            </a: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b="1" dirty="0">
                <a:latin typeface="Consolas" panose="020B0609020204030204" pitchFamily="49" charset="0"/>
              </a:rPr>
              <a:t>public</a:t>
            </a:r>
            <a:r>
              <a:rPr lang="en-US" dirty="0">
                <a:latin typeface="Consolas" panose="020B0609020204030204" pitchFamily="49" charset="0"/>
              </a:rPr>
              <a:t> </a:t>
            </a:r>
            <a:r>
              <a:rPr lang="en-US" b="1" dirty="0">
                <a:latin typeface="Consolas" panose="020B0609020204030204" pitchFamily="49" charset="0"/>
              </a:rPr>
              <a:t>decimal</a:t>
            </a:r>
            <a:r>
              <a:rPr lang="en-US" dirty="0">
                <a:latin typeface="Consolas" panose="020B0609020204030204" pitchFamily="49" charset="0"/>
              </a:rPr>
              <a:t> </a:t>
            </a:r>
            <a:r>
              <a:rPr lang="en-US" dirty="0" err="1">
                <a:latin typeface="Consolas" panose="020B0609020204030204" pitchFamily="49" charset="0"/>
              </a:rPr>
              <a:t>ConvertToLocalCurrency</a:t>
            </a:r>
            <a:r>
              <a:rPr lang="en-US" dirty="0">
                <a:latin typeface="Consolas" panose="020B0609020204030204" pitchFamily="49" charset="0"/>
              </a:rPr>
              <a:t>()  {  </a:t>
            </a:r>
          </a:p>
          <a:p>
            <a:pPr marL="0" indent="0">
              <a:buNone/>
            </a:pPr>
            <a:r>
              <a:rPr lang="en-US" dirty="0">
                <a:latin typeface="Consolas" panose="020B0609020204030204" pitchFamily="49" charset="0"/>
              </a:rPr>
              <a:t>        // return converted value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p>
          <a:p>
            <a:pPr marL="0" indent="0">
              <a:buNone/>
            </a:pPr>
            <a:endParaRPr lang="nl-BE" dirty="0"/>
          </a:p>
        </p:txBody>
      </p:sp>
      <p:sp>
        <p:nvSpPr>
          <p:cNvPr id="4" name="Tijdelijke aanduiding voor dianummer 3">
            <a:extLst>
              <a:ext uri="{FF2B5EF4-FFF2-40B4-BE49-F238E27FC236}">
                <a16:creationId xmlns:a16="http://schemas.microsoft.com/office/drawing/2014/main" id="{C4EE905C-257F-450A-BC0C-C2E165EDBB19}"/>
              </a:ext>
            </a:extLst>
          </p:cNvPr>
          <p:cNvSpPr>
            <a:spLocks noGrp="1"/>
          </p:cNvSpPr>
          <p:nvPr>
            <p:ph type="sldNum" sz="quarter" idx="12"/>
          </p:nvPr>
        </p:nvSpPr>
        <p:spPr/>
        <p:txBody>
          <a:bodyPr/>
          <a:lstStyle/>
          <a:p>
            <a:fld id="{B2CC8EC0-3BB1-4B7A-944C-D8BFC715B518}" type="slidenum">
              <a:rPr lang="nl-BE" smtClean="0"/>
              <a:t>22</a:t>
            </a:fld>
            <a:endParaRPr lang="nl-BE"/>
          </a:p>
        </p:txBody>
      </p:sp>
    </p:spTree>
    <p:extLst>
      <p:ext uri="{BB962C8B-B14F-4D97-AF65-F5344CB8AC3E}">
        <p14:creationId xmlns:p14="http://schemas.microsoft.com/office/powerpoint/2010/main" val="256646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F8EF4C-07D5-4494-928C-7A78F09721B7}"/>
              </a:ext>
            </a:extLst>
          </p:cNvPr>
          <p:cNvSpPr>
            <a:spLocks noGrp="1"/>
          </p:cNvSpPr>
          <p:nvPr>
            <p:ph type="title"/>
          </p:nvPr>
        </p:nvSpPr>
        <p:spPr/>
        <p:txBody>
          <a:bodyPr/>
          <a:lstStyle/>
          <a:p>
            <a:r>
              <a:rPr lang="nl-BE" dirty="0"/>
              <a:t>Probleem met unit testen van de code</a:t>
            </a:r>
          </a:p>
        </p:txBody>
      </p:sp>
      <p:sp>
        <p:nvSpPr>
          <p:cNvPr id="3" name="Tijdelijke aanduiding voor inhoud 2">
            <a:extLst>
              <a:ext uri="{FF2B5EF4-FFF2-40B4-BE49-F238E27FC236}">
                <a16:creationId xmlns:a16="http://schemas.microsoft.com/office/drawing/2014/main" id="{CC2B2683-1866-486E-AEE9-4C25F2B9E660}"/>
              </a:ext>
            </a:extLst>
          </p:cNvPr>
          <p:cNvSpPr>
            <a:spLocks noGrp="1"/>
          </p:cNvSpPr>
          <p:nvPr>
            <p:ph idx="1"/>
          </p:nvPr>
        </p:nvSpPr>
        <p:spPr/>
        <p:txBody>
          <a:bodyPr/>
          <a:lstStyle/>
          <a:p>
            <a:r>
              <a:rPr lang="nl-BE" dirty="0"/>
              <a:t>Stel nu dat </a:t>
            </a:r>
            <a:r>
              <a:rPr lang="nl-BE" dirty="0" err="1"/>
              <a:t>CurrencyConverter</a:t>
            </a:r>
            <a:r>
              <a:rPr lang="nl-BE" dirty="0"/>
              <a:t> een methode bevat die telkens de methode aangeroepen wordt een databank op het internet raadpleegt</a:t>
            </a:r>
          </a:p>
          <a:p>
            <a:r>
              <a:rPr lang="nl-BE" dirty="0"/>
              <a:t>Probleem voor testen, want dit duurt relatief lang om te testen en er kunnen ook onvoorziene fouten optreden door slechte internetconnectie </a:t>
            </a:r>
            <a:r>
              <a:rPr lang="nl-BE" dirty="0" err="1"/>
              <a:t>bijv</a:t>
            </a:r>
            <a:r>
              <a:rPr lang="nl-BE" dirty="0"/>
              <a:t>, of omdat de </a:t>
            </a:r>
            <a:r>
              <a:rPr lang="nl-BE" dirty="0" err="1"/>
              <a:t>webservice</a:t>
            </a:r>
            <a:r>
              <a:rPr lang="nl-BE" dirty="0"/>
              <a:t> die je raadpleegt plat ligt</a:t>
            </a:r>
          </a:p>
          <a:p>
            <a:endParaRPr lang="nl-BE" dirty="0"/>
          </a:p>
        </p:txBody>
      </p:sp>
      <p:sp>
        <p:nvSpPr>
          <p:cNvPr id="4" name="Tijdelijke aanduiding voor dianummer 3">
            <a:extLst>
              <a:ext uri="{FF2B5EF4-FFF2-40B4-BE49-F238E27FC236}">
                <a16:creationId xmlns:a16="http://schemas.microsoft.com/office/drawing/2014/main" id="{6EB82E10-79DC-41FD-AE18-81578EE482C1}"/>
              </a:ext>
            </a:extLst>
          </p:cNvPr>
          <p:cNvSpPr>
            <a:spLocks noGrp="1"/>
          </p:cNvSpPr>
          <p:nvPr>
            <p:ph type="sldNum" sz="quarter" idx="12"/>
          </p:nvPr>
        </p:nvSpPr>
        <p:spPr/>
        <p:txBody>
          <a:bodyPr/>
          <a:lstStyle/>
          <a:p>
            <a:fld id="{B2CC8EC0-3BB1-4B7A-944C-D8BFC715B518}" type="slidenum">
              <a:rPr lang="nl-BE" smtClean="0"/>
              <a:t>23</a:t>
            </a:fld>
            <a:endParaRPr lang="nl-BE"/>
          </a:p>
        </p:txBody>
      </p:sp>
    </p:spTree>
    <p:extLst>
      <p:ext uri="{BB962C8B-B14F-4D97-AF65-F5344CB8AC3E}">
        <p14:creationId xmlns:p14="http://schemas.microsoft.com/office/powerpoint/2010/main" val="2515651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904734-729E-4ACF-81D2-C9DBCC1FE1A8}"/>
              </a:ext>
            </a:extLst>
          </p:cNvPr>
          <p:cNvSpPr>
            <a:spLocks noGrp="1"/>
          </p:cNvSpPr>
          <p:nvPr>
            <p:ph type="title"/>
          </p:nvPr>
        </p:nvSpPr>
        <p:spPr/>
        <p:txBody>
          <a:bodyPr/>
          <a:lstStyle/>
          <a:p>
            <a:r>
              <a:rPr lang="nl-BE" dirty="0"/>
              <a:t>Betere aanpak</a:t>
            </a:r>
          </a:p>
        </p:txBody>
      </p:sp>
      <p:sp>
        <p:nvSpPr>
          <p:cNvPr id="3" name="Tijdelijke aanduiding voor inhoud 2">
            <a:extLst>
              <a:ext uri="{FF2B5EF4-FFF2-40B4-BE49-F238E27FC236}">
                <a16:creationId xmlns:a16="http://schemas.microsoft.com/office/drawing/2014/main" id="{876A22D4-48CA-4E9F-AB4E-178EC85E4A03}"/>
              </a:ext>
            </a:extLst>
          </p:cNvPr>
          <p:cNvSpPr>
            <a:spLocks noGrp="1"/>
          </p:cNvSpPr>
          <p:nvPr>
            <p:ph idx="1"/>
          </p:nvPr>
        </p:nvSpPr>
        <p:spPr/>
        <p:txBody>
          <a:bodyPr/>
          <a:lstStyle/>
          <a:p>
            <a:r>
              <a:rPr lang="nl-BE" dirty="0"/>
              <a:t>Is om met interfaces te werken </a:t>
            </a:r>
            <a:r>
              <a:rPr lang="nl-BE" dirty="0" err="1"/>
              <a:t>ipv</a:t>
            </a:r>
            <a:r>
              <a:rPr lang="nl-BE" dirty="0"/>
              <a:t> concrete klassen</a:t>
            </a:r>
          </a:p>
          <a:p>
            <a:r>
              <a:rPr lang="nl-BE" dirty="0"/>
              <a:t>Je kan interfaces “</a:t>
            </a:r>
            <a:r>
              <a:rPr lang="nl-BE" dirty="0" err="1"/>
              <a:t>mocken</a:t>
            </a:r>
            <a:r>
              <a:rPr lang="nl-BE" dirty="0"/>
              <a:t>”, zodat tijdens testen niet telkens een databank of </a:t>
            </a:r>
            <a:r>
              <a:rPr lang="nl-BE" dirty="0" err="1"/>
              <a:t>webservice</a:t>
            </a:r>
            <a:r>
              <a:rPr lang="nl-BE" dirty="0"/>
              <a:t> moet aangeroepen worden</a:t>
            </a:r>
          </a:p>
          <a:p>
            <a:r>
              <a:rPr lang="nl-BE" dirty="0"/>
              <a:t>Het is ook een </a:t>
            </a:r>
            <a:r>
              <a:rPr lang="nl-BE" dirty="0" err="1"/>
              <a:t>good</a:t>
            </a:r>
            <a:r>
              <a:rPr lang="nl-BE" dirty="0"/>
              <a:t> </a:t>
            </a:r>
            <a:r>
              <a:rPr lang="nl-BE" dirty="0" err="1"/>
              <a:t>practice</a:t>
            </a:r>
            <a:r>
              <a:rPr lang="nl-BE" dirty="0"/>
              <a:t> om geen “new” te gebruiken in klassen. Wordt “</a:t>
            </a:r>
            <a:r>
              <a:rPr lang="nl-BE" dirty="0" err="1"/>
              <a:t>avoid</a:t>
            </a:r>
            <a:r>
              <a:rPr lang="nl-BE" dirty="0"/>
              <a:t> </a:t>
            </a:r>
            <a:r>
              <a:rPr lang="nl-BE" dirty="0" err="1"/>
              <a:t>newing</a:t>
            </a:r>
            <a:r>
              <a:rPr lang="nl-BE" dirty="0"/>
              <a:t>-up </a:t>
            </a:r>
            <a:r>
              <a:rPr lang="nl-BE" dirty="0" err="1"/>
              <a:t>objects</a:t>
            </a:r>
            <a:r>
              <a:rPr lang="nl-BE" dirty="0"/>
              <a:t>” genoemd</a:t>
            </a:r>
          </a:p>
          <a:p>
            <a:r>
              <a:rPr lang="nl-BE" dirty="0"/>
              <a:t>Beter is om te werken via een </a:t>
            </a:r>
            <a:r>
              <a:rPr lang="nl-BE" dirty="0" err="1"/>
              <a:t>factory</a:t>
            </a:r>
            <a:r>
              <a:rPr lang="nl-BE" dirty="0"/>
              <a:t> of iets anders om dit te bewerkstellingen  </a:t>
            </a:r>
          </a:p>
        </p:txBody>
      </p:sp>
      <p:sp>
        <p:nvSpPr>
          <p:cNvPr id="4" name="Tijdelijke aanduiding voor dianummer 3">
            <a:extLst>
              <a:ext uri="{FF2B5EF4-FFF2-40B4-BE49-F238E27FC236}">
                <a16:creationId xmlns:a16="http://schemas.microsoft.com/office/drawing/2014/main" id="{339B9D7D-5549-4632-821D-510C72D4E839}"/>
              </a:ext>
            </a:extLst>
          </p:cNvPr>
          <p:cNvSpPr>
            <a:spLocks noGrp="1"/>
          </p:cNvSpPr>
          <p:nvPr>
            <p:ph type="sldNum" sz="quarter" idx="12"/>
          </p:nvPr>
        </p:nvSpPr>
        <p:spPr/>
        <p:txBody>
          <a:bodyPr/>
          <a:lstStyle/>
          <a:p>
            <a:fld id="{B2CC8EC0-3BB1-4B7A-944C-D8BFC715B518}" type="slidenum">
              <a:rPr lang="nl-BE" smtClean="0"/>
              <a:t>24</a:t>
            </a:fld>
            <a:endParaRPr lang="nl-BE"/>
          </a:p>
        </p:txBody>
      </p:sp>
    </p:spTree>
    <p:extLst>
      <p:ext uri="{BB962C8B-B14F-4D97-AF65-F5344CB8AC3E}">
        <p14:creationId xmlns:p14="http://schemas.microsoft.com/office/powerpoint/2010/main" val="601607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F33685-874A-4762-8195-C288497B24D5}"/>
              </a:ext>
            </a:extLst>
          </p:cNvPr>
          <p:cNvSpPr>
            <a:spLocks noGrp="1"/>
          </p:cNvSpPr>
          <p:nvPr>
            <p:ph type="title"/>
          </p:nvPr>
        </p:nvSpPr>
        <p:spPr/>
        <p:txBody>
          <a:bodyPr/>
          <a:lstStyle/>
          <a:p>
            <a:r>
              <a:rPr lang="nl-BE" dirty="0"/>
              <a:t>Enter </a:t>
            </a:r>
            <a:r>
              <a:rPr lang="nl-BE" dirty="0" err="1"/>
              <a:t>loosely</a:t>
            </a:r>
            <a:r>
              <a:rPr lang="nl-BE" dirty="0"/>
              <a:t> </a:t>
            </a:r>
            <a:r>
              <a:rPr lang="nl-BE" dirty="0" err="1"/>
              <a:t>coupled</a:t>
            </a:r>
            <a:r>
              <a:rPr lang="nl-BE" dirty="0"/>
              <a:t> code</a:t>
            </a:r>
          </a:p>
        </p:txBody>
      </p:sp>
      <p:sp>
        <p:nvSpPr>
          <p:cNvPr id="3" name="Tijdelijke aanduiding voor inhoud 2">
            <a:extLst>
              <a:ext uri="{FF2B5EF4-FFF2-40B4-BE49-F238E27FC236}">
                <a16:creationId xmlns:a16="http://schemas.microsoft.com/office/drawing/2014/main" id="{8EE48445-4F18-45DB-BFA5-202CCF5014B6}"/>
              </a:ext>
            </a:extLst>
          </p:cNvPr>
          <p:cNvSpPr>
            <a:spLocks noGrp="1"/>
          </p:cNvSpPr>
          <p:nvPr>
            <p:ph idx="1"/>
          </p:nvPr>
        </p:nvSpPr>
        <p:spPr/>
        <p:txBody>
          <a:bodyPr>
            <a:normAutofit/>
          </a:bodyPr>
          <a:lstStyle/>
          <a:p>
            <a:r>
              <a:rPr lang="nl-BE" dirty="0" err="1"/>
              <a:t>Loosely</a:t>
            </a:r>
            <a:r>
              <a:rPr lang="nl-BE" dirty="0"/>
              <a:t> </a:t>
            </a:r>
            <a:r>
              <a:rPr lang="nl-BE" dirty="0" err="1"/>
              <a:t>coupled</a:t>
            </a:r>
            <a:r>
              <a:rPr lang="nl-BE" dirty="0"/>
              <a:t> applicatie heeft in principe een goede afscherming tussen zijn klassen, modules </a:t>
            </a:r>
            <a:r>
              <a:rPr lang="nl-BE" dirty="0" err="1"/>
              <a:t>enz</a:t>
            </a:r>
            <a:r>
              <a:rPr lang="nl-BE" dirty="0"/>
              <a:t>…</a:t>
            </a:r>
          </a:p>
          <a:p>
            <a:r>
              <a:rPr lang="nl-BE" dirty="0"/>
              <a:t>Als we iets zouden wijzigen aan een deel van de applicatie moeten we enkel de relevante modules updaten. We moeten geen veranderingen aanbrengen in de ganse code.</a:t>
            </a:r>
          </a:p>
          <a:p>
            <a:r>
              <a:rPr lang="nl-BE" dirty="0"/>
              <a:t>Als we kijken naar </a:t>
            </a:r>
            <a:r>
              <a:rPr lang="nl-BE" dirty="0" err="1"/>
              <a:t>dependency</a:t>
            </a:r>
            <a:r>
              <a:rPr lang="nl-BE" dirty="0"/>
              <a:t> </a:t>
            </a:r>
            <a:r>
              <a:rPr lang="nl-BE" dirty="0" err="1"/>
              <a:t>injection</a:t>
            </a:r>
            <a:r>
              <a:rPr lang="nl-BE" dirty="0"/>
              <a:t>:</a:t>
            </a:r>
          </a:p>
          <a:p>
            <a:pPr lvl="1"/>
            <a:r>
              <a:rPr lang="nl-BE" dirty="0"/>
              <a:t>Een afhankelijke klasse moet losgekoppeld zijn van zijn afhankelijke klassen zodat de afhankelijke klasse zich geen zorgen moet maken over het instantiëren van de afhankelijkheden</a:t>
            </a:r>
          </a:p>
          <a:p>
            <a:pPr lvl="1"/>
            <a:r>
              <a:rPr lang="nl-BE" dirty="0"/>
              <a:t>De gebruiker van de afhankelijke klasse moet alle afhankelijkheden voorzien wanneer hij/zij het instantieert</a:t>
            </a:r>
          </a:p>
        </p:txBody>
      </p:sp>
      <p:sp>
        <p:nvSpPr>
          <p:cNvPr id="4" name="Tijdelijke aanduiding voor dianummer 3">
            <a:extLst>
              <a:ext uri="{FF2B5EF4-FFF2-40B4-BE49-F238E27FC236}">
                <a16:creationId xmlns:a16="http://schemas.microsoft.com/office/drawing/2014/main" id="{396BD485-D4BA-4C83-BFD1-E49157BE00DC}"/>
              </a:ext>
            </a:extLst>
          </p:cNvPr>
          <p:cNvSpPr>
            <a:spLocks noGrp="1"/>
          </p:cNvSpPr>
          <p:nvPr>
            <p:ph type="sldNum" sz="quarter" idx="12"/>
          </p:nvPr>
        </p:nvSpPr>
        <p:spPr/>
        <p:txBody>
          <a:bodyPr/>
          <a:lstStyle/>
          <a:p>
            <a:fld id="{B2CC8EC0-3BB1-4B7A-944C-D8BFC715B518}" type="slidenum">
              <a:rPr lang="nl-BE" smtClean="0"/>
              <a:t>25</a:t>
            </a:fld>
            <a:endParaRPr lang="nl-BE"/>
          </a:p>
        </p:txBody>
      </p:sp>
    </p:spTree>
    <p:extLst>
      <p:ext uri="{BB962C8B-B14F-4D97-AF65-F5344CB8AC3E}">
        <p14:creationId xmlns:p14="http://schemas.microsoft.com/office/powerpoint/2010/main" val="283696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C5FED6-7553-4966-9B85-1B425398651A}"/>
              </a:ext>
            </a:extLst>
          </p:cNvPr>
          <p:cNvSpPr>
            <a:spLocks noGrp="1"/>
          </p:cNvSpPr>
          <p:nvPr>
            <p:ph type="title"/>
          </p:nvPr>
        </p:nvSpPr>
        <p:spPr/>
        <p:txBody>
          <a:bodyPr/>
          <a:lstStyle/>
          <a:p>
            <a:r>
              <a:rPr lang="nl-BE" dirty="0"/>
              <a:t>Waarom losgekoppelde code?</a:t>
            </a:r>
          </a:p>
        </p:txBody>
      </p:sp>
      <p:sp>
        <p:nvSpPr>
          <p:cNvPr id="3" name="Tijdelijke aanduiding voor inhoud 2">
            <a:extLst>
              <a:ext uri="{FF2B5EF4-FFF2-40B4-BE49-F238E27FC236}">
                <a16:creationId xmlns:a16="http://schemas.microsoft.com/office/drawing/2014/main" id="{1325B052-2C4B-4CDA-804E-B8A6E2E41AC4}"/>
              </a:ext>
            </a:extLst>
          </p:cNvPr>
          <p:cNvSpPr>
            <a:spLocks noGrp="1"/>
          </p:cNvSpPr>
          <p:nvPr>
            <p:ph idx="1"/>
          </p:nvPr>
        </p:nvSpPr>
        <p:spPr/>
        <p:txBody>
          <a:bodyPr>
            <a:normAutofit/>
          </a:bodyPr>
          <a:lstStyle/>
          <a:p>
            <a:pPr marL="514350" indent="-514350">
              <a:buFont typeface="+mj-lt"/>
              <a:buAutoNum type="arabicPeriod"/>
            </a:pPr>
            <a:r>
              <a:rPr lang="nl-BE" dirty="0"/>
              <a:t>Uitbreidbaarheid</a:t>
            </a:r>
          </a:p>
          <a:p>
            <a:pPr lvl="1"/>
            <a:r>
              <a:rPr lang="nl-BE" dirty="0"/>
              <a:t>Door losgekoppelde code kunnen we snel reageren op nieuwe vereisten.</a:t>
            </a:r>
          </a:p>
          <a:p>
            <a:pPr lvl="1"/>
            <a:r>
              <a:rPr lang="nl-BE" dirty="0"/>
              <a:t>Een nieuwe feature toevoegen kan je door deze in te pluggen in de applicatie (zonder veel van de bestaande code te moeten herschrijven)</a:t>
            </a:r>
          </a:p>
          <a:p>
            <a:pPr marL="514350" indent="-514350">
              <a:buFont typeface="+mj-lt"/>
              <a:buAutoNum type="arabicPeriod"/>
            </a:pPr>
            <a:r>
              <a:rPr lang="nl-BE" dirty="0"/>
              <a:t>Unit </a:t>
            </a:r>
            <a:r>
              <a:rPr lang="nl-BE" dirty="0" err="1"/>
              <a:t>testing</a:t>
            </a:r>
            <a:endParaRPr lang="nl-BE" dirty="0"/>
          </a:p>
          <a:p>
            <a:pPr lvl="1"/>
            <a:r>
              <a:rPr lang="nl-BE" dirty="0"/>
              <a:t>Als de code losgekoppeld is, dan kan je in principe elk stuk code unit testen</a:t>
            </a:r>
          </a:p>
          <a:p>
            <a:pPr marL="514350" indent="-514350">
              <a:buFont typeface="+mj-lt"/>
              <a:buAutoNum type="arabicPeriod"/>
            </a:pPr>
            <a:r>
              <a:rPr lang="nl-BE" dirty="0"/>
              <a:t>Late binding</a:t>
            </a:r>
          </a:p>
          <a:p>
            <a:pPr lvl="1"/>
            <a:r>
              <a:rPr lang="nl-BE" dirty="0"/>
              <a:t>Door losgekoppelde code kan men ook dynamisch modules laden wanneer de applicatie wordt uitgevoerd</a:t>
            </a:r>
          </a:p>
          <a:p>
            <a:pPr lvl="1"/>
            <a:r>
              <a:rPr lang="nl-BE" dirty="0"/>
              <a:t>Je kan bijv. verschillende componenten </a:t>
            </a:r>
            <a:r>
              <a:rPr lang="nl-BE" dirty="0" err="1"/>
              <a:t>shippen</a:t>
            </a:r>
            <a:r>
              <a:rPr lang="nl-BE" dirty="0"/>
              <a:t> naar verschillende klanten, en de code neemt de goede componenten wanneer ze </a:t>
            </a:r>
            <a:r>
              <a:rPr lang="nl-BE" dirty="0" err="1"/>
              <a:t>gedeployed</a:t>
            </a:r>
            <a:r>
              <a:rPr lang="nl-BE" dirty="0"/>
              <a:t> wordt.</a:t>
            </a:r>
          </a:p>
        </p:txBody>
      </p:sp>
      <p:sp>
        <p:nvSpPr>
          <p:cNvPr id="4" name="Tijdelijke aanduiding voor dianummer 3">
            <a:extLst>
              <a:ext uri="{FF2B5EF4-FFF2-40B4-BE49-F238E27FC236}">
                <a16:creationId xmlns:a16="http://schemas.microsoft.com/office/drawing/2014/main" id="{85ED50EB-8D1A-4507-8F3A-3639A6D101D1}"/>
              </a:ext>
            </a:extLst>
          </p:cNvPr>
          <p:cNvSpPr>
            <a:spLocks noGrp="1"/>
          </p:cNvSpPr>
          <p:nvPr>
            <p:ph type="sldNum" sz="quarter" idx="12"/>
          </p:nvPr>
        </p:nvSpPr>
        <p:spPr/>
        <p:txBody>
          <a:bodyPr/>
          <a:lstStyle/>
          <a:p>
            <a:fld id="{B2CC8EC0-3BB1-4B7A-944C-D8BFC715B518}" type="slidenum">
              <a:rPr lang="nl-BE" smtClean="0"/>
              <a:t>26</a:t>
            </a:fld>
            <a:endParaRPr lang="nl-BE"/>
          </a:p>
        </p:txBody>
      </p:sp>
    </p:spTree>
    <p:extLst>
      <p:ext uri="{BB962C8B-B14F-4D97-AF65-F5344CB8AC3E}">
        <p14:creationId xmlns:p14="http://schemas.microsoft.com/office/powerpoint/2010/main" val="856284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C5FED6-7553-4966-9B85-1B425398651A}"/>
              </a:ext>
            </a:extLst>
          </p:cNvPr>
          <p:cNvSpPr>
            <a:spLocks noGrp="1"/>
          </p:cNvSpPr>
          <p:nvPr>
            <p:ph type="title"/>
          </p:nvPr>
        </p:nvSpPr>
        <p:spPr/>
        <p:txBody>
          <a:bodyPr/>
          <a:lstStyle/>
          <a:p>
            <a:r>
              <a:rPr lang="nl-BE" dirty="0"/>
              <a:t>Waarom losgekoppelde code?</a:t>
            </a:r>
          </a:p>
        </p:txBody>
      </p:sp>
      <p:sp>
        <p:nvSpPr>
          <p:cNvPr id="3" name="Tijdelijke aanduiding voor inhoud 2">
            <a:extLst>
              <a:ext uri="{FF2B5EF4-FFF2-40B4-BE49-F238E27FC236}">
                <a16:creationId xmlns:a16="http://schemas.microsoft.com/office/drawing/2014/main" id="{1325B052-2C4B-4CDA-804E-B8A6E2E41AC4}"/>
              </a:ext>
            </a:extLst>
          </p:cNvPr>
          <p:cNvSpPr>
            <a:spLocks noGrp="1"/>
          </p:cNvSpPr>
          <p:nvPr>
            <p:ph idx="1"/>
          </p:nvPr>
        </p:nvSpPr>
        <p:spPr/>
        <p:txBody>
          <a:bodyPr>
            <a:normAutofit/>
          </a:bodyPr>
          <a:lstStyle/>
          <a:p>
            <a:pPr marL="514350" indent="-514350">
              <a:buFont typeface="+mj-lt"/>
              <a:buAutoNum type="arabicPeriod" startAt="4"/>
            </a:pPr>
            <a:r>
              <a:rPr lang="nl-BE" dirty="0"/>
              <a:t>Parallelle ontwikkeling</a:t>
            </a:r>
          </a:p>
          <a:p>
            <a:pPr lvl="1"/>
            <a:r>
              <a:rPr lang="nl-BE" dirty="0"/>
              <a:t>Als modules niet direct van elkaar afhankelijk zijn kunnen ze makkelijker door verschillende leden van het </a:t>
            </a:r>
            <a:r>
              <a:rPr lang="nl-BE" dirty="0" err="1"/>
              <a:t>dev</a:t>
            </a:r>
            <a:r>
              <a:rPr lang="nl-BE" dirty="0"/>
              <a:t> team ontwikkeld worden</a:t>
            </a:r>
          </a:p>
          <a:p>
            <a:pPr lvl="1"/>
            <a:r>
              <a:rPr lang="nl-BE" dirty="0"/>
              <a:t>En veranderingen aan de ene module zullen geen impact hebben op de andere module</a:t>
            </a:r>
          </a:p>
          <a:p>
            <a:pPr marL="514350" indent="-514350">
              <a:buFont typeface="+mj-lt"/>
              <a:buAutoNum type="arabicPeriod" startAt="5"/>
            </a:pPr>
            <a:r>
              <a:rPr lang="nl-BE" dirty="0"/>
              <a:t>Onderhoudbaarheid</a:t>
            </a:r>
          </a:p>
          <a:p>
            <a:pPr lvl="1"/>
            <a:r>
              <a:rPr lang="nl-BE" dirty="0"/>
              <a:t>Goede code is makkelijk onderhoudbare code =&gt; losgekoppelde code helpt ons hierbij!</a:t>
            </a:r>
          </a:p>
        </p:txBody>
      </p:sp>
      <p:sp>
        <p:nvSpPr>
          <p:cNvPr id="4" name="Tijdelijke aanduiding voor dianummer 3">
            <a:extLst>
              <a:ext uri="{FF2B5EF4-FFF2-40B4-BE49-F238E27FC236}">
                <a16:creationId xmlns:a16="http://schemas.microsoft.com/office/drawing/2014/main" id="{3AE6B9DE-44BF-4A2F-8076-C50BD0AACC3C}"/>
              </a:ext>
            </a:extLst>
          </p:cNvPr>
          <p:cNvSpPr>
            <a:spLocks noGrp="1"/>
          </p:cNvSpPr>
          <p:nvPr>
            <p:ph type="sldNum" sz="quarter" idx="12"/>
          </p:nvPr>
        </p:nvSpPr>
        <p:spPr/>
        <p:txBody>
          <a:bodyPr/>
          <a:lstStyle/>
          <a:p>
            <a:fld id="{B2CC8EC0-3BB1-4B7A-944C-D8BFC715B518}" type="slidenum">
              <a:rPr lang="nl-BE" smtClean="0"/>
              <a:t>27</a:t>
            </a:fld>
            <a:endParaRPr lang="nl-BE"/>
          </a:p>
        </p:txBody>
      </p:sp>
    </p:spTree>
    <p:extLst>
      <p:ext uri="{BB962C8B-B14F-4D97-AF65-F5344CB8AC3E}">
        <p14:creationId xmlns:p14="http://schemas.microsoft.com/office/powerpoint/2010/main" val="977158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7CDC1A-8EA2-4687-8E0B-F893CE28CDC1}"/>
              </a:ext>
            </a:extLst>
          </p:cNvPr>
          <p:cNvSpPr>
            <a:spLocks noGrp="1"/>
          </p:cNvSpPr>
          <p:nvPr>
            <p:ph type="title"/>
          </p:nvPr>
        </p:nvSpPr>
        <p:spPr/>
        <p:txBody>
          <a:bodyPr/>
          <a:lstStyle/>
          <a:p>
            <a:r>
              <a:rPr lang="nl-BE" dirty="0"/>
              <a:t>Impliciete </a:t>
            </a:r>
            <a:r>
              <a:rPr lang="nl-BE" dirty="0" err="1"/>
              <a:t>vs</a:t>
            </a:r>
            <a:r>
              <a:rPr lang="nl-BE" dirty="0"/>
              <a:t> expliciete afhankelijkheden</a:t>
            </a:r>
          </a:p>
        </p:txBody>
      </p:sp>
      <p:sp>
        <p:nvSpPr>
          <p:cNvPr id="3" name="Tijdelijke aanduiding voor inhoud 2">
            <a:extLst>
              <a:ext uri="{FF2B5EF4-FFF2-40B4-BE49-F238E27FC236}">
                <a16:creationId xmlns:a16="http://schemas.microsoft.com/office/drawing/2014/main" id="{3E54E9EA-CF2D-4C9F-ACBC-3EC5F56B677B}"/>
              </a:ext>
            </a:extLst>
          </p:cNvPr>
          <p:cNvSpPr>
            <a:spLocks noGrp="1"/>
          </p:cNvSpPr>
          <p:nvPr>
            <p:ph idx="1"/>
          </p:nvPr>
        </p:nvSpPr>
        <p:spPr/>
        <p:txBody>
          <a:bodyPr/>
          <a:lstStyle/>
          <a:p>
            <a:r>
              <a:rPr lang="nl-BE" dirty="0"/>
              <a:t>Een afhankelijkheid is impliciet als deze alleen bestaat in de code van de klasse en niet in de publieke interface.</a:t>
            </a:r>
          </a:p>
          <a:p>
            <a:r>
              <a:rPr lang="nl-BE" dirty="0"/>
              <a:t>Daardoor =&gt; als een klasse geïnstantieerd wordt, weten we niet dat er afhankelijkheden bestaan die de klasse nodig heeft om alles te kunnen uitvoeren en daardoor kan de code falen</a:t>
            </a:r>
          </a:p>
          <a:p>
            <a:r>
              <a:rPr lang="nl-BE" dirty="0"/>
              <a:t> Klassen met impliciete afhankelijkheden zijn moeilijker te onderhouden dan expliciete afhankelijkheden en zijn ook moeilijker te testen. </a:t>
            </a:r>
          </a:p>
        </p:txBody>
      </p:sp>
      <p:sp>
        <p:nvSpPr>
          <p:cNvPr id="4" name="Tijdelijke aanduiding voor dianummer 3">
            <a:extLst>
              <a:ext uri="{FF2B5EF4-FFF2-40B4-BE49-F238E27FC236}">
                <a16:creationId xmlns:a16="http://schemas.microsoft.com/office/drawing/2014/main" id="{7981F78C-A0E8-4B90-A4A1-EED39084784C}"/>
              </a:ext>
            </a:extLst>
          </p:cNvPr>
          <p:cNvSpPr>
            <a:spLocks noGrp="1"/>
          </p:cNvSpPr>
          <p:nvPr>
            <p:ph type="sldNum" sz="quarter" idx="12"/>
          </p:nvPr>
        </p:nvSpPr>
        <p:spPr/>
        <p:txBody>
          <a:bodyPr/>
          <a:lstStyle/>
          <a:p>
            <a:fld id="{B2CC8EC0-3BB1-4B7A-944C-D8BFC715B518}" type="slidenum">
              <a:rPr lang="nl-BE" smtClean="0"/>
              <a:t>28</a:t>
            </a:fld>
            <a:endParaRPr lang="nl-BE"/>
          </a:p>
        </p:txBody>
      </p:sp>
    </p:spTree>
    <p:extLst>
      <p:ext uri="{BB962C8B-B14F-4D97-AF65-F5344CB8AC3E}">
        <p14:creationId xmlns:p14="http://schemas.microsoft.com/office/powerpoint/2010/main" val="3960266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E0C8AB-E66F-47FB-9299-8D889C93C507}"/>
              </a:ext>
            </a:extLst>
          </p:cNvPr>
          <p:cNvSpPr>
            <a:spLocks noGrp="1"/>
          </p:cNvSpPr>
          <p:nvPr>
            <p:ph type="title"/>
          </p:nvPr>
        </p:nvSpPr>
        <p:spPr>
          <a:xfrm>
            <a:off x="1167293" y="-285963"/>
            <a:ext cx="10719907" cy="1356360"/>
          </a:xfrm>
        </p:spPr>
        <p:txBody>
          <a:bodyPr/>
          <a:lstStyle/>
          <a:p>
            <a:r>
              <a:rPr lang="nl-BE" dirty="0"/>
              <a:t>Codevoorbeeld van impliciete afhankelijkheid</a:t>
            </a:r>
          </a:p>
        </p:txBody>
      </p:sp>
      <p:sp>
        <p:nvSpPr>
          <p:cNvPr id="3" name="Tijdelijke aanduiding voor inhoud 2">
            <a:extLst>
              <a:ext uri="{FF2B5EF4-FFF2-40B4-BE49-F238E27FC236}">
                <a16:creationId xmlns:a16="http://schemas.microsoft.com/office/drawing/2014/main" id="{2D859BC2-2FC1-481A-9C98-25DDC076BD03}"/>
              </a:ext>
            </a:extLst>
          </p:cNvPr>
          <p:cNvSpPr>
            <a:spLocks noGrp="1"/>
          </p:cNvSpPr>
          <p:nvPr>
            <p:ph idx="1"/>
          </p:nvPr>
        </p:nvSpPr>
        <p:spPr>
          <a:xfrm>
            <a:off x="838200" y="745449"/>
            <a:ext cx="10515600" cy="6040362"/>
          </a:xfrm>
          <a:solidFill>
            <a:schemeClr val="accent1"/>
          </a:solidFill>
        </p:spPr>
        <p:txBody>
          <a:bodyPr>
            <a:noAutofit/>
          </a:bodyPr>
          <a:lstStyle/>
          <a:p>
            <a:pPr marL="0" indent="0">
              <a:buNone/>
            </a:pPr>
            <a:r>
              <a:rPr lang="nl-BE" sz="1500" b="1" dirty="0">
                <a:latin typeface="Consolas" panose="020B0609020204030204" pitchFamily="49" charset="0"/>
              </a:rPr>
              <a:t>class</a:t>
            </a:r>
            <a:r>
              <a:rPr lang="nl-BE" sz="1500" dirty="0">
                <a:latin typeface="Consolas" panose="020B0609020204030204" pitchFamily="49" charset="0"/>
              </a:rPr>
              <a:t> Program  {  </a:t>
            </a:r>
          </a:p>
          <a:p>
            <a:pPr marL="0" indent="0">
              <a:buNone/>
            </a:pPr>
            <a:r>
              <a:rPr lang="nl-BE" sz="1500" dirty="0">
                <a:latin typeface="Consolas" panose="020B0609020204030204" pitchFamily="49" charset="0"/>
              </a:rPr>
              <a:t>    </a:t>
            </a:r>
            <a:r>
              <a:rPr lang="nl-BE" sz="1500" b="1" dirty="0" err="1">
                <a:latin typeface="Consolas" panose="020B0609020204030204" pitchFamily="49" charset="0"/>
              </a:rPr>
              <a:t>static</a:t>
            </a:r>
            <a:r>
              <a:rPr lang="nl-BE" sz="1500" dirty="0">
                <a:latin typeface="Consolas" panose="020B0609020204030204" pitchFamily="49" charset="0"/>
              </a:rPr>
              <a:t> </a:t>
            </a:r>
            <a:r>
              <a:rPr lang="nl-BE" sz="1500" b="1" dirty="0" err="1">
                <a:latin typeface="Consolas" panose="020B0609020204030204" pitchFamily="49" charset="0"/>
              </a:rPr>
              <a:t>void</a:t>
            </a:r>
            <a:r>
              <a:rPr lang="nl-BE" sz="1500" dirty="0">
                <a:latin typeface="Consolas" panose="020B0609020204030204" pitchFamily="49" charset="0"/>
              </a:rPr>
              <a:t> </a:t>
            </a:r>
            <a:r>
              <a:rPr lang="nl-BE" sz="1500" dirty="0" err="1">
                <a:latin typeface="Consolas" panose="020B0609020204030204" pitchFamily="49" charset="0"/>
              </a:rPr>
              <a:t>Main</a:t>
            </a:r>
            <a:r>
              <a:rPr lang="nl-BE" sz="1500" dirty="0">
                <a:latin typeface="Consolas" panose="020B0609020204030204" pitchFamily="49" charset="0"/>
              </a:rPr>
              <a:t>(</a:t>
            </a:r>
            <a:r>
              <a:rPr lang="nl-BE" sz="1500" b="1" dirty="0">
                <a:latin typeface="Consolas" panose="020B0609020204030204" pitchFamily="49" charset="0"/>
              </a:rPr>
              <a:t>string</a:t>
            </a:r>
            <a:r>
              <a:rPr lang="nl-BE" sz="1500" dirty="0">
                <a:latin typeface="Consolas" panose="020B0609020204030204" pitchFamily="49" charset="0"/>
              </a:rPr>
              <a:t>[] </a:t>
            </a:r>
            <a:r>
              <a:rPr lang="nl-BE" sz="1500" dirty="0" err="1">
                <a:latin typeface="Consolas" panose="020B0609020204030204" pitchFamily="49" charset="0"/>
              </a:rPr>
              <a:t>args</a:t>
            </a:r>
            <a:r>
              <a:rPr lang="nl-BE" sz="1500" dirty="0">
                <a:latin typeface="Consolas" panose="020B0609020204030204" pitchFamily="49" charset="0"/>
              </a:rPr>
              <a:t>)  {  </a:t>
            </a:r>
          </a:p>
          <a:p>
            <a:pPr marL="0" indent="0">
              <a:buNone/>
            </a:pPr>
            <a:r>
              <a:rPr lang="nl-BE" sz="1500" dirty="0">
                <a:latin typeface="Consolas" panose="020B0609020204030204" pitchFamily="49" charset="0"/>
              </a:rPr>
              <a:t>        </a:t>
            </a:r>
            <a:r>
              <a:rPr lang="nl-BE" sz="1500" b="1" dirty="0" err="1">
                <a:latin typeface="Consolas" panose="020B0609020204030204" pitchFamily="49" charset="0"/>
              </a:rPr>
              <a:t>decimal</a:t>
            </a:r>
            <a:r>
              <a:rPr lang="nl-BE" sz="1500" dirty="0">
                <a:latin typeface="Consolas" panose="020B0609020204030204" pitchFamily="49" charset="0"/>
              </a:rPr>
              <a:t> </a:t>
            </a:r>
            <a:r>
              <a:rPr lang="nl-BE" sz="1500" dirty="0" err="1">
                <a:latin typeface="Consolas" panose="020B0609020204030204" pitchFamily="49" charset="0"/>
              </a:rPr>
              <a:t>paidValue</a:t>
            </a:r>
            <a:r>
              <a:rPr lang="nl-BE" sz="1500" dirty="0">
                <a:latin typeface="Consolas" panose="020B0609020204030204" pitchFamily="49" charset="0"/>
              </a:rPr>
              <a:t> = 453.23m;  </a:t>
            </a:r>
          </a:p>
          <a:p>
            <a:pPr marL="0" indent="0">
              <a:buNone/>
            </a:pPr>
            <a:r>
              <a:rPr lang="nl-BE" sz="1500" dirty="0">
                <a:latin typeface="Consolas" panose="020B0609020204030204" pitchFamily="49" charset="0"/>
              </a:rPr>
              <a:t>        var commerce = </a:t>
            </a:r>
            <a:r>
              <a:rPr lang="nl-BE" sz="1500" b="1" dirty="0">
                <a:latin typeface="Consolas" panose="020B0609020204030204" pitchFamily="49" charset="0"/>
              </a:rPr>
              <a:t>new</a:t>
            </a:r>
            <a:r>
              <a:rPr lang="nl-BE" sz="1500" dirty="0">
                <a:latin typeface="Consolas" panose="020B0609020204030204" pitchFamily="49" charset="0"/>
              </a:rPr>
              <a:t> Commerce();  </a:t>
            </a:r>
          </a:p>
          <a:p>
            <a:pPr marL="0" indent="0">
              <a:buNone/>
            </a:pPr>
            <a:r>
              <a:rPr lang="nl-BE" sz="1500" dirty="0">
                <a:latin typeface="Consolas" panose="020B0609020204030204" pitchFamily="49" charset="0"/>
              </a:rPr>
              <a:t>        </a:t>
            </a:r>
            <a:r>
              <a:rPr lang="nl-BE" sz="1500" dirty="0" err="1">
                <a:latin typeface="Consolas" panose="020B0609020204030204" pitchFamily="49" charset="0"/>
              </a:rPr>
              <a:t>commerce.ProcessCustomerPayment</a:t>
            </a:r>
            <a:r>
              <a:rPr lang="nl-BE" sz="1500" dirty="0">
                <a:latin typeface="Consolas" panose="020B0609020204030204" pitchFamily="49" charset="0"/>
              </a:rPr>
              <a:t>(</a:t>
            </a:r>
            <a:r>
              <a:rPr lang="nl-BE" sz="1500" dirty="0" err="1">
                <a:latin typeface="Consolas" panose="020B0609020204030204" pitchFamily="49" charset="0"/>
              </a:rPr>
              <a:t>paidValue</a:t>
            </a:r>
            <a:r>
              <a:rPr lang="nl-BE" sz="1500" dirty="0">
                <a:latin typeface="Consolas" panose="020B0609020204030204" pitchFamily="49" charset="0"/>
              </a:rPr>
              <a:t>);  </a:t>
            </a:r>
          </a:p>
          <a:p>
            <a:pPr marL="0" indent="0">
              <a:buNone/>
            </a:pPr>
            <a:r>
              <a:rPr lang="nl-BE" sz="1500" dirty="0">
                <a:latin typeface="Consolas" panose="020B0609020204030204" pitchFamily="49" charset="0"/>
              </a:rPr>
              <a:t>    }  </a:t>
            </a:r>
          </a:p>
          <a:p>
            <a:pPr marL="0" indent="0">
              <a:buNone/>
            </a:pPr>
            <a:r>
              <a:rPr lang="nl-BE" sz="1500" dirty="0">
                <a:latin typeface="Consolas" panose="020B0609020204030204" pitchFamily="49" charset="0"/>
              </a:rPr>
              <a:t>}</a:t>
            </a:r>
            <a:r>
              <a:rPr lang="nl-BE" sz="1600" dirty="0">
                <a:latin typeface="Consolas" panose="020B0609020204030204" pitchFamily="49" charset="0"/>
              </a:rPr>
              <a:t>  </a:t>
            </a:r>
          </a:p>
          <a:p>
            <a:pPr marL="0" indent="0">
              <a:buNone/>
            </a:pPr>
            <a:r>
              <a:rPr lang="nl-BE" sz="1500" b="1" dirty="0">
                <a:latin typeface="Consolas" panose="020B0609020204030204" pitchFamily="49" charset="0"/>
              </a:rPr>
              <a:t>public</a:t>
            </a:r>
            <a:r>
              <a:rPr lang="nl-BE" sz="1500" dirty="0">
                <a:latin typeface="Consolas" panose="020B0609020204030204" pitchFamily="49" charset="0"/>
              </a:rPr>
              <a:t> </a:t>
            </a:r>
            <a:r>
              <a:rPr lang="nl-BE" sz="1500" b="1" dirty="0">
                <a:latin typeface="Consolas" panose="020B0609020204030204" pitchFamily="49" charset="0"/>
              </a:rPr>
              <a:t>class</a:t>
            </a:r>
            <a:r>
              <a:rPr lang="nl-BE" sz="1500" dirty="0">
                <a:latin typeface="Consolas" panose="020B0609020204030204" pitchFamily="49" charset="0"/>
              </a:rPr>
              <a:t> Commerce  {  </a:t>
            </a:r>
          </a:p>
          <a:p>
            <a:pPr marL="0" indent="0">
              <a:buNone/>
            </a:pPr>
            <a:r>
              <a:rPr lang="nl-BE" sz="1500" dirty="0">
                <a:latin typeface="Consolas" panose="020B0609020204030204" pitchFamily="49" charset="0"/>
              </a:rPr>
              <a:t>    </a:t>
            </a:r>
            <a:r>
              <a:rPr lang="nl-BE" sz="1500" b="1" dirty="0">
                <a:latin typeface="Consolas" panose="020B0609020204030204" pitchFamily="49" charset="0"/>
              </a:rPr>
              <a:t>public</a:t>
            </a:r>
            <a:r>
              <a:rPr lang="nl-BE" sz="1500" dirty="0">
                <a:latin typeface="Consolas" panose="020B0609020204030204" pitchFamily="49" charset="0"/>
              </a:rPr>
              <a:t> </a:t>
            </a:r>
            <a:r>
              <a:rPr lang="nl-BE" sz="1500" b="1" dirty="0" err="1">
                <a:latin typeface="Consolas" panose="020B0609020204030204" pitchFamily="49" charset="0"/>
              </a:rPr>
              <a:t>void</a:t>
            </a:r>
            <a:r>
              <a:rPr lang="nl-BE" sz="1500" dirty="0">
                <a:latin typeface="Consolas" panose="020B0609020204030204" pitchFamily="49" charset="0"/>
              </a:rPr>
              <a:t> </a:t>
            </a:r>
            <a:r>
              <a:rPr lang="nl-BE" sz="1500" dirty="0" err="1">
                <a:latin typeface="Consolas" panose="020B0609020204030204" pitchFamily="49" charset="0"/>
              </a:rPr>
              <a:t>ProcessCustomerPayment</a:t>
            </a:r>
            <a:r>
              <a:rPr lang="nl-BE" sz="1500" dirty="0">
                <a:latin typeface="Consolas" panose="020B0609020204030204" pitchFamily="49" charset="0"/>
              </a:rPr>
              <a:t>(</a:t>
            </a:r>
            <a:r>
              <a:rPr lang="nl-BE" sz="1500" b="1" dirty="0" err="1">
                <a:latin typeface="Consolas" panose="020B0609020204030204" pitchFamily="49" charset="0"/>
              </a:rPr>
              <a:t>decimal</a:t>
            </a:r>
            <a:r>
              <a:rPr lang="nl-BE" sz="1500" dirty="0">
                <a:latin typeface="Consolas" panose="020B0609020204030204" pitchFamily="49" charset="0"/>
              </a:rPr>
              <a:t> </a:t>
            </a:r>
            <a:r>
              <a:rPr lang="nl-BE" sz="1500" dirty="0" err="1">
                <a:latin typeface="Consolas" panose="020B0609020204030204" pitchFamily="49" charset="0"/>
              </a:rPr>
              <a:t>paidValue</a:t>
            </a:r>
            <a:r>
              <a:rPr lang="nl-BE" sz="1500" dirty="0">
                <a:latin typeface="Consolas" panose="020B0609020204030204" pitchFamily="49" charset="0"/>
              </a:rPr>
              <a:t>)  {  </a:t>
            </a:r>
          </a:p>
          <a:p>
            <a:pPr marL="0" indent="0">
              <a:buNone/>
            </a:pPr>
            <a:r>
              <a:rPr lang="nl-BE" sz="1500" dirty="0">
                <a:latin typeface="Consolas" panose="020B0609020204030204" pitchFamily="49" charset="0"/>
              </a:rPr>
              <a:t>        var </a:t>
            </a:r>
            <a:r>
              <a:rPr lang="nl-BE" sz="1500" dirty="0" err="1">
                <a:latin typeface="Consolas" panose="020B0609020204030204" pitchFamily="49" charset="0"/>
              </a:rPr>
              <a:t>currencyConverter</a:t>
            </a:r>
            <a:r>
              <a:rPr lang="nl-BE" sz="1500" dirty="0">
                <a:latin typeface="Consolas" panose="020B0609020204030204" pitchFamily="49" charset="0"/>
              </a:rPr>
              <a:t> = </a:t>
            </a:r>
            <a:r>
              <a:rPr lang="nl-BE" sz="1500" b="1" dirty="0">
                <a:latin typeface="Consolas" panose="020B0609020204030204" pitchFamily="49" charset="0"/>
              </a:rPr>
              <a:t>new</a:t>
            </a:r>
            <a:r>
              <a:rPr lang="nl-BE" sz="1500" dirty="0">
                <a:latin typeface="Consolas" panose="020B0609020204030204" pitchFamily="49" charset="0"/>
              </a:rPr>
              <a:t> </a:t>
            </a:r>
            <a:r>
              <a:rPr lang="nl-BE" sz="1500" dirty="0" err="1">
                <a:latin typeface="Consolas" panose="020B0609020204030204" pitchFamily="49" charset="0"/>
              </a:rPr>
              <a:t>CurrencyConverter</a:t>
            </a:r>
            <a:r>
              <a:rPr lang="nl-BE" sz="1500" dirty="0">
                <a:latin typeface="Consolas" panose="020B0609020204030204" pitchFamily="49" charset="0"/>
              </a:rPr>
              <a:t>();  </a:t>
            </a:r>
          </a:p>
          <a:p>
            <a:pPr marL="0" indent="0">
              <a:buNone/>
            </a:pPr>
            <a:r>
              <a:rPr lang="nl-BE" sz="1500" dirty="0">
                <a:latin typeface="Consolas" panose="020B0609020204030204" pitchFamily="49" charset="0"/>
              </a:rPr>
              <a:t>        var </a:t>
            </a:r>
            <a:r>
              <a:rPr lang="nl-BE" sz="1500" dirty="0" err="1">
                <a:latin typeface="Consolas" panose="020B0609020204030204" pitchFamily="49" charset="0"/>
              </a:rPr>
              <a:t>paymentProcessorv</a:t>
            </a:r>
            <a:r>
              <a:rPr lang="nl-BE" sz="1500" dirty="0">
                <a:latin typeface="Consolas" panose="020B0609020204030204" pitchFamily="49" charset="0"/>
              </a:rPr>
              <a:t> = </a:t>
            </a:r>
            <a:r>
              <a:rPr lang="nl-BE" sz="1500" b="1" dirty="0">
                <a:latin typeface="Consolas" panose="020B0609020204030204" pitchFamily="49" charset="0"/>
              </a:rPr>
              <a:t>new</a:t>
            </a:r>
            <a:r>
              <a:rPr lang="nl-BE" sz="1500" dirty="0">
                <a:latin typeface="Consolas" panose="020B0609020204030204" pitchFamily="49" charset="0"/>
              </a:rPr>
              <a:t> </a:t>
            </a:r>
            <a:r>
              <a:rPr lang="nl-BE" sz="1500" dirty="0" err="1">
                <a:latin typeface="Consolas" panose="020B0609020204030204" pitchFamily="49" charset="0"/>
              </a:rPr>
              <a:t>PaymentProcessor</a:t>
            </a:r>
            <a:r>
              <a:rPr lang="nl-BE" sz="1500" dirty="0">
                <a:latin typeface="Consolas" panose="020B0609020204030204" pitchFamily="49" charset="0"/>
              </a:rPr>
              <a:t>();  </a:t>
            </a:r>
          </a:p>
          <a:p>
            <a:pPr marL="0" indent="0">
              <a:buNone/>
            </a:pPr>
            <a:r>
              <a:rPr lang="nl-BE" sz="1500" dirty="0">
                <a:latin typeface="Consolas" panose="020B0609020204030204" pitchFamily="49" charset="0"/>
              </a:rPr>
              <a:t>        </a:t>
            </a:r>
            <a:r>
              <a:rPr lang="nl-BE" sz="1500" b="1" dirty="0" err="1">
                <a:latin typeface="Consolas" panose="020B0609020204030204" pitchFamily="49" charset="0"/>
              </a:rPr>
              <a:t>decimal</a:t>
            </a:r>
            <a:r>
              <a:rPr lang="nl-BE" sz="1500" dirty="0">
                <a:latin typeface="Consolas" panose="020B0609020204030204" pitchFamily="49" charset="0"/>
              </a:rPr>
              <a:t> </a:t>
            </a:r>
            <a:r>
              <a:rPr lang="nl-BE" sz="1500" dirty="0" err="1">
                <a:latin typeface="Consolas" panose="020B0609020204030204" pitchFamily="49" charset="0"/>
              </a:rPr>
              <a:t>currencyValue</a:t>
            </a:r>
            <a:r>
              <a:rPr lang="nl-BE" sz="1500" dirty="0">
                <a:latin typeface="Consolas" panose="020B0609020204030204" pitchFamily="49" charset="0"/>
              </a:rPr>
              <a:t> = </a:t>
            </a:r>
            <a:r>
              <a:rPr lang="nl-BE" sz="1500" dirty="0" err="1">
                <a:latin typeface="Consolas" panose="020B0609020204030204" pitchFamily="49" charset="0"/>
              </a:rPr>
              <a:t>currencyConverter.ConvertCurrency</a:t>
            </a:r>
            <a:r>
              <a:rPr lang="nl-BE" sz="1500" dirty="0">
                <a:latin typeface="Consolas" panose="020B0609020204030204" pitchFamily="49" charset="0"/>
              </a:rPr>
              <a:t>(</a:t>
            </a:r>
            <a:r>
              <a:rPr lang="nl-BE" sz="1500" dirty="0" err="1">
                <a:latin typeface="Consolas" panose="020B0609020204030204" pitchFamily="49" charset="0"/>
              </a:rPr>
              <a:t>paidValue</a:t>
            </a:r>
            <a:r>
              <a:rPr lang="nl-BE" sz="1500" dirty="0">
                <a:latin typeface="Consolas" panose="020B0609020204030204" pitchFamily="49" charset="0"/>
              </a:rPr>
              <a:t>);  </a:t>
            </a:r>
          </a:p>
          <a:p>
            <a:pPr marL="0" indent="0">
              <a:buNone/>
            </a:pPr>
            <a:r>
              <a:rPr lang="nl-BE" sz="1500" dirty="0">
                <a:latin typeface="Consolas" panose="020B0609020204030204" pitchFamily="49" charset="0"/>
              </a:rPr>
              <a:t>        </a:t>
            </a:r>
            <a:r>
              <a:rPr lang="nl-BE" sz="1500" dirty="0" err="1">
                <a:latin typeface="Consolas" panose="020B0609020204030204" pitchFamily="49" charset="0"/>
              </a:rPr>
              <a:t>paymentProcessor.ProcessPayment</a:t>
            </a:r>
            <a:r>
              <a:rPr lang="nl-BE" sz="1500" dirty="0">
                <a:latin typeface="Consolas" panose="020B0609020204030204" pitchFamily="49" charset="0"/>
              </a:rPr>
              <a:t>(</a:t>
            </a:r>
            <a:r>
              <a:rPr lang="nl-BE" sz="1500" dirty="0" err="1">
                <a:latin typeface="Consolas" panose="020B0609020204030204" pitchFamily="49" charset="0"/>
              </a:rPr>
              <a:t>currencyValue</a:t>
            </a:r>
            <a:r>
              <a:rPr lang="nl-BE" sz="1500" dirty="0">
                <a:latin typeface="Consolas" panose="020B0609020204030204" pitchFamily="49" charset="0"/>
              </a:rPr>
              <a:t>);  </a:t>
            </a:r>
          </a:p>
          <a:p>
            <a:pPr marL="0" indent="0">
              <a:buNone/>
            </a:pPr>
            <a:r>
              <a:rPr lang="nl-BE" sz="1500" dirty="0">
                <a:latin typeface="Consolas" panose="020B0609020204030204" pitchFamily="49" charset="0"/>
              </a:rPr>
              <a:t>        // do </a:t>
            </a:r>
            <a:r>
              <a:rPr lang="nl-BE" sz="1500" dirty="0" err="1">
                <a:latin typeface="Consolas" panose="020B0609020204030204" pitchFamily="49" charset="0"/>
              </a:rPr>
              <a:t>some</a:t>
            </a:r>
            <a:r>
              <a:rPr lang="nl-BE" sz="1500" dirty="0">
                <a:latin typeface="Consolas" panose="020B0609020204030204" pitchFamily="49" charset="0"/>
              </a:rPr>
              <a:t> </a:t>
            </a:r>
            <a:r>
              <a:rPr lang="nl-BE" sz="1500" dirty="0" err="1">
                <a:latin typeface="Consolas" panose="020B0609020204030204" pitchFamily="49" charset="0"/>
              </a:rPr>
              <a:t>work</a:t>
            </a:r>
            <a:r>
              <a:rPr lang="nl-BE" sz="1500" dirty="0">
                <a:latin typeface="Consolas" panose="020B0609020204030204" pitchFamily="49" charset="0"/>
              </a:rPr>
              <a:t>  </a:t>
            </a:r>
          </a:p>
          <a:p>
            <a:pPr marL="0" indent="0">
              <a:buNone/>
            </a:pPr>
            <a:r>
              <a:rPr lang="nl-BE" sz="1500" dirty="0">
                <a:latin typeface="Consolas" panose="020B0609020204030204" pitchFamily="49" charset="0"/>
              </a:rPr>
              <a:t>    }  </a:t>
            </a:r>
          </a:p>
          <a:p>
            <a:pPr marL="0" indent="0">
              <a:buNone/>
            </a:pPr>
            <a:r>
              <a:rPr lang="nl-BE" sz="1500"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8C2D6EB2-296E-4E38-9527-CCB3D51ECDCB}"/>
              </a:ext>
            </a:extLst>
          </p:cNvPr>
          <p:cNvSpPr>
            <a:spLocks noGrp="1"/>
          </p:cNvSpPr>
          <p:nvPr>
            <p:ph type="sldNum" sz="quarter" idx="12"/>
          </p:nvPr>
        </p:nvSpPr>
        <p:spPr/>
        <p:txBody>
          <a:bodyPr/>
          <a:lstStyle/>
          <a:p>
            <a:fld id="{B2CC8EC0-3BB1-4B7A-944C-D8BFC715B518}" type="slidenum">
              <a:rPr lang="nl-BE" smtClean="0"/>
              <a:t>29</a:t>
            </a:fld>
            <a:endParaRPr lang="nl-BE"/>
          </a:p>
        </p:txBody>
      </p:sp>
    </p:spTree>
    <p:extLst>
      <p:ext uri="{BB962C8B-B14F-4D97-AF65-F5344CB8AC3E}">
        <p14:creationId xmlns:p14="http://schemas.microsoft.com/office/powerpoint/2010/main" val="216446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BE" dirty="0"/>
              <a:t>Unit OF </a:t>
            </a:r>
            <a:r>
              <a:rPr lang="nl-BE" dirty="0" err="1"/>
              <a:t>Work</a:t>
            </a:r>
            <a:r>
              <a:rPr lang="nl-BE" dirty="0"/>
              <a:t> &amp; </a:t>
            </a:r>
            <a:r>
              <a:rPr lang="nl-BE" dirty="0" err="1"/>
              <a:t>Repository</a:t>
            </a:r>
            <a:r>
              <a:rPr lang="nl-BE" dirty="0"/>
              <a:t> patroon</a:t>
            </a:r>
          </a:p>
        </p:txBody>
      </p:sp>
      <p:sp>
        <p:nvSpPr>
          <p:cNvPr id="8" name="Tijdelijke aanduiding voor tekst 7"/>
          <p:cNvSpPr>
            <a:spLocks noGrp="1"/>
          </p:cNvSpPr>
          <p:nvPr>
            <p:ph type="body" idx="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156757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E0C8AB-E66F-47FB-9299-8D889C93C507}"/>
              </a:ext>
            </a:extLst>
          </p:cNvPr>
          <p:cNvSpPr>
            <a:spLocks noGrp="1"/>
          </p:cNvSpPr>
          <p:nvPr>
            <p:ph type="title"/>
          </p:nvPr>
        </p:nvSpPr>
        <p:spPr>
          <a:xfrm>
            <a:off x="961931" y="129766"/>
            <a:ext cx="10916216" cy="1356360"/>
          </a:xfrm>
        </p:spPr>
        <p:txBody>
          <a:bodyPr/>
          <a:lstStyle/>
          <a:p>
            <a:r>
              <a:rPr lang="nl-BE" dirty="0"/>
              <a:t>Codevoorbeeld van impliciete afhankelijkheid</a:t>
            </a:r>
          </a:p>
        </p:txBody>
      </p:sp>
      <p:sp>
        <p:nvSpPr>
          <p:cNvPr id="3" name="Tijdelijke aanduiding voor inhoud 2">
            <a:extLst>
              <a:ext uri="{FF2B5EF4-FFF2-40B4-BE49-F238E27FC236}">
                <a16:creationId xmlns:a16="http://schemas.microsoft.com/office/drawing/2014/main" id="{2D859BC2-2FC1-481A-9C98-25DDC076BD03}"/>
              </a:ext>
            </a:extLst>
          </p:cNvPr>
          <p:cNvSpPr>
            <a:spLocks noGrp="1"/>
          </p:cNvSpPr>
          <p:nvPr>
            <p:ph idx="1"/>
          </p:nvPr>
        </p:nvSpPr>
        <p:spPr>
          <a:xfrm>
            <a:off x="552262" y="1167897"/>
            <a:ext cx="10463610" cy="5421056"/>
          </a:xfrm>
          <a:solidFill>
            <a:schemeClr val="accent1"/>
          </a:solidFill>
        </p:spPr>
        <p:txBody>
          <a:bodyPr>
            <a:normAutofit fontScale="85000" lnSpcReduction="20000"/>
          </a:bodyPr>
          <a:lstStyle/>
          <a:p>
            <a:pPr marL="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a:t>
            </a:r>
            <a:r>
              <a:rPr lang="nl-BE" dirty="0" err="1">
                <a:latin typeface="Consolas" panose="020B0609020204030204" pitchFamily="49" charset="0"/>
              </a:rPr>
              <a:t>PaymentProcessor</a:t>
            </a: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b="1" dirty="0">
                <a:latin typeface="Consolas" panose="020B0609020204030204" pitchFamily="49" charset="0"/>
              </a:rPr>
              <a:t>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ProcessPayment</a:t>
            </a:r>
            <a:r>
              <a:rPr lang="nl-BE" dirty="0">
                <a:latin typeface="Consolas" panose="020B0609020204030204" pitchFamily="49" charset="0"/>
              </a:rPr>
              <a:t>(</a:t>
            </a:r>
            <a:r>
              <a:rPr lang="nl-BE" b="1" dirty="0" err="1">
                <a:latin typeface="Consolas" panose="020B0609020204030204" pitchFamily="49" charset="0"/>
              </a:rPr>
              <a:t>decimal</a:t>
            </a:r>
            <a:r>
              <a:rPr lang="nl-BE" dirty="0">
                <a:latin typeface="Consolas" panose="020B0609020204030204" pitchFamily="49" charset="0"/>
              </a:rPr>
              <a:t> </a:t>
            </a:r>
            <a:r>
              <a:rPr lang="nl-BE" dirty="0" err="1">
                <a:latin typeface="Consolas" panose="020B0609020204030204" pitchFamily="49" charset="0"/>
              </a:rPr>
              <a:t>value</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 do </a:t>
            </a:r>
            <a:r>
              <a:rPr lang="nl-BE" dirty="0" err="1">
                <a:latin typeface="Consolas" panose="020B0609020204030204" pitchFamily="49" charset="0"/>
              </a:rPr>
              <a:t>some</a:t>
            </a:r>
            <a:r>
              <a:rPr lang="nl-BE" dirty="0">
                <a:latin typeface="Consolas" panose="020B0609020204030204" pitchFamily="49" charset="0"/>
              </a:rPr>
              <a:t> </a:t>
            </a:r>
            <a:r>
              <a:rPr lang="nl-BE" dirty="0" err="1">
                <a:latin typeface="Consolas" panose="020B0609020204030204" pitchFamily="49" charset="0"/>
              </a:rPr>
              <a:t>work</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p>
          <a:p>
            <a:pPr marL="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a:t>
            </a:r>
            <a:r>
              <a:rPr lang="nl-BE" dirty="0" err="1">
                <a:latin typeface="Consolas" panose="020B0609020204030204" pitchFamily="49" charset="0"/>
              </a:rPr>
              <a:t>CurrencyConverter</a:t>
            </a: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b="1" dirty="0">
                <a:latin typeface="Consolas" panose="020B0609020204030204" pitchFamily="49" charset="0"/>
              </a:rPr>
              <a:t>public</a:t>
            </a:r>
            <a:r>
              <a:rPr lang="nl-BE" dirty="0">
                <a:latin typeface="Consolas" panose="020B0609020204030204" pitchFamily="49" charset="0"/>
              </a:rPr>
              <a:t> </a:t>
            </a:r>
            <a:r>
              <a:rPr lang="nl-BE" b="1" dirty="0" err="1">
                <a:latin typeface="Consolas" panose="020B0609020204030204" pitchFamily="49" charset="0"/>
              </a:rPr>
              <a:t>decimal</a:t>
            </a:r>
            <a:r>
              <a:rPr lang="nl-BE" dirty="0">
                <a:latin typeface="Consolas" panose="020B0609020204030204" pitchFamily="49" charset="0"/>
              </a:rPr>
              <a:t> </a:t>
            </a:r>
            <a:r>
              <a:rPr lang="nl-BE" dirty="0" err="1">
                <a:latin typeface="Consolas" panose="020B0609020204030204" pitchFamily="49" charset="0"/>
              </a:rPr>
              <a:t>ConvertCurrency</a:t>
            </a:r>
            <a:r>
              <a:rPr lang="nl-BE" dirty="0">
                <a:latin typeface="Consolas" panose="020B0609020204030204" pitchFamily="49" charset="0"/>
              </a:rPr>
              <a:t>(</a:t>
            </a:r>
            <a:r>
              <a:rPr lang="nl-BE" b="1" dirty="0" err="1">
                <a:latin typeface="Consolas" panose="020B0609020204030204" pitchFamily="49" charset="0"/>
              </a:rPr>
              <a:t>decimal</a:t>
            </a:r>
            <a:r>
              <a:rPr lang="nl-BE" dirty="0">
                <a:latin typeface="Consolas" panose="020B0609020204030204" pitchFamily="49" charset="0"/>
              </a:rPr>
              <a:t> </a:t>
            </a:r>
            <a:r>
              <a:rPr lang="nl-BE" dirty="0" err="1">
                <a:latin typeface="Consolas" panose="020B0609020204030204" pitchFamily="49" charset="0"/>
              </a:rPr>
              <a:t>value</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dirty="0" err="1">
                <a:latin typeface="Consolas" panose="020B0609020204030204" pitchFamily="49" charset="0"/>
              </a:rPr>
              <a:t>convert</a:t>
            </a:r>
            <a:r>
              <a:rPr lang="nl-BE" dirty="0">
                <a:latin typeface="Consolas" panose="020B0609020204030204" pitchFamily="49" charset="0"/>
              </a:rPr>
              <a:t> </a:t>
            </a:r>
            <a:r>
              <a:rPr lang="nl-BE" dirty="0" err="1">
                <a:latin typeface="Consolas" panose="020B0609020204030204" pitchFamily="49" charset="0"/>
              </a:rPr>
              <a:t>value</a:t>
            </a:r>
            <a:r>
              <a:rPr lang="nl-BE" dirty="0">
                <a:latin typeface="Consolas" panose="020B0609020204030204" pitchFamily="49" charset="0"/>
              </a:rPr>
              <a:t> </a:t>
            </a:r>
            <a:r>
              <a:rPr lang="nl-BE" dirty="0" err="1">
                <a:latin typeface="Consolas" panose="020B0609020204030204" pitchFamily="49" charset="0"/>
              </a:rPr>
              <a:t>to</a:t>
            </a:r>
            <a:r>
              <a:rPr lang="nl-BE" dirty="0">
                <a:latin typeface="Consolas" panose="020B0609020204030204" pitchFamily="49" charset="0"/>
              </a:rPr>
              <a:t> </a:t>
            </a:r>
            <a:r>
              <a:rPr lang="nl-BE" dirty="0" err="1">
                <a:latin typeface="Consolas" panose="020B0609020204030204" pitchFamily="49" charset="0"/>
              </a:rPr>
              <a:t>local</a:t>
            </a:r>
            <a:r>
              <a:rPr lang="nl-BE" dirty="0">
                <a:latin typeface="Consolas" panose="020B0609020204030204" pitchFamily="49" charset="0"/>
              </a:rPr>
              <a:t> </a:t>
            </a:r>
            <a:r>
              <a:rPr lang="nl-BE" dirty="0" err="1">
                <a:latin typeface="Consolas" panose="020B0609020204030204" pitchFamily="49" charset="0"/>
              </a:rPr>
              <a:t>currency</a:t>
            </a:r>
            <a:r>
              <a:rPr lang="nl-BE" dirty="0">
                <a:latin typeface="Consolas" panose="020B0609020204030204" pitchFamily="49" charset="0"/>
              </a:rPr>
              <a:t> </a:t>
            </a:r>
            <a:r>
              <a:rPr lang="nl-BE" dirty="0" err="1">
                <a:latin typeface="Consolas" panose="020B0609020204030204" pitchFamily="49" charset="0"/>
              </a:rPr>
              <a:t>and</a:t>
            </a:r>
            <a:r>
              <a:rPr lang="nl-BE" dirty="0">
                <a:latin typeface="Consolas" panose="020B0609020204030204" pitchFamily="49" charset="0"/>
              </a:rPr>
              <a:t> return  </a:t>
            </a:r>
          </a:p>
          <a:p>
            <a:pPr marL="0" indent="0">
              <a:buNone/>
            </a:pPr>
            <a:r>
              <a:rPr lang="nl-BE" dirty="0">
                <a:latin typeface="Consolas" panose="020B0609020204030204" pitchFamily="49" charset="0"/>
              </a:rPr>
              <a:t>        </a:t>
            </a:r>
            <a:r>
              <a:rPr lang="nl-BE" b="1" dirty="0">
                <a:latin typeface="Consolas" panose="020B0609020204030204" pitchFamily="49" charset="0"/>
              </a:rPr>
              <a:t>return</a:t>
            </a:r>
            <a:r>
              <a:rPr lang="nl-BE" dirty="0">
                <a:latin typeface="Consolas" panose="020B0609020204030204" pitchFamily="49" charset="0"/>
              </a:rPr>
              <a:t> </a:t>
            </a:r>
            <a:r>
              <a:rPr lang="nl-BE" dirty="0" err="1">
                <a:latin typeface="Consolas" panose="020B0609020204030204" pitchFamily="49" charset="0"/>
              </a:rPr>
              <a:t>value</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p:txBody>
      </p:sp>
      <p:sp>
        <p:nvSpPr>
          <p:cNvPr id="4" name="Tijdelijke aanduiding voor dianummer 3">
            <a:extLst>
              <a:ext uri="{FF2B5EF4-FFF2-40B4-BE49-F238E27FC236}">
                <a16:creationId xmlns:a16="http://schemas.microsoft.com/office/drawing/2014/main" id="{8C2D6EB2-296E-4E38-9527-CCB3D51ECDCB}"/>
              </a:ext>
            </a:extLst>
          </p:cNvPr>
          <p:cNvSpPr>
            <a:spLocks noGrp="1"/>
          </p:cNvSpPr>
          <p:nvPr>
            <p:ph type="sldNum" sz="quarter" idx="12"/>
          </p:nvPr>
        </p:nvSpPr>
        <p:spPr/>
        <p:txBody>
          <a:bodyPr/>
          <a:lstStyle/>
          <a:p>
            <a:fld id="{B2CC8EC0-3BB1-4B7A-944C-D8BFC715B518}" type="slidenum">
              <a:rPr lang="nl-BE" smtClean="0"/>
              <a:t>30</a:t>
            </a:fld>
            <a:endParaRPr lang="nl-BE"/>
          </a:p>
        </p:txBody>
      </p:sp>
    </p:spTree>
    <p:extLst>
      <p:ext uri="{BB962C8B-B14F-4D97-AF65-F5344CB8AC3E}">
        <p14:creationId xmlns:p14="http://schemas.microsoft.com/office/powerpoint/2010/main" val="2518265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B69E93-DF76-4E8F-AF42-4AD31A1B1B48}"/>
              </a:ext>
            </a:extLst>
          </p:cNvPr>
          <p:cNvSpPr>
            <a:spLocks noGrp="1"/>
          </p:cNvSpPr>
          <p:nvPr>
            <p:ph type="title"/>
          </p:nvPr>
        </p:nvSpPr>
        <p:spPr/>
        <p:txBody>
          <a:bodyPr/>
          <a:lstStyle/>
          <a:p>
            <a:r>
              <a:rPr lang="nl-BE" dirty="0"/>
              <a:t>Expliciete afhankelijkheden</a:t>
            </a:r>
          </a:p>
        </p:txBody>
      </p:sp>
      <p:sp>
        <p:nvSpPr>
          <p:cNvPr id="3" name="Tijdelijke aanduiding voor inhoud 2">
            <a:extLst>
              <a:ext uri="{FF2B5EF4-FFF2-40B4-BE49-F238E27FC236}">
                <a16:creationId xmlns:a16="http://schemas.microsoft.com/office/drawing/2014/main" id="{E68266F6-6DF3-4F4F-9B10-1E92186F2395}"/>
              </a:ext>
            </a:extLst>
          </p:cNvPr>
          <p:cNvSpPr>
            <a:spLocks noGrp="1"/>
          </p:cNvSpPr>
          <p:nvPr>
            <p:ph idx="1"/>
          </p:nvPr>
        </p:nvSpPr>
        <p:spPr/>
        <p:txBody>
          <a:bodyPr/>
          <a:lstStyle/>
          <a:p>
            <a:r>
              <a:rPr lang="nl-BE" dirty="0"/>
              <a:t>Expliciete afhankelijkheid betekent dat een klasse al zijn klasse-afhankelijkheden toont in zijn </a:t>
            </a:r>
            <a:r>
              <a:rPr lang="nl-BE" dirty="0" err="1"/>
              <a:t>constructor</a:t>
            </a:r>
            <a:r>
              <a:rPr lang="nl-BE" dirty="0"/>
              <a:t>.</a:t>
            </a:r>
          </a:p>
          <a:p>
            <a:r>
              <a:rPr lang="nl-BE" dirty="0"/>
              <a:t>Een expliciete afhankelijkheid wordt meestal gedeclareerd als een interface in de </a:t>
            </a:r>
            <a:r>
              <a:rPr lang="nl-BE" dirty="0" err="1"/>
              <a:t>constructor</a:t>
            </a:r>
            <a:r>
              <a:rPr lang="nl-BE" dirty="0"/>
              <a:t>. Daardoor kan de afhankelijkheid makkelijk veranderd worden met een andere implementatie van de interface (tijdens productie, </a:t>
            </a:r>
            <a:r>
              <a:rPr lang="nl-BE" dirty="0" err="1"/>
              <a:t>testing</a:t>
            </a:r>
            <a:r>
              <a:rPr lang="nl-BE" dirty="0"/>
              <a:t> of </a:t>
            </a:r>
            <a:r>
              <a:rPr lang="nl-BE" dirty="0" err="1"/>
              <a:t>debugging</a:t>
            </a:r>
            <a:r>
              <a:rPr lang="nl-BE" dirty="0"/>
              <a:t>).</a:t>
            </a:r>
          </a:p>
          <a:p>
            <a:r>
              <a:rPr lang="nl-BE" dirty="0"/>
              <a:t>Makkelijker om code te onderhouden</a:t>
            </a:r>
          </a:p>
          <a:p>
            <a:r>
              <a:rPr lang="nl-BE" dirty="0"/>
              <a:t>Dit noemt men </a:t>
            </a:r>
            <a:r>
              <a:rPr lang="nl-BE" dirty="0" err="1"/>
              <a:t>constructor</a:t>
            </a:r>
            <a:r>
              <a:rPr lang="nl-BE" dirty="0"/>
              <a:t> </a:t>
            </a:r>
            <a:r>
              <a:rPr lang="nl-BE" dirty="0" err="1"/>
              <a:t>injection</a:t>
            </a:r>
            <a:endParaRPr lang="nl-BE" dirty="0"/>
          </a:p>
        </p:txBody>
      </p:sp>
      <p:sp>
        <p:nvSpPr>
          <p:cNvPr id="4" name="Tijdelijke aanduiding voor dianummer 3">
            <a:extLst>
              <a:ext uri="{FF2B5EF4-FFF2-40B4-BE49-F238E27FC236}">
                <a16:creationId xmlns:a16="http://schemas.microsoft.com/office/drawing/2014/main" id="{AE5588DC-E4D3-412A-9B5F-57D09E8CBE9F}"/>
              </a:ext>
            </a:extLst>
          </p:cNvPr>
          <p:cNvSpPr>
            <a:spLocks noGrp="1"/>
          </p:cNvSpPr>
          <p:nvPr>
            <p:ph type="sldNum" sz="quarter" idx="12"/>
          </p:nvPr>
        </p:nvSpPr>
        <p:spPr/>
        <p:txBody>
          <a:bodyPr/>
          <a:lstStyle/>
          <a:p>
            <a:fld id="{B2CC8EC0-3BB1-4B7A-944C-D8BFC715B518}" type="slidenum">
              <a:rPr lang="nl-BE" smtClean="0"/>
              <a:t>31</a:t>
            </a:fld>
            <a:endParaRPr lang="nl-BE"/>
          </a:p>
        </p:txBody>
      </p:sp>
    </p:spTree>
    <p:extLst>
      <p:ext uri="{BB962C8B-B14F-4D97-AF65-F5344CB8AC3E}">
        <p14:creationId xmlns:p14="http://schemas.microsoft.com/office/powerpoint/2010/main" val="3173989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29553-BE22-44FA-B433-A1CF46BB11F0}"/>
              </a:ext>
            </a:extLst>
          </p:cNvPr>
          <p:cNvSpPr>
            <a:spLocks noGrp="1"/>
          </p:cNvSpPr>
          <p:nvPr>
            <p:ph type="title"/>
          </p:nvPr>
        </p:nvSpPr>
        <p:spPr>
          <a:xfrm>
            <a:off x="226337" y="0"/>
            <a:ext cx="11751398" cy="1356360"/>
          </a:xfrm>
        </p:spPr>
        <p:txBody>
          <a:bodyPr/>
          <a:lstStyle/>
          <a:p>
            <a:r>
              <a:rPr lang="nl-BE" dirty="0"/>
              <a:t>Zelfde codevoorbeeld maar met expliciete afhankelijkheden</a:t>
            </a:r>
          </a:p>
        </p:txBody>
      </p:sp>
      <p:sp>
        <p:nvSpPr>
          <p:cNvPr id="3" name="Tijdelijke aanduiding voor inhoud 2">
            <a:extLst>
              <a:ext uri="{FF2B5EF4-FFF2-40B4-BE49-F238E27FC236}">
                <a16:creationId xmlns:a16="http://schemas.microsoft.com/office/drawing/2014/main" id="{3B9A3F02-3A85-4D6F-919D-B876A0F901A2}"/>
              </a:ext>
            </a:extLst>
          </p:cNvPr>
          <p:cNvSpPr>
            <a:spLocks noGrp="1"/>
          </p:cNvSpPr>
          <p:nvPr>
            <p:ph idx="1"/>
          </p:nvPr>
        </p:nvSpPr>
        <p:spPr>
          <a:xfrm>
            <a:off x="552262" y="1258432"/>
            <a:ext cx="10463610" cy="5441132"/>
          </a:xfrm>
          <a:solidFill>
            <a:schemeClr val="accent1"/>
          </a:solidFill>
        </p:spPr>
        <p:txBody>
          <a:bodyPr>
            <a:normAutofit fontScale="70000" lnSpcReduction="20000"/>
          </a:bodyPr>
          <a:lstStyle/>
          <a:p>
            <a:pPr marL="0" indent="0">
              <a:buNone/>
            </a:pPr>
            <a:r>
              <a:rPr lang="nl-BE" b="1" dirty="0">
                <a:latin typeface="Consolas" panose="020B0609020204030204" pitchFamily="49" charset="0"/>
              </a:rPr>
              <a:t>class</a:t>
            </a:r>
            <a:r>
              <a:rPr lang="nl-BE" dirty="0">
                <a:latin typeface="Consolas" panose="020B0609020204030204" pitchFamily="49" charset="0"/>
              </a:rPr>
              <a:t> Program {  </a:t>
            </a:r>
          </a:p>
          <a:p>
            <a:pPr marL="0" indent="0">
              <a:buNone/>
            </a:pPr>
            <a:r>
              <a:rPr lang="nl-BE" dirty="0">
                <a:latin typeface="Consolas" panose="020B0609020204030204" pitchFamily="49" charset="0"/>
              </a:rPr>
              <a:t>    </a:t>
            </a:r>
            <a:r>
              <a:rPr lang="nl-BE" b="1" dirty="0" err="1">
                <a:latin typeface="Consolas" panose="020B0609020204030204" pitchFamily="49" charset="0"/>
              </a:rPr>
              <a:t>static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Main</a:t>
            </a:r>
            <a:r>
              <a:rPr lang="nl-BE" dirty="0">
                <a:latin typeface="Consolas" panose="020B0609020204030204" pitchFamily="49" charset="0"/>
              </a:rPr>
              <a:t>(</a:t>
            </a:r>
            <a:r>
              <a:rPr lang="nl-BE" b="1" dirty="0">
                <a:latin typeface="Consolas" panose="020B0609020204030204" pitchFamily="49" charset="0"/>
              </a:rPr>
              <a:t>string</a:t>
            </a:r>
            <a:r>
              <a:rPr lang="nl-BE" dirty="0">
                <a:latin typeface="Consolas" panose="020B0609020204030204" pitchFamily="49" charset="0"/>
              </a:rPr>
              <a:t>[] </a:t>
            </a:r>
            <a:r>
              <a:rPr lang="nl-BE" dirty="0" err="1">
                <a:latin typeface="Consolas" panose="020B0609020204030204" pitchFamily="49" charset="0"/>
              </a:rPr>
              <a:t>args</a:t>
            </a: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b="1" dirty="0" err="1">
                <a:latin typeface="Consolas" panose="020B0609020204030204" pitchFamily="49" charset="0"/>
              </a:rPr>
              <a:t>decimal</a:t>
            </a:r>
            <a:r>
              <a:rPr lang="nl-BE" dirty="0">
                <a:latin typeface="Consolas" panose="020B0609020204030204" pitchFamily="49" charset="0"/>
              </a:rPr>
              <a:t> </a:t>
            </a:r>
            <a:r>
              <a:rPr lang="nl-BE" dirty="0" err="1">
                <a:latin typeface="Consolas" panose="020B0609020204030204" pitchFamily="49" charset="0"/>
              </a:rPr>
              <a:t>paidValue</a:t>
            </a:r>
            <a:r>
              <a:rPr lang="nl-BE" dirty="0">
                <a:latin typeface="Consolas" panose="020B0609020204030204" pitchFamily="49" charset="0"/>
              </a:rPr>
              <a:t> = 453.23m;  </a:t>
            </a:r>
          </a:p>
          <a:p>
            <a:pPr marL="0" indent="0">
              <a:buNone/>
            </a:pPr>
            <a:r>
              <a:rPr lang="nl-BE" dirty="0">
                <a:latin typeface="Consolas" panose="020B0609020204030204" pitchFamily="49" charset="0"/>
              </a:rPr>
              <a:t>        var commerce = </a:t>
            </a:r>
            <a:r>
              <a:rPr lang="nl-BE" b="1" dirty="0">
                <a:latin typeface="Consolas" panose="020B0609020204030204" pitchFamily="49" charset="0"/>
              </a:rPr>
              <a:t>new</a:t>
            </a:r>
            <a:r>
              <a:rPr lang="nl-BE" dirty="0">
                <a:latin typeface="Consolas" panose="020B0609020204030204" pitchFamily="49" charset="0"/>
              </a:rPr>
              <a:t> Commerce(</a:t>
            </a:r>
            <a:r>
              <a:rPr lang="nl-BE" b="1" dirty="0">
                <a:latin typeface="Consolas" panose="020B0609020204030204" pitchFamily="49" charset="0"/>
              </a:rPr>
              <a:t>new</a:t>
            </a:r>
            <a:r>
              <a:rPr lang="nl-BE" dirty="0">
                <a:latin typeface="Consolas" panose="020B0609020204030204" pitchFamily="49" charset="0"/>
              </a:rPr>
              <a:t> </a:t>
            </a:r>
            <a:r>
              <a:rPr lang="nl-BE" dirty="0" err="1">
                <a:latin typeface="Consolas" panose="020B0609020204030204" pitchFamily="49" charset="0"/>
              </a:rPr>
              <a:t>PaymentProcessor</a:t>
            </a:r>
            <a:r>
              <a:rPr lang="nl-BE" dirty="0">
                <a:latin typeface="Consolas" panose="020B0609020204030204" pitchFamily="49" charset="0"/>
              </a:rPr>
              <a:t>(), </a:t>
            </a:r>
            <a:r>
              <a:rPr lang="nl-BE" b="1" dirty="0">
                <a:latin typeface="Consolas" panose="020B0609020204030204" pitchFamily="49" charset="0"/>
              </a:rPr>
              <a:t>new</a:t>
            </a:r>
            <a:r>
              <a:rPr lang="nl-BE" dirty="0">
                <a:latin typeface="Consolas" panose="020B0609020204030204" pitchFamily="49" charset="0"/>
              </a:rPr>
              <a:t> </a:t>
            </a:r>
            <a:r>
              <a:rPr lang="nl-BE" dirty="0" err="1">
                <a:latin typeface="Consolas" panose="020B0609020204030204" pitchFamily="49" charset="0"/>
              </a:rPr>
              <a:t>CurrencyConverter</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dirty="0" err="1">
                <a:latin typeface="Consolas" panose="020B0609020204030204" pitchFamily="49" charset="0"/>
              </a:rPr>
              <a:t>commerce.ProcessCustomerPayment</a:t>
            </a:r>
            <a:r>
              <a:rPr lang="nl-BE" dirty="0">
                <a:latin typeface="Consolas" panose="020B0609020204030204" pitchFamily="49" charset="0"/>
              </a:rPr>
              <a:t>(</a:t>
            </a:r>
            <a:r>
              <a:rPr lang="nl-BE" dirty="0" err="1">
                <a:latin typeface="Consolas" panose="020B0609020204030204" pitchFamily="49" charset="0"/>
              </a:rPr>
              <a:t>paidValue</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Commerce  {  </a:t>
            </a:r>
          </a:p>
          <a:p>
            <a:pPr marL="0" indent="0">
              <a:buNone/>
            </a:pPr>
            <a:r>
              <a:rPr lang="nl-BE" dirty="0">
                <a:latin typeface="Consolas" panose="020B0609020204030204" pitchFamily="49" charset="0"/>
              </a:rPr>
              <a:t>    </a:t>
            </a:r>
            <a:r>
              <a:rPr lang="nl-BE" dirty="0" err="1">
                <a:latin typeface="Consolas" panose="020B0609020204030204" pitchFamily="49" charset="0"/>
              </a:rPr>
              <a:t>IPaymentProcessor</a:t>
            </a:r>
            <a:r>
              <a:rPr lang="nl-BE" dirty="0">
                <a:latin typeface="Consolas" panose="020B0609020204030204" pitchFamily="49" charset="0"/>
              </a:rPr>
              <a:t> _</a:t>
            </a:r>
            <a:r>
              <a:rPr lang="nl-BE" dirty="0" err="1">
                <a:latin typeface="Consolas" panose="020B0609020204030204" pitchFamily="49" charset="0"/>
              </a:rPr>
              <a:t>paymentProcessor</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dirty="0" err="1">
                <a:latin typeface="Consolas" panose="020B0609020204030204" pitchFamily="49" charset="0"/>
              </a:rPr>
              <a:t>ICurrencyConverter</a:t>
            </a:r>
            <a:r>
              <a:rPr lang="nl-BE" dirty="0">
                <a:latin typeface="Consolas" panose="020B0609020204030204" pitchFamily="49" charset="0"/>
              </a:rPr>
              <a:t> _</a:t>
            </a:r>
            <a:r>
              <a:rPr lang="nl-BE" dirty="0" err="1">
                <a:latin typeface="Consolas" panose="020B0609020204030204" pitchFamily="49" charset="0"/>
              </a:rPr>
              <a:t>currencyConverter</a:t>
            </a:r>
            <a:r>
              <a:rPr lang="nl-BE" dirty="0">
                <a:latin typeface="Consolas" panose="020B0609020204030204" pitchFamily="49" charset="0"/>
              </a:rPr>
              <a:t>;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a:latin typeface="Consolas" panose="020B0609020204030204" pitchFamily="49" charset="0"/>
              </a:rPr>
              <a:t>public</a:t>
            </a:r>
            <a:r>
              <a:rPr lang="nl-BE" dirty="0">
                <a:latin typeface="Consolas" panose="020B0609020204030204" pitchFamily="49" charset="0"/>
              </a:rPr>
              <a:t> Commerce(</a:t>
            </a:r>
            <a:r>
              <a:rPr lang="nl-BE" dirty="0" err="1">
                <a:latin typeface="Consolas" panose="020B0609020204030204" pitchFamily="49" charset="0"/>
              </a:rPr>
              <a:t>IPaymentProcessor</a:t>
            </a:r>
            <a:r>
              <a:rPr lang="nl-BE" dirty="0">
                <a:latin typeface="Consolas" panose="020B0609020204030204" pitchFamily="49" charset="0"/>
              </a:rPr>
              <a:t> </a:t>
            </a:r>
            <a:r>
              <a:rPr lang="nl-BE" dirty="0" err="1">
                <a:latin typeface="Consolas" panose="020B0609020204030204" pitchFamily="49" charset="0"/>
              </a:rPr>
              <a:t>paymentProcessor</a:t>
            </a:r>
            <a:r>
              <a:rPr lang="nl-BE" dirty="0">
                <a:latin typeface="Consolas" panose="020B0609020204030204" pitchFamily="49" charset="0"/>
              </a:rPr>
              <a:t>, </a:t>
            </a:r>
            <a:r>
              <a:rPr lang="nl-BE" dirty="0" err="1">
                <a:latin typeface="Consolas" panose="020B0609020204030204" pitchFamily="49" charset="0"/>
              </a:rPr>
              <a:t>ICurrencyConverter</a:t>
            </a:r>
            <a:r>
              <a:rPr lang="nl-BE" dirty="0">
                <a:latin typeface="Consolas" panose="020B0609020204030204" pitchFamily="49" charset="0"/>
              </a:rPr>
              <a:t> </a:t>
            </a:r>
            <a:r>
              <a:rPr lang="nl-BE" dirty="0" err="1">
                <a:latin typeface="Consolas" panose="020B0609020204030204" pitchFamily="49" charset="0"/>
              </a:rPr>
              <a:t>currencyConverter</a:t>
            </a:r>
            <a:r>
              <a:rPr lang="nl-BE" dirty="0">
                <a:latin typeface="Consolas" panose="020B0609020204030204" pitchFamily="49" charset="0"/>
              </a:rPr>
              <a:t>)  {  </a:t>
            </a:r>
          </a:p>
          <a:p>
            <a:pPr marL="0" indent="0">
              <a:buNone/>
            </a:pPr>
            <a:r>
              <a:rPr lang="nl-BE" dirty="0">
                <a:latin typeface="Consolas" panose="020B0609020204030204" pitchFamily="49" charset="0"/>
              </a:rPr>
              <a:t>        _</a:t>
            </a:r>
            <a:r>
              <a:rPr lang="nl-BE" dirty="0" err="1">
                <a:latin typeface="Consolas" panose="020B0609020204030204" pitchFamily="49" charset="0"/>
              </a:rPr>
              <a:t>paymentProcessor</a:t>
            </a:r>
            <a:r>
              <a:rPr lang="nl-BE" dirty="0">
                <a:latin typeface="Consolas" panose="020B0609020204030204" pitchFamily="49" charset="0"/>
              </a:rPr>
              <a:t> = </a:t>
            </a:r>
            <a:r>
              <a:rPr lang="nl-BE" dirty="0" err="1">
                <a:latin typeface="Consolas" panose="020B0609020204030204" pitchFamily="49" charset="0"/>
              </a:rPr>
              <a:t>paymentProcessor</a:t>
            </a:r>
            <a:r>
              <a:rPr lang="nl-BE" dirty="0">
                <a:latin typeface="Consolas" panose="020B0609020204030204" pitchFamily="49" charset="0"/>
              </a:rPr>
              <a:t>;  </a:t>
            </a:r>
          </a:p>
          <a:p>
            <a:pPr marL="0" indent="0">
              <a:buNone/>
            </a:pPr>
            <a:r>
              <a:rPr lang="nl-BE" dirty="0">
                <a:latin typeface="Consolas" panose="020B0609020204030204" pitchFamily="49" charset="0"/>
              </a:rPr>
              <a:t>        _</a:t>
            </a:r>
            <a:r>
              <a:rPr lang="nl-BE" dirty="0" err="1">
                <a:latin typeface="Consolas" panose="020B0609020204030204" pitchFamily="49" charset="0"/>
              </a:rPr>
              <a:t>currencyConverter</a:t>
            </a:r>
            <a:r>
              <a:rPr lang="nl-BE" dirty="0">
                <a:latin typeface="Consolas" panose="020B0609020204030204" pitchFamily="49" charset="0"/>
              </a:rPr>
              <a:t> = </a:t>
            </a:r>
            <a:r>
              <a:rPr lang="nl-BE" dirty="0" err="1">
                <a:latin typeface="Consolas" panose="020B0609020204030204" pitchFamily="49" charset="0"/>
              </a:rPr>
              <a:t>currencyConverter</a:t>
            </a:r>
            <a:r>
              <a:rPr lang="nl-BE" dirty="0">
                <a:latin typeface="Consolas" panose="020B0609020204030204" pitchFamily="49" charset="0"/>
              </a:rPr>
              <a:t>;  </a:t>
            </a:r>
          </a:p>
          <a:p>
            <a:pPr marL="0" indent="0">
              <a:buNone/>
            </a:pPr>
            <a:r>
              <a:rPr lang="nl-BE" dirty="0">
                <a:latin typeface="Consolas" panose="020B0609020204030204" pitchFamily="49" charset="0"/>
              </a:rPr>
              <a:t>    }   </a:t>
            </a:r>
          </a:p>
        </p:txBody>
      </p:sp>
      <p:sp>
        <p:nvSpPr>
          <p:cNvPr id="4" name="Tijdelijke aanduiding voor dianummer 3">
            <a:extLst>
              <a:ext uri="{FF2B5EF4-FFF2-40B4-BE49-F238E27FC236}">
                <a16:creationId xmlns:a16="http://schemas.microsoft.com/office/drawing/2014/main" id="{D8CDB755-E6F8-48F0-B007-89008EA4FD04}"/>
              </a:ext>
            </a:extLst>
          </p:cNvPr>
          <p:cNvSpPr>
            <a:spLocks noGrp="1"/>
          </p:cNvSpPr>
          <p:nvPr>
            <p:ph type="sldNum" sz="quarter" idx="12"/>
          </p:nvPr>
        </p:nvSpPr>
        <p:spPr/>
        <p:txBody>
          <a:bodyPr/>
          <a:lstStyle/>
          <a:p>
            <a:fld id="{B2CC8EC0-3BB1-4B7A-944C-D8BFC715B518}" type="slidenum">
              <a:rPr lang="nl-BE" smtClean="0"/>
              <a:t>32</a:t>
            </a:fld>
            <a:endParaRPr lang="nl-BE"/>
          </a:p>
        </p:txBody>
      </p:sp>
    </p:spTree>
    <p:extLst>
      <p:ext uri="{BB962C8B-B14F-4D97-AF65-F5344CB8AC3E}">
        <p14:creationId xmlns:p14="http://schemas.microsoft.com/office/powerpoint/2010/main" val="30113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29553-BE22-44FA-B433-A1CF46BB11F0}"/>
              </a:ext>
            </a:extLst>
          </p:cNvPr>
          <p:cNvSpPr>
            <a:spLocks noGrp="1"/>
          </p:cNvSpPr>
          <p:nvPr>
            <p:ph type="title"/>
          </p:nvPr>
        </p:nvSpPr>
        <p:spPr>
          <a:xfrm>
            <a:off x="681272" y="120713"/>
            <a:ext cx="11326243" cy="1356360"/>
          </a:xfrm>
        </p:spPr>
        <p:txBody>
          <a:bodyPr/>
          <a:lstStyle/>
          <a:p>
            <a:r>
              <a:rPr lang="nl-BE" dirty="0"/>
              <a:t>Zelfde codevoorbeeld maar met expliciete afhankelijkheden</a:t>
            </a:r>
          </a:p>
        </p:txBody>
      </p:sp>
      <p:sp>
        <p:nvSpPr>
          <p:cNvPr id="3" name="Tijdelijke aanduiding voor inhoud 2">
            <a:extLst>
              <a:ext uri="{FF2B5EF4-FFF2-40B4-BE49-F238E27FC236}">
                <a16:creationId xmlns:a16="http://schemas.microsoft.com/office/drawing/2014/main" id="{3B9A3F02-3A85-4D6F-919D-B876A0F901A2}"/>
              </a:ext>
            </a:extLst>
          </p:cNvPr>
          <p:cNvSpPr>
            <a:spLocks noGrp="1"/>
          </p:cNvSpPr>
          <p:nvPr>
            <p:ph idx="1"/>
          </p:nvPr>
        </p:nvSpPr>
        <p:spPr>
          <a:xfrm>
            <a:off x="553452" y="1382004"/>
            <a:ext cx="11454063" cy="5045955"/>
          </a:xfrm>
          <a:solidFill>
            <a:schemeClr val="accent1"/>
          </a:solidFill>
        </p:spPr>
        <p:txBody>
          <a:bodyPr>
            <a:normAutofit fontScale="92500" lnSpcReduction="10000"/>
          </a:bodyPr>
          <a:lstStyle/>
          <a:p>
            <a:pPr marL="0" indent="0">
              <a:buNone/>
            </a:pPr>
            <a:r>
              <a:rPr lang="nl-BE" dirty="0">
                <a:latin typeface="Consolas" panose="020B0609020204030204" pitchFamily="49" charset="0"/>
              </a:rPr>
              <a:t>    </a:t>
            </a:r>
            <a:r>
              <a:rPr lang="nl-BE" b="1" dirty="0">
                <a:latin typeface="Consolas" panose="020B0609020204030204" pitchFamily="49" charset="0"/>
              </a:rPr>
              <a:t>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ProcessCustomerPayment</a:t>
            </a:r>
            <a:r>
              <a:rPr lang="nl-BE" dirty="0">
                <a:latin typeface="Consolas" panose="020B0609020204030204" pitchFamily="49" charset="0"/>
              </a:rPr>
              <a:t>(</a:t>
            </a:r>
            <a:r>
              <a:rPr lang="nl-BE" b="1" dirty="0" err="1">
                <a:latin typeface="Consolas" panose="020B0609020204030204" pitchFamily="49" charset="0"/>
              </a:rPr>
              <a:t>decimal</a:t>
            </a:r>
            <a:r>
              <a:rPr lang="nl-BE" dirty="0">
                <a:latin typeface="Consolas" panose="020B0609020204030204" pitchFamily="49" charset="0"/>
              </a:rPr>
              <a:t> </a:t>
            </a:r>
            <a:r>
              <a:rPr lang="nl-BE" dirty="0" err="1">
                <a:latin typeface="Consolas" panose="020B0609020204030204" pitchFamily="49" charset="0"/>
              </a:rPr>
              <a:t>paidValue</a:t>
            </a:r>
            <a:r>
              <a:rPr lang="nl-BE" dirty="0">
                <a:latin typeface="Consolas" panose="020B0609020204030204" pitchFamily="49" charset="0"/>
              </a:rPr>
              <a:t>)  {  </a:t>
            </a:r>
          </a:p>
          <a:p>
            <a:pPr marL="0" indent="0">
              <a:buNone/>
            </a:pPr>
            <a:r>
              <a:rPr lang="nl-BE" dirty="0">
                <a:latin typeface="Consolas" panose="020B0609020204030204" pitchFamily="49" charset="0"/>
              </a:rPr>
              <a:t>        // do </a:t>
            </a:r>
            <a:r>
              <a:rPr lang="nl-BE" dirty="0" err="1">
                <a:latin typeface="Consolas" panose="020B0609020204030204" pitchFamily="49" charset="0"/>
              </a:rPr>
              <a:t>some</a:t>
            </a:r>
            <a:r>
              <a:rPr lang="nl-BE" dirty="0">
                <a:latin typeface="Consolas" panose="020B0609020204030204" pitchFamily="49" charset="0"/>
              </a:rPr>
              <a:t> </a:t>
            </a:r>
            <a:r>
              <a:rPr lang="nl-BE" dirty="0" err="1">
                <a:latin typeface="Consolas" panose="020B0609020204030204" pitchFamily="49" charset="0"/>
              </a:rPr>
              <a:t>work</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err="1">
                <a:latin typeface="Consolas" panose="020B0609020204030204" pitchFamily="49" charset="0"/>
              </a:rPr>
              <a:t>decimal</a:t>
            </a:r>
            <a:r>
              <a:rPr lang="nl-BE" dirty="0">
                <a:latin typeface="Consolas" panose="020B0609020204030204" pitchFamily="49" charset="0"/>
              </a:rPr>
              <a:t> </a:t>
            </a:r>
            <a:r>
              <a:rPr lang="nl-BE" dirty="0" err="1">
                <a:latin typeface="Consolas" panose="020B0609020204030204" pitchFamily="49" charset="0"/>
              </a:rPr>
              <a:t>currencyValue</a:t>
            </a:r>
            <a:r>
              <a:rPr lang="nl-BE" dirty="0">
                <a:latin typeface="Consolas" panose="020B0609020204030204" pitchFamily="49" charset="0"/>
              </a:rPr>
              <a:t> = _</a:t>
            </a:r>
            <a:r>
              <a:rPr lang="nl-BE" dirty="0" err="1">
                <a:latin typeface="Consolas" panose="020B0609020204030204" pitchFamily="49" charset="0"/>
              </a:rPr>
              <a:t>currencyConverter.ConvertCurrency</a:t>
            </a:r>
            <a:r>
              <a:rPr lang="nl-BE" dirty="0">
                <a:latin typeface="Consolas" panose="020B0609020204030204" pitchFamily="49" charset="0"/>
              </a:rPr>
              <a:t>(</a:t>
            </a:r>
            <a:r>
              <a:rPr lang="nl-BE" dirty="0" err="1">
                <a:latin typeface="Consolas" panose="020B0609020204030204" pitchFamily="49" charset="0"/>
              </a:rPr>
              <a:t>paidValue</a:t>
            </a:r>
            <a:r>
              <a:rPr lang="nl-BE" dirty="0">
                <a:latin typeface="Consolas" panose="020B0609020204030204" pitchFamily="49" charset="0"/>
              </a:rPr>
              <a:t>); 	  _</a:t>
            </a:r>
            <a:r>
              <a:rPr lang="nl-BE" dirty="0" err="1">
                <a:latin typeface="Consolas" panose="020B0609020204030204" pitchFamily="49" charset="0"/>
              </a:rPr>
              <a:t>paymentProcessor.ProcessPayment</a:t>
            </a:r>
            <a:r>
              <a:rPr lang="nl-BE" dirty="0">
                <a:latin typeface="Consolas" panose="020B0609020204030204" pitchFamily="49" charset="0"/>
              </a:rPr>
              <a:t>(</a:t>
            </a:r>
            <a:r>
              <a:rPr lang="nl-BE" dirty="0" err="1">
                <a:latin typeface="Consolas" panose="020B0609020204030204" pitchFamily="49" charset="0"/>
              </a:rPr>
              <a:t>currencyValue</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a:t>
            </a:r>
            <a:r>
              <a:rPr lang="nl-BE" dirty="0" err="1">
                <a:latin typeface="Consolas" panose="020B0609020204030204" pitchFamily="49" charset="0"/>
              </a:rPr>
              <a:t>Dependency</a:t>
            </a:r>
            <a:r>
              <a:rPr lang="nl-BE" dirty="0">
                <a:latin typeface="Consolas" panose="020B0609020204030204" pitchFamily="49" charset="0"/>
              </a:rPr>
              <a:t> Classes </a:t>
            </a:r>
            <a:r>
              <a:rPr lang="nl-BE" dirty="0" err="1">
                <a:latin typeface="Consolas" panose="020B0609020204030204" pitchFamily="49" charset="0"/>
              </a:rPr>
              <a:t>and</a:t>
            </a:r>
            <a:r>
              <a:rPr lang="nl-BE" dirty="0">
                <a:latin typeface="Consolas" panose="020B0609020204030204" pitchFamily="49" charset="0"/>
              </a:rPr>
              <a:t> </a:t>
            </a:r>
            <a:r>
              <a:rPr lang="nl-BE" dirty="0" err="1">
                <a:latin typeface="Consolas" panose="020B0609020204030204" pitchFamily="49" charset="0"/>
              </a:rPr>
              <a:t>their</a:t>
            </a:r>
            <a:r>
              <a:rPr lang="nl-BE" dirty="0">
                <a:latin typeface="Consolas" panose="020B0609020204030204" pitchFamily="49" charset="0"/>
              </a:rPr>
              <a:t> </a:t>
            </a:r>
            <a:r>
              <a:rPr lang="nl-BE" dirty="0" err="1">
                <a:latin typeface="Consolas" panose="020B0609020204030204" pitchFamily="49" charset="0"/>
              </a:rPr>
              <a:t>respective</a:t>
            </a:r>
            <a:r>
              <a:rPr lang="nl-BE" dirty="0">
                <a:latin typeface="Consolas" panose="020B0609020204030204" pitchFamily="49" charset="0"/>
              </a:rPr>
              <a:t> Interfaces   </a:t>
            </a:r>
          </a:p>
          <a:p>
            <a:pPr marL="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interface</a:t>
            </a:r>
            <a:r>
              <a:rPr lang="nl-BE" dirty="0">
                <a:latin typeface="Consolas" panose="020B0609020204030204" pitchFamily="49" charset="0"/>
              </a:rPr>
              <a:t> </a:t>
            </a:r>
            <a:r>
              <a:rPr lang="nl-BE" dirty="0" err="1">
                <a:latin typeface="Consolas" panose="020B0609020204030204" pitchFamily="49" charset="0"/>
              </a:rPr>
              <a:t>IPaymentProcessor</a:t>
            </a: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ProcessPayment</a:t>
            </a:r>
            <a:r>
              <a:rPr lang="nl-BE" dirty="0">
                <a:latin typeface="Consolas" panose="020B0609020204030204" pitchFamily="49" charset="0"/>
              </a:rPr>
              <a:t>(</a:t>
            </a:r>
            <a:r>
              <a:rPr lang="nl-BE" b="1" dirty="0" err="1">
                <a:latin typeface="Consolas" panose="020B0609020204030204" pitchFamily="49" charset="0"/>
              </a:rPr>
              <a:t>decimal</a:t>
            </a:r>
            <a:r>
              <a:rPr lang="nl-BE" dirty="0">
                <a:latin typeface="Consolas" panose="020B0609020204030204" pitchFamily="49" charset="0"/>
              </a:rPr>
              <a:t> </a:t>
            </a:r>
            <a:r>
              <a:rPr lang="nl-BE" dirty="0" err="1">
                <a:latin typeface="Consolas" panose="020B0609020204030204" pitchFamily="49" charset="0"/>
              </a:rPr>
              <a:t>value</a:t>
            </a:r>
            <a:r>
              <a:rPr lang="nl-BE" dirty="0">
                <a:latin typeface="Consolas" panose="020B0609020204030204" pitchFamily="49" charset="0"/>
              </a:rPr>
              <a:t>);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p:txBody>
      </p:sp>
      <p:sp>
        <p:nvSpPr>
          <p:cNvPr id="4" name="Tijdelijke aanduiding voor dianummer 3">
            <a:extLst>
              <a:ext uri="{FF2B5EF4-FFF2-40B4-BE49-F238E27FC236}">
                <a16:creationId xmlns:a16="http://schemas.microsoft.com/office/drawing/2014/main" id="{D8CDB755-E6F8-48F0-B007-89008EA4FD04}"/>
              </a:ext>
            </a:extLst>
          </p:cNvPr>
          <p:cNvSpPr>
            <a:spLocks noGrp="1"/>
          </p:cNvSpPr>
          <p:nvPr>
            <p:ph type="sldNum" sz="quarter" idx="12"/>
          </p:nvPr>
        </p:nvSpPr>
        <p:spPr/>
        <p:txBody>
          <a:bodyPr/>
          <a:lstStyle/>
          <a:p>
            <a:fld id="{B2CC8EC0-3BB1-4B7A-944C-D8BFC715B518}" type="slidenum">
              <a:rPr lang="nl-BE" smtClean="0"/>
              <a:t>33</a:t>
            </a:fld>
            <a:endParaRPr lang="nl-BE"/>
          </a:p>
        </p:txBody>
      </p:sp>
    </p:spTree>
    <p:extLst>
      <p:ext uri="{BB962C8B-B14F-4D97-AF65-F5344CB8AC3E}">
        <p14:creationId xmlns:p14="http://schemas.microsoft.com/office/powerpoint/2010/main" val="2655433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29553-BE22-44FA-B433-A1CF46BB11F0}"/>
              </a:ext>
            </a:extLst>
          </p:cNvPr>
          <p:cNvSpPr>
            <a:spLocks noGrp="1"/>
          </p:cNvSpPr>
          <p:nvPr>
            <p:ph type="title"/>
          </p:nvPr>
        </p:nvSpPr>
        <p:spPr>
          <a:xfrm>
            <a:off x="253496" y="0"/>
            <a:ext cx="11697077" cy="1356360"/>
          </a:xfrm>
        </p:spPr>
        <p:txBody>
          <a:bodyPr>
            <a:normAutofit/>
          </a:bodyPr>
          <a:lstStyle/>
          <a:p>
            <a:r>
              <a:rPr lang="nl-BE" sz="3600" dirty="0"/>
              <a:t>Zelfde codevoorbeeld maar met expliciete afhankelijkheden</a:t>
            </a:r>
          </a:p>
        </p:txBody>
      </p:sp>
      <p:sp>
        <p:nvSpPr>
          <p:cNvPr id="3" name="Tijdelijke aanduiding voor inhoud 2">
            <a:extLst>
              <a:ext uri="{FF2B5EF4-FFF2-40B4-BE49-F238E27FC236}">
                <a16:creationId xmlns:a16="http://schemas.microsoft.com/office/drawing/2014/main" id="{3B9A3F02-3A85-4D6F-919D-B876A0F901A2}"/>
              </a:ext>
            </a:extLst>
          </p:cNvPr>
          <p:cNvSpPr>
            <a:spLocks noGrp="1"/>
          </p:cNvSpPr>
          <p:nvPr>
            <p:ph idx="1"/>
          </p:nvPr>
        </p:nvSpPr>
        <p:spPr>
          <a:xfrm>
            <a:off x="721895" y="953631"/>
            <a:ext cx="10637939" cy="5824158"/>
          </a:xfrm>
          <a:solidFill>
            <a:schemeClr val="accent1"/>
          </a:solidFill>
        </p:spPr>
        <p:txBody>
          <a:bodyPr>
            <a:noAutofit/>
          </a:bodyPr>
          <a:lstStyle/>
          <a:p>
            <a:pPr marL="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PaymentProcessor</a:t>
            </a:r>
            <a:r>
              <a:rPr lang="nl-BE" sz="1600" dirty="0">
                <a:latin typeface="Consolas" panose="020B0609020204030204" pitchFamily="49" charset="0"/>
              </a:rPr>
              <a:t> : </a:t>
            </a:r>
            <a:r>
              <a:rPr lang="nl-BE" sz="1600" dirty="0" err="1">
                <a:latin typeface="Consolas" panose="020B0609020204030204" pitchFamily="49" charset="0"/>
              </a:rPr>
              <a:t>IPaymentProcessor</a:t>
            </a:r>
            <a:r>
              <a:rPr lang="nl-BE" sz="1600" dirty="0">
                <a:latin typeface="Consolas" panose="020B0609020204030204" pitchFamily="49" charset="0"/>
              </a:rPr>
              <a:t>  {  </a:t>
            </a:r>
          </a:p>
          <a:p>
            <a:pPr marL="0" indent="0">
              <a:buNone/>
            </a:pPr>
            <a:r>
              <a:rPr lang="nl-BE" sz="1600" dirty="0">
                <a:latin typeface="Consolas" panose="020B0609020204030204" pitchFamily="49" charset="0"/>
              </a:rPr>
              <a:t>    </a:t>
            </a: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ProcessPayment</a:t>
            </a:r>
            <a:r>
              <a:rPr lang="nl-BE" sz="1600" dirty="0">
                <a:latin typeface="Consolas" panose="020B0609020204030204" pitchFamily="49" charset="0"/>
              </a:rPr>
              <a:t>(</a:t>
            </a:r>
            <a:r>
              <a:rPr lang="nl-BE" sz="1600" b="1" dirty="0" err="1">
                <a:latin typeface="Consolas" panose="020B0609020204030204" pitchFamily="49" charset="0"/>
              </a:rPr>
              <a:t>decimal</a:t>
            </a:r>
            <a:r>
              <a:rPr lang="nl-BE" sz="1600" dirty="0">
                <a:latin typeface="Consolas" panose="020B0609020204030204" pitchFamily="49" charset="0"/>
              </a:rPr>
              <a:t> </a:t>
            </a:r>
            <a:r>
              <a:rPr lang="nl-BE" sz="1600" dirty="0" err="1">
                <a:latin typeface="Consolas" panose="020B0609020204030204" pitchFamily="49" charset="0"/>
              </a:rPr>
              <a:t>value</a:t>
            </a:r>
            <a:r>
              <a:rPr lang="nl-BE" sz="1600" dirty="0">
                <a:latin typeface="Consolas" panose="020B0609020204030204" pitchFamily="49" charset="0"/>
              </a:rPr>
              <a:t>)  {  </a:t>
            </a:r>
          </a:p>
          <a:p>
            <a:pPr marL="0" indent="0">
              <a:buNone/>
            </a:pPr>
            <a:r>
              <a:rPr lang="nl-BE" sz="1600" dirty="0">
                <a:latin typeface="Consolas" panose="020B0609020204030204" pitchFamily="49" charset="0"/>
              </a:rPr>
              <a:t>        // do </a:t>
            </a:r>
            <a:r>
              <a:rPr lang="nl-BE" sz="1600" dirty="0" err="1">
                <a:latin typeface="Consolas" panose="020B0609020204030204" pitchFamily="49" charset="0"/>
              </a:rPr>
              <a:t>some</a:t>
            </a:r>
            <a:r>
              <a:rPr lang="nl-BE" sz="1600" dirty="0">
                <a:latin typeface="Consolas" panose="020B0609020204030204" pitchFamily="49" charset="0"/>
              </a:rPr>
              <a:t> </a:t>
            </a:r>
            <a:r>
              <a:rPr lang="nl-BE" sz="1600" dirty="0" err="1">
                <a:latin typeface="Consolas" panose="020B0609020204030204" pitchFamily="49" charset="0"/>
              </a:rPr>
              <a:t>work</a:t>
            </a:r>
            <a:r>
              <a:rPr lang="nl-BE" sz="1600" dirty="0">
                <a:latin typeface="Consolas" panose="020B0609020204030204" pitchFamily="49" charset="0"/>
              </a:rPr>
              <a:t>  </a:t>
            </a:r>
          </a:p>
          <a:p>
            <a:pPr marL="0" indent="0">
              <a:buNone/>
            </a:pPr>
            <a:r>
              <a:rPr lang="nl-BE" sz="1600" dirty="0">
                <a:latin typeface="Consolas" panose="020B0609020204030204" pitchFamily="49" charset="0"/>
              </a:rPr>
              <a:t>    }  </a:t>
            </a:r>
          </a:p>
          <a:p>
            <a:pPr marL="0" indent="0">
              <a:buNone/>
            </a:pPr>
            <a:r>
              <a:rPr lang="nl-BE" sz="1600" dirty="0">
                <a:latin typeface="Consolas" panose="020B0609020204030204" pitchFamily="49" charset="0"/>
              </a:rPr>
              <a:t>} </a:t>
            </a:r>
          </a:p>
          <a:p>
            <a:pPr marL="0" indent="0">
              <a:buNone/>
            </a:pPr>
            <a:r>
              <a:rPr lang="nl-BE" sz="1600" dirty="0">
                <a:latin typeface="Consolas" panose="020B0609020204030204" pitchFamily="49" charset="0"/>
              </a:rPr>
              <a:t>  </a:t>
            </a:r>
          </a:p>
          <a:p>
            <a:pPr marL="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interface</a:t>
            </a:r>
            <a:r>
              <a:rPr lang="nl-BE" sz="1600" dirty="0">
                <a:latin typeface="Consolas" panose="020B0609020204030204" pitchFamily="49" charset="0"/>
              </a:rPr>
              <a:t> </a:t>
            </a:r>
            <a:r>
              <a:rPr lang="nl-BE" sz="1600" dirty="0" err="1">
                <a:latin typeface="Consolas" panose="020B0609020204030204" pitchFamily="49" charset="0"/>
              </a:rPr>
              <a:t>ICurrencyConverter</a:t>
            </a:r>
            <a:r>
              <a:rPr lang="nl-BE" sz="1600" dirty="0">
                <a:latin typeface="Consolas" panose="020B0609020204030204" pitchFamily="49" charset="0"/>
              </a:rPr>
              <a:t>  {  </a:t>
            </a:r>
          </a:p>
          <a:p>
            <a:pPr marL="0" indent="0">
              <a:buNone/>
            </a:pPr>
            <a:r>
              <a:rPr lang="nl-BE" sz="1600" dirty="0">
                <a:latin typeface="Consolas" panose="020B0609020204030204" pitchFamily="49" charset="0"/>
              </a:rPr>
              <a:t>    </a:t>
            </a:r>
            <a:r>
              <a:rPr lang="nl-BE" sz="1600" b="1" dirty="0" err="1">
                <a:latin typeface="Consolas" panose="020B0609020204030204" pitchFamily="49" charset="0"/>
              </a:rPr>
              <a:t>decimal</a:t>
            </a:r>
            <a:r>
              <a:rPr lang="nl-BE" sz="1600" dirty="0">
                <a:latin typeface="Consolas" panose="020B0609020204030204" pitchFamily="49" charset="0"/>
              </a:rPr>
              <a:t> </a:t>
            </a:r>
            <a:r>
              <a:rPr lang="nl-BE" sz="1600" dirty="0" err="1">
                <a:latin typeface="Consolas" panose="020B0609020204030204" pitchFamily="49" charset="0"/>
              </a:rPr>
              <a:t>ConvertCurrency</a:t>
            </a:r>
            <a:r>
              <a:rPr lang="nl-BE" sz="1600" dirty="0">
                <a:latin typeface="Consolas" panose="020B0609020204030204" pitchFamily="49" charset="0"/>
              </a:rPr>
              <a:t>(</a:t>
            </a:r>
            <a:r>
              <a:rPr lang="nl-BE" sz="1600" b="1" dirty="0" err="1">
                <a:latin typeface="Consolas" panose="020B0609020204030204" pitchFamily="49" charset="0"/>
              </a:rPr>
              <a:t>decimal</a:t>
            </a:r>
            <a:r>
              <a:rPr lang="nl-BE" sz="1600" dirty="0">
                <a:latin typeface="Consolas" panose="020B0609020204030204" pitchFamily="49" charset="0"/>
              </a:rPr>
              <a:t> </a:t>
            </a:r>
            <a:r>
              <a:rPr lang="nl-BE" sz="1600" dirty="0" err="1">
                <a:latin typeface="Consolas" panose="020B0609020204030204" pitchFamily="49" charset="0"/>
              </a:rPr>
              <a:t>value</a:t>
            </a:r>
            <a:r>
              <a:rPr lang="nl-BE" sz="1600" dirty="0">
                <a:latin typeface="Consolas" panose="020B0609020204030204" pitchFamily="49" charset="0"/>
              </a:rPr>
              <a:t>);  </a:t>
            </a:r>
          </a:p>
          <a:p>
            <a:pPr marL="0" indent="0">
              <a:buNone/>
            </a:pPr>
            <a:r>
              <a:rPr lang="nl-BE" sz="1600" dirty="0">
                <a:latin typeface="Consolas" panose="020B0609020204030204" pitchFamily="49" charset="0"/>
              </a:rPr>
              <a:t>}  </a:t>
            </a:r>
          </a:p>
          <a:p>
            <a:pPr marL="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CurrencyConverter</a:t>
            </a:r>
            <a:r>
              <a:rPr lang="nl-BE" sz="1600" dirty="0">
                <a:latin typeface="Consolas" panose="020B0609020204030204" pitchFamily="49" charset="0"/>
              </a:rPr>
              <a:t> : </a:t>
            </a:r>
            <a:r>
              <a:rPr lang="nl-BE" sz="1600" dirty="0" err="1">
                <a:latin typeface="Consolas" panose="020B0609020204030204" pitchFamily="49" charset="0"/>
              </a:rPr>
              <a:t>ICurrencyConverter</a:t>
            </a:r>
            <a:r>
              <a:rPr lang="nl-BE" sz="1600" dirty="0">
                <a:latin typeface="Consolas" panose="020B0609020204030204" pitchFamily="49" charset="0"/>
              </a:rPr>
              <a:t>  {  </a:t>
            </a:r>
          </a:p>
          <a:p>
            <a:pPr marL="0" indent="0">
              <a:buNone/>
            </a:pPr>
            <a:r>
              <a:rPr lang="nl-BE" sz="1600" dirty="0">
                <a:latin typeface="Consolas" panose="020B0609020204030204" pitchFamily="49" charset="0"/>
              </a:rPr>
              <a:t>    </a:t>
            </a: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err="1">
                <a:latin typeface="Consolas" panose="020B0609020204030204" pitchFamily="49" charset="0"/>
              </a:rPr>
              <a:t>decimal</a:t>
            </a:r>
            <a:r>
              <a:rPr lang="nl-BE" sz="1600" dirty="0">
                <a:latin typeface="Consolas" panose="020B0609020204030204" pitchFamily="49" charset="0"/>
              </a:rPr>
              <a:t> </a:t>
            </a:r>
            <a:r>
              <a:rPr lang="nl-BE" sz="1600" dirty="0" err="1">
                <a:latin typeface="Consolas" panose="020B0609020204030204" pitchFamily="49" charset="0"/>
              </a:rPr>
              <a:t>ConvertCurrency</a:t>
            </a:r>
            <a:r>
              <a:rPr lang="nl-BE" sz="1600" dirty="0">
                <a:latin typeface="Consolas" panose="020B0609020204030204" pitchFamily="49" charset="0"/>
              </a:rPr>
              <a:t>(</a:t>
            </a:r>
            <a:r>
              <a:rPr lang="nl-BE" sz="1600" b="1" dirty="0" err="1">
                <a:latin typeface="Consolas" panose="020B0609020204030204" pitchFamily="49" charset="0"/>
              </a:rPr>
              <a:t>decimal</a:t>
            </a:r>
            <a:r>
              <a:rPr lang="nl-BE" sz="1600" dirty="0">
                <a:latin typeface="Consolas" panose="020B0609020204030204" pitchFamily="49" charset="0"/>
              </a:rPr>
              <a:t> </a:t>
            </a:r>
            <a:r>
              <a:rPr lang="nl-BE" sz="1600" dirty="0" err="1">
                <a:latin typeface="Consolas" panose="020B0609020204030204" pitchFamily="49" charset="0"/>
              </a:rPr>
              <a:t>value</a:t>
            </a:r>
            <a:r>
              <a:rPr lang="nl-BE" sz="1600" dirty="0">
                <a:latin typeface="Consolas" panose="020B0609020204030204" pitchFamily="49" charset="0"/>
              </a:rPr>
              <a:t>)  {  </a:t>
            </a:r>
          </a:p>
          <a:p>
            <a:pPr marL="0" indent="0">
              <a:buNone/>
            </a:pPr>
            <a:r>
              <a:rPr lang="nl-BE" sz="1600" dirty="0">
                <a:latin typeface="Consolas" panose="020B0609020204030204" pitchFamily="49" charset="0"/>
              </a:rPr>
              <a:t>        //</a:t>
            </a:r>
            <a:r>
              <a:rPr lang="nl-BE" sz="1600" dirty="0" err="1">
                <a:latin typeface="Consolas" panose="020B0609020204030204" pitchFamily="49" charset="0"/>
              </a:rPr>
              <a:t>convert</a:t>
            </a:r>
            <a:r>
              <a:rPr lang="nl-BE" sz="1600" dirty="0">
                <a:latin typeface="Consolas" panose="020B0609020204030204" pitchFamily="49" charset="0"/>
              </a:rPr>
              <a:t> </a:t>
            </a:r>
            <a:r>
              <a:rPr lang="nl-BE" sz="1600" dirty="0" err="1">
                <a:latin typeface="Consolas" panose="020B0609020204030204" pitchFamily="49" charset="0"/>
              </a:rPr>
              <a:t>value</a:t>
            </a:r>
            <a:r>
              <a:rPr lang="nl-BE" sz="1600" dirty="0">
                <a:latin typeface="Consolas" panose="020B0609020204030204" pitchFamily="49" charset="0"/>
              </a:rPr>
              <a:t>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local</a:t>
            </a:r>
            <a:r>
              <a:rPr lang="nl-BE" sz="1600" dirty="0">
                <a:latin typeface="Consolas" panose="020B0609020204030204" pitchFamily="49" charset="0"/>
              </a:rPr>
              <a:t> </a:t>
            </a:r>
            <a:r>
              <a:rPr lang="nl-BE" sz="1600" dirty="0" err="1">
                <a:latin typeface="Consolas" panose="020B0609020204030204" pitchFamily="49" charset="0"/>
              </a:rPr>
              <a:t>currency</a:t>
            </a:r>
            <a:r>
              <a:rPr lang="nl-BE" sz="1600" dirty="0">
                <a:latin typeface="Consolas" panose="020B0609020204030204" pitchFamily="49" charset="0"/>
              </a:rPr>
              <a:t>   </a:t>
            </a:r>
          </a:p>
          <a:p>
            <a:pPr marL="0" indent="0">
              <a:buNone/>
            </a:pPr>
            <a:r>
              <a:rPr lang="nl-BE" sz="1600" dirty="0">
                <a:latin typeface="Consolas" panose="020B0609020204030204" pitchFamily="49" charset="0"/>
              </a:rPr>
              <a:t>        </a:t>
            </a:r>
            <a:r>
              <a:rPr lang="nl-BE" sz="1600" b="1" dirty="0">
                <a:latin typeface="Consolas" panose="020B0609020204030204" pitchFamily="49" charset="0"/>
              </a:rPr>
              <a:t>return</a:t>
            </a:r>
            <a:r>
              <a:rPr lang="nl-BE" sz="1600" dirty="0">
                <a:latin typeface="Consolas" panose="020B0609020204030204" pitchFamily="49" charset="0"/>
              </a:rPr>
              <a:t> </a:t>
            </a:r>
            <a:r>
              <a:rPr lang="nl-BE" sz="1600" dirty="0" err="1">
                <a:latin typeface="Consolas" panose="020B0609020204030204" pitchFamily="49" charset="0"/>
              </a:rPr>
              <a:t>value</a:t>
            </a:r>
            <a:r>
              <a:rPr lang="nl-BE" sz="1600" dirty="0">
                <a:latin typeface="Consolas" panose="020B0609020204030204" pitchFamily="49" charset="0"/>
              </a:rPr>
              <a:t>;  </a:t>
            </a:r>
          </a:p>
          <a:p>
            <a:pPr marL="0" indent="0">
              <a:buNone/>
            </a:pPr>
            <a:r>
              <a:rPr lang="nl-BE" sz="1600" dirty="0">
                <a:latin typeface="Consolas" panose="020B0609020204030204" pitchFamily="49" charset="0"/>
              </a:rPr>
              <a:t>    }  </a:t>
            </a:r>
          </a:p>
          <a:p>
            <a:pPr marL="0" indent="0">
              <a:buNone/>
            </a:pPr>
            <a:r>
              <a:rPr lang="nl-BE" sz="1600" dirty="0">
                <a:latin typeface="Consolas" panose="020B0609020204030204" pitchFamily="49" charset="0"/>
              </a:rPr>
              <a:t>}</a:t>
            </a:r>
          </a:p>
        </p:txBody>
      </p:sp>
      <p:sp>
        <p:nvSpPr>
          <p:cNvPr id="4" name="Tijdelijke aanduiding voor dianummer 3">
            <a:extLst>
              <a:ext uri="{FF2B5EF4-FFF2-40B4-BE49-F238E27FC236}">
                <a16:creationId xmlns:a16="http://schemas.microsoft.com/office/drawing/2014/main" id="{D8CDB755-E6F8-48F0-B007-89008EA4FD04}"/>
              </a:ext>
            </a:extLst>
          </p:cNvPr>
          <p:cNvSpPr>
            <a:spLocks noGrp="1"/>
          </p:cNvSpPr>
          <p:nvPr>
            <p:ph type="sldNum" sz="quarter" idx="12"/>
          </p:nvPr>
        </p:nvSpPr>
        <p:spPr/>
        <p:txBody>
          <a:bodyPr/>
          <a:lstStyle/>
          <a:p>
            <a:fld id="{B2CC8EC0-3BB1-4B7A-944C-D8BFC715B518}" type="slidenum">
              <a:rPr lang="nl-BE" smtClean="0"/>
              <a:t>34</a:t>
            </a:fld>
            <a:endParaRPr lang="nl-BE"/>
          </a:p>
        </p:txBody>
      </p:sp>
    </p:spTree>
    <p:extLst>
      <p:ext uri="{BB962C8B-B14F-4D97-AF65-F5344CB8AC3E}">
        <p14:creationId xmlns:p14="http://schemas.microsoft.com/office/powerpoint/2010/main" val="1224245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C2704-23C7-4196-AC44-CACA7A12E34C}"/>
              </a:ext>
            </a:extLst>
          </p:cNvPr>
          <p:cNvSpPr>
            <a:spLocks noGrp="1"/>
          </p:cNvSpPr>
          <p:nvPr>
            <p:ph type="title"/>
          </p:nvPr>
        </p:nvSpPr>
        <p:spPr>
          <a:xfrm>
            <a:off x="1158240" y="120713"/>
            <a:ext cx="9875520" cy="1356360"/>
          </a:xfrm>
        </p:spPr>
        <p:txBody>
          <a:bodyPr/>
          <a:lstStyle/>
          <a:p>
            <a:r>
              <a:rPr lang="nl-BE" dirty="0"/>
              <a:t>Nog een ander codevoorbeeld</a:t>
            </a:r>
          </a:p>
        </p:txBody>
      </p:sp>
      <p:sp>
        <p:nvSpPr>
          <p:cNvPr id="3" name="Tijdelijke aanduiding voor inhoud 2">
            <a:extLst>
              <a:ext uri="{FF2B5EF4-FFF2-40B4-BE49-F238E27FC236}">
                <a16:creationId xmlns:a16="http://schemas.microsoft.com/office/drawing/2014/main" id="{374D2E2F-7D39-4363-8960-0FDD68E8D8D7}"/>
              </a:ext>
            </a:extLst>
          </p:cNvPr>
          <p:cNvSpPr>
            <a:spLocks noGrp="1"/>
          </p:cNvSpPr>
          <p:nvPr>
            <p:ph idx="1"/>
          </p:nvPr>
        </p:nvSpPr>
        <p:spPr>
          <a:xfrm>
            <a:off x="0" y="1186004"/>
            <a:ext cx="12192000" cy="5241956"/>
          </a:xfrm>
          <a:solidFill>
            <a:schemeClr val="accent1"/>
          </a:solidFill>
        </p:spPr>
        <p:txBody>
          <a:bodyPr>
            <a:normAutofit fontScale="92500" lnSpcReduction="20000"/>
          </a:bodyPr>
          <a:lstStyle/>
          <a:p>
            <a:pPr marL="0" indent="0">
              <a:buNone/>
            </a:pPr>
            <a:r>
              <a:rPr lang="nl-BE" sz="1900" b="1" dirty="0">
                <a:latin typeface="Consolas" panose="020B0609020204030204" pitchFamily="49" charset="0"/>
              </a:rPr>
              <a:t>public</a:t>
            </a:r>
            <a:r>
              <a:rPr lang="nl-BE" sz="1900" dirty="0">
                <a:latin typeface="Consolas" panose="020B0609020204030204" pitchFamily="49" charset="0"/>
              </a:rPr>
              <a:t> </a:t>
            </a:r>
            <a:r>
              <a:rPr lang="nl-BE" sz="1900" b="1" dirty="0">
                <a:latin typeface="Consolas" panose="020B0609020204030204" pitchFamily="49" charset="0"/>
              </a:rPr>
              <a:t>class</a:t>
            </a:r>
            <a:r>
              <a:rPr lang="nl-BE" sz="1900" dirty="0">
                <a:latin typeface="Consolas" panose="020B0609020204030204" pitchFamily="49" charset="0"/>
              </a:rPr>
              <a:t> Program  {  </a:t>
            </a:r>
          </a:p>
          <a:p>
            <a:pPr marL="0" indent="0">
              <a:buNone/>
            </a:pPr>
            <a:r>
              <a:rPr lang="nl-BE" sz="1900" dirty="0">
                <a:latin typeface="Consolas" panose="020B0609020204030204" pitchFamily="49" charset="0"/>
              </a:rPr>
              <a:t>    Order </a:t>
            </a:r>
            <a:r>
              <a:rPr lang="nl-BE" sz="1900" dirty="0" err="1">
                <a:latin typeface="Consolas" panose="020B0609020204030204" pitchFamily="49" charset="0"/>
              </a:rPr>
              <a:t>customerOrder</a:t>
            </a:r>
            <a:r>
              <a:rPr lang="nl-BE" sz="1900" dirty="0">
                <a:latin typeface="Consolas" panose="020B0609020204030204" pitchFamily="49" charset="0"/>
              </a:rPr>
              <a:t> = </a:t>
            </a:r>
            <a:r>
              <a:rPr lang="nl-BE" sz="1900" b="1" dirty="0">
                <a:latin typeface="Consolas" panose="020B0609020204030204" pitchFamily="49" charset="0"/>
              </a:rPr>
              <a:t>new</a:t>
            </a:r>
            <a:r>
              <a:rPr lang="nl-BE" sz="1900" dirty="0">
                <a:latin typeface="Consolas" panose="020B0609020204030204" pitchFamily="49" charset="0"/>
              </a:rPr>
              <a:t> Order { </a:t>
            </a:r>
            <a:r>
              <a:rPr lang="nl-BE" sz="1900" dirty="0" err="1">
                <a:latin typeface="Consolas" panose="020B0609020204030204" pitchFamily="49" charset="0"/>
              </a:rPr>
              <a:t>Id</a:t>
            </a:r>
            <a:r>
              <a:rPr lang="nl-BE" sz="1900" dirty="0">
                <a:latin typeface="Consolas" panose="020B0609020204030204" pitchFamily="49" charset="0"/>
              </a:rPr>
              <a:t> = 1, </a:t>
            </a:r>
            <a:r>
              <a:rPr lang="nl-BE" sz="1900" dirty="0" err="1">
                <a:latin typeface="Consolas" panose="020B0609020204030204" pitchFamily="49" charset="0"/>
              </a:rPr>
              <a:t>ProductName</a:t>
            </a:r>
            <a:r>
              <a:rPr lang="nl-BE" sz="1900" dirty="0">
                <a:latin typeface="Consolas" panose="020B0609020204030204" pitchFamily="49" charset="0"/>
              </a:rPr>
              <a:t> = "Product", </a:t>
            </a:r>
            <a:r>
              <a:rPr lang="nl-BE" sz="1900" dirty="0" err="1">
                <a:latin typeface="Consolas" panose="020B0609020204030204" pitchFamily="49" charset="0"/>
              </a:rPr>
              <a:t>Quantity</a:t>
            </a:r>
            <a:r>
              <a:rPr lang="nl-BE" sz="1900" dirty="0">
                <a:latin typeface="Consolas" panose="020B0609020204030204" pitchFamily="49" charset="0"/>
              </a:rPr>
              <a:t> = 3, </a:t>
            </a:r>
            <a:r>
              <a:rPr lang="nl-BE" sz="1900" dirty="0" err="1">
                <a:latin typeface="Consolas" panose="020B0609020204030204" pitchFamily="49" charset="0"/>
              </a:rPr>
              <a:t>UnitPrice</a:t>
            </a:r>
            <a:r>
              <a:rPr lang="nl-BE" sz="1900" dirty="0">
                <a:latin typeface="Consolas" panose="020B0609020204030204" pitchFamily="49" charset="0"/>
              </a:rPr>
              <a:t> = 75 };   </a:t>
            </a:r>
          </a:p>
          <a:p>
            <a:pPr marL="0" indent="0">
              <a:buNone/>
            </a:pPr>
            <a:r>
              <a:rPr lang="nl-BE" sz="1900" dirty="0">
                <a:latin typeface="Consolas" panose="020B0609020204030204" pitchFamily="49" charset="0"/>
              </a:rPr>
              <a:t>    Commerce </a:t>
            </a:r>
            <a:r>
              <a:rPr lang="nl-BE" sz="1900" dirty="0" err="1">
                <a:latin typeface="Consolas" panose="020B0609020204030204" pitchFamily="49" charset="0"/>
              </a:rPr>
              <a:t>commerce</a:t>
            </a:r>
            <a:r>
              <a:rPr lang="nl-BE" sz="1900" dirty="0">
                <a:latin typeface="Consolas" panose="020B0609020204030204" pitchFamily="49" charset="0"/>
              </a:rPr>
              <a:t> = </a:t>
            </a:r>
            <a:r>
              <a:rPr lang="nl-BE" sz="1900" b="1" dirty="0">
                <a:latin typeface="Consolas" panose="020B0609020204030204" pitchFamily="49" charset="0"/>
              </a:rPr>
              <a:t>new</a:t>
            </a:r>
            <a:r>
              <a:rPr lang="nl-BE" sz="1900" dirty="0">
                <a:latin typeface="Consolas" panose="020B0609020204030204" pitchFamily="49" charset="0"/>
              </a:rPr>
              <a:t> Commerce(</a:t>
            </a:r>
            <a:r>
              <a:rPr lang="nl-BE" sz="1900" b="1" dirty="0">
                <a:latin typeface="Consolas" panose="020B0609020204030204" pitchFamily="49" charset="0"/>
              </a:rPr>
              <a:t>new</a:t>
            </a:r>
            <a:r>
              <a:rPr lang="nl-BE" sz="1900" dirty="0">
                <a:latin typeface="Consolas" panose="020B0609020204030204" pitchFamily="49" charset="0"/>
              </a:rPr>
              <a:t> </a:t>
            </a:r>
            <a:r>
              <a:rPr lang="nl-BE" sz="1900" dirty="0" err="1">
                <a:latin typeface="Consolas" panose="020B0609020204030204" pitchFamily="49" charset="0"/>
              </a:rPr>
              <a:t>CreditCardProcessor</a:t>
            </a:r>
            <a:r>
              <a:rPr lang="nl-BE" sz="1900" dirty="0">
                <a:latin typeface="Consolas" panose="020B0609020204030204" pitchFamily="49" charset="0"/>
              </a:rPr>
              <a:t>(</a:t>
            </a:r>
            <a:r>
              <a:rPr lang="nl-BE" sz="1900" b="1" dirty="0">
                <a:latin typeface="Consolas" panose="020B0609020204030204" pitchFamily="49" charset="0"/>
              </a:rPr>
              <a:t>new</a:t>
            </a:r>
            <a:r>
              <a:rPr lang="nl-BE" sz="1900" dirty="0">
                <a:latin typeface="Consolas" panose="020B0609020204030204" pitchFamily="49" charset="0"/>
              </a:rPr>
              <a:t> </a:t>
            </a:r>
            <a:r>
              <a:rPr lang="nl-BE" sz="1900" dirty="0" err="1">
                <a:latin typeface="Consolas" panose="020B0609020204030204" pitchFamily="49" charset="0"/>
              </a:rPr>
              <a:t>CurrencyConverter</a:t>
            </a:r>
            <a:r>
              <a:rPr lang="nl-BE" sz="1900" dirty="0">
                <a:latin typeface="Consolas" panose="020B0609020204030204" pitchFamily="49" charset="0"/>
              </a:rPr>
              <a:t>()),  </a:t>
            </a:r>
            <a:br>
              <a:rPr lang="nl-BE" sz="1900" dirty="0">
                <a:latin typeface="Consolas" panose="020B0609020204030204" pitchFamily="49" charset="0"/>
              </a:rPr>
            </a:br>
            <a:r>
              <a:rPr lang="nl-BE" sz="1900" dirty="0">
                <a:latin typeface="Consolas" panose="020B0609020204030204" pitchFamily="49" charset="0"/>
              </a:rPr>
              <a:t>				     </a:t>
            </a:r>
            <a:r>
              <a:rPr lang="nl-BE" sz="1900" b="1" dirty="0">
                <a:latin typeface="Consolas" panose="020B0609020204030204" pitchFamily="49" charset="0"/>
              </a:rPr>
              <a:t>new</a:t>
            </a:r>
            <a:r>
              <a:rPr lang="nl-BE" sz="1900" dirty="0">
                <a:latin typeface="Consolas" panose="020B0609020204030204" pitchFamily="49" charset="0"/>
              </a:rPr>
              <a:t> </a:t>
            </a:r>
            <a:r>
              <a:rPr lang="nl-BE" sz="1900" dirty="0" err="1">
                <a:latin typeface="Consolas" panose="020B0609020204030204" pitchFamily="49" charset="0"/>
              </a:rPr>
              <a:t>EmailNotifier</a:t>
            </a:r>
            <a:r>
              <a:rPr lang="nl-BE" sz="1900" dirty="0">
                <a:latin typeface="Consolas" panose="020B0609020204030204" pitchFamily="49" charset="0"/>
              </a:rPr>
              <a:t>(), </a:t>
            </a:r>
            <a:r>
              <a:rPr lang="nl-BE" sz="1900" b="1" dirty="0">
                <a:latin typeface="Consolas" panose="020B0609020204030204" pitchFamily="49" charset="0"/>
              </a:rPr>
              <a:t>new</a:t>
            </a:r>
            <a:r>
              <a:rPr lang="nl-BE" sz="1900" dirty="0">
                <a:latin typeface="Consolas" panose="020B0609020204030204" pitchFamily="49" charset="0"/>
              </a:rPr>
              <a:t> </a:t>
            </a:r>
            <a:r>
              <a:rPr lang="nl-BE" sz="1900" dirty="0" err="1">
                <a:latin typeface="Consolas" panose="020B0609020204030204" pitchFamily="49" charset="0"/>
              </a:rPr>
              <a:t>TextLogger</a:t>
            </a:r>
            <a:r>
              <a:rPr lang="nl-BE" sz="1900" dirty="0">
                <a:latin typeface="Consolas" panose="020B0609020204030204" pitchFamily="49" charset="0"/>
              </a:rPr>
              <a:t>());  </a:t>
            </a:r>
          </a:p>
          <a:p>
            <a:pPr marL="0" indent="0">
              <a:buNone/>
            </a:pPr>
            <a:r>
              <a:rPr lang="nl-BE" sz="1900" dirty="0">
                <a:latin typeface="Consolas" panose="020B0609020204030204" pitchFamily="49" charset="0"/>
              </a:rPr>
              <a:t>    </a:t>
            </a:r>
            <a:r>
              <a:rPr lang="nl-BE" sz="1900" dirty="0" err="1">
                <a:latin typeface="Consolas" panose="020B0609020204030204" pitchFamily="49" charset="0"/>
              </a:rPr>
              <a:t>commerce.ProcessOrder</a:t>
            </a:r>
            <a:r>
              <a:rPr lang="nl-BE" sz="1900" dirty="0">
                <a:latin typeface="Consolas" panose="020B0609020204030204" pitchFamily="49" charset="0"/>
              </a:rPr>
              <a:t>(</a:t>
            </a:r>
            <a:r>
              <a:rPr lang="nl-BE" sz="1900" dirty="0" err="1">
                <a:latin typeface="Consolas" panose="020B0609020204030204" pitchFamily="49" charset="0"/>
              </a:rPr>
              <a:t>customerOrder</a:t>
            </a:r>
            <a:r>
              <a:rPr lang="nl-BE" sz="1900" dirty="0">
                <a:latin typeface="Consolas" panose="020B0609020204030204" pitchFamily="49" charset="0"/>
              </a:rPr>
              <a:t>);  </a:t>
            </a:r>
          </a:p>
          <a:p>
            <a:pPr marL="0" indent="0">
              <a:buNone/>
            </a:pPr>
            <a:r>
              <a:rPr lang="nl-BE" sz="1900" dirty="0">
                <a:latin typeface="Consolas" panose="020B0609020204030204" pitchFamily="49" charset="0"/>
              </a:rPr>
              <a:t>}</a:t>
            </a:r>
            <a:r>
              <a:rPr lang="nl-BE" dirty="0">
                <a:latin typeface="Consolas" panose="020B0609020204030204" pitchFamily="49" charset="0"/>
              </a:rPr>
              <a:t>  </a:t>
            </a:r>
          </a:p>
          <a:p>
            <a:pPr marL="0" indent="0">
              <a:buNone/>
            </a:pPr>
            <a:r>
              <a:rPr lang="nl-BE" dirty="0">
                <a:latin typeface="Consolas" panose="020B0609020204030204" pitchFamily="49" charset="0"/>
              </a:rPr>
              <a:t>  </a:t>
            </a:r>
          </a:p>
          <a:p>
            <a:pPr marL="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Commerce  {  </a:t>
            </a:r>
          </a:p>
          <a:p>
            <a:pPr marL="0" indent="0">
              <a:buNone/>
            </a:pPr>
            <a:r>
              <a:rPr lang="nl-BE" dirty="0">
                <a:latin typeface="Consolas" panose="020B0609020204030204" pitchFamily="49" charset="0"/>
              </a:rPr>
              <a:t>    </a:t>
            </a:r>
            <a:r>
              <a:rPr lang="nl-BE" b="1" dirty="0">
                <a:latin typeface="Consolas" panose="020B0609020204030204" pitchFamily="49" charset="0"/>
              </a:rPr>
              <a:t>private</a:t>
            </a:r>
            <a:r>
              <a:rPr lang="nl-BE" dirty="0">
                <a:latin typeface="Consolas" panose="020B0609020204030204" pitchFamily="49" charset="0"/>
              </a:rPr>
              <a:t> </a:t>
            </a:r>
            <a:r>
              <a:rPr lang="nl-BE" dirty="0" err="1">
                <a:latin typeface="Consolas" panose="020B0609020204030204" pitchFamily="49" charset="0"/>
              </a:rPr>
              <a:t>PaymentProcessor</a:t>
            </a:r>
            <a:r>
              <a:rPr lang="nl-BE" dirty="0">
                <a:latin typeface="Consolas" panose="020B0609020204030204" pitchFamily="49" charset="0"/>
              </a:rPr>
              <a:t> _</a:t>
            </a:r>
            <a:r>
              <a:rPr lang="nl-BE" dirty="0" err="1">
                <a:latin typeface="Consolas" panose="020B0609020204030204" pitchFamily="49" charset="0"/>
              </a:rPr>
              <a:t>paymentProcessor</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a:latin typeface="Consolas" panose="020B0609020204030204" pitchFamily="49" charset="0"/>
              </a:rPr>
              <a:t>private</a:t>
            </a:r>
            <a:r>
              <a:rPr lang="nl-BE" dirty="0">
                <a:latin typeface="Consolas" panose="020B0609020204030204" pitchFamily="49" charset="0"/>
              </a:rPr>
              <a:t> </a:t>
            </a:r>
            <a:r>
              <a:rPr lang="nl-BE" dirty="0" err="1">
                <a:latin typeface="Consolas" panose="020B0609020204030204" pitchFamily="49" charset="0"/>
              </a:rPr>
              <a:t>NotificationManager</a:t>
            </a:r>
            <a:r>
              <a:rPr lang="nl-BE" dirty="0">
                <a:latin typeface="Consolas" panose="020B0609020204030204" pitchFamily="49" charset="0"/>
              </a:rPr>
              <a:t> _</a:t>
            </a:r>
            <a:r>
              <a:rPr lang="nl-BE" dirty="0" err="1">
                <a:latin typeface="Consolas" panose="020B0609020204030204" pitchFamily="49" charset="0"/>
              </a:rPr>
              <a:t>notificationManager</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a:latin typeface="Consolas" panose="020B0609020204030204" pitchFamily="49" charset="0"/>
              </a:rPr>
              <a:t>private</a:t>
            </a:r>
            <a:r>
              <a:rPr lang="nl-BE" dirty="0">
                <a:latin typeface="Consolas" panose="020B0609020204030204" pitchFamily="49" charset="0"/>
              </a:rPr>
              <a:t> Logger _logger;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1945CDC4-C1B7-4BB4-B245-F030BDF6D7FF}"/>
              </a:ext>
            </a:extLst>
          </p:cNvPr>
          <p:cNvSpPr>
            <a:spLocks noGrp="1"/>
          </p:cNvSpPr>
          <p:nvPr>
            <p:ph type="sldNum" sz="quarter" idx="12"/>
          </p:nvPr>
        </p:nvSpPr>
        <p:spPr/>
        <p:txBody>
          <a:bodyPr/>
          <a:lstStyle/>
          <a:p>
            <a:fld id="{B2CC8EC0-3BB1-4B7A-944C-D8BFC715B518}" type="slidenum">
              <a:rPr lang="nl-BE" smtClean="0"/>
              <a:t>35</a:t>
            </a:fld>
            <a:endParaRPr lang="nl-BE"/>
          </a:p>
        </p:txBody>
      </p:sp>
    </p:spTree>
    <p:extLst>
      <p:ext uri="{BB962C8B-B14F-4D97-AF65-F5344CB8AC3E}">
        <p14:creationId xmlns:p14="http://schemas.microsoft.com/office/powerpoint/2010/main" val="3265125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C2704-23C7-4196-AC44-CACA7A12E34C}"/>
              </a:ext>
            </a:extLst>
          </p:cNvPr>
          <p:cNvSpPr>
            <a:spLocks noGrp="1"/>
          </p:cNvSpPr>
          <p:nvPr>
            <p:ph type="title"/>
          </p:nvPr>
        </p:nvSpPr>
        <p:spPr>
          <a:xfrm>
            <a:off x="1160227" y="-341975"/>
            <a:ext cx="9875520" cy="1356360"/>
          </a:xfrm>
        </p:spPr>
        <p:txBody>
          <a:bodyPr/>
          <a:lstStyle/>
          <a:p>
            <a:r>
              <a:rPr lang="nl-BE" dirty="0"/>
              <a:t>Nog een ander codevoorbeeld</a:t>
            </a:r>
          </a:p>
        </p:txBody>
      </p:sp>
      <p:sp>
        <p:nvSpPr>
          <p:cNvPr id="3" name="Tijdelijke aanduiding voor inhoud 2">
            <a:extLst>
              <a:ext uri="{FF2B5EF4-FFF2-40B4-BE49-F238E27FC236}">
                <a16:creationId xmlns:a16="http://schemas.microsoft.com/office/drawing/2014/main" id="{374D2E2F-7D39-4363-8960-0FDD68E8D8D7}"/>
              </a:ext>
            </a:extLst>
          </p:cNvPr>
          <p:cNvSpPr>
            <a:spLocks noGrp="1"/>
          </p:cNvSpPr>
          <p:nvPr>
            <p:ph idx="1"/>
          </p:nvPr>
        </p:nvSpPr>
        <p:spPr>
          <a:xfrm>
            <a:off x="225068" y="724674"/>
            <a:ext cx="11864264" cy="6041886"/>
          </a:xfrm>
          <a:solidFill>
            <a:schemeClr val="accent1"/>
          </a:solidFill>
        </p:spPr>
        <p:txBody>
          <a:bodyPr>
            <a:noAutofit/>
          </a:bodyPr>
          <a:lstStyle/>
          <a:p>
            <a:pPr marL="0" indent="0">
              <a:buNone/>
            </a:pPr>
            <a:r>
              <a:rPr lang="nl-BE" sz="1200" dirty="0">
                <a:latin typeface="Consolas" panose="020B0609020204030204" pitchFamily="49" charset="0"/>
              </a:rPr>
              <a:t>    </a:t>
            </a:r>
            <a:r>
              <a:rPr lang="nl-BE" sz="1200" b="1" dirty="0">
                <a:latin typeface="Consolas" panose="020B0609020204030204" pitchFamily="49" charset="0"/>
              </a:rPr>
              <a:t>public</a:t>
            </a:r>
            <a:r>
              <a:rPr lang="nl-BE" sz="1200" dirty="0">
                <a:latin typeface="Consolas" panose="020B0609020204030204" pitchFamily="49" charset="0"/>
              </a:rPr>
              <a:t> Commerce(</a:t>
            </a:r>
            <a:r>
              <a:rPr lang="nl-BE" sz="1200" dirty="0" err="1">
                <a:latin typeface="Consolas" panose="020B0609020204030204" pitchFamily="49" charset="0"/>
              </a:rPr>
              <a:t>PaymentProcessor</a:t>
            </a:r>
            <a:r>
              <a:rPr lang="nl-BE" sz="1200" dirty="0">
                <a:latin typeface="Consolas" panose="020B0609020204030204" pitchFamily="49" charset="0"/>
              </a:rPr>
              <a:t> </a:t>
            </a:r>
            <a:r>
              <a:rPr lang="nl-BE" sz="1200" dirty="0" err="1">
                <a:latin typeface="Consolas" panose="020B0609020204030204" pitchFamily="49" charset="0"/>
              </a:rPr>
              <a:t>paymentProcessor</a:t>
            </a:r>
            <a:r>
              <a:rPr lang="nl-BE" sz="1200" dirty="0">
                <a:latin typeface="Consolas" panose="020B0609020204030204" pitchFamily="49" charset="0"/>
              </a:rPr>
              <a:t>, </a:t>
            </a:r>
            <a:r>
              <a:rPr lang="nl-BE" sz="1200" dirty="0" err="1">
                <a:latin typeface="Consolas" panose="020B0609020204030204" pitchFamily="49" charset="0"/>
              </a:rPr>
              <a:t>NotificationManager</a:t>
            </a:r>
            <a:r>
              <a:rPr lang="nl-BE" sz="1200" dirty="0">
                <a:latin typeface="Consolas" panose="020B0609020204030204" pitchFamily="49" charset="0"/>
              </a:rPr>
              <a:t> </a:t>
            </a:r>
            <a:r>
              <a:rPr lang="nl-BE" sz="1200" dirty="0" err="1">
                <a:latin typeface="Consolas" panose="020B0609020204030204" pitchFamily="49" charset="0"/>
              </a:rPr>
              <a:t>notificationManager</a:t>
            </a:r>
            <a:r>
              <a:rPr lang="nl-BE" sz="1200" dirty="0">
                <a:latin typeface="Consolas" panose="020B0609020204030204" pitchFamily="49" charset="0"/>
              </a:rPr>
              <a:t>, Logger logger)  { </a:t>
            </a:r>
          </a:p>
          <a:p>
            <a:pPr marL="0" indent="0">
              <a:buNone/>
            </a:pPr>
            <a:r>
              <a:rPr lang="nl-BE" sz="1200" dirty="0">
                <a:latin typeface="Consolas" panose="020B0609020204030204" pitchFamily="49" charset="0"/>
              </a:rPr>
              <a:t>        _</a:t>
            </a:r>
            <a:r>
              <a:rPr lang="nl-BE" sz="1200" dirty="0" err="1">
                <a:latin typeface="Consolas" panose="020B0609020204030204" pitchFamily="49" charset="0"/>
              </a:rPr>
              <a:t>paymentProcessor</a:t>
            </a:r>
            <a:r>
              <a:rPr lang="nl-BE" sz="1200" dirty="0">
                <a:latin typeface="Consolas" panose="020B0609020204030204" pitchFamily="49" charset="0"/>
              </a:rPr>
              <a:t> = </a:t>
            </a:r>
            <a:r>
              <a:rPr lang="nl-BE" sz="1200" dirty="0" err="1">
                <a:latin typeface="Consolas" panose="020B0609020204030204" pitchFamily="49" charset="0"/>
              </a:rPr>
              <a:t>paymentProcessor</a:t>
            </a:r>
            <a:r>
              <a:rPr lang="nl-BE" sz="1200" dirty="0">
                <a:latin typeface="Consolas" panose="020B0609020204030204" pitchFamily="49" charset="0"/>
              </a:rPr>
              <a:t>;  </a:t>
            </a:r>
          </a:p>
          <a:p>
            <a:pPr marL="0" indent="0">
              <a:buNone/>
            </a:pPr>
            <a:r>
              <a:rPr lang="nl-BE" sz="1200" dirty="0">
                <a:latin typeface="Consolas" panose="020B0609020204030204" pitchFamily="49" charset="0"/>
              </a:rPr>
              <a:t>        _</a:t>
            </a:r>
            <a:r>
              <a:rPr lang="nl-BE" sz="1200" dirty="0" err="1">
                <a:latin typeface="Consolas" panose="020B0609020204030204" pitchFamily="49" charset="0"/>
              </a:rPr>
              <a:t>notificationManager</a:t>
            </a:r>
            <a:r>
              <a:rPr lang="nl-BE" sz="1200" dirty="0">
                <a:latin typeface="Consolas" panose="020B0609020204030204" pitchFamily="49" charset="0"/>
              </a:rPr>
              <a:t> = </a:t>
            </a:r>
            <a:r>
              <a:rPr lang="nl-BE" sz="1200" dirty="0" err="1">
                <a:latin typeface="Consolas" panose="020B0609020204030204" pitchFamily="49" charset="0"/>
              </a:rPr>
              <a:t>notificationManager</a:t>
            </a:r>
            <a:r>
              <a:rPr lang="nl-BE" sz="1200" dirty="0">
                <a:latin typeface="Consolas" panose="020B0609020204030204" pitchFamily="49" charset="0"/>
              </a:rPr>
              <a:t>;  </a:t>
            </a:r>
          </a:p>
          <a:p>
            <a:pPr marL="0" indent="0">
              <a:buNone/>
            </a:pPr>
            <a:r>
              <a:rPr lang="nl-BE" sz="1200" dirty="0">
                <a:latin typeface="Consolas" panose="020B0609020204030204" pitchFamily="49" charset="0"/>
              </a:rPr>
              <a:t>        _logger = logger;  </a:t>
            </a:r>
          </a:p>
          <a:p>
            <a:pPr marL="0" indent="0">
              <a:buNone/>
            </a:pPr>
            <a:r>
              <a:rPr lang="nl-BE" sz="1200" dirty="0">
                <a:latin typeface="Consolas" panose="020B0609020204030204" pitchFamily="49" charset="0"/>
              </a:rPr>
              <a:t>    }  </a:t>
            </a:r>
          </a:p>
          <a:p>
            <a:pPr marL="0" indent="0">
              <a:buNone/>
            </a:pPr>
            <a:r>
              <a:rPr lang="nl-BE" sz="1200" dirty="0">
                <a:latin typeface="Consolas" panose="020B0609020204030204" pitchFamily="49" charset="0"/>
              </a:rPr>
              <a:t>  </a:t>
            </a:r>
          </a:p>
          <a:p>
            <a:pPr marL="0" indent="0">
              <a:buNone/>
            </a:pPr>
            <a:r>
              <a:rPr lang="nl-BE" sz="1200" dirty="0">
                <a:latin typeface="Consolas" panose="020B0609020204030204" pitchFamily="49" charset="0"/>
              </a:rPr>
              <a:t>    </a:t>
            </a:r>
            <a:r>
              <a:rPr lang="nl-BE" sz="1200" b="1" dirty="0">
                <a:latin typeface="Consolas" panose="020B0609020204030204" pitchFamily="49" charset="0"/>
              </a:rPr>
              <a:t>public</a:t>
            </a:r>
            <a:r>
              <a:rPr lang="nl-BE" sz="1200" dirty="0">
                <a:latin typeface="Consolas" panose="020B0609020204030204" pitchFamily="49" charset="0"/>
              </a:rPr>
              <a:t> </a:t>
            </a:r>
            <a:r>
              <a:rPr lang="nl-BE" sz="1200" b="1" dirty="0" err="1">
                <a:latin typeface="Consolas" panose="020B0609020204030204" pitchFamily="49" charset="0"/>
              </a:rPr>
              <a:t>void</a:t>
            </a:r>
            <a:r>
              <a:rPr lang="nl-BE" sz="1200" dirty="0">
                <a:latin typeface="Consolas" panose="020B0609020204030204" pitchFamily="49" charset="0"/>
              </a:rPr>
              <a:t> </a:t>
            </a:r>
            <a:r>
              <a:rPr lang="nl-BE" sz="1200" dirty="0" err="1">
                <a:latin typeface="Consolas" panose="020B0609020204030204" pitchFamily="49" charset="0"/>
              </a:rPr>
              <a:t>ProcessOrder</a:t>
            </a:r>
            <a:r>
              <a:rPr lang="nl-BE" sz="1200" dirty="0">
                <a:latin typeface="Consolas" panose="020B0609020204030204" pitchFamily="49" charset="0"/>
              </a:rPr>
              <a:t>(Order order)  {  </a:t>
            </a:r>
          </a:p>
          <a:p>
            <a:pPr marL="0" indent="0">
              <a:buNone/>
            </a:pPr>
            <a:r>
              <a:rPr lang="nl-BE" sz="1200" dirty="0">
                <a:latin typeface="Consolas" panose="020B0609020204030204" pitchFamily="49" charset="0"/>
              </a:rPr>
              <a:t>        </a:t>
            </a:r>
            <a:r>
              <a:rPr lang="nl-BE" sz="1200" b="1" dirty="0" err="1">
                <a:latin typeface="Consolas" panose="020B0609020204030204" pitchFamily="49" charset="0"/>
              </a:rPr>
              <a:t>decimal</a:t>
            </a:r>
            <a:r>
              <a:rPr lang="nl-BE" sz="1200" dirty="0">
                <a:latin typeface="Consolas" panose="020B0609020204030204" pitchFamily="49" charset="0"/>
              </a:rPr>
              <a:t> </a:t>
            </a:r>
            <a:r>
              <a:rPr lang="nl-BE" sz="1200" dirty="0" err="1">
                <a:latin typeface="Consolas" panose="020B0609020204030204" pitchFamily="49" charset="0"/>
              </a:rPr>
              <a:t>paidAmount</a:t>
            </a:r>
            <a:r>
              <a:rPr lang="nl-BE" sz="1200" dirty="0">
                <a:latin typeface="Consolas" panose="020B0609020204030204" pitchFamily="49" charset="0"/>
              </a:rPr>
              <a:t> = </a:t>
            </a:r>
            <a:r>
              <a:rPr lang="nl-BE" sz="1200" dirty="0" err="1">
                <a:latin typeface="Consolas" panose="020B0609020204030204" pitchFamily="49" charset="0"/>
              </a:rPr>
              <a:t>order.UnitPrice</a:t>
            </a:r>
            <a:r>
              <a:rPr lang="nl-BE" sz="1200" dirty="0">
                <a:latin typeface="Consolas" panose="020B0609020204030204" pitchFamily="49" charset="0"/>
              </a:rPr>
              <a:t> * </a:t>
            </a:r>
            <a:r>
              <a:rPr lang="nl-BE" sz="1200" dirty="0" err="1">
                <a:latin typeface="Consolas" panose="020B0609020204030204" pitchFamily="49" charset="0"/>
              </a:rPr>
              <a:t>order.Quantity</a:t>
            </a:r>
            <a:r>
              <a:rPr lang="nl-BE" sz="1200" dirty="0">
                <a:latin typeface="Consolas" panose="020B0609020204030204" pitchFamily="49" charset="0"/>
              </a:rPr>
              <a:t>;  </a:t>
            </a:r>
          </a:p>
          <a:p>
            <a:pPr marL="0" indent="0">
              <a:buNone/>
            </a:pPr>
            <a:r>
              <a:rPr lang="nl-BE" sz="1200" dirty="0">
                <a:latin typeface="Consolas" panose="020B0609020204030204" pitchFamily="49" charset="0"/>
              </a:rPr>
              <a:t>        </a:t>
            </a:r>
            <a:r>
              <a:rPr lang="nl-BE" sz="1200" b="1" dirty="0" err="1">
                <a:latin typeface="Consolas" panose="020B0609020204030204" pitchFamily="49" charset="0"/>
              </a:rPr>
              <a:t>bool</a:t>
            </a:r>
            <a:r>
              <a:rPr lang="nl-BE" sz="1200" dirty="0">
                <a:latin typeface="Consolas" panose="020B0609020204030204" pitchFamily="49" charset="0"/>
              </a:rPr>
              <a:t> </a:t>
            </a:r>
            <a:r>
              <a:rPr lang="nl-BE" sz="1200" dirty="0" err="1">
                <a:latin typeface="Consolas" panose="020B0609020204030204" pitchFamily="49" charset="0"/>
              </a:rPr>
              <a:t>paymentSuccessfull</a:t>
            </a:r>
            <a:r>
              <a:rPr lang="nl-BE" sz="1200" dirty="0">
                <a:latin typeface="Consolas" panose="020B0609020204030204" pitchFamily="49" charset="0"/>
              </a:rPr>
              <a:t> = _</a:t>
            </a:r>
            <a:r>
              <a:rPr lang="nl-BE" sz="1200" dirty="0" err="1">
                <a:latin typeface="Consolas" panose="020B0609020204030204" pitchFamily="49" charset="0"/>
              </a:rPr>
              <a:t>paymentProcessor.ProcessPayment</a:t>
            </a:r>
            <a:r>
              <a:rPr lang="nl-BE" sz="1200" dirty="0">
                <a:latin typeface="Consolas" panose="020B0609020204030204" pitchFamily="49" charset="0"/>
              </a:rPr>
              <a:t>(</a:t>
            </a:r>
            <a:r>
              <a:rPr lang="nl-BE" sz="1200" dirty="0" err="1">
                <a:latin typeface="Consolas" panose="020B0609020204030204" pitchFamily="49" charset="0"/>
              </a:rPr>
              <a:t>paidAmount</a:t>
            </a:r>
            <a:r>
              <a:rPr lang="nl-BE" sz="1200" dirty="0">
                <a:latin typeface="Consolas" panose="020B0609020204030204" pitchFamily="49" charset="0"/>
              </a:rPr>
              <a:t>);                </a:t>
            </a:r>
          </a:p>
          <a:p>
            <a:pPr marL="0" indent="0">
              <a:buNone/>
            </a:pPr>
            <a:r>
              <a:rPr lang="nl-BE" sz="1200" dirty="0">
                <a:latin typeface="Consolas" panose="020B0609020204030204" pitchFamily="49" charset="0"/>
              </a:rPr>
              <a:t>        </a:t>
            </a:r>
            <a:r>
              <a:rPr lang="nl-BE" sz="1200" b="1" dirty="0" err="1">
                <a:latin typeface="Consolas" panose="020B0609020204030204" pitchFamily="49" charset="0"/>
              </a:rPr>
              <a:t>if</a:t>
            </a:r>
            <a:r>
              <a:rPr lang="nl-BE" sz="1200" dirty="0">
                <a:latin typeface="Consolas" panose="020B0609020204030204" pitchFamily="49" charset="0"/>
              </a:rPr>
              <a:t>(</a:t>
            </a:r>
            <a:r>
              <a:rPr lang="nl-BE" sz="1200" dirty="0" err="1">
                <a:latin typeface="Consolas" panose="020B0609020204030204" pitchFamily="49" charset="0"/>
              </a:rPr>
              <a:t>paymentSuccessfull</a:t>
            </a:r>
            <a:r>
              <a:rPr lang="nl-BE" sz="1200" dirty="0">
                <a:latin typeface="Consolas" panose="020B0609020204030204" pitchFamily="49" charset="0"/>
              </a:rPr>
              <a:t>)  {  </a:t>
            </a:r>
          </a:p>
          <a:p>
            <a:pPr marL="0" indent="0">
              <a:buNone/>
            </a:pPr>
            <a:r>
              <a:rPr lang="nl-BE" sz="1200" dirty="0">
                <a:latin typeface="Consolas" panose="020B0609020204030204" pitchFamily="49" charset="0"/>
              </a:rPr>
              <a:t>            _</a:t>
            </a:r>
            <a:r>
              <a:rPr lang="nl-BE" sz="1200" dirty="0" err="1">
                <a:latin typeface="Consolas" panose="020B0609020204030204" pitchFamily="49" charset="0"/>
              </a:rPr>
              <a:t>notificationManager.NotifyCustomer</a:t>
            </a:r>
            <a:r>
              <a:rPr lang="nl-BE" sz="1200" dirty="0">
                <a:latin typeface="Consolas" panose="020B0609020204030204" pitchFamily="49" charset="0"/>
              </a:rPr>
              <a:t>(</a:t>
            </a:r>
            <a:r>
              <a:rPr lang="nl-BE" sz="1200" dirty="0" err="1">
                <a:latin typeface="Consolas" panose="020B0609020204030204" pitchFamily="49" charset="0"/>
              </a:rPr>
              <a:t>notification</a:t>
            </a:r>
            <a:r>
              <a:rPr lang="nl-BE" sz="1200" dirty="0">
                <a:latin typeface="Consolas" panose="020B0609020204030204" pitchFamily="49" charset="0"/>
              </a:rPr>
              <a:t>: "</a:t>
            </a:r>
            <a:r>
              <a:rPr lang="nl-BE" sz="1200" dirty="0" err="1">
                <a:latin typeface="Consolas" panose="020B0609020204030204" pitchFamily="49" charset="0"/>
              </a:rPr>
              <a:t>payment</a:t>
            </a:r>
            <a:r>
              <a:rPr lang="nl-BE" sz="1200" dirty="0">
                <a:latin typeface="Consolas" panose="020B0609020204030204" pitchFamily="49" charset="0"/>
              </a:rPr>
              <a:t> </a:t>
            </a:r>
            <a:r>
              <a:rPr lang="nl-BE" sz="1200" dirty="0" err="1">
                <a:latin typeface="Consolas" panose="020B0609020204030204" pitchFamily="49" charset="0"/>
              </a:rPr>
              <a:t>successful</a:t>
            </a:r>
            <a:r>
              <a:rPr lang="nl-BE" sz="1200" dirty="0">
                <a:latin typeface="Consolas" panose="020B0609020204030204" pitchFamily="49" charset="0"/>
              </a:rPr>
              <a:t>");  </a:t>
            </a:r>
          </a:p>
          <a:p>
            <a:pPr marL="0" indent="0">
              <a:buNone/>
            </a:pPr>
            <a:r>
              <a:rPr lang="nl-BE" sz="1200" dirty="0">
                <a:latin typeface="Consolas" panose="020B0609020204030204" pitchFamily="49" charset="0"/>
              </a:rPr>
              <a:t>        }  </a:t>
            </a:r>
          </a:p>
          <a:p>
            <a:pPr marL="0" indent="0">
              <a:buNone/>
            </a:pPr>
            <a:r>
              <a:rPr lang="nl-BE" sz="1200" dirty="0">
                <a:latin typeface="Consolas" panose="020B0609020204030204" pitchFamily="49" charset="0"/>
              </a:rPr>
              <a:t>        </a:t>
            </a:r>
            <a:r>
              <a:rPr lang="nl-BE" sz="1200" b="1" dirty="0" err="1">
                <a:latin typeface="Consolas" panose="020B0609020204030204" pitchFamily="49" charset="0"/>
              </a:rPr>
              <a:t>else</a:t>
            </a:r>
            <a:r>
              <a:rPr lang="nl-BE" sz="1200" dirty="0">
                <a:latin typeface="Consolas" panose="020B0609020204030204" pitchFamily="49" charset="0"/>
              </a:rPr>
              <a:t>  {  </a:t>
            </a:r>
          </a:p>
          <a:p>
            <a:pPr marL="0" indent="0">
              <a:buNone/>
            </a:pPr>
            <a:r>
              <a:rPr lang="nl-BE" sz="1200" dirty="0">
                <a:latin typeface="Consolas" panose="020B0609020204030204" pitchFamily="49" charset="0"/>
              </a:rPr>
              <a:t>            _</a:t>
            </a:r>
            <a:r>
              <a:rPr lang="nl-BE" sz="1200" dirty="0" err="1">
                <a:latin typeface="Consolas" panose="020B0609020204030204" pitchFamily="49" charset="0"/>
              </a:rPr>
              <a:t>notificationManager.NotifyCustomer</a:t>
            </a:r>
            <a:r>
              <a:rPr lang="nl-BE" sz="1200" dirty="0">
                <a:latin typeface="Consolas" panose="020B0609020204030204" pitchFamily="49" charset="0"/>
              </a:rPr>
              <a:t>(</a:t>
            </a:r>
            <a:r>
              <a:rPr lang="nl-BE" sz="1200" dirty="0" err="1">
                <a:latin typeface="Consolas" panose="020B0609020204030204" pitchFamily="49" charset="0"/>
              </a:rPr>
              <a:t>notification</a:t>
            </a:r>
            <a:r>
              <a:rPr lang="nl-BE" sz="1200" dirty="0">
                <a:latin typeface="Consolas" panose="020B0609020204030204" pitchFamily="49" charset="0"/>
              </a:rPr>
              <a:t>: "</a:t>
            </a:r>
            <a:r>
              <a:rPr lang="nl-BE" sz="1200" dirty="0" err="1">
                <a:latin typeface="Consolas" panose="020B0609020204030204" pitchFamily="49" charset="0"/>
              </a:rPr>
              <a:t>payment</a:t>
            </a:r>
            <a:r>
              <a:rPr lang="nl-BE" sz="1200" dirty="0">
                <a:latin typeface="Consolas" panose="020B0609020204030204" pitchFamily="49" charset="0"/>
              </a:rPr>
              <a:t> </a:t>
            </a:r>
            <a:r>
              <a:rPr lang="nl-BE" sz="1200" dirty="0" err="1">
                <a:latin typeface="Consolas" panose="020B0609020204030204" pitchFamily="49" charset="0"/>
              </a:rPr>
              <a:t>failed</a:t>
            </a:r>
            <a:r>
              <a:rPr lang="nl-BE" sz="1200" dirty="0">
                <a:latin typeface="Consolas" panose="020B0609020204030204" pitchFamily="49" charset="0"/>
              </a:rPr>
              <a:t>");  </a:t>
            </a:r>
          </a:p>
          <a:p>
            <a:pPr marL="0" indent="0">
              <a:buNone/>
            </a:pPr>
            <a:r>
              <a:rPr lang="nl-BE" sz="1200" dirty="0">
                <a:latin typeface="Consolas" panose="020B0609020204030204" pitchFamily="49" charset="0"/>
              </a:rPr>
              <a:t>            _</a:t>
            </a:r>
            <a:r>
              <a:rPr lang="nl-BE" sz="1200" dirty="0" err="1">
                <a:latin typeface="Consolas" panose="020B0609020204030204" pitchFamily="49" charset="0"/>
              </a:rPr>
              <a:t>logger.Log</a:t>
            </a:r>
            <a:r>
              <a:rPr lang="nl-BE" sz="1200" dirty="0">
                <a:latin typeface="Consolas" panose="020B0609020204030204" pitchFamily="49" charset="0"/>
              </a:rPr>
              <a:t>(</a:t>
            </a:r>
            <a:r>
              <a:rPr lang="nl-BE" sz="1200" dirty="0" err="1">
                <a:latin typeface="Consolas" panose="020B0609020204030204" pitchFamily="49" charset="0"/>
              </a:rPr>
              <a:t>errorMessage</a:t>
            </a:r>
            <a:r>
              <a:rPr lang="nl-BE" sz="1200" dirty="0">
                <a:latin typeface="Consolas" panose="020B0609020204030204" pitchFamily="49" charset="0"/>
              </a:rPr>
              <a:t>: "</a:t>
            </a:r>
            <a:r>
              <a:rPr lang="nl-BE" sz="1200" dirty="0" err="1">
                <a:latin typeface="Consolas" panose="020B0609020204030204" pitchFamily="49" charset="0"/>
              </a:rPr>
              <a:t>payment</a:t>
            </a:r>
            <a:r>
              <a:rPr lang="nl-BE" sz="1200" dirty="0">
                <a:latin typeface="Consolas" panose="020B0609020204030204" pitchFamily="49" charset="0"/>
              </a:rPr>
              <a:t> </a:t>
            </a:r>
            <a:r>
              <a:rPr lang="nl-BE" sz="1200" dirty="0" err="1">
                <a:latin typeface="Consolas" panose="020B0609020204030204" pitchFamily="49" charset="0"/>
              </a:rPr>
              <a:t>failed</a:t>
            </a:r>
            <a:r>
              <a:rPr lang="nl-BE" sz="1200" dirty="0">
                <a:latin typeface="Consolas" panose="020B0609020204030204" pitchFamily="49" charset="0"/>
              </a:rPr>
              <a:t>");  </a:t>
            </a:r>
          </a:p>
          <a:p>
            <a:pPr marL="0" indent="0">
              <a:buNone/>
            </a:pPr>
            <a:r>
              <a:rPr lang="nl-BE" sz="1200" dirty="0">
                <a:latin typeface="Consolas" panose="020B0609020204030204" pitchFamily="49" charset="0"/>
              </a:rPr>
              <a:t>        }  </a:t>
            </a:r>
          </a:p>
          <a:p>
            <a:pPr marL="0" indent="0">
              <a:buNone/>
            </a:pPr>
            <a:r>
              <a:rPr lang="nl-BE" sz="1200" dirty="0">
                <a:latin typeface="Consolas" panose="020B0609020204030204" pitchFamily="49" charset="0"/>
              </a:rPr>
              <a:t>    }  </a:t>
            </a:r>
          </a:p>
          <a:p>
            <a:pPr marL="0" indent="0">
              <a:buNone/>
            </a:pPr>
            <a:r>
              <a:rPr lang="nl-BE" sz="1200"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1945CDC4-C1B7-4BB4-B245-F030BDF6D7FF}"/>
              </a:ext>
            </a:extLst>
          </p:cNvPr>
          <p:cNvSpPr>
            <a:spLocks noGrp="1"/>
          </p:cNvSpPr>
          <p:nvPr>
            <p:ph type="sldNum" sz="quarter" idx="12"/>
          </p:nvPr>
        </p:nvSpPr>
        <p:spPr/>
        <p:txBody>
          <a:bodyPr/>
          <a:lstStyle/>
          <a:p>
            <a:fld id="{B2CC8EC0-3BB1-4B7A-944C-D8BFC715B518}" type="slidenum">
              <a:rPr lang="nl-BE" smtClean="0"/>
              <a:t>36</a:t>
            </a:fld>
            <a:endParaRPr lang="nl-BE"/>
          </a:p>
        </p:txBody>
      </p:sp>
    </p:spTree>
    <p:extLst>
      <p:ext uri="{BB962C8B-B14F-4D97-AF65-F5344CB8AC3E}">
        <p14:creationId xmlns:p14="http://schemas.microsoft.com/office/powerpoint/2010/main" val="1946627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EA8C49-F230-4C59-8184-DEA871646D67}"/>
              </a:ext>
            </a:extLst>
          </p:cNvPr>
          <p:cNvSpPr>
            <a:spLocks noGrp="1"/>
          </p:cNvSpPr>
          <p:nvPr>
            <p:ph type="title"/>
          </p:nvPr>
        </p:nvSpPr>
        <p:spPr/>
        <p:txBody>
          <a:bodyPr/>
          <a:lstStyle/>
          <a:p>
            <a:r>
              <a:rPr lang="nl-BE" dirty="0"/>
              <a:t>Mogelijk probleem	</a:t>
            </a:r>
          </a:p>
        </p:txBody>
      </p:sp>
      <p:sp>
        <p:nvSpPr>
          <p:cNvPr id="3" name="Tijdelijke aanduiding voor inhoud 2">
            <a:extLst>
              <a:ext uri="{FF2B5EF4-FFF2-40B4-BE49-F238E27FC236}">
                <a16:creationId xmlns:a16="http://schemas.microsoft.com/office/drawing/2014/main" id="{038F811F-FF7D-429B-BC2C-EAC5521DB9E2}"/>
              </a:ext>
            </a:extLst>
          </p:cNvPr>
          <p:cNvSpPr>
            <a:spLocks noGrp="1"/>
          </p:cNvSpPr>
          <p:nvPr>
            <p:ph idx="1"/>
          </p:nvPr>
        </p:nvSpPr>
        <p:spPr/>
        <p:txBody>
          <a:bodyPr/>
          <a:lstStyle/>
          <a:p>
            <a:r>
              <a:rPr lang="nl-BE" dirty="0"/>
              <a:t>We hebben nog maar een kleine applicatie, maar alle afhankelijkheden van de Commerce klasse worden nu in Program klasse geïnstantieerd.</a:t>
            </a:r>
          </a:p>
          <a:p>
            <a:r>
              <a:rPr lang="nl-BE" dirty="0"/>
              <a:t>Wat gebeurt er als we met veel meer klassen en afhankelijkheden werken? Niet meer te doen om dat manueel te blijven doen.</a:t>
            </a:r>
          </a:p>
          <a:p>
            <a:r>
              <a:rPr lang="nl-BE" dirty="0" err="1"/>
              <a:t>Dependency</a:t>
            </a:r>
            <a:r>
              <a:rPr lang="nl-BE" dirty="0"/>
              <a:t> </a:t>
            </a:r>
            <a:r>
              <a:rPr lang="nl-BE" dirty="0" err="1"/>
              <a:t>Injection</a:t>
            </a:r>
            <a:r>
              <a:rPr lang="nl-BE" dirty="0"/>
              <a:t> Container </a:t>
            </a:r>
            <a:r>
              <a:rPr lang="nl-BE" dirty="0" err="1"/>
              <a:t>to</a:t>
            </a:r>
            <a:r>
              <a:rPr lang="nl-BE" dirty="0"/>
              <a:t> </a:t>
            </a:r>
            <a:r>
              <a:rPr lang="nl-BE" dirty="0" err="1"/>
              <a:t>the</a:t>
            </a:r>
            <a:r>
              <a:rPr lang="nl-BE" dirty="0"/>
              <a:t> </a:t>
            </a:r>
            <a:r>
              <a:rPr lang="nl-BE" dirty="0" err="1"/>
              <a:t>rescue</a:t>
            </a:r>
            <a:r>
              <a:rPr lang="nl-BE" dirty="0"/>
              <a:t>! </a:t>
            </a:r>
          </a:p>
        </p:txBody>
      </p:sp>
      <p:sp>
        <p:nvSpPr>
          <p:cNvPr id="4" name="Tijdelijke aanduiding voor dianummer 3">
            <a:extLst>
              <a:ext uri="{FF2B5EF4-FFF2-40B4-BE49-F238E27FC236}">
                <a16:creationId xmlns:a16="http://schemas.microsoft.com/office/drawing/2014/main" id="{0413241C-514F-480E-B39D-83C26AACAB22}"/>
              </a:ext>
            </a:extLst>
          </p:cNvPr>
          <p:cNvSpPr>
            <a:spLocks noGrp="1"/>
          </p:cNvSpPr>
          <p:nvPr>
            <p:ph type="sldNum" sz="quarter" idx="12"/>
          </p:nvPr>
        </p:nvSpPr>
        <p:spPr/>
        <p:txBody>
          <a:bodyPr/>
          <a:lstStyle/>
          <a:p>
            <a:fld id="{B2CC8EC0-3BB1-4B7A-944C-D8BFC715B518}" type="slidenum">
              <a:rPr lang="nl-BE" smtClean="0"/>
              <a:t>37</a:t>
            </a:fld>
            <a:endParaRPr lang="nl-BE"/>
          </a:p>
        </p:txBody>
      </p:sp>
    </p:spTree>
    <p:extLst>
      <p:ext uri="{BB962C8B-B14F-4D97-AF65-F5344CB8AC3E}">
        <p14:creationId xmlns:p14="http://schemas.microsoft.com/office/powerpoint/2010/main" val="3059664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125B2C-9554-4E04-8E06-BC7C6BC161E4}"/>
              </a:ext>
            </a:extLst>
          </p:cNvPr>
          <p:cNvSpPr>
            <a:spLocks noGrp="1"/>
          </p:cNvSpPr>
          <p:nvPr>
            <p:ph type="title"/>
          </p:nvPr>
        </p:nvSpPr>
        <p:spPr/>
        <p:txBody>
          <a:bodyPr/>
          <a:lstStyle/>
          <a:p>
            <a:r>
              <a:rPr lang="nl-BE" dirty="0" err="1"/>
              <a:t>Dependency</a:t>
            </a:r>
            <a:r>
              <a:rPr lang="nl-BE" dirty="0"/>
              <a:t> </a:t>
            </a:r>
            <a:r>
              <a:rPr lang="nl-BE" dirty="0" err="1"/>
              <a:t>Injection</a:t>
            </a:r>
            <a:r>
              <a:rPr lang="nl-BE" dirty="0"/>
              <a:t> Container</a:t>
            </a:r>
          </a:p>
        </p:txBody>
      </p:sp>
      <p:sp>
        <p:nvSpPr>
          <p:cNvPr id="3" name="Tijdelijke aanduiding voor inhoud 2">
            <a:extLst>
              <a:ext uri="{FF2B5EF4-FFF2-40B4-BE49-F238E27FC236}">
                <a16:creationId xmlns:a16="http://schemas.microsoft.com/office/drawing/2014/main" id="{B9E56B4C-D8AE-4DD4-8907-27E181EAB628}"/>
              </a:ext>
            </a:extLst>
          </p:cNvPr>
          <p:cNvSpPr>
            <a:spLocks noGrp="1"/>
          </p:cNvSpPr>
          <p:nvPr>
            <p:ph idx="1"/>
          </p:nvPr>
        </p:nvSpPr>
        <p:spPr/>
        <p:txBody>
          <a:bodyPr/>
          <a:lstStyle/>
          <a:p>
            <a:r>
              <a:rPr lang="nl-BE" dirty="0"/>
              <a:t>DI Container neemt de verantwoordelijkheid om de afhankelijkheden te instantiëren en te voorzien, onafhankelijk van het aantal afhankelijkheden</a:t>
            </a:r>
          </a:p>
          <a:p>
            <a:r>
              <a:rPr lang="nl-BE" dirty="0"/>
              <a:t>Container moet natuurlijk wel weten wat de afhankelijkheden zijn.</a:t>
            </a:r>
          </a:p>
          <a:p>
            <a:r>
              <a:rPr lang="nl-BE" dirty="0"/>
              <a:t>We moeten container meegeven welke concrete implementatie er moet </a:t>
            </a:r>
            <a:r>
              <a:rPr lang="nl-BE" dirty="0" err="1"/>
              <a:t>gereturned</a:t>
            </a:r>
            <a:r>
              <a:rPr lang="nl-BE" dirty="0"/>
              <a:t> worden als we een afhankelijkheid van de vorm </a:t>
            </a:r>
            <a:r>
              <a:rPr lang="nl-BE" dirty="0" err="1">
                <a:latin typeface="Consolas" panose="020B0609020204030204" pitchFamily="49" charset="0"/>
              </a:rPr>
              <a:t>ISomeInterface</a:t>
            </a:r>
            <a:r>
              <a:rPr lang="nl-BE" dirty="0"/>
              <a:t> injecteren in de code.</a:t>
            </a:r>
          </a:p>
          <a:p>
            <a:r>
              <a:rPr lang="nl-BE" dirty="0"/>
              <a:t>In codevoorbeeld gebruiken we </a:t>
            </a:r>
            <a:r>
              <a:rPr lang="nl-BE" dirty="0" err="1"/>
              <a:t>Autofac</a:t>
            </a:r>
            <a:r>
              <a:rPr lang="nl-BE" dirty="0"/>
              <a:t>. Er bestaan verschillende andere DI Containers.</a:t>
            </a:r>
          </a:p>
        </p:txBody>
      </p:sp>
      <p:sp>
        <p:nvSpPr>
          <p:cNvPr id="4" name="Tijdelijke aanduiding voor dianummer 3">
            <a:extLst>
              <a:ext uri="{FF2B5EF4-FFF2-40B4-BE49-F238E27FC236}">
                <a16:creationId xmlns:a16="http://schemas.microsoft.com/office/drawing/2014/main" id="{27D5571E-DDC7-4C9D-AA95-3847CB42578C}"/>
              </a:ext>
            </a:extLst>
          </p:cNvPr>
          <p:cNvSpPr>
            <a:spLocks noGrp="1"/>
          </p:cNvSpPr>
          <p:nvPr>
            <p:ph type="sldNum" sz="quarter" idx="12"/>
          </p:nvPr>
        </p:nvSpPr>
        <p:spPr/>
        <p:txBody>
          <a:bodyPr/>
          <a:lstStyle/>
          <a:p>
            <a:fld id="{B2CC8EC0-3BB1-4B7A-944C-D8BFC715B518}" type="slidenum">
              <a:rPr lang="nl-BE" smtClean="0"/>
              <a:t>38</a:t>
            </a:fld>
            <a:endParaRPr lang="nl-BE"/>
          </a:p>
        </p:txBody>
      </p:sp>
    </p:spTree>
    <p:extLst>
      <p:ext uri="{BB962C8B-B14F-4D97-AF65-F5344CB8AC3E}">
        <p14:creationId xmlns:p14="http://schemas.microsoft.com/office/powerpoint/2010/main" val="3701318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E42FB0-45B0-44DA-8542-3CA6D619205C}"/>
              </a:ext>
            </a:extLst>
          </p:cNvPr>
          <p:cNvSpPr>
            <a:spLocks noGrp="1"/>
          </p:cNvSpPr>
          <p:nvPr>
            <p:ph type="title"/>
          </p:nvPr>
        </p:nvSpPr>
        <p:spPr>
          <a:xfrm>
            <a:off x="1088679" y="102606"/>
            <a:ext cx="9875520" cy="1356360"/>
          </a:xfrm>
        </p:spPr>
        <p:txBody>
          <a:bodyPr/>
          <a:lstStyle/>
          <a:p>
            <a:r>
              <a:rPr lang="nl-BE" dirty="0"/>
              <a:t>Codevoorbeeld met DI Container</a:t>
            </a:r>
          </a:p>
        </p:txBody>
      </p:sp>
      <p:sp>
        <p:nvSpPr>
          <p:cNvPr id="3" name="Tijdelijke aanduiding voor inhoud 2">
            <a:extLst>
              <a:ext uri="{FF2B5EF4-FFF2-40B4-BE49-F238E27FC236}">
                <a16:creationId xmlns:a16="http://schemas.microsoft.com/office/drawing/2014/main" id="{743F3946-0231-4442-B0BE-518837FE3037}"/>
              </a:ext>
            </a:extLst>
          </p:cNvPr>
          <p:cNvSpPr>
            <a:spLocks noGrp="1"/>
          </p:cNvSpPr>
          <p:nvPr>
            <p:ph idx="1"/>
          </p:nvPr>
        </p:nvSpPr>
        <p:spPr>
          <a:xfrm>
            <a:off x="838200" y="1347538"/>
            <a:ext cx="10515600" cy="5510462"/>
          </a:xfrm>
          <a:solidFill>
            <a:schemeClr val="accent1"/>
          </a:solidFill>
        </p:spPr>
        <p:txBody>
          <a:bodyPr>
            <a:normAutofit fontScale="62500" lnSpcReduction="20000"/>
          </a:bodyPr>
          <a:lstStyle/>
          <a:p>
            <a:pPr marL="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a:t>
            </a:r>
            <a:r>
              <a:rPr lang="nl-BE" dirty="0" err="1">
                <a:latin typeface="Consolas" panose="020B0609020204030204" pitchFamily="49" charset="0"/>
              </a:rPr>
              <a:t>IoCBuilder</a:t>
            </a: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b="1" dirty="0" err="1">
                <a:latin typeface="Consolas" panose="020B0609020204030204" pitchFamily="49" charset="0"/>
              </a:rPr>
              <a:t>internal</a:t>
            </a:r>
            <a:r>
              <a:rPr lang="nl-BE" dirty="0">
                <a:latin typeface="Consolas" panose="020B0609020204030204" pitchFamily="49" charset="0"/>
              </a:rPr>
              <a:t> </a:t>
            </a:r>
            <a:r>
              <a:rPr lang="nl-BE" b="1" dirty="0" err="1">
                <a:latin typeface="Consolas" panose="020B0609020204030204" pitchFamily="49" charset="0"/>
              </a:rPr>
              <a:t>static</a:t>
            </a:r>
            <a:r>
              <a:rPr lang="nl-BE" dirty="0">
                <a:latin typeface="Consolas" panose="020B0609020204030204" pitchFamily="49" charset="0"/>
              </a:rPr>
              <a:t> </a:t>
            </a:r>
            <a:r>
              <a:rPr lang="nl-BE" dirty="0" err="1">
                <a:latin typeface="Consolas" panose="020B0609020204030204" pitchFamily="49" charset="0"/>
              </a:rPr>
              <a:t>IContainer</a:t>
            </a:r>
            <a:r>
              <a:rPr lang="nl-BE" dirty="0">
                <a:latin typeface="Consolas" panose="020B0609020204030204" pitchFamily="49" charset="0"/>
              </a:rPr>
              <a:t> </a:t>
            </a:r>
            <a:r>
              <a:rPr lang="nl-BE" dirty="0" err="1">
                <a:latin typeface="Consolas" panose="020B0609020204030204" pitchFamily="49" charset="0"/>
              </a:rPr>
              <a:t>Build</a:t>
            </a: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dirty="0" err="1">
                <a:latin typeface="Consolas" panose="020B0609020204030204" pitchFamily="49" charset="0"/>
              </a:rPr>
              <a:t>ContainerBuilder</a:t>
            </a:r>
            <a:r>
              <a:rPr lang="nl-BE" dirty="0">
                <a:latin typeface="Consolas" panose="020B0609020204030204" pitchFamily="49" charset="0"/>
              </a:rPr>
              <a:t> builder = </a:t>
            </a:r>
            <a:r>
              <a:rPr lang="nl-BE" b="1" dirty="0">
                <a:latin typeface="Consolas" panose="020B0609020204030204" pitchFamily="49" charset="0"/>
              </a:rPr>
              <a:t>new</a:t>
            </a:r>
            <a:r>
              <a:rPr lang="nl-BE" dirty="0">
                <a:latin typeface="Consolas" panose="020B0609020204030204" pitchFamily="49" charset="0"/>
              </a:rPr>
              <a:t> </a:t>
            </a:r>
            <a:r>
              <a:rPr lang="nl-BE" dirty="0" err="1">
                <a:latin typeface="Consolas" panose="020B0609020204030204" pitchFamily="49" charset="0"/>
              </a:rPr>
              <a:t>ContainerBuilder</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dirty="0" err="1">
                <a:latin typeface="Consolas" panose="020B0609020204030204" pitchFamily="49" charset="0"/>
              </a:rPr>
              <a:t>RegisterTypes</a:t>
            </a:r>
            <a:r>
              <a:rPr lang="nl-BE" dirty="0">
                <a:latin typeface="Consolas" panose="020B0609020204030204" pitchFamily="49" charset="0"/>
              </a:rPr>
              <a:t>(builder);  </a:t>
            </a:r>
          </a:p>
          <a:p>
            <a:pPr marL="0" indent="0">
              <a:buNone/>
            </a:pPr>
            <a:r>
              <a:rPr lang="nl-BE" dirty="0">
                <a:latin typeface="Consolas" panose="020B0609020204030204" pitchFamily="49" charset="0"/>
              </a:rPr>
              <a:t>        </a:t>
            </a:r>
            <a:r>
              <a:rPr lang="nl-BE" b="1" dirty="0">
                <a:latin typeface="Consolas" panose="020B0609020204030204" pitchFamily="49" charset="0"/>
              </a:rPr>
              <a:t>return</a:t>
            </a:r>
            <a:r>
              <a:rPr lang="nl-BE" dirty="0">
                <a:latin typeface="Consolas" panose="020B0609020204030204" pitchFamily="49" charset="0"/>
              </a:rPr>
              <a:t> </a:t>
            </a:r>
            <a:r>
              <a:rPr lang="nl-BE" dirty="0" err="1">
                <a:latin typeface="Consolas" panose="020B0609020204030204" pitchFamily="49" charset="0"/>
              </a:rPr>
              <a:t>builder.Build</a:t>
            </a:r>
            <a:r>
              <a:rPr lang="nl-BE" dirty="0">
                <a:latin typeface="Consolas" panose="020B0609020204030204" pitchFamily="49" charset="0"/>
              </a:rPr>
              <a: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a:latin typeface="Consolas" panose="020B0609020204030204" pitchFamily="49" charset="0"/>
              </a:rPr>
              <a:t>private</a:t>
            </a:r>
            <a:r>
              <a:rPr lang="nl-BE" dirty="0">
                <a:latin typeface="Consolas" panose="020B0609020204030204" pitchFamily="49" charset="0"/>
              </a:rPr>
              <a:t> </a:t>
            </a:r>
            <a:r>
              <a:rPr lang="nl-BE" b="1" dirty="0" err="1">
                <a:latin typeface="Consolas" panose="020B0609020204030204" pitchFamily="49" charset="0"/>
              </a:rPr>
              <a:t>static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RegisterTypes</a:t>
            </a:r>
            <a:r>
              <a:rPr lang="nl-BE" dirty="0">
                <a:latin typeface="Consolas" panose="020B0609020204030204" pitchFamily="49" charset="0"/>
              </a:rPr>
              <a:t>(</a:t>
            </a:r>
            <a:r>
              <a:rPr lang="nl-BE" dirty="0" err="1">
                <a:latin typeface="Consolas" panose="020B0609020204030204" pitchFamily="49" charset="0"/>
              </a:rPr>
              <a:t>ContainerBuilder</a:t>
            </a:r>
            <a:r>
              <a:rPr lang="nl-BE" dirty="0">
                <a:latin typeface="Consolas" panose="020B0609020204030204" pitchFamily="49" charset="0"/>
              </a:rPr>
              <a:t> builder)  {  </a:t>
            </a:r>
          </a:p>
          <a:p>
            <a:pPr marL="0" indent="0">
              <a:buNone/>
            </a:pPr>
            <a:r>
              <a:rPr lang="nl-BE" dirty="0">
                <a:latin typeface="Consolas" panose="020B0609020204030204" pitchFamily="49" charset="0"/>
              </a:rPr>
              <a:t>        </a:t>
            </a:r>
            <a:r>
              <a:rPr lang="nl-BE" dirty="0" err="1">
                <a:latin typeface="Consolas" panose="020B0609020204030204" pitchFamily="49" charset="0"/>
              </a:rPr>
              <a:t>builder.RegisterType</a:t>
            </a:r>
            <a:r>
              <a:rPr lang="nl-BE" dirty="0">
                <a:latin typeface="Consolas" panose="020B0609020204030204" pitchFamily="49" charset="0"/>
              </a:rPr>
              <a:t>&lt;Commerce&gt;();  </a:t>
            </a:r>
          </a:p>
          <a:p>
            <a:pPr marL="0" indent="0">
              <a:buNone/>
            </a:pPr>
            <a:r>
              <a:rPr lang="nl-BE" dirty="0">
                <a:latin typeface="Consolas" panose="020B0609020204030204" pitchFamily="49" charset="0"/>
              </a:rPr>
              <a:t>        </a:t>
            </a:r>
            <a:r>
              <a:rPr lang="nl-BE" dirty="0" err="1">
                <a:latin typeface="Consolas" panose="020B0609020204030204" pitchFamily="49" charset="0"/>
              </a:rPr>
              <a:t>builder.RegisterType</a:t>
            </a:r>
            <a:r>
              <a:rPr lang="nl-BE" dirty="0">
                <a:latin typeface="Consolas" panose="020B0609020204030204" pitchFamily="49" charset="0"/>
              </a:rPr>
              <a:t>&lt;</a:t>
            </a:r>
            <a:r>
              <a:rPr lang="nl-BE" dirty="0" err="1">
                <a:latin typeface="Consolas" panose="020B0609020204030204" pitchFamily="49" charset="0"/>
              </a:rPr>
              <a:t>CurrencyConverter</a:t>
            </a:r>
            <a:r>
              <a:rPr lang="nl-BE" dirty="0">
                <a:latin typeface="Consolas" panose="020B0609020204030204" pitchFamily="49" charset="0"/>
              </a:rPr>
              <a:t>&gt;().As&lt;</a:t>
            </a:r>
            <a:r>
              <a:rPr lang="nl-BE" dirty="0" err="1">
                <a:latin typeface="Consolas" panose="020B0609020204030204" pitchFamily="49" charset="0"/>
              </a:rPr>
              <a:t>ICurrencyConverter</a:t>
            </a:r>
            <a:r>
              <a:rPr lang="nl-BE" dirty="0">
                <a:latin typeface="Consolas" panose="020B0609020204030204" pitchFamily="49" charset="0"/>
              </a:rPr>
              <a:t>&gt;();  </a:t>
            </a:r>
          </a:p>
          <a:p>
            <a:pPr marL="0" indent="0">
              <a:buNone/>
            </a:pPr>
            <a:r>
              <a:rPr lang="nl-BE" dirty="0">
                <a:latin typeface="Consolas" panose="020B0609020204030204" pitchFamily="49" charset="0"/>
              </a:rPr>
              <a:t>        </a:t>
            </a:r>
            <a:r>
              <a:rPr lang="nl-BE" dirty="0" err="1">
                <a:latin typeface="Consolas" panose="020B0609020204030204" pitchFamily="49" charset="0"/>
              </a:rPr>
              <a:t>builder.RegisterType</a:t>
            </a:r>
            <a:r>
              <a:rPr lang="nl-BE" dirty="0">
                <a:latin typeface="Consolas" panose="020B0609020204030204" pitchFamily="49" charset="0"/>
              </a:rPr>
              <a:t>&lt;</a:t>
            </a:r>
            <a:r>
              <a:rPr lang="nl-BE" dirty="0" err="1">
                <a:latin typeface="Consolas" panose="020B0609020204030204" pitchFamily="49" charset="0"/>
              </a:rPr>
              <a:t>TextLogger</a:t>
            </a:r>
            <a:r>
              <a:rPr lang="nl-BE" dirty="0">
                <a:latin typeface="Consolas" panose="020B0609020204030204" pitchFamily="49" charset="0"/>
              </a:rPr>
              <a:t>&gt;().As&lt;</a:t>
            </a:r>
            <a:r>
              <a:rPr lang="nl-BE" dirty="0" err="1">
                <a:latin typeface="Consolas" panose="020B0609020204030204" pitchFamily="49" charset="0"/>
              </a:rPr>
              <a:t>ILogger</a:t>
            </a:r>
            <a:r>
              <a:rPr lang="nl-BE" dirty="0">
                <a:latin typeface="Consolas" panose="020B0609020204030204" pitchFamily="49" charset="0"/>
              </a:rPr>
              <a:t>&gt;();  </a:t>
            </a:r>
          </a:p>
          <a:p>
            <a:pPr marL="0" indent="0">
              <a:buNone/>
            </a:pPr>
            <a:r>
              <a:rPr lang="nl-BE" dirty="0">
                <a:latin typeface="Consolas" panose="020B0609020204030204" pitchFamily="49" charset="0"/>
              </a:rPr>
              <a:t>        </a:t>
            </a:r>
            <a:r>
              <a:rPr lang="nl-BE" dirty="0" err="1">
                <a:latin typeface="Consolas" panose="020B0609020204030204" pitchFamily="49" charset="0"/>
              </a:rPr>
              <a:t>builder.RegisterType</a:t>
            </a:r>
            <a:r>
              <a:rPr lang="nl-BE" dirty="0">
                <a:latin typeface="Consolas" panose="020B0609020204030204" pitchFamily="49" charset="0"/>
              </a:rPr>
              <a:t>&lt;</a:t>
            </a:r>
            <a:r>
              <a:rPr lang="nl-BE" dirty="0" err="1">
                <a:latin typeface="Consolas" panose="020B0609020204030204" pitchFamily="49" charset="0"/>
              </a:rPr>
              <a:t>EmailNotifier</a:t>
            </a:r>
            <a:r>
              <a:rPr lang="nl-BE" dirty="0">
                <a:latin typeface="Consolas" panose="020B0609020204030204" pitchFamily="49" charset="0"/>
              </a:rPr>
              <a:t>&gt;().As&lt;</a:t>
            </a:r>
            <a:r>
              <a:rPr lang="nl-BE" dirty="0" err="1">
                <a:latin typeface="Consolas" panose="020B0609020204030204" pitchFamily="49" charset="0"/>
              </a:rPr>
              <a:t>INotificationManager</a:t>
            </a:r>
            <a:r>
              <a:rPr lang="nl-BE" dirty="0">
                <a:latin typeface="Consolas" panose="020B0609020204030204" pitchFamily="49" charset="0"/>
              </a:rPr>
              <a:t>&gt;();  </a:t>
            </a:r>
          </a:p>
          <a:p>
            <a:pPr marL="0" indent="0">
              <a:buNone/>
            </a:pPr>
            <a:r>
              <a:rPr lang="nl-BE" dirty="0">
                <a:latin typeface="Consolas" panose="020B0609020204030204" pitchFamily="49" charset="0"/>
              </a:rPr>
              <a:t>        </a:t>
            </a:r>
            <a:r>
              <a:rPr lang="nl-BE" dirty="0" err="1">
                <a:latin typeface="Consolas" panose="020B0609020204030204" pitchFamily="49" charset="0"/>
              </a:rPr>
              <a:t>builder.RegisterType</a:t>
            </a:r>
            <a:r>
              <a:rPr lang="nl-BE" dirty="0">
                <a:latin typeface="Consolas" panose="020B0609020204030204" pitchFamily="49" charset="0"/>
              </a:rPr>
              <a:t>&lt;</a:t>
            </a:r>
            <a:r>
              <a:rPr lang="nl-BE" dirty="0" err="1">
                <a:latin typeface="Consolas" panose="020B0609020204030204" pitchFamily="49" charset="0"/>
              </a:rPr>
              <a:t>CreditCardProcessor</a:t>
            </a:r>
            <a:r>
              <a:rPr lang="nl-BE" dirty="0">
                <a:latin typeface="Consolas" panose="020B0609020204030204" pitchFamily="49" charset="0"/>
              </a:rPr>
              <a:t>&gt;().As&lt;</a:t>
            </a:r>
            <a:r>
              <a:rPr lang="nl-BE" dirty="0" err="1">
                <a:latin typeface="Consolas" panose="020B0609020204030204" pitchFamily="49" charset="0"/>
              </a:rPr>
              <a:t>IPaymentProcessor</a:t>
            </a:r>
            <a:r>
              <a:rPr lang="nl-BE" dirty="0">
                <a:latin typeface="Consolas" panose="020B0609020204030204" pitchFamily="49" charset="0"/>
              </a:rPr>
              <a:t>&gt;();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p>
          <a:p>
            <a:pPr marL="0" indent="0">
              <a:buNone/>
            </a:pPr>
            <a:endParaRPr lang="nl-BE" dirty="0"/>
          </a:p>
        </p:txBody>
      </p:sp>
      <p:sp>
        <p:nvSpPr>
          <p:cNvPr id="4" name="Tijdelijke aanduiding voor dianummer 3">
            <a:extLst>
              <a:ext uri="{FF2B5EF4-FFF2-40B4-BE49-F238E27FC236}">
                <a16:creationId xmlns:a16="http://schemas.microsoft.com/office/drawing/2014/main" id="{E5CA5C5A-0E01-48CC-8DFF-255FABE05767}"/>
              </a:ext>
            </a:extLst>
          </p:cNvPr>
          <p:cNvSpPr>
            <a:spLocks noGrp="1"/>
          </p:cNvSpPr>
          <p:nvPr>
            <p:ph type="sldNum" sz="quarter" idx="12"/>
          </p:nvPr>
        </p:nvSpPr>
        <p:spPr/>
        <p:txBody>
          <a:bodyPr/>
          <a:lstStyle/>
          <a:p>
            <a:fld id="{B2CC8EC0-3BB1-4B7A-944C-D8BFC715B518}" type="slidenum">
              <a:rPr lang="nl-BE" smtClean="0"/>
              <a:t>39</a:t>
            </a:fld>
            <a:endParaRPr lang="nl-BE"/>
          </a:p>
        </p:txBody>
      </p:sp>
    </p:spTree>
    <p:extLst>
      <p:ext uri="{BB962C8B-B14F-4D97-AF65-F5344CB8AC3E}">
        <p14:creationId xmlns:p14="http://schemas.microsoft.com/office/powerpoint/2010/main" val="313984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Repository</a:t>
            </a:r>
            <a:r>
              <a:rPr lang="nl-BE" dirty="0"/>
              <a:t> patroon</a:t>
            </a:r>
          </a:p>
        </p:txBody>
      </p:sp>
      <p:sp>
        <p:nvSpPr>
          <p:cNvPr id="3" name="Tijdelijke aanduiding voor inhoud 2"/>
          <p:cNvSpPr>
            <a:spLocks noGrp="1"/>
          </p:cNvSpPr>
          <p:nvPr>
            <p:ph idx="1"/>
          </p:nvPr>
        </p:nvSpPr>
        <p:spPr/>
        <p:txBody>
          <a:bodyPr>
            <a:normAutofit/>
          </a:bodyPr>
          <a:lstStyle/>
          <a:p>
            <a:r>
              <a:rPr lang="en-US" dirty="0"/>
              <a:t>“A Repository mediates between the domain and data mapping layers, acting like an in-memory domain object collection. Client objects construct query specifications declaratively and submit them to Repository for satisfaction. Objects can be added to and removed from the Repository, as they can from a simple collection of objects, and the mapping code encapsulated by the Repository will carry out the appropriate operations behind the scenes. Conceptually, a Repository encapsulates the set of objects persisted in a data store and the operations performed over them, providing a more object-oriented view of the persistence layer. Repository also supports the objective of achieving a clean separation and one-way dependency between the domain and data mapping layers” (</a:t>
            </a:r>
            <a:r>
              <a:rPr lang="nl-BE" dirty="0">
                <a:hlinkClick r:id="rId2"/>
              </a:rPr>
              <a:t>http://www.martinfowler.com/eaaCatalog/repository.html</a:t>
            </a:r>
            <a:r>
              <a:rPr lang="nl-BE" dirty="0"/>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63507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E42FB0-45B0-44DA-8542-3CA6D619205C}"/>
              </a:ext>
            </a:extLst>
          </p:cNvPr>
          <p:cNvSpPr>
            <a:spLocks noGrp="1"/>
          </p:cNvSpPr>
          <p:nvPr>
            <p:ph type="title"/>
          </p:nvPr>
        </p:nvSpPr>
        <p:spPr>
          <a:xfrm>
            <a:off x="1160227" y="15240"/>
            <a:ext cx="9875520" cy="1356360"/>
          </a:xfrm>
        </p:spPr>
        <p:txBody>
          <a:bodyPr/>
          <a:lstStyle/>
          <a:p>
            <a:r>
              <a:rPr lang="nl-BE" dirty="0"/>
              <a:t>Codevoorbeeld met DI Container</a:t>
            </a:r>
          </a:p>
        </p:txBody>
      </p:sp>
      <p:sp>
        <p:nvSpPr>
          <p:cNvPr id="3" name="Tijdelijke aanduiding voor inhoud 2">
            <a:extLst>
              <a:ext uri="{FF2B5EF4-FFF2-40B4-BE49-F238E27FC236}">
                <a16:creationId xmlns:a16="http://schemas.microsoft.com/office/drawing/2014/main" id="{743F3946-0231-4442-B0BE-518837FE3037}"/>
              </a:ext>
            </a:extLst>
          </p:cNvPr>
          <p:cNvSpPr>
            <a:spLocks noGrp="1"/>
          </p:cNvSpPr>
          <p:nvPr>
            <p:ph idx="1"/>
          </p:nvPr>
        </p:nvSpPr>
        <p:spPr>
          <a:xfrm>
            <a:off x="0" y="1371600"/>
            <a:ext cx="12192000" cy="5349875"/>
          </a:xfrm>
          <a:solidFill>
            <a:schemeClr val="accent1"/>
          </a:solidFill>
        </p:spPr>
        <p:txBody>
          <a:bodyPr>
            <a:normAutofit fontScale="55000" lnSpcReduction="20000"/>
          </a:bodyPr>
          <a:lstStyle/>
          <a:p>
            <a:pPr marL="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Commerce  {  </a:t>
            </a:r>
          </a:p>
          <a:p>
            <a:pPr marL="0" indent="0">
              <a:buNone/>
            </a:pPr>
            <a:r>
              <a:rPr lang="nl-BE" dirty="0">
                <a:latin typeface="Consolas" panose="020B0609020204030204" pitchFamily="49" charset="0"/>
              </a:rPr>
              <a:t>    </a:t>
            </a:r>
            <a:r>
              <a:rPr lang="nl-BE" b="1" dirty="0">
                <a:latin typeface="Consolas" panose="020B0609020204030204" pitchFamily="49" charset="0"/>
              </a:rPr>
              <a:t>private</a:t>
            </a:r>
            <a:r>
              <a:rPr lang="nl-BE" dirty="0">
                <a:latin typeface="Consolas" panose="020B0609020204030204" pitchFamily="49" charset="0"/>
              </a:rPr>
              <a:t> </a:t>
            </a:r>
            <a:r>
              <a:rPr lang="nl-BE" dirty="0" err="1">
                <a:latin typeface="Consolas" panose="020B0609020204030204" pitchFamily="49" charset="0"/>
              </a:rPr>
              <a:t>IPaymentProcessor</a:t>
            </a:r>
            <a:r>
              <a:rPr lang="nl-BE" dirty="0">
                <a:latin typeface="Consolas" panose="020B0609020204030204" pitchFamily="49" charset="0"/>
              </a:rPr>
              <a:t> _</a:t>
            </a:r>
            <a:r>
              <a:rPr lang="nl-BE" dirty="0" err="1">
                <a:latin typeface="Consolas" panose="020B0609020204030204" pitchFamily="49" charset="0"/>
              </a:rPr>
              <a:t>paymentProcessor</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a:latin typeface="Consolas" panose="020B0609020204030204" pitchFamily="49" charset="0"/>
              </a:rPr>
              <a:t>private</a:t>
            </a:r>
            <a:r>
              <a:rPr lang="nl-BE" dirty="0">
                <a:latin typeface="Consolas" panose="020B0609020204030204" pitchFamily="49" charset="0"/>
              </a:rPr>
              <a:t> </a:t>
            </a:r>
            <a:r>
              <a:rPr lang="nl-BE" dirty="0" err="1">
                <a:latin typeface="Consolas" panose="020B0609020204030204" pitchFamily="49" charset="0"/>
              </a:rPr>
              <a:t>INotificationManager</a:t>
            </a:r>
            <a:r>
              <a:rPr lang="nl-BE" dirty="0">
                <a:latin typeface="Consolas" panose="020B0609020204030204" pitchFamily="49" charset="0"/>
              </a:rPr>
              <a:t> _</a:t>
            </a:r>
            <a:r>
              <a:rPr lang="nl-BE" dirty="0" err="1">
                <a:latin typeface="Consolas" panose="020B0609020204030204" pitchFamily="49" charset="0"/>
              </a:rPr>
              <a:t>notificationManager</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a:latin typeface="Consolas" panose="020B0609020204030204" pitchFamily="49" charset="0"/>
              </a:rPr>
              <a:t>private</a:t>
            </a:r>
            <a:r>
              <a:rPr lang="nl-BE" dirty="0">
                <a:latin typeface="Consolas" panose="020B0609020204030204" pitchFamily="49" charset="0"/>
              </a:rPr>
              <a:t> </a:t>
            </a:r>
            <a:r>
              <a:rPr lang="nl-BE" dirty="0" err="1">
                <a:latin typeface="Consolas" panose="020B0609020204030204" pitchFamily="49" charset="0"/>
              </a:rPr>
              <a:t>ILogger</a:t>
            </a:r>
            <a:r>
              <a:rPr lang="nl-BE" dirty="0">
                <a:latin typeface="Consolas" panose="020B0609020204030204" pitchFamily="49" charset="0"/>
              </a:rPr>
              <a:t> _logger;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sz="2500" b="1" dirty="0">
                <a:latin typeface="Consolas" panose="020B0609020204030204" pitchFamily="49" charset="0"/>
              </a:rPr>
              <a:t>public</a:t>
            </a:r>
            <a:r>
              <a:rPr lang="nl-BE" sz="2500" dirty="0">
                <a:latin typeface="Consolas" panose="020B0609020204030204" pitchFamily="49" charset="0"/>
              </a:rPr>
              <a:t> Commerce(</a:t>
            </a:r>
            <a:r>
              <a:rPr lang="nl-BE" sz="2500" dirty="0" err="1">
                <a:latin typeface="Consolas" panose="020B0609020204030204" pitchFamily="49" charset="0"/>
              </a:rPr>
              <a:t>IPaymentProcessor</a:t>
            </a:r>
            <a:r>
              <a:rPr lang="nl-BE" sz="2500" dirty="0">
                <a:latin typeface="Consolas" panose="020B0609020204030204" pitchFamily="49" charset="0"/>
              </a:rPr>
              <a:t> </a:t>
            </a:r>
            <a:r>
              <a:rPr lang="nl-BE" sz="2500" dirty="0" err="1">
                <a:latin typeface="Consolas" panose="020B0609020204030204" pitchFamily="49" charset="0"/>
              </a:rPr>
              <a:t>paymentProcessor</a:t>
            </a:r>
            <a:r>
              <a:rPr lang="nl-BE" sz="2500" dirty="0">
                <a:latin typeface="Consolas" panose="020B0609020204030204" pitchFamily="49" charset="0"/>
              </a:rPr>
              <a:t>, </a:t>
            </a:r>
            <a:r>
              <a:rPr lang="nl-BE" sz="2500" dirty="0" err="1">
                <a:latin typeface="Consolas" panose="020B0609020204030204" pitchFamily="49" charset="0"/>
              </a:rPr>
              <a:t>INotificationManager</a:t>
            </a:r>
            <a:r>
              <a:rPr lang="nl-BE" sz="2500" dirty="0">
                <a:latin typeface="Consolas" panose="020B0609020204030204" pitchFamily="49" charset="0"/>
              </a:rPr>
              <a:t> </a:t>
            </a:r>
            <a:r>
              <a:rPr lang="nl-BE" sz="2500" dirty="0" err="1">
                <a:latin typeface="Consolas" panose="020B0609020204030204" pitchFamily="49" charset="0"/>
              </a:rPr>
              <a:t>notificationManager</a:t>
            </a:r>
            <a:r>
              <a:rPr lang="nl-BE" sz="2500" dirty="0">
                <a:latin typeface="Consolas" panose="020B0609020204030204" pitchFamily="49" charset="0"/>
              </a:rPr>
              <a:t>, </a:t>
            </a:r>
            <a:r>
              <a:rPr lang="nl-BE" sz="2500" dirty="0" err="1">
                <a:latin typeface="Consolas" panose="020B0609020204030204" pitchFamily="49" charset="0"/>
              </a:rPr>
              <a:t>ILogger</a:t>
            </a:r>
            <a:r>
              <a:rPr lang="nl-BE" sz="2500" dirty="0">
                <a:latin typeface="Consolas" panose="020B0609020204030204" pitchFamily="49" charset="0"/>
              </a:rPr>
              <a:t> logger)  {</a:t>
            </a:r>
            <a:r>
              <a:rPr lang="nl-BE" dirty="0">
                <a:latin typeface="Consolas" panose="020B0609020204030204" pitchFamily="49" charset="0"/>
              </a:rPr>
              <a:t>  </a:t>
            </a:r>
          </a:p>
          <a:p>
            <a:pPr marL="0" indent="0">
              <a:buNone/>
            </a:pPr>
            <a:r>
              <a:rPr lang="nl-BE" dirty="0">
                <a:latin typeface="Consolas" panose="020B0609020204030204" pitchFamily="49" charset="0"/>
              </a:rPr>
              <a:t>        _</a:t>
            </a:r>
            <a:r>
              <a:rPr lang="nl-BE" dirty="0" err="1">
                <a:latin typeface="Consolas" panose="020B0609020204030204" pitchFamily="49" charset="0"/>
              </a:rPr>
              <a:t>paymentProcessor</a:t>
            </a:r>
            <a:r>
              <a:rPr lang="nl-BE" dirty="0">
                <a:latin typeface="Consolas" panose="020B0609020204030204" pitchFamily="49" charset="0"/>
              </a:rPr>
              <a:t> = </a:t>
            </a:r>
            <a:r>
              <a:rPr lang="nl-BE" dirty="0" err="1">
                <a:latin typeface="Consolas" panose="020B0609020204030204" pitchFamily="49" charset="0"/>
              </a:rPr>
              <a:t>paymentProcessor</a:t>
            </a:r>
            <a:r>
              <a:rPr lang="nl-BE" dirty="0">
                <a:latin typeface="Consolas" panose="020B0609020204030204" pitchFamily="49" charset="0"/>
              </a:rPr>
              <a:t>;  </a:t>
            </a:r>
          </a:p>
          <a:p>
            <a:pPr marL="0" indent="0">
              <a:buNone/>
            </a:pPr>
            <a:r>
              <a:rPr lang="nl-BE" dirty="0">
                <a:latin typeface="Consolas" panose="020B0609020204030204" pitchFamily="49" charset="0"/>
              </a:rPr>
              <a:t>        _</a:t>
            </a:r>
            <a:r>
              <a:rPr lang="nl-BE" dirty="0" err="1">
                <a:latin typeface="Consolas" panose="020B0609020204030204" pitchFamily="49" charset="0"/>
              </a:rPr>
              <a:t>notificationManager</a:t>
            </a:r>
            <a:r>
              <a:rPr lang="nl-BE" dirty="0">
                <a:latin typeface="Consolas" panose="020B0609020204030204" pitchFamily="49" charset="0"/>
              </a:rPr>
              <a:t> = </a:t>
            </a:r>
            <a:r>
              <a:rPr lang="nl-BE" dirty="0" err="1">
                <a:latin typeface="Consolas" panose="020B0609020204030204" pitchFamily="49" charset="0"/>
              </a:rPr>
              <a:t>notificationManager</a:t>
            </a:r>
            <a:r>
              <a:rPr lang="nl-BE" dirty="0">
                <a:latin typeface="Consolas" panose="020B0609020204030204" pitchFamily="49" charset="0"/>
              </a:rPr>
              <a:t>;  </a:t>
            </a:r>
          </a:p>
          <a:p>
            <a:pPr marL="0" indent="0">
              <a:buNone/>
            </a:pPr>
            <a:r>
              <a:rPr lang="nl-BE" dirty="0">
                <a:latin typeface="Consolas" panose="020B0609020204030204" pitchFamily="49" charset="0"/>
              </a:rPr>
              <a:t>        _logger = logger;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a:latin typeface="Consolas" panose="020B0609020204030204" pitchFamily="49" charset="0"/>
              </a:rPr>
              <a:t>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ProcessOrder</a:t>
            </a:r>
            <a:r>
              <a:rPr lang="nl-BE" dirty="0">
                <a:latin typeface="Consolas" panose="020B0609020204030204" pitchFamily="49" charset="0"/>
              </a:rPr>
              <a:t>(Order order)  </a:t>
            </a:r>
          </a:p>
          <a:p>
            <a:pPr marL="0" indent="0">
              <a:buNone/>
            </a:pPr>
            <a:r>
              <a:rPr lang="nl-BE" dirty="0">
                <a:latin typeface="Consolas" panose="020B0609020204030204" pitchFamily="49" charset="0"/>
              </a:rPr>
              <a:t>    {  </a:t>
            </a:r>
          </a:p>
          <a:p>
            <a:pPr marL="0" indent="0">
              <a:buNone/>
            </a:pPr>
            <a:r>
              <a:rPr lang="nl-BE" dirty="0">
                <a:latin typeface="Consolas" panose="020B0609020204030204" pitchFamily="49" charset="0"/>
              </a:rPr>
              <a:t>        </a:t>
            </a:r>
            <a:r>
              <a:rPr lang="nl-BE" b="1" dirty="0" err="1">
                <a:latin typeface="Consolas" panose="020B0609020204030204" pitchFamily="49" charset="0"/>
              </a:rPr>
              <a:t>decimal</a:t>
            </a:r>
            <a:r>
              <a:rPr lang="nl-BE" dirty="0">
                <a:latin typeface="Consolas" panose="020B0609020204030204" pitchFamily="49" charset="0"/>
              </a:rPr>
              <a:t> </a:t>
            </a:r>
            <a:r>
              <a:rPr lang="nl-BE" dirty="0" err="1">
                <a:latin typeface="Consolas" panose="020B0609020204030204" pitchFamily="49" charset="0"/>
              </a:rPr>
              <a:t>paidAmount</a:t>
            </a:r>
            <a:r>
              <a:rPr lang="nl-BE" dirty="0">
                <a:latin typeface="Consolas" panose="020B0609020204030204" pitchFamily="49" charset="0"/>
              </a:rPr>
              <a:t> = </a:t>
            </a:r>
            <a:r>
              <a:rPr lang="nl-BE" dirty="0" err="1">
                <a:latin typeface="Consolas" panose="020B0609020204030204" pitchFamily="49" charset="0"/>
              </a:rPr>
              <a:t>order.UnitPrice</a:t>
            </a:r>
            <a:r>
              <a:rPr lang="nl-BE" dirty="0">
                <a:latin typeface="Consolas" panose="020B0609020204030204" pitchFamily="49" charset="0"/>
              </a:rPr>
              <a:t> * </a:t>
            </a:r>
            <a:r>
              <a:rPr lang="nl-BE" dirty="0" err="1">
                <a:latin typeface="Consolas" panose="020B0609020204030204" pitchFamily="49" charset="0"/>
              </a:rPr>
              <a:t>order.Quantity</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b="1" dirty="0" err="1">
                <a:latin typeface="Consolas" panose="020B0609020204030204" pitchFamily="49" charset="0"/>
              </a:rPr>
              <a:t>bool</a:t>
            </a:r>
            <a:r>
              <a:rPr lang="nl-BE" dirty="0">
                <a:latin typeface="Consolas" panose="020B0609020204030204" pitchFamily="49" charset="0"/>
              </a:rPr>
              <a:t> </a:t>
            </a:r>
            <a:r>
              <a:rPr lang="nl-BE" dirty="0" err="1">
                <a:latin typeface="Consolas" panose="020B0609020204030204" pitchFamily="49" charset="0"/>
              </a:rPr>
              <a:t>paymentSuccessfull</a:t>
            </a:r>
            <a:r>
              <a:rPr lang="nl-BE" dirty="0">
                <a:latin typeface="Consolas" panose="020B0609020204030204" pitchFamily="49" charset="0"/>
              </a:rPr>
              <a:t> = _</a:t>
            </a:r>
            <a:r>
              <a:rPr lang="nl-BE" dirty="0" err="1">
                <a:latin typeface="Consolas" panose="020B0609020204030204" pitchFamily="49" charset="0"/>
              </a:rPr>
              <a:t>paymentProcessor.ProcessPayment</a:t>
            </a:r>
            <a:r>
              <a:rPr lang="nl-BE" dirty="0">
                <a:latin typeface="Consolas" panose="020B0609020204030204" pitchFamily="49" charset="0"/>
              </a:rPr>
              <a:t>(</a:t>
            </a:r>
            <a:r>
              <a:rPr lang="nl-BE" dirty="0" err="1">
                <a:latin typeface="Consolas" panose="020B0609020204030204" pitchFamily="49" charset="0"/>
              </a:rPr>
              <a:t>paidAmount</a:t>
            </a:r>
            <a:r>
              <a:rPr lang="nl-BE" dirty="0">
                <a:latin typeface="Consolas" panose="020B0609020204030204" pitchFamily="49" charset="0"/>
              </a:rPr>
              <a:t>);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endParaRPr lang="nl-BE" dirty="0"/>
          </a:p>
        </p:txBody>
      </p:sp>
      <p:sp>
        <p:nvSpPr>
          <p:cNvPr id="4" name="Tijdelijke aanduiding voor dianummer 3">
            <a:extLst>
              <a:ext uri="{FF2B5EF4-FFF2-40B4-BE49-F238E27FC236}">
                <a16:creationId xmlns:a16="http://schemas.microsoft.com/office/drawing/2014/main" id="{E5CA5C5A-0E01-48CC-8DFF-255FABE05767}"/>
              </a:ext>
            </a:extLst>
          </p:cNvPr>
          <p:cNvSpPr>
            <a:spLocks noGrp="1"/>
          </p:cNvSpPr>
          <p:nvPr>
            <p:ph type="sldNum" sz="quarter" idx="12"/>
          </p:nvPr>
        </p:nvSpPr>
        <p:spPr/>
        <p:txBody>
          <a:bodyPr/>
          <a:lstStyle/>
          <a:p>
            <a:fld id="{B2CC8EC0-3BB1-4B7A-944C-D8BFC715B518}" type="slidenum">
              <a:rPr lang="nl-BE" smtClean="0"/>
              <a:t>40</a:t>
            </a:fld>
            <a:endParaRPr lang="nl-BE"/>
          </a:p>
        </p:txBody>
      </p:sp>
    </p:spTree>
    <p:extLst>
      <p:ext uri="{BB962C8B-B14F-4D97-AF65-F5344CB8AC3E}">
        <p14:creationId xmlns:p14="http://schemas.microsoft.com/office/powerpoint/2010/main" val="1661061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E42FB0-45B0-44DA-8542-3CA6D619205C}"/>
              </a:ext>
            </a:extLst>
          </p:cNvPr>
          <p:cNvSpPr>
            <a:spLocks noGrp="1"/>
          </p:cNvSpPr>
          <p:nvPr>
            <p:ph type="title"/>
          </p:nvPr>
        </p:nvSpPr>
        <p:spPr>
          <a:xfrm>
            <a:off x="1160227" y="15240"/>
            <a:ext cx="9875520" cy="1356360"/>
          </a:xfrm>
        </p:spPr>
        <p:txBody>
          <a:bodyPr/>
          <a:lstStyle/>
          <a:p>
            <a:r>
              <a:rPr lang="nl-BE" dirty="0"/>
              <a:t>Codevoorbeeld met DI Container</a:t>
            </a:r>
          </a:p>
        </p:txBody>
      </p:sp>
      <p:sp>
        <p:nvSpPr>
          <p:cNvPr id="3" name="Tijdelijke aanduiding voor inhoud 2">
            <a:extLst>
              <a:ext uri="{FF2B5EF4-FFF2-40B4-BE49-F238E27FC236}">
                <a16:creationId xmlns:a16="http://schemas.microsoft.com/office/drawing/2014/main" id="{743F3946-0231-4442-B0BE-518837FE3037}"/>
              </a:ext>
            </a:extLst>
          </p:cNvPr>
          <p:cNvSpPr>
            <a:spLocks noGrp="1"/>
          </p:cNvSpPr>
          <p:nvPr>
            <p:ph idx="1"/>
          </p:nvPr>
        </p:nvSpPr>
        <p:spPr>
          <a:xfrm>
            <a:off x="840187" y="1051988"/>
            <a:ext cx="10515600" cy="5701897"/>
          </a:xfrm>
          <a:solidFill>
            <a:schemeClr val="accent1"/>
          </a:solidFill>
        </p:spPr>
        <p:txBody>
          <a:bodyPr>
            <a:normAutofit fontScale="47500" lnSpcReduction="20000"/>
          </a:bodyPr>
          <a:lstStyle/>
          <a:p>
            <a:pPr marL="0" indent="0">
              <a:buNone/>
            </a:pPr>
            <a:r>
              <a:rPr lang="nl-BE" sz="2500" dirty="0">
                <a:latin typeface="Consolas" panose="020B0609020204030204" pitchFamily="49" charset="0"/>
              </a:rPr>
              <a:t>        </a:t>
            </a:r>
            <a:r>
              <a:rPr lang="nl-BE" sz="2500" b="1" dirty="0" err="1">
                <a:latin typeface="Consolas" panose="020B0609020204030204" pitchFamily="49" charset="0"/>
              </a:rPr>
              <a:t>if</a:t>
            </a:r>
            <a:r>
              <a:rPr lang="nl-BE" sz="2500" dirty="0">
                <a:latin typeface="Consolas" panose="020B0609020204030204" pitchFamily="49" charset="0"/>
              </a:rPr>
              <a:t>(</a:t>
            </a:r>
            <a:r>
              <a:rPr lang="nl-BE" sz="2500" dirty="0" err="1">
                <a:latin typeface="Consolas" panose="020B0609020204030204" pitchFamily="49" charset="0"/>
              </a:rPr>
              <a:t>paymentSuccessfull</a:t>
            </a:r>
            <a:r>
              <a:rPr lang="nl-BE" sz="2500" dirty="0">
                <a:latin typeface="Consolas" panose="020B0609020204030204" pitchFamily="49" charset="0"/>
              </a:rPr>
              <a:t>)  {  </a:t>
            </a:r>
          </a:p>
          <a:p>
            <a:pPr marL="0" indent="0">
              <a:buNone/>
            </a:pPr>
            <a:r>
              <a:rPr lang="nl-BE" sz="2500" dirty="0">
                <a:latin typeface="Consolas" panose="020B0609020204030204" pitchFamily="49" charset="0"/>
              </a:rPr>
              <a:t>            _</a:t>
            </a:r>
            <a:r>
              <a:rPr lang="nl-BE" sz="2500" dirty="0" err="1">
                <a:latin typeface="Consolas" panose="020B0609020204030204" pitchFamily="49" charset="0"/>
              </a:rPr>
              <a:t>notificationManager.NotifyCustomer</a:t>
            </a:r>
            <a:r>
              <a:rPr lang="nl-BE" sz="2500" dirty="0">
                <a:latin typeface="Consolas" panose="020B0609020204030204" pitchFamily="49" charset="0"/>
              </a:rPr>
              <a:t>(</a:t>
            </a:r>
            <a:r>
              <a:rPr lang="nl-BE" sz="2500" dirty="0" err="1">
                <a:latin typeface="Consolas" panose="020B0609020204030204" pitchFamily="49" charset="0"/>
              </a:rPr>
              <a:t>notification</a:t>
            </a:r>
            <a:r>
              <a:rPr lang="nl-BE" sz="2500" dirty="0">
                <a:latin typeface="Consolas" panose="020B0609020204030204" pitchFamily="49" charset="0"/>
              </a:rPr>
              <a:t>: "</a:t>
            </a:r>
            <a:r>
              <a:rPr lang="nl-BE" sz="2500" dirty="0" err="1">
                <a:latin typeface="Consolas" panose="020B0609020204030204" pitchFamily="49" charset="0"/>
              </a:rPr>
              <a:t>payment</a:t>
            </a:r>
            <a:r>
              <a:rPr lang="nl-BE" sz="2500" dirty="0">
                <a:latin typeface="Consolas" panose="020B0609020204030204" pitchFamily="49" charset="0"/>
              </a:rPr>
              <a:t> </a:t>
            </a:r>
            <a:r>
              <a:rPr lang="nl-BE" sz="2500" dirty="0" err="1">
                <a:latin typeface="Consolas" panose="020B0609020204030204" pitchFamily="49" charset="0"/>
              </a:rPr>
              <a:t>successful</a:t>
            </a:r>
            <a:r>
              <a:rPr lang="nl-BE" sz="2500" dirty="0">
                <a:latin typeface="Consolas" panose="020B0609020204030204" pitchFamily="49" charset="0"/>
              </a:rPr>
              <a:t>");  </a:t>
            </a:r>
          </a:p>
          <a:p>
            <a:pPr marL="0" indent="0">
              <a:buNone/>
            </a:pPr>
            <a:r>
              <a:rPr lang="nl-BE" sz="2500" dirty="0">
                <a:latin typeface="Consolas" panose="020B0609020204030204" pitchFamily="49" charset="0"/>
              </a:rPr>
              <a:t>        }  </a:t>
            </a:r>
          </a:p>
          <a:p>
            <a:pPr marL="0" indent="0">
              <a:buNone/>
            </a:pPr>
            <a:r>
              <a:rPr lang="nl-BE" sz="2500" dirty="0">
                <a:latin typeface="Consolas" panose="020B0609020204030204" pitchFamily="49" charset="0"/>
              </a:rPr>
              <a:t>        </a:t>
            </a:r>
            <a:r>
              <a:rPr lang="nl-BE" sz="2500" b="1" dirty="0" err="1">
                <a:latin typeface="Consolas" panose="020B0609020204030204" pitchFamily="49" charset="0"/>
              </a:rPr>
              <a:t>else</a:t>
            </a:r>
            <a:r>
              <a:rPr lang="nl-BE" sz="2500" dirty="0">
                <a:latin typeface="Consolas" panose="020B0609020204030204" pitchFamily="49" charset="0"/>
              </a:rPr>
              <a:t>  {  </a:t>
            </a:r>
          </a:p>
          <a:p>
            <a:pPr marL="0" indent="0">
              <a:buNone/>
            </a:pPr>
            <a:r>
              <a:rPr lang="nl-BE" sz="2500" dirty="0">
                <a:latin typeface="Consolas" panose="020B0609020204030204" pitchFamily="49" charset="0"/>
              </a:rPr>
              <a:t>            _</a:t>
            </a:r>
            <a:r>
              <a:rPr lang="nl-BE" sz="2500" dirty="0" err="1">
                <a:latin typeface="Consolas" panose="020B0609020204030204" pitchFamily="49" charset="0"/>
              </a:rPr>
              <a:t>notificationManager.NotifyCustomer</a:t>
            </a:r>
            <a:r>
              <a:rPr lang="nl-BE" sz="2500" dirty="0">
                <a:latin typeface="Consolas" panose="020B0609020204030204" pitchFamily="49" charset="0"/>
              </a:rPr>
              <a:t>(</a:t>
            </a:r>
            <a:r>
              <a:rPr lang="nl-BE" sz="2500" dirty="0" err="1">
                <a:latin typeface="Consolas" panose="020B0609020204030204" pitchFamily="49" charset="0"/>
              </a:rPr>
              <a:t>notification</a:t>
            </a:r>
            <a:r>
              <a:rPr lang="nl-BE" sz="2500" dirty="0">
                <a:latin typeface="Consolas" panose="020B0609020204030204" pitchFamily="49" charset="0"/>
              </a:rPr>
              <a:t>: "</a:t>
            </a:r>
            <a:r>
              <a:rPr lang="nl-BE" sz="2500" dirty="0" err="1">
                <a:latin typeface="Consolas" panose="020B0609020204030204" pitchFamily="49" charset="0"/>
              </a:rPr>
              <a:t>payment</a:t>
            </a:r>
            <a:r>
              <a:rPr lang="nl-BE" sz="2500" dirty="0">
                <a:latin typeface="Consolas" panose="020B0609020204030204" pitchFamily="49" charset="0"/>
              </a:rPr>
              <a:t> </a:t>
            </a:r>
            <a:r>
              <a:rPr lang="nl-BE" sz="2500" dirty="0" err="1">
                <a:latin typeface="Consolas" panose="020B0609020204030204" pitchFamily="49" charset="0"/>
              </a:rPr>
              <a:t>failed</a:t>
            </a:r>
            <a:r>
              <a:rPr lang="nl-BE" sz="2500" dirty="0">
                <a:latin typeface="Consolas" panose="020B0609020204030204" pitchFamily="49" charset="0"/>
              </a:rPr>
              <a:t>");  </a:t>
            </a:r>
          </a:p>
          <a:p>
            <a:pPr marL="0" indent="0">
              <a:buNone/>
            </a:pPr>
            <a:r>
              <a:rPr lang="nl-BE" sz="2500" dirty="0">
                <a:latin typeface="Consolas" panose="020B0609020204030204" pitchFamily="49" charset="0"/>
              </a:rPr>
              <a:t>            _</a:t>
            </a:r>
            <a:r>
              <a:rPr lang="nl-BE" sz="2500" dirty="0" err="1">
                <a:latin typeface="Consolas" panose="020B0609020204030204" pitchFamily="49" charset="0"/>
              </a:rPr>
              <a:t>logger.Log</a:t>
            </a:r>
            <a:r>
              <a:rPr lang="nl-BE" sz="2500" dirty="0">
                <a:latin typeface="Consolas" panose="020B0609020204030204" pitchFamily="49" charset="0"/>
              </a:rPr>
              <a:t>(</a:t>
            </a:r>
            <a:r>
              <a:rPr lang="nl-BE" sz="2500" dirty="0" err="1">
                <a:latin typeface="Consolas" panose="020B0609020204030204" pitchFamily="49" charset="0"/>
              </a:rPr>
              <a:t>errorMessage</a:t>
            </a:r>
            <a:r>
              <a:rPr lang="nl-BE" sz="2500" dirty="0">
                <a:latin typeface="Consolas" panose="020B0609020204030204" pitchFamily="49" charset="0"/>
              </a:rPr>
              <a:t>: "</a:t>
            </a:r>
            <a:r>
              <a:rPr lang="nl-BE" sz="2500" dirty="0" err="1">
                <a:latin typeface="Consolas" panose="020B0609020204030204" pitchFamily="49" charset="0"/>
              </a:rPr>
              <a:t>payment</a:t>
            </a:r>
            <a:r>
              <a:rPr lang="nl-BE" sz="2500" dirty="0">
                <a:latin typeface="Consolas" panose="020B0609020204030204" pitchFamily="49" charset="0"/>
              </a:rPr>
              <a:t> </a:t>
            </a:r>
            <a:r>
              <a:rPr lang="nl-BE" sz="2500" dirty="0" err="1">
                <a:latin typeface="Consolas" panose="020B0609020204030204" pitchFamily="49" charset="0"/>
              </a:rPr>
              <a:t>failed</a:t>
            </a:r>
            <a:r>
              <a:rPr lang="nl-BE" sz="2500" dirty="0">
                <a:latin typeface="Consolas" panose="020B0609020204030204" pitchFamily="49" charset="0"/>
              </a:rPr>
              <a:t>");  </a:t>
            </a:r>
          </a:p>
          <a:p>
            <a:pPr marL="0" indent="0">
              <a:buNone/>
            </a:pPr>
            <a:r>
              <a:rPr lang="nl-BE" sz="2500" dirty="0">
                <a:latin typeface="Consolas" panose="020B0609020204030204" pitchFamily="49" charset="0"/>
              </a:rPr>
              <a:t>        }  </a:t>
            </a:r>
          </a:p>
          <a:p>
            <a:pPr marL="0" indent="0">
              <a:buNone/>
            </a:pPr>
            <a:r>
              <a:rPr lang="nl-BE" sz="2500" dirty="0">
                <a:latin typeface="Consolas" panose="020B0609020204030204" pitchFamily="49" charset="0"/>
              </a:rPr>
              <a:t>    }  </a:t>
            </a:r>
          </a:p>
          <a:p>
            <a:pPr marL="0" indent="0">
              <a:buNone/>
            </a:pPr>
            <a:r>
              <a:rPr lang="nl-BE" sz="2500" dirty="0">
                <a:latin typeface="Consolas" panose="020B0609020204030204" pitchFamily="49" charset="0"/>
              </a:rPr>
              <a:t>}    </a:t>
            </a:r>
          </a:p>
          <a:p>
            <a:pPr marL="0" indent="0">
              <a:buNone/>
            </a:pPr>
            <a:r>
              <a:rPr lang="nl-BE" sz="2500" dirty="0">
                <a:latin typeface="Consolas" panose="020B0609020204030204" pitchFamily="49" charset="0"/>
              </a:rPr>
              <a:t>  </a:t>
            </a:r>
          </a:p>
          <a:p>
            <a:pPr marL="0" indent="0">
              <a:buNone/>
            </a:pPr>
            <a:r>
              <a:rPr lang="nl-BE" sz="2500" b="1" dirty="0">
                <a:latin typeface="Consolas" panose="020B0609020204030204" pitchFamily="49" charset="0"/>
              </a:rPr>
              <a:t>public</a:t>
            </a:r>
            <a:r>
              <a:rPr lang="nl-BE" sz="2500" dirty="0">
                <a:latin typeface="Consolas" panose="020B0609020204030204" pitchFamily="49" charset="0"/>
              </a:rPr>
              <a:t> </a:t>
            </a:r>
            <a:r>
              <a:rPr lang="nl-BE" sz="2500" b="1" dirty="0">
                <a:latin typeface="Consolas" panose="020B0609020204030204" pitchFamily="49" charset="0"/>
              </a:rPr>
              <a:t>class</a:t>
            </a:r>
            <a:r>
              <a:rPr lang="nl-BE" sz="2500" dirty="0">
                <a:latin typeface="Consolas" panose="020B0609020204030204" pitchFamily="49" charset="0"/>
              </a:rPr>
              <a:t> Program  {  </a:t>
            </a:r>
          </a:p>
          <a:p>
            <a:pPr marL="0" indent="0">
              <a:buNone/>
            </a:pPr>
            <a:r>
              <a:rPr lang="nl-BE" sz="2500" dirty="0">
                <a:latin typeface="Consolas" panose="020B0609020204030204" pitchFamily="49" charset="0"/>
              </a:rPr>
              <a:t>    </a:t>
            </a:r>
            <a:r>
              <a:rPr lang="nl-BE" sz="2500" b="1" dirty="0" err="1">
                <a:latin typeface="Consolas" panose="020B0609020204030204" pitchFamily="49" charset="0"/>
              </a:rPr>
              <a:t>static</a:t>
            </a:r>
            <a:r>
              <a:rPr lang="nl-BE" sz="2500" dirty="0">
                <a:latin typeface="Consolas" panose="020B0609020204030204" pitchFamily="49" charset="0"/>
              </a:rPr>
              <a:t> </a:t>
            </a:r>
            <a:r>
              <a:rPr lang="nl-BE" sz="2500" b="1" dirty="0" err="1">
                <a:latin typeface="Consolas" panose="020B0609020204030204" pitchFamily="49" charset="0"/>
              </a:rPr>
              <a:t>void</a:t>
            </a:r>
            <a:r>
              <a:rPr lang="nl-BE" sz="2500" dirty="0">
                <a:latin typeface="Consolas" panose="020B0609020204030204" pitchFamily="49" charset="0"/>
              </a:rPr>
              <a:t> </a:t>
            </a:r>
            <a:r>
              <a:rPr lang="nl-BE" sz="2500" dirty="0" err="1">
                <a:latin typeface="Consolas" panose="020B0609020204030204" pitchFamily="49" charset="0"/>
              </a:rPr>
              <a:t>Main</a:t>
            </a:r>
            <a:r>
              <a:rPr lang="nl-BE" sz="2500" dirty="0">
                <a:latin typeface="Consolas" panose="020B0609020204030204" pitchFamily="49" charset="0"/>
              </a:rPr>
              <a:t>(</a:t>
            </a:r>
            <a:r>
              <a:rPr lang="nl-BE" sz="2500" b="1" dirty="0">
                <a:latin typeface="Consolas" panose="020B0609020204030204" pitchFamily="49" charset="0"/>
              </a:rPr>
              <a:t>string</a:t>
            </a:r>
            <a:r>
              <a:rPr lang="nl-BE" sz="2500" dirty="0">
                <a:latin typeface="Consolas" panose="020B0609020204030204" pitchFamily="49" charset="0"/>
              </a:rPr>
              <a:t>[] </a:t>
            </a:r>
            <a:r>
              <a:rPr lang="nl-BE" sz="2500" dirty="0" err="1">
                <a:latin typeface="Consolas" panose="020B0609020204030204" pitchFamily="49" charset="0"/>
              </a:rPr>
              <a:t>args</a:t>
            </a:r>
            <a:r>
              <a:rPr lang="nl-BE" sz="2500" dirty="0">
                <a:latin typeface="Consolas" panose="020B0609020204030204" pitchFamily="49" charset="0"/>
              </a:rPr>
              <a:t>)  {  </a:t>
            </a:r>
          </a:p>
          <a:p>
            <a:pPr marL="0" indent="0">
              <a:buNone/>
            </a:pPr>
            <a:r>
              <a:rPr lang="nl-BE" sz="2500" dirty="0">
                <a:latin typeface="Consolas" panose="020B0609020204030204" pitchFamily="49" charset="0"/>
              </a:rPr>
              <a:t>        </a:t>
            </a:r>
            <a:r>
              <a:rPr lang="nl-BE" sz="2500" dirty="0" err="1">
                <a:latin typeface="Consolas" panose="020B0609020204030204" pitchFamily="49" charset="0"/>
              </a:rPr>
              <a:t>IContainer</a:t>
            </a:r>
            <a:r>
              <a:rPr lang="nl-BE" sz="2500" dirty="0">
                <a:latin typeface="Consolas" panose="020B0609020204030204" pitchFamily="49" charset="0"/>
              </a:rPr>
              <a:t> container = </a:t>
            </a:r>
            <a:r>
              <a:rPr lang="nl-BE" sz="2500" dirty="0" err="1">
                <a:latin typeface="Consolas" panose="020B0609020204030204" pitchFamily="49" charset="0"/>
              </a:rPr>
              <a:t>IoCBuilder.Build</a:t>
            </a:r>
            <a:r>
              <a:rPr lang="nl-BE" sz="2500" dirty="0">
                <a:latin typeface="Consolas" panose="020B0609020204030204" pitchFamily="49" charset="0"/>
              </a:rPr>
              <a:t>();  </a:t>
            </a:r>
          </a:p>
          <a:p>
            <a:pPr marL="0" indent="0">
              <a:buNone/>
            </a:pPr>
            <a:r>
              <a:rPr lang="nl-BE" sz="2500" dirty="0">
                <a:latin typeface="Consolas" panose="020B0609020204030204" pitchFamily="49" charset="0"/>
              </a:rPr>
              <a:t>        Order </a:t>
            </a:r>
            <a:r>
              <a:rPr lang="nl-BE" sz="2500" dirty="0" err="1">
                <a:latin typeface="Consolas" panose="020B0609020204030204" pitchFamily="49" charset="0"/>
              </a:rPr>
              <a:t>customerOrder</a:t>
            </a:r>
            <a:r>
              <a:rPr lang="nl-BE" sz="2500" dirty="0">
                <a:latin typeface="Consolas" panose="020B0609020204030204" pitchFamily="49" charset="0"/>
              </a:rPr>
              <a:t> = </a:t>
            </a:r>
            <a:r>
              <a:rPr lang="nl-BE" sz="2500" b="1" dirty="0">
                <a:latin typeface="Consolas" panose="020B0609020204030204" pitchFamily="49" charset="0"/>
              </a:rPr>
              <a:t>new</a:t>
            </a:r>
            <a:r>
              <a:rPr lang="nl-BE" sz="2500" dirty="0">
                <a:latin typeface="Consolas" panose="020B0609020204030204" pitchFamily="49" charset="0"/>
              </a:rPr>
              <a:t> Order { </a:t>
            </a:r>
            <a:r>
              <a:rPr lang="nl-BE" sz="2500" dirty="0" err="1">
                <a:latin typeface="Consolas" panose="020B0609020204030204" pitchFamily="49" charset="0"/>
              </a:rPr>
              <a:t>Id</a:t>
            </a:r>
            <a:r>
              <a:rPr lang="nl-BE" sz="2500" dirty="0">
                <a:latin typeface="Consolas" panose="020B0609020204030204" pitchFamily="49" charset="0"/>
              </a:rPr>
              <a:t> = 1, </a:t>
            </a:r>
            <a:r>
              <a:rPr lang="nl-BE" sz="2500" dirty="0" err="1">
                <a:latin typeface="Consolas" panose="020B0609020204030204" pitchFamily="49" charset="0"/>
              </a:rPr>
              <a:t>ProductName</a:t>
            </a:r>
            <a:r>
              <a:rPr lang="nl-BE" sz="2500" dirty="0">
                <a:latin typeface="Consolas" panose="020B0609020204030204" pitchFamily="49" charset="0"/>
              </a:rPr>
              <a:t> = "Product", </a:t>
            </a:r>
            <a:r>
              <a:rPr lang="nl-BE" sz="2500" dirty="0" err="1">
                <a:latin typeface="Consolas" panose="020B0609020204030204" pitchFamily="49" charset="0"/>
              </a:rPr>
              <a:t>Quantity</a:t>
            </a:r>
            <a:r>
              <a:rPr lang="nl-BE" sz="2500" dirty="0">
                <a:latin typeface="Consolas" panose="020B0609020204030204" pitchFamily="49" charset="0"/>
              </a:rPr>
              <a:t> = 3, </a:t>
            </a:r>
            <a:r>
              <a:rPr lang="nl-BE" sz="2500" dirty="0" err="1">
                <a:latin typeface="Consolas" panose="020B0609020204030204" pitchFamily="49" charset="0"/>
              </a:rPr>
              <a:t>UnitPrice</a:t>
            </a:r>
            <a:r>
              <a:rPr lang="nl-BE" sz="2500" dirty="0">
                <a:latin typeface="Consolas" panose="020B0609020204030204" pitchFamily="49" charset="0"/>
              </a:rPr>
              <a:t> = 75 };  </a:t>
            </a:r>
          </a:p>
          <a:p>
            <a:pPr marL="0" indent="0">
              <a:buNone/>
            </a:pPr>
            <a:r>
              <a:rPr lang="nl-BE" sz="2500" dirty="0">
                <a:latin typeface="Consolas" panose="020B0609020204030204" pitchFamily="49" charset="0"/>
              </a:rPr>
              <a:t>        Commerce </a:t>
            </a:r>
            <a:r>
              <a:rPr lang="nl-BE" sz="2500" dirty="0" err="1">
                <a:latin typeface="Consolas" panose="020B0609020204030204" pitchFamily="49" charset="0"/>
              </a:rPr>
              <a:t>commerce</a:t>
            </a:r>
            <a:r>
              <a:rPr lang="nl-BE" sz="2500" dirty="0">
                <a:latin typeface="Consolas" panose="020B0609020204030204" pitchFamily="49" charset="0"/>
              </a:rPr>
              <a:t> = </a:t>
            </a:r>
            <a:r>
              <a:rPr lang="nl-BE" sz="2500" dirty="0" err="1">
                <a:latin typeface="Consolas" panose="020B0609020204030204" pitchFamily="49" charset="0"/>
              </a:rPr>
              <a:t>container.Resolve</a:t>
            </a:r>
            <a:r>
              <a:rPr lang="nl-BE" sz="2500" dirty="0">
                <a:latin typeface="Consolas" panose="020B0609020204030204" pitchFamily="49" charset="0"/>
              </a:rPr>
              <a:t>&lt;Commerce&gt;();  </a:t>
            </a:r>
          </a:p>
          <a:p>
            <a:pPr marL="0" indent="0">
              <a:buNone/>
            </a:pPr>
            <a:r>
              <a:rPr lang="nl-BE" sz="2500" dirty="0">
                <a:latin typeface="Consolas" panose="020B0609020204030204" pitchFamily="49" charset="0"/>
              </a:rPr>
              <a:t>        </a:t>
            </a:r>
            <a:r>
              <a:rPr lang="nl-BE" sz="2500" dirty="0" err="1">
                <a:latin typeface="Consolas" panose="020B0609020204030204" pitchFamily="49" charset="0"/>
              </a:rPr>
              <a:t>commerce.ProcessOrder</a:t>
            </a:r>
            <a:r>
              <a:rPr lang="nl-BE" sz="2500" dirty="0">
                <a:latin typeface="Consolas" panose="020B0609020204030204" pitchFamily="49" charset="0"/>
              </a:rPr>
              <a:t>(</a:t>
            </a:r>
            <a:r>
              <a:rPr lang="nl-BE" sz="2500" dirty="0" err="1">
                <a:latin typeface="Consolas" panose="020B0609020204030204" pitchFamily="49" charset="0"/>
              </a:rPr>
              <a:t>customerOrder</a:t>
            </a:r>
            <a:r>
              <a:rPr lang="nl-BE" sz="2500" dirty="0">
                <a:latin typeface="Consolas" panose="020B0609020204030204" pitchFamily="49" charset="0"/>
              </a:rPr>
              <a:t>);  </a:t>
            </a:r>
          </a:p>
          <a:p>
            <a:pPr marL="0" indent="0">
              <a:buNone/>
            </a:pPr>
            <a:r>
              <a:rPr lang="nl-BE" sz="2500" dirty="0">
                <a:latin typeface="Consolas" panose="020B0609020204030204" pitchFamily="49" charset="0"/>
              </a:rPr>
              <a:t>    }  </a:t>
            </a:r>
          </a:p>
          <a:p>
            <a:pPr marL="0" indent="0">
              <a:buNone/>
            </a:pPr>
            <a:r>
              <a:rPr lang="nl-BE" sz="2500" dirty="0">
                <a:latin typeface="Consolas" panose="020B0609020204030204" pitchFamily="49" charset="0"/>
              </a:rPr>
              <a:t>} </a:t>
            </a:r>
            <a:r>
              <a:rPr lang="nl-BE" dirty="0">
                <a:latin typeface="Consolas" panose="020B0609020204030204" pitchFamily="49" charset="0"/>
              </a:rPr>
              <a:t> </a:t>
            </a:r>
          </a:p>
          <a:p>
            <a:pPr marL="0" indent="0">
              <a:buNone/>
            </a:pPr>
            <a:endParaRPr lang="nl-BE" dirty="0"/>
          </a:p>
        </p:txBody>
      </p:sp>
      <p:sp>
        <p:nvSpPr>
          <p:cNvPr id="4" name="Tijdelijke aanduiding voor dianummer 3">
            <a:extLst>
              <a:ext uri="{FF2B5EF4-FFF2-40B4-BE49-F238E27FC236}">
                <a16:creationId xmlns:a16="http://schemas.microsoft.com/office/drawing/2014/main" id="{E5CA5C5A-0E01-48CC-8DFF-255FABE05767}"/>
              </a:ext>
            </a:extLst>
          </p:cNvPr>
          <p:cNvSpPr>
            <a:spLocks noGrp="1"/>
          </p:cNvSpPr>
          <p:nvPr>
            <p:ph type="sldNum" sz="quarter" idx="12"/>
          </p:nvPr>
        </p:nvSpPr>
        <p:spPr/>
        <p:txBody>
          <a:bodyPr/>
          <a:lstStyle/>
          <a:p>
            <a:fld id="{B2CC8EC0-3BB1-4B7A-944C-D8BFC715B518}" type="slidenum">
              <a:rPr lang="nl-BE" smtClean="0"/>
              <a:t>41</a:t>
            </a:fld>
            <a:endParaRPr lang="nl-BE"/>
          </a:p>
        </p:txBody>
      </p:sp>
    </p:spTree>
    <p:extLst>
      <p:ext uri="{BB962C8B-B14F-4D97-AF65-F5344CB8AC3E}">
        <p14:creationId xmlns:p14="http://schemas.microsoft.com/office/powerpoint/2010/main" val="3504794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EE9C9E-E7C5-4D61-A993-31B52D2BD4C1}"/>
              </a:ext>
            </a:extLst>
          </p:cNvPr>
          <p:cNvSpPr>
            <a:spLocks noGrp="1"/>
          </p:cNvSpPr>
          <p:nvPr>
            <p:ph type="title"/>
          </p:nvPr>
        </p:nvSpPr>
        <p:spPr/>
        <p:txBody>
          <a:bodyPr/>
          <a:lstStyle/>
          <a:p>
            <a:r>
              <a:rPr lang="nl-BE" dirty="0"/>
              <a:t>Referenties</a:t>
            </a:r>
          </a:p>
        </p:txBody>
      </p:sp>
      <p:sp>
        <p:nvSpPr>
          <p:cNvPr id="3" name="Tijdelijke aanduiding voor inhoud 2">
            <a:extLst>
              <a:ext uri="{FF2B5EF4-FFF2-40B4-BE49-F238E27FC236}">
                <a16:creationId xmlns:a16="http://schemas.microsoft.com/office/drawing/2014/main" id="{FBB42312-630B-4C50-81DA-4D858F94E686}"/>
              </a:ext>
            </a:extLst>
          </p:cNvPr>
          <p:cNvSpPr>
            <a:spLocks noGrp="1"/>
          </p:cNvSpPr>
          <p:nvPr>
            <p:ph idx="1"/>
          </p:nvPr>
        </p:nvSpPr>
        <p:spPr/>
        <p:txBody>
          <a:bodyPr/>
          <a:lstStyle/>
          <a:p>
            <a:r>
              <a:rPr lang="nl-BE" dirty="0">
                <a:hlinkClick r:id="rId2"/>
              </a:rPr>
              <a:t>https://martinfowler.com/articles/injection.html</a:t>
            </a:r>
            <a:r>
              <a:rPr lang="nl-BE" dirty="0"/>
              <a:t> </a:t>
            </a:r>
          </a:p>
          <a:p>
            <a:r>
              <a:rPr lang="nl-BE" dirty="0">
                <a:hlinkClick r:id="rId3"/>
              </a:rPr>
              <a:t>https://www.c-sharpcorner.com/article/dependency-injection-day-1/</a:t>
            </a:r>
            <a:endParaRPr lang="nl-BE" dirty="0"/>
          </a:p>
          <a:p>
            <a:r>
              <a:rPr lang="nl-BE" dirty="0">
                <a:hlinkClick r:id="rId4"/>
              </a:rPr>
              <a:t>https://www.c-sharpcorner.com/article/dependency-injection-part-2-5-reasons-to-write-loosely-coupled-code/</a:t>
            </a:r>
            <a:endParaRPr lang="nl-BE" dirty="0"/>
          </a:p>
          <a:p>
            <a:r>
              <a:rPr lang="nl-BE" dirty="0">
                <a:hlinkClick r:id="rId5"/>
              </a:rPr>
              <a:t>https://www.c-sharpcorner.com/article/dependency-injection-part-3/</a:t>
            </a:r>
            <a:endParaRPr lang="nl-BE" dirty="0"/>
          </a:p>
          <a:p>
            <a:r>
              <a:rPr lang="nl-BE" dirty="0">
                <a:hlinkClick r:id="rId6"/>
              </a:rPr>
              <a:t>https://www.c-sharpcorner.com/article/dependency-injection-part-four-embracing-abstraction/</a:t>
            </a:r>
            <a:endParaRPr lang="nl-BE" dirty="0"/>
          </a:p>
          <a:p>
            <a:r>
              <a:rPr lang="nl-BE">
                <a:hlinkClick r:id="rId7"/>
              </a:rPr>
              <a:t>https://www.c-sharpcorner.com/article/dependency-injection-part-5-using-a-di-container-autofac/</a:t>
            </a:r>
            <a:r>
              <a:rPr lang="nl-BE"/>
              <a:t> </a:t>
            </a:r>
          </a:p>
        </p:txBody>
      </p:sp>
      <p:sp>
        <p:nvSpPr>
          <p:cNvPr id="4" name="Tijdelijke aanduiding voor dianummer 3">
            <a:extLst>
              <a:ext uri="{FF2B5EF4-FFF2-40B4-BE49-F238E27FC236}">
                <a16:creationId xmlns:a16="http://schemas.microsoft.com/office/drawing/2014/main" id="{51D729CB-BDBA-4275-865D-0CEFB17D706B}"/>
              </a:ext>
            </a:extLst>
          </p:cNvPr>
          <p:cNvSpPr>
            <a:spLocks noGrp="1"/>
          </p:cNvSpPr>
          <p:nvPr>
            <p:ph type="sldNum" sz="quarter" idx="12"/>
          </p:nvPr>
        </p:nvSpPr>
        <p:spPr/>
        <p:txBody>
          <a:bodyPr/>
          <a:lstStyle/>
          <a:p>
            <a:fld id="{B2CC8EC0-3BB1-4B7A-944C-D8BFC715B518}" type="slidenum">
              <a:rPr lang="nl-BE" smtClean="0"/>
              <a:t>42</a:t>
            </a:fld>
            <a:endParaRPr lang="nl-BE"/>
          </a:p>
        </p:txBody>
      </p:sp>
    </p:spTree>
    <p:extLst>
      <p:ext uri="{BB962C8B-B14F-4D97-AF65-F5344CB8AC3E}">
        <p14:creationId xmlns:p14="http://schemas.microsoft.com/office/powerpoint/2010/main" val="4085097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BE" dirty="0"/>
              <a:t>Builder</a:t>
            </a:r>
          </a:p>
        </p:txBody>
      </p:sp>
      <p:sp>
        <p:nvSpPr>
          <p:cNvPr id="6" name="Tijdelijke aanduiding voor tekst 5"/>
          <p:cNvSpPr>
            <a:spLocks noGrp="1"/>
          </p:cNvSpPr>
          <p:nvPr>
            <p:ph type="body" idx="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43</a:t>
            </a:fld>
            <a:endParaRPr lang="en-US" dirty="0"/>
          </a:p>
        </p:txBody>
      </p:sp>
    </p:spTree>
    <p:extLst>
      <p:ext uri="{BB962C8B-B14F-4D97-AF65-F5344CB8AC3E}">
        <p14:creationId xmlns:p14="http://schemas.microsoft.com/office/powerpoint/2010/main" val="2257636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24CA2-1E34-42F4-9919-A2767C6F0B7E}"/>
              </a:ext>
            </a:extLst>
          </p:cNvPr>
          <p:cNvSpPr>
            <a:spLocks noGrp="1"/>
          </p:cNvSpPr>
          <p:nvPr>
            <p:ph type="title"/>
          </p:nvPr>
        </p:nvSpPr>
        <p:spPr/>
        <p:txBody>
          <a:bodyPr/>
          <a:lstStyle/>
          <a:p>
            <a:r>
              <a:rPr lang="nl-BE" dirty="0"/>
              <a:t>Builder: concepten</a:t>
            </a:r>
          </a:p>
        </p:txBody>
      </p:sp>
      <p:sp>
        <p:nvSpPr>
          <p:cNvPr id="3" name="Tijdelijke aanduiding voor inhoud 2">
            <a:extLst>
              <a:ext uri="{FF2B5EF4-FFF2-40B4-BE49-F238E27FC236}">
                <a16:creationId xmlns:a16="http://schemas.microsoft.com/office/drawing/2014/main" id="{4C19660F-04A3-4F39-B4BC-410EF38B080E}"/>
              </a:ext>
            </a:extLst>
          </p:cNvPr>
          <p:cNvSpPr>
            <a:spLocks noGrp="1"/>
          </p:cNvSpPr>
          <p:nvPr>
            <p:ph idx="1"/>
          </p:nvPr>
        </p:nvSpPr>
        <p:spPr/>
        <p:txBody>
          <a:bodyPr/>
          <a:lstStyle/>
          <a:p>
            <a:r>
              <a:rPr lang="nl-BE" dirty="0"/>
              <a:t>Builderpatroon bestaat uit 4 componenten:</a:t>
            </a:r>
          </a:p>
          <a:p>
            <a:pPr lvl="1"/>
            <a:r>
              <a:rPr lang="nl-BE" dirty="0"/>
              <a:t>Builder interface: template die de stappen beschrijft om product te maken</a:t>
            </a:r>
          </a:p>
          <a:p>
            <a:pPr lvl="1"/>
            <a:r>
              <a:rPr lang="nl-BE" dirty="0"/>
              <a:t>Concrete Builder: implementeert de Builder interface en voorziet een interface om product te accessen</a:t>
            </a:r>
          </a:p>
          <a:p>
            <a:pPr lvl="1"/>
            <a:r>
              <a:rPr lang="nl-BE" dirty="0"/>
              <a:t>Director: maakt het object d.m.v. Builder interface</a:t>
            </a:r>
          </a:p>
          <a:p>
            <a:pPr lvl="1"/>
            <a:r>
              <a:rPr lang="nl-BE" dirty="0"/>
              <a:t>Product: eindproduct dat gemaakt wordt</a:t>
            </a:r>
          </a:p>
          <a:p>
            <a:r>
              <a:rPr lang="nl-BE" dirty="0"/>
              <a:t>Voorbeeld van bier brouwen</a:t>
            </a:r>
          </a:p>
          <a:p>
            <a:r>
              <a:rPr lang="nl-BE" dirty="0"/>
              <a:t>Klasse Beer =&gt; product dat gemaakt zal worden</a:t>
            </a:r>
          </a:p>
          <a:p>
            <a:r>
              <a:rPr lang="nl-BE" dirty="0" err="1"/>
              <a:t>IBeerBuilder</a:t>
            </a:r>
            <a:r>
              <a:rPr lang="nl-BE" dirty="0"/>
              <a:t> interface =&gt; beschrijft de stappen die nodig zijn om beer te brouwen + </a:t>
            </a:r>
            <a:r>
              <a:rPr lang="nl-BE" dirty="0" err="1"/>
              <a:t>GetBeer</a:t>
            </a:r>
            <a:r>
              <a:rPr lang="nl-BE" dirty="0"/>
              <a:t> methode dat Beer object teruggeeft</a:t>
            </a:r>
          </a:p>
        </p:txBody>
      </p:sp>
      <p:sp>
        <p:nvSpPr>
          <p:cNvPr id="4" name="Tijdelijke aanduiding voor dianummer 3">
            <a:extLst>
              <a:ext uri="{FF2B5EF4-FFF2-40B4-BE49-F238E27FC236}">
                <a16:creationId xmlns:a16="http://schemas.microsoft.com/office/drawing/2014/main" id="{FADBE1D0-E2D8-4E42-85BB-F8A514D9D7A7}"/>
              </a:ext>
            </a:extLst>
          </p:cNvPr>
          <p:cNvSpPr>
            <a:spLocks noGrp="1"/>
          </p:cNvSpPr>
          <p:nvPr>
            <p:ph type="sldNum" sz="quarter" idx="12"/>
          </p:nvPr>
        </p:nvSpPr>
        <p:spPr/>
        <p:txBody>
          <a:bodyPr/>
          <a:lstStyle/>
          <a:p>
            <a:fld id="{B2CC8EC0-3BB1-4B7A-944C-D8BFC715B518}" type="slidenum">
              <a:rPr lang="nl-BE" smtClean="0"/>
              <a:t>44</a:t>
            </a:fld>
            <a:endParaRPr lang="nl-BE"/>
          </a:p>
        </p:txBody>
      </p:sp>
    </p:spTree>
    <p:extLst>
      <p:ext uri="{BB962C8B-B14F-4D97-AF65-F5344CB8AC3E}">
        <p14:creationId xmlns:p14="http://schemas.microsoft.com/office/powerpoint/2010/main" val="659628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784D04-5C20-44CD-8B1A-4FAF8A37C710}"/>
              </a:ext>
            </a:extLst>
          </p:cNvPr>
          <p:cNvSpPr>
            <a:spLocks noGrp="1"/>
          </p:cNvSpPr>
          <p:nvPr>
            <p:ph type="title"/>
          </p:nvPr>
        </p:nvSpPr>
        <p:spPr/>
        <p:txBody>
          <a:bodyPr/>
          <a:lstStyle/>
          <a:p>
            <a:r>
              <a:rPr lang="nl-BE" dirty="0"/>
              <a:t>Klasse Beer (product)</a:t>
            </a:r>
          </a:p>
        </p:txBody>
      </p:sp>
      <p:sp>
        <p:nvSpPr>
          <p:cNvPr id="3" name="Tijdelijke aanduiding voor inhoud 2">
            <a:extLst>
              <a:ext uri="{FF2B5EF4-FFF2-40B4-BE49-F238E27FC236}">
                <a16:creationId xmlns:a16="http://schemas.microsoft.com/office/drawing/2014/main" id="{7CB83565-4776-4112-9C18-F6E2F0A6239D}"/>
              </a:ext>
            </a:extLst>
          </p:cNvPr>
          <p:cNvSpPr>
            <a:spLocks noGrp="1"/>
          </p:cNvSpPr>
          <p:nvPr>
            <p:ph idx="1"/>
          </p:nvPr>
        </p:nvSpPr>
        <p:spPr>
          <a:solidFill>
            <a:schemeClr val="accent1"/>
          </a:solidFill>
        </p:spPr>
        <p:txBody>
          <a:bodyPr>
            <a:normAutofit fontScale="92500" lnSpcReduction="20000"/>
          </a:bodyPr>
          <a:lstStyle/>
          <a:p>
            <a:pPr marL="0" indent="0">
              <a:buNone/>
            </a:pPr>
            <a:r>
              <a:rPr lang="nl-BE" dirty="0">
                <a:latin typeface="Consolas" panose="020B0609020204030204" pitchFamily="49" charset="0"/>
              </a:rPr>
              <a:t>public class Beer {</a:t>
            </a:r>
          </a:p>
          <a:p>
            <a:pPr marL="0" indent="0">
              <a:buNone/>
            </a:pPr>
            <a:r>
              <a:rPr lang="en-US" dirty="0">
                <a:latin typeface="Consolas" panose="020B0609020204030204" pitchFamily="49" charset="0"/>
              </a:rPr>
              <a:t>	public string Label { get; set; }</a:t>
            </a:r>
          </a:p>
          <a:p>
            <a:pPr marL="0" indent="0">
              <a:buNone/>
            </a:pPr>
            <a:r>
              <a:rPr lang="en-US" dirty="0">
                <a:latin typeface="Consolas" panose="020B0609020204030204" pitchFamily="49" charset="0"/>
              </a:rPr>
              <a:t>	public double Volume { get; set; }</a:t>
            </a:r>
          </a:p>
          <a:p>
            <a:pPr marL="0" indent="0">
              <a:buNone/>
            </a:pPr>
            <a:r>
              <a:rPr lang="en-US" dirty="0">
                <a:latin typeface="Consolas" panose="020B0609020204030204" pitchFamily="49" charset="0"/>
              </a:rPr>
              <a:t>	public double Price { get; set; }</a:t>
            </a:r>
          </a:p>
          <a:p>
            <a:pPr marL="0" indent="0">
              <a:buNone/>
            </a:pPr>
            <a:r>
              <a:rPr lang="en-US" dirty="0">
                <a:latin typeface="Consolas" panose="020B0609020204030204" pitchFamily="49" charset="0"/>
              </a:rPr>
              <a:t>	public double Potency { get; set; }</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a:t>
            </a:r>
            <a:r>
              <a:rPr lang="nl-BE" dirty="0" err="1">
                <a:latin typeface="Consolas" panose="020B0609020204030204" pitchFamily="49" charset="0"/>
              </a:rPr>
              <a:t>override</a:t>
            </a:r>
            <a:r>
              <a:rPr lang="nl-BE" dirty="0">
                <a:latin typeface="Consolas" panose="020B0609020204030204" pitchFamily="49" charset="0"/>
              </a:rPr>
              <a:t> string </a:t>
            </a:r>
            <a:r>
              <a:rPr lang="nl-BE" dirty="0" err="1">
                <a:latin typeface="Consolas" panose="020B0609020204030204" pitchFamily="49" charset="0"/>
              </a:rPr>
              <a:t>ToString</a:t>
            </a:r>
            <a:r>
              <a:rPr lang="nl-BE" dirty="0">
                <a:latin typeface="Consolas" panose="020B0609020204030204" pitchFamily="49" charset="0"/>
              </a:rPr>
              <a:t>() {</a:t>
            </a:r>
          </a:p>
          <a:p>
            <a:pPr marL="0" indent="0">
              <a:buNone/>
            </a:pPr>
            <a:r>
              <a:rPr lang="nl-BE" dirty="0">
                <a:latin typeface="Consolas" panose="020B0609020204030204" pitchFamily="49" charset="0"/>
              </a:rPr>
              <a:t>		return </a:t>
            </a:r>
            <a:r>
              <a:rPr lang="nl-BE" dirty="0" err="1">
                <a:latin typeface="Consolas" panose="020B0609020204030204" pitchFamily="49" charset="0"/>
              </a:rPr>
              <a:t>String.Format</a:t>
            </a:r>
            <a:r>
              <a:rPr lang="nl-BE" dirty="0">
                <a:latin typeface="Consolas" panose="020B0609020204030204" pitchFamily="49" charset="0"/>
              </a:rPr>
              <a:t>("{0} {1} </a:t>
            </a:r>
            <a:r>
              <a:rPr lang="nl-BE" dirty="0" err="1">
                <a:latin typeface="Consolas" panose="020B0609020204030204" pitchFamily="49" charset="0"/>
              </a:rPr>
              <a:t>oz</a:t>
            </a:r>
            <a:r>
              <a:rPr lang="nl-BE" dirty="0">
                <a:latin typeface="Consolas" panose="020B0609020204030204" pitchFamily="49" charset="0"/>
              </a:rPr>
              <a:t>. {2}% ABV 			{3:C}", Label, Volume, </a:t>
            </a:r>
            <a:r>
              <a:rPr lang="nl-BE" dirty="0" err="1">
                <a:latin typeface="Consolas" panose="020B0609020204030204" pitchFamily="49" charset="0"/>
              </a:rPr>
              <a:t>Potency</a:t>
            </a:r>
            <a:r>
              <a:rPr lang="nl-BE" dirty="0">
                <a:latin typeface="Consolas" panose="020B0609020204030204" pitchFamily="49" charset="0"/>
              </a:rPr>
              <a:t>, Price);</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a:t>
            </a:r>
          </a:p>
        </p:txBody>
      </p:sp>
      <p:sp>
        <p:nvSpPr>
          <p:cNvPr id="4" name="Tijdelijke aanduiding voor dianummer 3">
            <a:extLst>
              <a:ext uri="{FF2B5EF4-FFF2-40B4-BE49-F238E27FC236}">
                <a16:creationId xmlns:a16="http://schemas.microsoft.com/office/drawing/2014/main" id="{068DC173-04B9-4AF5-B9A5-B51609CEBAD2}"/>
              </a:ext>
            </a:extLst>
          </p:cNvPr>
          <p:cNvSpPr>
            <a:spLocks noGrp="1"/>
          </p:cNvSpPr>
          <p:nvPr>
            <p:ph type="sldNum" sz="quarter" idx="12"/>
          </p:nvPr>
        </p:nvSpPr>
        <p:spPr/>
        <p:txBody>
          <a:bodyPr/>
          <a:lstStyle/>
          <a:p>
            <a:fld id="{B2CC8EC0-3BB1-4B7A-944C-D8BFC715B518}" type="slidenum">
              <a:rPr lang="nl-BE" smtClean="0"/>
              <a:t>45</a:t>
            </a:fld>
            <a:endParaRPr lang="nl-BE"/>
          </a:p>
        </p:txBody>
      </p:sp>
    </p:spTree>
    <p:extLst>
      <p:ext uri="{BB962C8B-B14F-4D97-AF65-F5344CB8AC3E}">
        <p14:creationId xmlns:p14="http://schemas.microsoft.com/office/powerpoint/2010/main" val="155078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703585-6454-4BEA-96EC-3BB995CB8DCF}"/>
              </a:ext>
            </a:extLst>
          </p:cNvPr>
          <p:cNvSpPr>
            <a:spLocks noGrp="1"/>
          </p:cNvSpPr>
          <p:nvPr>
            <p:ph type="title"/>
          </p:nvPr>
        </p:nvSpPr>
        <p:spPr/>
        <p:txBody>
          <a:bodyPr/>
          <a:lstStyle/>
          <a:p>
            <a:r>
              <a:rPr lang="nl-BE" dirty="0" err="1"/>
              <a:t>IBeerBuilder</a:t>
            </a:r>
            <a:r>
              <a:rPr lang="nl-BE" dirty="0"/>
              <a:t> interface (</a:t>
            </a:r>
            <a:r>
              <a:rPr lang="nl-BE" dirty="0" err="1"/>
              <a:t>IBuilder</a:t>
            </a:r>
            <a:r>
              <a:rPr lang="nl-BE" dirty="0"/>
              <a:t> interface)</a:t>
            </a:r>
          </a:p>
        </p:txBody>
      </p:sp>
      <p:sp>
        <p:nvSpPr>
          <p:cNvPr id="3" name="Tijdelijke aanduiding voor inhoud 2">
            <a:extLst>
              <a:ext uri="{FF2B5EF4-FFF2-40B4-BE49-F238E27FC236}">
                <a16:creationId xmlns:a16="http://schemas.microsoft.com/office/drawing/2014/main" id="{A6CFA5A4-AF02-450F-A0A3-516C92909B40}"/>
              </a:ext>
            </a:extLst>
          </p:cNvPr>
          <p:cNvSpPr>
            <a:spLocks noGrp="1"/>
          </p:cNvSpPr>
          <p:nvPr>
            <p:ph idx="1"/>
          </p:nvPr>
        </p:nvSpPr>
        <p:spPr>
          <a:solidFill>
            <a:schemeClr val="accent1"/>
          </a:solidFill>
        </p:spPr>
        <p:txBody>
          <a:bodyPr/>
          <a:lstStyle/>
          <a:p>
            <a:pPr marL="0" indent="0">
              <a:buNone/>
            </a:pPr>
            <a:r>
              <a:rPr lang="nl-BE" dirty="0">
                <a:latin typeface="Consolas" panose="020B0609020204030204" pitchFamily="49" charset="0"/>
              </a:rPr>
              <a:t>public interface </a:t>
            </a:r>
            <a:r>
              <a:rPr lang="nl-BE" dirty="0" err="1">
                <a:latin typeface="Consolas" panose="020B0609020204030204" pitchFamily="49" charset="0"/>
              </a:rPr>
              <a:t>IBeerBuilder</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Brew</a:t>
            </a:r>
            <a:r>
              <a:rPr lang="nl-BE" dirty="0">
                <a:latin typeface="Consolas" panose="020B0609020204030204" pitchFamily="49" charset="0"/>
              </a:rPr>
              <a:t>();</a:t>
            </a:r>
          </a:p>
          <a:p>
            <a:pPr marL="0" indent="0">
              <a:buNone/>
            </a:pPr>
            <a:r>
              <a:rPr lang="nl-BE" dirty="0">
                <a:latin typeface="Consolas" panose="020B0609020204030204" pitchFamily="49" charset="0"/>
              </a:rPr>
              <a:t>        </a:t>
            </a:r>
            <a:r>
              <a:rPr lang="nl-BE" dirty="0" err="1">
                <a:latin typeface="Consolas" panose="020B0609020204030204" pitchFamily="49" charset="0"/>
              </a:rPr>
              <a:t>void</a:t>
            </a:r>
            <a:r>
              <a:rPr lang="nl-BE" dirty="0">
                <a:latin typeface="Consolas" panose="020B0609020204030204" pitchFamily="49" charset="0"/>
              </a:rPr>
              <a:t> Ferment();</a:t>
            </a:r>
          </a:p>
          <a:p>
            <a:pPr marL="0" indent="0">
              <a:buNone/>
            </a:pPr>
            <a:r>
              <a:rPr lang="nl-BE" dirty="0">
                <a:latin typeface="Consolas" panose="020B0609020204030204" pitchFamily="49" charset="0"/>
              </a:rPr>
              <a:t>        </a:t>
            </a:r>
            <a:r>
              <a:rPr lang="nl-BE"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Bottle</a:t>
            </a:r>
            <a:r>
              <a:rPr lang="nl-BE" dirty="0">
                <a:latin typeface="Consolas" panose="020B0609020204030204" pitchFamily="49" charset="0"/>
              </a:rPr>
              <a:t>();</a:t>
            </a:r>
          </a:p>
          <a:p>
            <a:pPr marL="0" indent="0">
              <a:buNone/>
            </a:pPr>
            <a:r>
              <a:rPr lang="nl-BE" dirty="0">
                <a:latin typeface="Consolas" panose="020B0609020204030204" pitchFamily="49" charset="0"/>
              </a:rPr>
              <a:t>        </a:t>
            </a:r>
            <a:r>
              <a:rPr lang="nl-BE" dirty="0" err="1">
                <a:latin typeface="Consolas" panose="020B0609020204030204" pitchFamily="49" charset="0"/>
              </a:rPr>
              <a:t>void</a:t>
            </a:r>
            <a:r>
              <a:rPr lang="nl-BE" dirty="0">
                <a:latin typeface="Consolas" panose="020B0609020204030204" pitchFamily="49" charset="0"/>
              </a:rPr>
              <a:t> Age();</a:t>
            </a:r>
          </a:p>
          <a:p>
            <a:pPr marL="0" indent="0">
              <a:buNone/>
            </a:pPr>
            <a:r>
              <a:rPr lang="nl-BE" dirty="0">
                <a:latin typeface="Consolas" panose="020B0609020204030204" pitchFamily="49" charset="0"/>
              </a:rPr>
              <a:t>        Beer </a:t>
            </a:r>
            <a:r>
              <a:rPr lang="nl-BE" dirty="0" err="1">
                <a:latin typeface="Consolas" panose="020B0609020204030204" pitchFamily="49" charset="0"/>
              </a:rPr>
              <a:t>GetBeer</a:t>
            </a:r>
            <a:r>
              <a:rPr lang="nl-BE" dirty="0">
                <a:latin typeface="Consolas" panose="020B0609020204030204" pitchFamily="49" charset="0"/>
              </a:rPr>
              <a:t>();</a:t>
            </a:r>
          </a:p>
          <a:p>
            <a:pPr marL="0" indent="0">
              <a:buNone/>
            </a:pPr>
            <a:r>
              <a:rPr lang="nl-BE"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5387EE18-AAA7-49E2-93ED-E4F031CD63D4}"/>
              </a:ext>
            </a:extLst>
          </p:cNvPr>
          <p:cNvSpPr>
            <a:spLocks noGrp="1"/>
          </p:cNvSpPr>
          <p:nvPr>
            <p:ph type="sldNum" sz="quarter" idx="12"/>
          </p:nvPr>
        </p:nvSpPr>
        <p:spPr/>
        <p:txBody>
          <a:bodyPr/>
          <a:lstStyle/>
          <a:p>
            <a:fld id="{B2CC8EC0-3BB1-4B7A-944C-D8BFC715B518}" type="slidenum">
              <a:rPr lang="nl-BE" smtClean="0"/>
              <a:t>46</a:t>
            </a:fld>
            <a:endParaRPr lang="nl-BE"/>
          </a:p>
        </p:txBody>
      </p:sp>
    </p:spTree>
    <p:extLst>
      <p:ext uri="{BB962C8B-B14F-4D97-AF65-F5344CB8AC3E}">
        <p14:creationId xmlns:p14="http://schemas.microsoft.com/office/powerpoint/2010/main" val="2505345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12DEB5-111D-4F5A-AA49-8E1FBF48416F}"/>
              </a:ext>
            </a:extLst>
          </p:cNvPr>
          <p:cNvSpPr>
            <a:spLocks noGrp="1"/>
          </p:cNvSpPr>
          <p:nvPr>
            <p:ph type="title"/>
          </p:nvPr>
        </p:nvSpPr>
        <p:spPr/>
        <p:txBody>
          <a:bodyPr/>
          <a:lstStyle/>
          <a:p>
            <a:r>
              <a:rPr lang="nl-BE" dirty="0"/>
              <a:t>Concrete builders (2 klassen)</a:t>
            </a:r>
          </a:p>
        </p:txBody>
      </p:sp>
      <p:sp>
        <p:nvSpPr>
          <p:cNvPr id="3" name="Tijdelijke aanduiding voor inhoud 2">
            <a:extLst>
              <a:ext uri="{FF2B5EF4-FFF2-40B4-BE49-F238E27FC236}">
                <a16:creationId xmlns:a16="http://schemas.microsoft.com/office/drawing/2014/main" id="{5BEA3D30-699E-4D4E-9F8E-2FD0C352ECC8}"/>
              </a:ext>
            </a:extLst>
          </p:cNvPr>
          <p:cNvSpPr>
            <a:spLocks noGrp="1"/>
          </p:cNvSpPr>
          <p:nvPr>
            <p:ph idx="1"/>
          </p:nvPr>
        </p:nvSpPr>
        <p:spPr>
          <a:solidFill>
            <a:schemeClr val="accent1"/>
          </a:solidFill>
        </p:spPr>
        <p:txBody>
          <a:bodyPr>
            <a:normAutofit fontScale="92500" lnSpcReduction="20000"/>
          </a:bodyPr>
          <a:lstStyle/>
          <a:p>
            <a:pPr marL="0" indent="0">
              <a:buNone/>
            </a:pPr>
            <a:r>
              <a:rPr lang="nl-BE" dirty="0">
                <a:latin typeface="Consolas" panose="020B0609020204030204" pitchFamily="49" charset="0"/>
              </a:rPr>
              <a:t>class </a:t>
            </a:r>
            <a:r>
              <a:rPr lang="nl-BE" dirty="0" err="1">
                <a:latin typeface="Consolas" panose="020B0609020204030204" pitchFamily="49" charset="0"/>
              </a:rPr>
              <a:t>AmberAleBuilder</a:t>
            </a:r>
            <a:r>
              <a:rPr lang="nl-BE" dirty="0">
                <a:latin typeface="Consolas" panose="020B0609020204030204" pitchFamily="49" charset="0"/>
              </a:rPr>
              <a:t> : </a:t>
            </a:r>
            <a:r>
              <a:rPr lang="nl-BE" dirty="0" err="1">
                <a:latin typeface="Consolas" panose="020B0609020204030204" pitchFamily="49" charset="0"/>
              </a:rPr>
              <a:t>IBeerBuilder</a:t>
            </a:r>
            <a:r>
              <a:rPr lang="nl-BE" dirty="0">
                <a:latin typeface="Consolas" panose="020B0609020204030204" pitchFamily="49" charset="0"/>
              </a:rPr>
              <a:t> {</a:t>
            </a:r>
          </a:p>
          <a:p>
            <a:pPr marL="0" indent="0">
              <a:buNone/>
            </a:pPr>
            <a:r>
              <a:rPr lang="nl-BE" dirty="0">
                <a:latin typeface="Consolas" panose="020B0609020204030204" pitchFamily="49" charset="0"/>
              </a:rPr>
              <a:t>        private Beer _beer = new Beer();</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a:t>
            </a:r>
            <a:r>
              <a:rPr lang="nl-BE"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Brew</a:t>
            </a:r>
            <a:r>
              <a:rPr lang="nl-BE" dirty="0">
                <a:latin typeface="Consolas" panose="020B0609020204030204" pitchFamily="49" charset="0"/>
              </a:rPr>
              <a:t>() {</a:t>
            </a:r>
          </a:p>
          <a:p>
            <a:pPr marL="0" indent="0">
              <a:buNone/>
            </a:pPr>
            <a:r>
              <a:rPr lang="nl-BE" dirty="0">
                <a:latin typeface="Consolas" panose="020B0609020204030204" pitchFamily="49" charset="0"/>
              </a:rPr>
              <a:t>            _</a:t>
            </a:r>
            <a:r>
              <a:rPr lang="nl-BE" dirty="0" err="1">
                <a:latin typeface="Consolas" panose="020B0609020204030204" pitchFamily="49" charset="0"/>
              </a:rPr>
              <a:t>beer.Volume</a:t>
            </a:r>
            <a:r>
              <a:rPr lang="nl-BE" dirty="0">
                <a:latin typeface="Consolas" panose="020B0609020204030204" pitchFamily="49" charset="0"/>
              </a:rPr>
              <a:t> = 64;</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a:t>
            </a:r>
            <a:r>
              <a:rPr lang="nl-BE" dirty="0" err="1">
                <a:latin typeface="Consolas" panose="020B0609020204030204" pitchFamily="49" charset="0"/>
              </a:rPr>
              <a:t>void</a:t>
            </a:r>
            <a:r>
              <a:rPr lang="nl-BE" dirty="0">
                <a:latin typeface="Consolas" panose="020B0609020204030204" pitchFamily="49" charset="0"/>
              </a:rPr>
              <a:t> Ferment() {</a:t>
            </a:r>
          </a:p>
          <a:p>
            <a:pPr marL="0" indent="0">
              <a:buNone/>
            </a:pPr>
            <a:r>
              <a:rPr lang="nl-BE" dirty="0">
                <a:latin typeface="Consolas" panose="020B0609020204030204" pitchFamily="49" charset="0"/>
              </a:rPr>
              <a:t>            _</a:t>
            </a:r>
            <a:r>
              <a:rPr lang="nl-BE" dirty="0" err="1">
                <a:latin typeface="Consolas" panose="020B0609020204030204" pitchFamily="49" charset="0"/>
              </a:rPr>
              <a:t>beer.Potency</a:t>
            </a:r>
            <a:r>
              <a:rPr lang="nl-BE" dirty="0">
                <a:latin typeface="Consolas" panose="020B0609020204030204" pitchFamily="49" charset="0"/>
              </a:rPr>
              <a:t> = 5.5;</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a:p>
            <a:pPr marL="0" indent="0">
              <a:buNone/>
            </a:pPr>
            <a:endParaRPr lang="nl-BE" dirty="0">
              <a:latin typeface="Consolas" panose="020B0609020204030204" pitchFamily="49" charset="0"/>
            </a:endParaRPr>
          </a:p>
        </p:txBody>
      </p:sp>
      <p:sp>
        <p:nvSpPr>
          <p:cNvPr id="4" name="Tijdelijke aanduiding voor dianummer 3">
            <a:extLst>
              <a:ext uri="{FF2B5EF4-FFF2-40B4-BE49-F238E27FC236}">
                <a16:creationId xmlns:a16="http://schemas.microsoft.com/office/drawing/2014/main" id="{65914159-FA1C-4D54-AE91-69A14D6DBF70}"/>
              </a:ext>
            </a:extLst>
          </p:cNvPr>
          <p:cNvSpPr>
            <a:spLocks noGrp="1"/>
          </p:cNvSpPr>
          <p:nvPr>
            <p:ph type="sldNum" sz="quarter" idx="12"/>
          </p:nvPr>
        </p:nvSpPr>
        <p:spPr/>
        <p:txBody>
          <a:bodyPr/>
          <a:lstStyle/>
          <a:p>
            <a:fld id="{B2CC8EC0-3BB1-4B7A-944C-D8BFC715B518}" type="slidenum">
              <a:rPr lang="nl-BE" smtClean="0"/>
              <a:t>47</a:t>
            </a:fld>
            <a:endParaRPr lang="nl-BE"/>
          </a:p>
        </p:txBody>
      </p:sp>
    </p:spTree>
    <p:extLst>
      <p:ext uri="{BB962C8B-B14F-4D97-AF65-F5344CB8AC3E}">
        <p14:creationId xmlns:p14="http://schemas.microsoft.com/office/powerpoint/2010/main" val="4005195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12DEB5-111D-4F5A-AA49-8E1FBF48416F}"/>
              </a:ext>
            </a:extLst>
          </p:cNvPr>
          <p:cNvSpPr>
            <a:spLocks noGrp="1"/>
          </p:cNvSpPr>
          <p:nvPr>
            <p:ph type="title"/>
          </p:nvPr>
        </p:nvSpPr>
        <p:spPr/>
        <p:txBody>
          <a:bodyPr/>
          <a:lstStyle/>
          <a:p>
            <a:r>
              <a:rPr lang="nl-BE" dirty="0"/>
              <a:t>Concrete builders (2 klassen)</a:t>
            </a:r>
          </a:p>
        </p:txBody>
      </p:sp>
      <p:sp>
        <p:nvSpPr>
          <p:cNvPr id="3" name="Tijdelijke aanduiding voor inhoud 2">
            <a:extLst>
              <a:ext uri="{FF2B5EF4-FFF2-40B4-BE49-F238E27FC236}">
                <a16:creationId xmlns:a16="http://schemas.microsoft.com/office/drawing/2014/main" id="{5BEA3D30-699E-4D4E-9F8E-2FD0C352ECC8}"/>
              </a:ext>
            </a:extLst>
          </p:cNvPr>
          <p:cNvSpPr>
            <a:spLocks noGrp="1"/>
          </p:cNvSpPr>
          <p:nvPr>
            <p:ph idx="1"/>
          </p:nvPr>
        </p:nvSpPr>
        <p:spPr>
          <a:solidFill>
            <a:schemeClr val="accent1"/>
          </a:solidFill>
        </p:spPr>
        <p:txBody>
          <a:bodyPr>
            <a:normAutofit fontScale="70000" lnSpcReduction="20000"/>
          </a:bodyPr>
          <a:lstStyle/>
          <a:p>
            <a:pPr marL="0" indent="0">
              <a:buNone/>
            </a:pPr>
            <a:r>
              <a:rPr lang="nl-BE" dirty="0">
                <a:latin typeface="Consolas" panose="020B0609020204030204" pitchFamily="49" charset="0"/>
              </a:rPr>
              <a:t>        public </a:t>
            </a:r>
            <a:r>
              <a:rPr lang="nl-BE"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Bottle</a:t>
            </a:r>
            <a:r>
              <a:rPr lang="nl-BE" dirty="0">
                <a:latin typeface="Consolas" panose="020B0609020204030204" pitchFamily="49" charset="0"/>
              </a:rPr>
              <a:t>() {</a:t>
            </a:r>
          </a:p>
          <a:p>
            <a:pPr marL="0" indent="0">
              <a:buNone/>
            </a:pPr>
            <a:r>
              <a:rPr lang="nl-BE" dirty="0">
                <a:latin typeface="Consolas" panose="020B0609020204030204" pitchFamily="49" charset="0"/>
              </a:rPr>
              <a:t>            _</a:t>
            </a:r>
            <a:r>
              <a:rPr lang="nl-BE" dirty="0" err="1">
                <a:latin typeface="Consolas" panose="020B0609020204030204" pitchFamily="49" charset="0"/>
              </a:rPr>
              <a:t>beer.Label</a:t>
            </a:r>
            <a:r>
              <a:rPr lang="nl-BE" dirty="0">
                <a:latin typeface="Consolas" panose="020B0609020204030204" pitchFamily="49" charset="0"/>
              </a:rPr>
              <a:t> = "Amber Ale";</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a:t>
            </a:r>
            <a:r>
              <a:rPr lang="nl-BE" dirty="0" err="1">
                <a:latin typeface="Consolas" panose="020B0609020204030204" pitchFamily="49" charset="0"/>
              </a:rPr>
              <a:t>void</a:t>
            </a:r>
            <a:r>
              <a:rPr lang="nl-BE" dirty="0">
                <a:latin typeface="Consolas" panose="020B0609020204030204" pitchFamily="49" charset="0"/>
              </a:rPr>
              <a:t> Age() {</a:t>
            </a:r>
          </a:p>
          <a:p>
            <a:pPr marL="0" indent="0">
              <a:buNone/>
            </a:pPr>
            <a:r>
              <a:rPr lang="nl-BE" dirty="0">
                <a:latin typeface="Consolas" panose="020B0609020204030204" pitchFamily="49" charset="0"/>
              </a:rPr>
              <a:t>            _</a:t>
            </a:r>
            <a:r>
              <a:rPr lang="nl-BE" dirty="0" err="1">
                <a:latin typeface="Consolas" panose="020B0609020204030204" pitchFamily="49" charset="0"/>
              </a:rPr>
              <a:t>beer.Price</a:t>
            </a:r>
            <a:r>
              <a:rPr lang="nl-BE" dirty="0">
                <a:latin typeface="Consolas" panose="020B0609020204030204" pitchFamily="49" charset="0"/>
              </a:rPr>
              <a:t> = 16;</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Beer </a:t>
            </a:r>
            <a:r>
              <a:rPr lang="nl-BE" dirty="0" err="1">
                <a:latin typeface="Consolas" panose="020B0609020204030204" pitchFamily="49" charset="0"/>
              </a:rPr>
              <a:t>GetBeer</a:t>
            </a:r>
            <a:r>
              <a:rPr lang="nl-BE" dirty="0">
                <a:latin typeface="Consolas" panose="020B0609020204030204" pitchFamily="49" charset="0"/>
              </a:rPr>
              <a:t>() {</a:t>
            </a:r>
          </a:p>
          <a:p>
            <a:pPr marL="0" indent="0">
              <a:buNone/>
            </a:pPr>
            <a:r>
              <a:rPr lang="nl-BE" dirty="0">
                <a:latin typeface="Consolas" panose="020B0609020204030204" pitchFamily="49" charset="0"/>
              </a:rPr>
              <a:t>            return _beer;</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65914159-FA1C-4D54-AE91-69A14D6DBF70}"/>
              </a:ext>
            </a:extLst>
          </p:cNvPr>
          <p:cNvSpPr>
            <a:spLocks noGrp="1"/>
          </p:cNvSpPr>
          <p:nvPr>
            <p:ph type="sldNum" sz="quarter" idx="12"/>
          </p:nvPr>
        </p:nvSpPr>
        <p:spPr/>
        <p:txBody>
          <a:bodyPr/>
          <a:lstStyle/>
          <a:p>
            <a:fld id="{B2CC8EC0-3BB1-4B7A-944C-D8BFC715B518}" type="slidenum">
              <a:rPr lang="nl-BE" smtClean="0"/>
              <a:t>48</a:t>
            </a:fld>
            <a:endParaRPr lang="nl-BE"/>
          </a:p>
        </p:txBody>
      </p:sp>
    </p:spTree>
    <p:extLst>
      <p:ext uri="{BB962C8B-B14F-4D97-AF65-F5344CB8AC3E}">
        <p14:creationId xmlns:p14="http://schemas.microsoft.com/office/powerpoint/2010/main" val="1596182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12DEB5-111D-4F5A-AA49-8E1FBF48416F}"/>
              </a:ext>
            </a:extLst>
          </p:cNvPr>
          <p:cNvSpPr>
            <a:spLocks noGrp="1"/>
          </p:cNvSpPr>
          <p:nvPr>
            <p:ph type="title"/>
          </p:nvPr>
        </p:nvSpPr>
        <p:spPr/>
        <p:txBody>
          <a:bodyPr/>
          <a:lstStyle/>
          <a:p>
            <a:r>
              <a:rPr lang="nl-BE" dirty="0"/>
              <a:t>Concrete builders (2 klassen)</a:t>
            </a:r>
          </a:p>
        </p:txBody>
      </p:sp>
      <p:sp>
        <p:nvSpPr>
          <p:cNvPr id="3" name="Tijdelijke aanduiding voor inhoud 2">
            <a:extLst>
              <a:ext uri="{FF2B5EF4-FFF2-40B4-BE49-F238E27FC236}">
                <a16:creationId xmlns:a16="http://schemas.microsoft.com/office/drawing/2014/main" id="{5BEA3D30-699E-4D4E-9F8E-2FD0C352ECC8}"/>
              </a:ext>
            </a:extLst>
          </p:cNvPr>
          <p:cNvSpPr>
            <a:spLocks noGrp="1"/>
          </p:cNvSpPr>
          <p:nvPr>
            <p:ph idx="1"/>
          </p:nvPr>
        </p:nvSpPr>
        <p:spPr>
          <a:solidFill>
            <a:schemeClr val="accent1"/>
          </a:solidFill>
        </p:spPr>
        <p:txBody>
          <a:bodyPr>
            <a:normAutofit fontScale="70000" lnSpcReduction="20000"/>
          </a:bodyPr>
          <a:lstStyle/>
          <a:p>
            <a:pPr marL="0" indent="0">
              <a:buNone/>
            </a:pPr>
            <a:r>
              <a:rPr lang="nl-BE" dirty="0">
                <a:latin typeface="Consolas" panose="020B0609020204030204" pitchFamily="49" charset="0"/>
              </a:rPr>
              <a:t>class </a:t>
            </a:r>
            <a:r>
              <a:rPr lang="nl-BE" dirty="0" err="1">
                <a:latin typeface="Consolas" panose="020B0609020204030204" pitchFamily="49" charset="0"/>
              </a:rPr>
              <a:t>StoutBuilder</a:t>
            </a:r>
            <a:r>
              <a:rPr lang="nl-BE" dirty="0">
                <a:latin typeface="Consolas" panose="020B0609020204030204" pitchFamily="49" charset="0"/>
              </a:rPr>
              <a:t> : </a:t>
            </a:r>
            <a:r>
              <a:rPr lang="nl-BE" dirty="0" err="1">
                <a:latin typeface="Consolas" panose="020B0609020204030204" pitchFamily="49" charset="0"/>
              </a:rPr>
              <a:t>IBeerBuilder</a:t>
            </a:r>
            <a:r>
              <a:rPr lang="nl-BE" dirty="0">
                <a:latin typeface="Consolas" panose="020B0609020204030204" pitchFamily="49" charset="0"/>
              </a:rPr>
              <a:t> {</a:t>
            </a:r>
          </a:p>
          <a:p>
            <a:pPr marL="0" indent="0">
              <a:buNone/>
            </a:pPr>
            <a:r>
              <a:rPr lang="nl-BE" dirty="0">
                <a:latin typeface="Consolas" panose="020B0609020204030204" pitchFamily="49" charset="0"/>
              </a:rPr>
              <a:t>        private Beer _beer = new Beer();</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a:t>
            </a:r>
            <a:r>
              <a:rPr lang="nl-BE"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Brew</a:t>
            </a:r>
            <a:r>
              <a:rPr lang="nl-BE" dirty="0">
                <a:latin typeface="Consolas" panose="020B0609020204030204" pitchFamily="49" charset="0"/>
              </a:rPr>
              <a:t>() {</a:t>
            </a:r>
          </a:p>
          <a:p>
            <a:pPr marL="0" indent="0">
              <a:buNone/>
            </a:pPr>
            <a:r>
              <a:rPr lang="nl-BE" dirty="0">
                <a:latin typeface="Consolas" panose="020B0609020204030204" pitchFamily="49" charset="0"/>
              </a:rPr>
              <a:t>            _</a:t>
            </a:r>
            <a:r>
              <a:rPr lang="nl-BE" dirty="0" err="1">
                <a:latin typeface="Consolas" panose="020B0609020204030204" pitchFamily="49" charset="0"/>
              </a:rPr>
              <a:t>beer.Volume</a:t>
            </a:r>
            <a:r>
              <a:rPr lang="nl-BE" dirty="0">
                <a:latin typeface="Consolas" panose="020B0609020204030204" pitchFamily="49" charset="0"/>
              </a:rPr>
              <a:t> = 72;</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a:t>
            </a:r>
            <a:r>
              <a:rPr lang="nl-BE" dirty="0" err="1">
                <a:latin typeface="Consolas" panose="020B0609020204030204" pitchFamily="49" charset="0"/>
              </a:rPr>
              <a:t>void</a:t>
            </a:r>
            <a:r>
              <a:rPr lang="nl-BE" dirty="0">
                <a:latin typeface="Consolas" panose="020B0609020204030204" pitchFamily="49" charset="0"/>
              </a:rPr>
              <a:t> Ferment() {</a:t>
            </a:r>
          </a:p>
          <a:p>
            <a:pPr marL="0" indent="0">
              <a:buNone/>
            </a:pPr>
            <a:r>
              <a:rPr lang="nl-BE" dirty="0">
                <a:latin typeface="Consolas" panose="020B0609020204030204" pitchFamily="49" charset="0"/>
              </a:rPr>
              <a:t>            _</a:t>
            </a:r>
            <a:r>
              <a:rPr lang="nl-BE" dirty="0" err="1">
                <a:latin typeface="Consolas" panose="020B0609020204030204" pitchFamily="49" charset="0"/>
              </a:rPr>
              <a:t>beer.Potency</a:t>
            </a:r>
            <a:r>
              <a:rPr lang="nl-BE" dirty="0">
                <a:latin typeface="Consolas" panose="020B0609020204030204" pitchFamily="49" charset="0"/>
              </a:rPr>
              <a:t> = 6.5;</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65914159-FA1C-4D54-AE91-69A14D6DBF70}"/>
              </a:ext>
            </a:extLst>
          </p:cNvPr>
          <p:cNvSpPr>
            <a:spLocks noGrp="1"/>
          </p:cNvSpPr>
          <p:nvPr>
            <p:ph type="sldNum" sz="quarter" idx="12"/>
          </p:nvPr>
        </p:nvSpPr>
        <p:spPr/>
        <p:txBody>
          <a:bodyPr/>
          <a:lstStyle/>
          <a:p>
            <a:fld id="{B2CC8EC0-3BB1-4B7A-944C-D8BFC715B518}" type="slidenum">
              <a:rPr lang="nl-BE" smtClean="0"/>
              <a:t>49</a:t>
            </a:fld>
            <a:endParaRPr lang="nl-BE"/>
          </a:p>
        </p:txBody>
      </p:sp>
    </p:spTree>
    <p:extLst>
      <p:ext uri="{BB962C8B-B14F-4D97-AF65-F5344CB8AC3E}">
        <p14:creationId xmlns:p14="http://schemas.microsoft.com/office/powerpoint/2010/main" val="159840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Unit of </a:t>
            </a:r>
            <a:r>
              <a:rPr lang="nl-BE" dirty="0" err="1"/>
              <a:t>Work</a:t>
            </a:r>
            <a:r>
              <a:rPr lang="nl-BE" dirty="0"/>
              <a:t> patroon</a:t>
            </a:r>
          </a:p>
        </p:txBody>
      </p:sp>
      <p:sp>
        <p:nvSpPr>
          <p:cNvPr id="3" name="Tijdelijke aanduiding voor inhoud 2"/>
          <p:cNvSpPr>
            <a:spLocks noGrp="1"/>
          </p:cNvSpPr>
          <p:nvPr>
            <p:ph idx="1"/>
          </p:nvPr>
        </p:nvSpPr>
        <p:spPr/>
        <p:txBody>
          <a:bodyPr>
            <a:normAutofit fontScale="92500"/>
          </a:bodyPr>
          <a:lstStyle/>
          <a:p>
            <a:pPr fontAlgn="base"/>
            <a:r>
              <a:rPr lang="en-US" dirty="0"/>
              <a:t>“When you're pulling data in and out of a database, it's important to keep track of what you've changed; otherwise, that data won't be written back into the database. Similarly you have to insert new objects you create and remove any objects you delete.</a:t>
            </a:r>
          </a:p>
          <a:p>
            <a:pPr fontAlgn="base"/>
            <a:r>
              <a:rPr lang="en-US" dirty="0"/>
              <a:t>You can change the database with each change to your object model, but this can lead to lots of very small database calls, which ends up being very slow. Furthermore it requires you to have a transaction open for the whole interaction, which is impractical if you have a business transaction that spans multiple requests. The situation is even worse if you need to keep track of the objects you've read so you can avoid inconsistent reads.</a:t>
            </a:r>
          </a:p>
          <a:p>
            <a:pPr fontAlgn="base"/>
            <a:r>
              <a:rPr lang="en-US" dirty="0"/>
              <a:t>A Unit of Work keeps track of everything you do during a business transaction that can affect the database. When you're done, it figures out everything that needs to be done to alter the database as a result of your work.” (</a:t>
            </a:r>
            <a:r>
              <a:rPr lang="nl-BE" dirty="0">
                <a:hlinkClick r:id="rId2"/>
              </a:rPr>
              <a:t>http://www.martinfowler.com/eaaCatalog/unitOfWork.html</a:t>
            </a:r>
            <a:r>
              <a:rPr lang="nl-BE" dirty="0"/>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633138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12DEB5-111D-4F5A-AA49-8E1FBF48416F}"/>
              </a:ext>
            </a:extLst>
          </p:cNvPr>
          <p:cNvSpPr>
            <a:spLocks noGrp="1"/>
          </p:cNvSpPr>
          <p:nvPr>
            <p:ph type="title"/>
          </p:nvPr>
        </p:nvSpPr>
        <p:spPr/>
        <p:txBody>
          <a:bodyPr/>
          <a:lstStyle/>
          <a:p>
            <a:r>
              <a:rPr lang="nl-BE" dirty="0"/>
              <a:t>Concrete builders (2 klassen)</a:t>
            </a:r>
          </a:p>
        </p:txBody>
      </p:sp>
      <p:sp>
        <p:nvSpPr>
          <p:cNvPr id="3" name="Tijdelijke aanduiding voor inhoud 2">
            <a:extLst>
              <a:ext uri="{FF2B5EF4-FFF2-40B4-BE49-F238E27FC236}">
                <a16:creationId xmlns:a16="http://schemas.microsoft.com/office/drawing/2014/main" id="{5BEA3D30-699E-4D4E-9F8E-2FD0C352ECC8}"/>
              </a:ext>
            </a:extLst>
          </p:cNvPr>
          <p:cNvSpPr>
            <a:spLocks noGrp="1"/>
          </p:cNvSpPr>
          <p:nvPr>
            <p:ph idx="1"/>
          </p:nvPr>
        </p:nvSpPr>
        <p:spPr>
          <a:solidFill>
            <a:schemeClr val="accent1"/>
          </a:solidFill>
        </p:spPr>
        <p:txBody>
          <a:bodyPr>
            <a:normAutofit fontScale="70000" lnSpcReduction="20000"/>
          </a:bodyPr>
          <a:lstStyle/>
          <a:p>
            <a:pPr marL="0" indent="0">
              <a:buNone/>
            </a:pPr>
            <a:r>
              <a:rPr lang="nl-BE" dirty="0">
                <a:latin typeface="Consolas" panose="020B0609020204030204" pitchFamily="49" charset="0"/>
              </a:rPr>
              <a:t>        public </a:t>
            </a:r>
            <a:r>
              <a:rPr lang="nl-BE"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Bottle</a:t>
            </a:r>
            <a:r>
              <a:rPr lang="nl-BE" dirty="0">
                <a:latin typeface="Consolas" panose="020B0609020204030204" pitchFamily="49" charset="0"/>
              </a:rPr>
              <a:t>() {</a:t>
            </a:r>
          </a:p>
          <a:p>
            <a:pPr marL="0" indent="0">
              <a:buNone/>
            </a:pPr>
            <a:r>
              <a:rPr lang="nl-BE" dirty="0">
                <a:latin typeface="Consolas" panose="020B0609020204030204" pitchFamily="49" charset="0"/>
              </a:rPr>
              <a:t>            _</a:t>
            </a:r>
            <a:r>
              <a:rPr lang="nl-BE" dirty="0" err="1">
                <a:latin typeface="Consolas" panose="020B0609020204030204" pitchFamily="49" charset="0"/>
              </a:rPr>
              <a:t>beer.Label</a:t>
            </a:r>
            <a:r>
              <a:rPr lang="nl-BE" dirty="0">
                <a:latin typeface="Consolas" panose="020B0609020204030204" pitchFamily="49" charset="0"/>
              </a:rPr>
              <a:t> = "</a:t>
            </a:r>
            <a:r>
              <a:rPr lang="nl-BE" dirty="0" err="1">
                <a:latin typeface="Consolas" panose="020B0609020204030204" pitchFamily="49" charset="0"/>
              </a:rPr>
              <a:t>Sturdy</a:t>
            </a:r>
            <a:r>
              <a:rPr lang="nl-BE" dirty="0">
                <a:latin typeface="Consolas" panose="020B0609020204030204" pitchFamily="49" charset="0"/>
              </a:rPr>
              <a:t> Stout";</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a:t>
            </a:r>
            <a:r>
              <a:rPr lang="nl-BE" dirty="0" err="1">
                <a:latin typeface="Consolas" panose="020B0609020204030204" pitchFamily="49" charset="0"/>
              </a:rPr>
              <a:t>void</a:t>
            </a:r>
            <a:r>
              <a:rPr lang="nl-BE" dirty="0">
                <a:latin typeface="Consolas" panose="020B0609020204030204" pitchFamily="49" charset="0"/>
              </a:rPr>
              <a:t> Age() {</a:t>
            </a:r>
          </a:p>
          <a:p>
            <a:pPr marL="0" indent="0">
              <a:buNone/>
            </a:pPr>
            <a:r>
              <a:rPr lang="nl-BE" dirty="0">
                <a:latin typeface="Consolas" panose="020B0609020204030204" pitchFamily="49" charset="0"/>
              </a:rPr>
              <a:t>            _</a:t>
            </a:r>
            <a:r>
              <a:rPr lang="nl-BE" dirty="0" err="1">
                <a:latin typeface="Consolas" panose="020B0609020204030204" pitchFamily="49" charset="0"/>
              </a:rPr>
              <a:t>beer.Price</a:t>
            </a:r>
            <a:r>
              <a:rPr lang="nl-BE" dirty="0">
                <a:latin typeface="Consolas" panose="020B0609020204030204" pitchFamily="49" charset="0"/>
              </a:rPr>
              <a:t> = 22;</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Beer </a:t>
            </a:r>
            <a:r>
              <a:rPr lang="nl-BE" dirty="0" err="1">
                <a:latin typeface="Consolas" panose="020B0609020204030204" pitchFamily="49" charset="0"/>
              </a:rPr>
              <a:t>GetBeer</a:t>
            </a:r>
            <a:r>
              <a:rPr lang="nl-BE" dirty="0">
                <a:latin typeface="Consolas" panose="020B0609020204030204" pitchFamily="49" charset="0"/>
              </a:rPr>
              <a:t>() {</a:t>
            </a:r>
          </a:p>
          <a:p>
            <a:pPr marL="0" indent="0">
              <a:buNone/>
            </a:pPr>
            <a:r>
              <a:rPr lang="nl-BE" dirty="0">
                <a:latin typeface="Consolas" panose="020B0609020204030204" pitchFamily="49" charset="0"/>
              </a:rPr>
              <a:t>            return _beer;</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65914159-FA1C-4D54-AE91-69A14D6DBF70}"/>
              </a:ext>
            </a:extLst>
          </p:cNvPr>
          <p:cNvSpPr>
            <a:spLocks noGrp="1"/>
          </p:cNvSpPr>
          <p:nvPr>
            <p:ph type="sldNum" sz="quarter" idx="12"/>
          </p:nvPr>
        </p:nvSpPr>
        <p:spPr/>
        <p:txBody>
          <a:bodyPr/>
          <a:lstStyle/>
          <a:p>
            <a:fld id="{B2CC8EC0-3BB1-4B7A-944C-D8BFC715B518}" type="slidenum">
              <a:rPr lang="nl-BE" smtClean="0"/>
              <a:t>50</a:t>
            </a:fld>
            <a:endParaRPr lang="nl-BE"/>
          </a:p>
        </p:txBody>
      </p:sp>
    </p:spTree>
    <p:extLst>
      <p:ext uri="{BB962C8B-B14F-4D97-AF65-F5344CB8AC3E}">
        <p14:creationId xmlns:p14="http://schemas.microsoft.com/office/powerpoint/2010/main" val="3221764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1D581-B663-4F7C-A811-FD2B20061236}"/>
              </a:ext>
            </a:extLst>
          </p:cNvPr>
          <p:cNvSpPr>
            <a:spLocks noGrp="1"/>
          </p:cNvSpPr>
          <p:nvPr>
            <p:ph type="title"/>
          </p:nvPr>
        </p:nvSpPr>
        <p:spPr/>
        <p:txBody>
          <a:bodyPr/>
          <a:lstStyle/>
          <a:p>
            <a:r>
              <a:rPr lang="nl-BE" dirty="0"/>
              <a:t>Klasse Director </a:t>
            </a:r>
          </a:p>
        </p:txBody>
      </p:sp>
      <p:sp>
        <p:nvSpPr>
          <p:cNvPr id="3" name="Tijdelijke aanduiding voor inhoud 2">
            <a:extLst>
              <a:ext uri="{FF2B5EF4-FFF2-40B4-BE49-F238E27FC236}">
                <a16:creationId xmlns:a16="http://schemas.microsoft.com/office/drawing/2014/main" id="{33214223-1C02-49F0-AD6C-1A9A6452A1EF}"/>
              </a:ext>
            </a:extLst>
          </p:cNvPr>
          <p:cNvSpPr>
            <a:spLocks noGrp="1"/>
          </p:cNvSpPr>
          <p:nvPr>
            <p:ph idx="1"/>
          </p:nvPr>
        </p:nvSpPr>
        <p:spPr>
          <a:xfrm>
            <a:off x="838199" y="1825625"/>
            <a:ext cx="11281611" cy="4960186"/>
          </a:xfrm>
          <a:solidFill>
            <a:schemeClr val="accent1"/>
          </a:solidFill>
        </p:spPr>
        <p:txBody>
          <a:bodyPr>
            <a:normAutofit fontScale="92500" lnSpcReduction="20000"/>
          </a:bodyPr>
          <a:lstStyle/>
          <a:p>
            <a:pPr marL="0" indent="0">
              <a:buNone/>
            </a:pPr>
            <a:r>
              <a:rPr lang="nl-BE" dirty="0">
                <a:latin typeface="Consolas" panose="020B0609020204030204" pitchFamily="49" charset="0"/>
              </a:rPr>
              <a:t>public class </a:t>
            </a:r>
            <a:r>
              <a:rPr lang="nl-BE" dirty="0" err="1">
                <a:latin typeface="Consolas" panose="020B0609020204030204" pitchFamily="49" charset="0"/>
              </a:rPr>
              <a:t>BrewMaster</a:t>
            </a:r>
            <a:r>
              <a:rPr lang="nl-BE" dirty="0">
                <a:latin typeface="Consolas" panose="020B0609020204030204" pitchFamily="49" charset="0"/>
              </a:rPr>
              <a:t> {</a:t>
            </a:r>
          </a:p>
          <a:p>
            <a:pPr marL="0" indent="0">
              <a:buNone/>
            </a:pPr>
            <a:r>
              <a:rPr lang="nl-BE" dirty="0">
                <a:latin typeface="Consolas" panose="020B0609020204030204" pitchFamily="49" charset="0"/>
              </a:rPr>
              <a:t>        </a:t>
            </a:r>
            <a:r>
              <a:rPr lang="nl-BE" dirty="0" err="1">
                <a:latin typeface="Consolas" panose="020B0609020204030204" pitchFamily="49" charset="0"/>
              </a:rPr>
              <a:t>IBeerBuilder</a:t>
            </a:r>
            <a:r>
              <a:rPr lang="nl-BE" dirty="0">
                <a:latin typeface="Consolas" panose="020B0609020204030204" pitchFamily="49" charset="0"/>
              </a:rPr>
              <a:t> _</a:t>
            </a:r>
            <a:r>
              <a:rPr lang="nl-BE" dirty="0" err="1">
                <a:latin typeface="Consolas" panose="020B0609020204030204" pitchFamily="49" charset="0"/>
              </a:rPr>
              <a:t>beerBuilder</a:t>
            </a:r>
            <a:r>
              <a:rPr lang="nl-BE" dirty="0">
                <a:latin typeface="Consolas" panose="020B0609020204030204" pitchFamily="49" charset="0"/>
              </a:rPr>
              <a:t>;</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a:t>
            </a:r>
            <a:r>
              <a:rPr lang="nl-BE"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SetBeerBuilder</a:t>
            </a:r>
            <a:r>
              <a:rPr lang="nl-BE" dirty="0">
                <a:latin typeface="Consolas" panose="020B0609020204030204" pitchFamily="49" charset="0"/>
              </a:rPr>
              <a:t>(</a:t>
            </a:r>
            <a:r>
              <a:rPr lang="nl-BE" dirty="0" err="1">
                <a:latin typeface="Consolas" panose="020B0609020204030204" pitchFamily="49" charset="0"/>
              </a:rPr>
              <a:t>IBeerBuilder</a:t>
            </a:r>
            <a:r>
              <a:rPr lang="nl-BE" dirty="0">
                <a:latin typeface="Consolas" panose="020B0609020204030204" pitchFamily="49" charset="0"/>
              </a:rPr>
              <a:t> </a:t>
            </a:r>
            <a:r>
              <a:rPr lang="nl-BE" dirty="0" err="1">
                <a:latin typeface="Consolas" panose="020B0609020204030204" pitchFamily="49" charset="0"/>
              </a:rPr>
              <a:t>beerBuilder</a:t>
            </a:r>
            <a:r>
              <a:rPr lang="nl-BE" dirty="0">
                <a:latin typeface="Consolas" panose="020B0609020204030204" pitchFamily="49" charset="0"/>
              </a:rPr>
              <a:t>) {</a:t>
            </a:r>
          </a:p>
          <a:p>
            <a:pPr marL="0" indent="0">
              <a:buNone/>
            </a:pPr>
            <a:r>
              <a:rPr lang="nl-BE" dirty="0">
                <a:latin typeface="Consolas" panose="020B0609020204030204" pitchFamily="49" charset="0"/>
              </a:rPr>
              <a:t>            _</a:t>
            </a:r>
            <a:r>
              <a:rPr lang="nl-BE" dirty="0" err="1">
                <a:latin typeface="Consolas" panose="020B0609020204030204" pitchFamily="49" charset="0"/>
              </a:rPr>
              <a:t>beerBuilder</a:t>
            </a:r>
            <a:r>
              <a:rPr lang="nl-BE" dirty="0">
                <a:latin typeface="Consolas" panose="020B0609020204030204" pitchFamily="49" charset="0"/>
              </a:rPr>
              <a:t> = </a:t>
            </a:r>
            <a:r>
              <a:rPr lang="nl-BE" dirty="0" err="1">
                <a:latin typeface="Consolas" panose="020B0609020204030204" pitchFamily="49" charset="0"/>
              </a:rPr>
              <a:t>beerBuilder</a:t>
            </a:r>
            <a:r>
              <a:rPr lang="nl-BE" dirty="0">
                <a:latin typeface="Consolas" panose="020B0609020204030204" pitchFamily="49" charset="0"/>
              </a:rPr>
              <a:t>;</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public Beer </a:t>
            </a:r>
            <a:r>
              <a:rPr lang="nl-BE" dirty="0" err="1">
                <a:latin typeface="Consolas" panose="020B0609020204030204" pitchFamily="49" charset="0"/>
              </a:rPr>
              <a:t>GetBeer</a:t>
            </a:r>
            <a:r>
              <a:rPr lang="nl-BE" dirty="0">
                <a:latin typeface="Consolas" panose="020B0609020204030204" pitchFamily="49" charset="0"/>
              </a:rPr>
              <a:t>() {</a:t>
            </a:r>
          </a:p>
          <a:p>
            <a:pPr marL="0" indent="0">
              <a:buNone/>
            </a:pPr>
            <a:r>
              <a:rPr lang="nl-BE" dirty="0">
                <a:latin typeface="Consolas" panose="020B0609020204030204" pitchFamily="49" charset="0"/>
              </a:rPr>
              <a:t>            return _</a:t>
            </a:r>
            <a:r>
              <a:rPr lang="nl-BE" dirty="0" err="1">
                <a:latin typeface="Consolas" panose="020B0609020204030204" pitchFamily="49" charset="0"/>
              </a:rPr>
              <a:t>beerBuilder.GetBeer</a:t>
            </a:r>
            <a:r>
              <a:rPr lang="nl-BE" dirty="0">
                <a:latin typeface="Consolas" panose="020B0609020204030204" pitchFamily="49" charset="0"/>
              </a:rPr>
              <a:t>();</a:t>
            </a:r>
          </a:p>
          <a:p>
            <a:pPr marL="0" indent="0">
              <a:buNone/>
            </a:pPr>
            <a:r>
              <a:rPr lang="nl-BE" dirty="0">
                <a:latin typeface="Consolas" panose="020B0609020204030204" pitchFamily="49" charset="0"/>
              </a:rPr>
              <a:t>        }</a:t>
            </a:r>
          </a:p>
          <a:p>
            <a:pPr marL="0" indent="0">
              <a:buNone/>
            </a:pPr>
            <a:endParaRPr lang="nl-BE" dirty="0">
              <a:latin typeface="Consolas" panose="020B0609020204030204" pitchFamily="49" charset="0"/>
            </a:endParaRPr>
          </a:p>
          <a:p>
            <a:pPr marL="0" indent="0">
              <a:buNone/>
            </a:pPr>
            <a:r>
              <a:rPr lang="nl-BE"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E1E97404-BFEB-4432-97C2-CED42AF5FF27}"/>
              </a:ext>
            </a:extLst>
          </p:cNvPr>
          <p:cNvSpPr>
            <a:spLocks noGrp="1"/>
          </p:cNvSpPr>
          <p:nvPr>
            <p:ph type="sldNum" sz="quarter" idx="12"/>
          </p:nvPr>
        </p:nvSpPr>
        <p:spPr/>
        <p:txBody>
          <a:bodyPr/>
          <a:lstStyle/>
          <a:p>
            <a:fld id="{B2CC8EC0-3BB1-4B7A-944C-D8BFC715B518}" type="slidenum">
              <a:rPr lang="nl-BE" smtClean="0"/>
              <a:t>51</a:t>
            </a:fld>
            <a:endParaRPr lang="nl-BE"/>
          </a:p>
        </p:txBody>
      </p:sp>
    </p:spTree>
    <p:extLst>
      <p:ext uri="{BB962C8B-B14F-4D97-AF65-F5344CB8AC3E}">
        <p14:creationId xmlns:p14="http://schemas.microsoft.com/office/powerpoint/2010/main" val="48692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1D581-B663-4F7C-A811-FD2B20061236}"/>
              </a:ext>
            </a:extLst>
          </p:cNvPr>
          <p:cNvSpPr>
            <a:spLocks noGrp="1"/>
          </p:cNvSpPr>
          <p:nvPr>
            <p:ph type="title"/>
          </p:nvPr>
        </p:nvSpPr>
        <p:spPr/>
        <p:txBody>
          <a:bodyPr/>
          <a:lstStyle/>
          <a:p>
            <a:r>
              <a:rPr lang="nl-BE" dirty="0"/>
              <a:t>Klasse Director </a:t>
            </a:r>
          </a:p>
        </p:txBody>
      </p:sp>
      <p:sp>
        <p:nvSpPr>
          <p:cNvPr id="3" name="Tijdelijke aanduiding voor inhoud 2">
            <a:extLst>
              <a:ext uri="{FF2B5EF4-FFF2-40B4-BE49-F238E27FC236}">
                <a16:creationId xmlns:a16="http://schemas.microsoft.com/office/drawing/2014/main" id="{33214223-1C02-49F0-AD6C-1A9A6452A1EF}"/>
              </a:ext>
            </a:extLst>
          </p:cNvPr>
          <p:cNvSpPr>
            <a:spLocks noGrp="1"/>
          </p:cNvSpPr>
          <p:nvPr>
            <p:ph idx="1"/>
          </p:nvPr>
        </p:nvSpPr>
        <p:spPr>
          <a:xfrm>
            <a:off x="838200" y="1825625"/>
            <a:ext cx="10515600" cy="3526021"/>
          </a:xfrm>
          <a:solidFill>
            <a:schemeClr val="accent1"/>
          </a:solidFill>
        </p:spPr>
        <p:txBody>
          <a:bodyPr>
            <a:normAutofit/>
          </a:bodyPr>
          <a:lstStyle/>
          <a:p>
            <a:pPr marL="0" indent="0">
              <a:buNone/>
            </a:pPr>
            <a:r>
              <a:rPr lang="nl-BE" dirty="0">
                <a:latin typeface="Consolas" panose="020B0609020204030204" pitchFamily="49" charset="0"/>
              </a:rPr>
              <a:t>        public </a:t>
            </a:r>
            <a:r>
              <a:rPr lang="nl-BE"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BrewBeer</a:t>
            </a:r>
            <a:r>
              <a:rPr lang="nl-BE" dirty="0">
                <a:latin typeface="Consolas" panose="020B0609020204030204" pitchFamily="49" charset="0"/>
              </a:rPr>
              <a:t>() {</a:t>
            </a:r>
          </a:p>
          <a:p>
            <a:pPr marL="0" indent="0">
              <a:buNone/>
            </a:pPr>
            <a:r>
              <a:rPr lang="nl-BE" dirty="0">
                <a:latin typeface="Consolas" panose="020B0609020204030204" pitchFamily="49" charset="0"/>
              </a:rPr>
              <a:t>            _</a:t>
            </a:r>
            <a:r>
              <a:rPr lang="nl-BE" dirty="0" err="1">
                <a:latin typeface="Consolas" panose="020B0609020204030204" pitchFamily="49" charset="0"/>
              </a:rPr>
              <a:t>beerBuilder.Brew</a:t>
            </a:r>
            <a:r>
              <a:rPr lang="nl-BE" dirty="0">
                <a:latin typeface="Consolas" panose="020B0609020204030204" pitchFamily="49" charset="0"/>
              </a:rPr>
              <a:t>();</a:t>
            </a:r>
          </a:p>
          <a:p>
            <a:pPr marL="0" indent="0">
              <a:buNone/>
            </a:pPr>
            <a:r>
              <a:rPr lang="nl-BE" dirty="0">
                <a:latin typeface="Consolas" panose="020B0609020204030204" pitchFamily="49" charset="0"/>
              </a:rPr>
              <a:t>            _</a:t>
            </a:r>
            <a:r>
              <a:rPr lang="nl-BE" dirty="0" err="1">
                <a:latin typeface="Consolas" panose="020B0609020204030204" pitchFamily="49" charset="0"/>
              </a:rPr>
              <a:t>beerBuilder.Ferment</a:t>
            </a:r>
            <a:r>
              <a:rPr lang="nl-BE" dirty="0">
                <a:latin typeface="Consolas" panose="020B0609020204030204" pitchFamily="49" charset="0"/>
              </a:rPr>
              <a:t>();</a:t>
            </a:r>
          </a:p>
          <a:p>
            <a:pPr marL="0" indent="0">
              <a:buNone/>
            </a:pPr>
            <a:r>
              <a:rPr lang="nl-BE" dirty="0">
                <a:latin typeface="Consolas" panose="020B0609020204030204" pitchFamily="49" charset="0"/>
              </a:rPr>
              <a:t>            _</a:t>
            </a:r>
            <a:r>
              <a:rPr lang="nl-BE" dirty="0" err="1">
                <a:latin typeface="Consolas" panose="020B0609020204030204" pitchFamily="49" charset="0"/>
              </a:rPr>
              <a:t>beerBuilder.Bottle</a:t>
            </a:r>
            <a:r>
              <a:rPr lang="nl-BE" dirty="0">
                <a:latin typeface="Consolas" panose="020B0609020204030204" pitchFamily="49" charset="0"/>
              </a:rPr>
              <a:t>();</a:t>
            </a:r>
          </a:p>
          <a:p>
            <a:pPr marL="0" indent="0">
              <a:buNone/>
            </a:pPr>
            <a:r>
              <a:rPr lang="nl-BE" dirty="0">
                <a:latin typeface="Consolas" panose="020B0609020204030204" pitchFamily="49" charset="0"/>
              </a:rPr>
              <a:t>            _</a:t>
            </a:r>
            <a:r>
              <a:rPr lang="nl-BE" dirty="0" err="1">
                <a:latin typeface="Consolas" panose="020B0609020204030204" pitchFamily="49" charset="0"/>
              </a:rPr>
              <a:t>beerBuilder.Age</a:t>
            </a:r>
            <a:r>
              <a:rPr lang="nl-BE" dirty="0">
                <a:latin typeface="Consolas" panose="020B0609020204030204" pitchFamily="49" charset="0"/>
              </a:rPr>
              <a:t>();</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E1E97404-BFEB-4432-97C2-CED42AF5FF27}"/>
              </a:ext>
            </a:extLst>
          </p:cNvPr>
          <p:cNvSpPr>
            <a:spLocks noGrp="1"/>
          </p:cNvSpPr>
          <p:nvPr>
            <p:ph type="sldNum" sz="quarter" idx="12"/>
          </p:nvPr>
        </p:nvSpPr>
        <p:spPr/>
        <p:txBody>
          <a:bodyPr/>
          <a:lstStyle/>
          <a:p>
            <a:fld id="{B2CC8EC0-3BB1-4B7A-944C-D8BFC715B518}" type="slidenum">
              <a:rPr lang="nl-BE" smtClean="0"/>
              <a:t>52</a:t>
            </a:fld>
            <a:endParaRPr lang="nl-BE"/>
          </a:p>
        </p:txBody>
      </p:sp>
    </p:spTree>
    <p:extLst>
      <p:ext uri="{BB962C8B-B14F-4D97-AF65-F5344CB8AC3E}">
        <p14:creationId xmlns:p14="http://schemas.microsoft.com/office/powerpoint/2010/main" val="1948502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1BB58-130E-4862-A61E-1BC10EDE2908}"/>
              </a:ext>
            </a:extLst>
          </p:cNvPr>
          <p:cNvSpPr>
            <a:spLocks noGrp="1"/>
          </p:cNvSpPr>
          <p:nvPr>
            <p:ph type="title"/>
          </p:nvPr>
        </p:nvSpPr>
        <p:spPr>
          <a:xfrm>
            <a:off x="1160227" y="143577"/>
            <a:ext cx="9875520" cy="1356360"/>
          </a:xfrm>
        </p:spPr>
        <p:txBody>
          <a:bodyPr/>
          <a:lstStyle/>
          <a:p>
            <a:r>
              <a:rPr lang="nl-BE" dirty="0"/>
              <a:t>Alles samenvoegen</a:t>
            </a:r>
          </a:p>
        </p:txBody>
      </p:sp>
      <p:sp>
        <p:nvSpPr>
          <p:cNvPr id="3" name="Tijdelijke aanduiding voor inhoud 2">
            <a:extLst>
              <a:ext uri="{FF2B5EF4-FFF2-40B4-BE49-F238E27FC236}">
                <a16:creationId xmlns:a16="http://schemas.microsoft.com/office/drawing/2014/main" id="{0D7674BF-4F76-4B59-A604-35FAB050E71E}"/>
              </a:ext>
            </a:extLst>
          </p:cNvPr>
          <p:cNvSpPr>
            <a:spLocks noGrp="1"/>
          </p:cNvSpPr>
          <p:nvPr>
            <p:ph idx="1"/>
          </p:nvPr>
        </p:nvSpPr>
        <p:spPr>
          <a:xfrm>
            <a:off x="0" y="1499937"/>
            <a:ext cx="12192000" cy="5486233"/>
          </a:xfrm>
          <a:solidFill>
            <a:schemeClr val="accent1"/>
          </a:solidFill>
        </p:spPr>
        <p:txBody>
          <a:bodyPr>
            <a:normAutofit lnSpcReduction="10000"/>
          </a:bodyPr>
          <a:lstStyle/>
          <a:p>
            <a:pPr marL="0" indent="0">
              <a:buNone/>
            </a:pPr>
            <a:r>
              <a:rPr lang="en-US" dirty="0">
                <a:latin typeface="Consolas" panose="020B0609020204030204" pitchFamily="49" charset="0"/>
              </a:rPr>
              <a:t>public static void Main(string[] </a:t>
            </a:r>
            <a:r>
              <a:rPr lang="en-US" dirty="0" err="1">
                <a:latin typeface="Consolas" panose="020B0609020204030204" pitchFamily="49" charset="0"/>
              </a:rPr>
              <a:t>args</a:t>
            </a:r>
            <a:r>
              <a:rPr lang="en-US" dirty="0">
                <a:latin typeface="Consolas" panose="020B0609020204030204" pitchFamily="49" charset="0"/>
              </a:rPr>
              <a:t>) </a:t>
            </a:r>
            <a:r>
              <a:rPr lang="nl-BE" dirty="0">
                <a:latin typeface="Consolas" panose="020B0609020204030204" pitchFamily="49" charset="0"/>
              </a:rPr>
              <a:t>{</a:t>
            </a:r>
          </a:p>
          <a:p>
            <a:pPr marL="0" indent="0">
              <a:buNone/>
            </a:pPr>
            <a:r>
              <a:rPr lang="nl-BE" dirty="0">
                <a:latin typeface="Consolas" panose="020B0609020204030204" pitchFamily="49" charset="0"/>
              </a:rPr>
              <a:t>            </a:t>
            </a:r>
            <a:r>
              <a:rPr lang="nl-BE" dirty="0" err="1">
                <a:latin typeface="Consolas" panose="020B0609020204030204" pitchFamily="49" charset="0"/>
              </a:rPr>
              <a:t>BrewMaster</a:t>
            </a:r>
            <a:r>
              <a:rPr lang="nl-BE" dirty="0">
                <a:latin typeface="Consolas" panose="020B0609020204030204" pitchFamily="49" charset="0"/>
              </a:rPr>
              <a:t> </a:t>
            </a:r>
            <a:r>
              <a:rPr lang="nl-BE" dirty="0" err="1">
                <a:latin typeface="Consolas" panose="020B0609020204030204" pitchFamily="49" charset="0"/>
              </a:rPr>
              <a:t>brewMeister</a:t>
            </a:r>
            <a:r>
              <a:rPr lang="nl-BE" dirty="0">
                <a:latin typeface="Consolas" panose="020B0609020204030204" pitchFamily="49" charset="0"/>
              </a:rPr>
              <a:t> = new </a:t>
            </a:r>
            <a:r>
              <a:rPr lang="nl-BE" dirty="0" err="1">
                <a:latin typeface="Consolas" panose="020B0609020204030204" pitchFamily="49" charset="0"/>
              </a:rPr>
              <a:t>BrewMaster</a:t>
            </a:r>
            <a:r>
              <a:rPr lang="nl-BE" dirty="0">
                <a:latin typeface="Consolas" panose="020B0609020204030204" pitchFamily="49" charset="0"/>
              </a:rPr>
              <a:t>();</a:t>
            </a:r>
          </a:p>
          <a:p>
            <a:pPr marL="0" indent="0">
              <a:buNone/>
            </a:pPr>
            <a:r>
              <a:rPr lang="nl-BE" dirty="0">
                <a:latin typeface="Consolas" panose="020B0609020204030204" pitchFamily="49" charset="0"/>
              </a:rPr>
              <a:t>            </a:t>
            </a:r>
            <a:r>
              <a:rPr lang="nl-BE" dirty="0" err="1">
                <a:latin typeface="Consolas" panose="020B0609020204030204" pitchFamily="49" charset="0"/>
              </a:rPr>
              <a:t>brewMeister.SetBeerBuilder</a:t>
            </a:r>
            <a:r>
              <a:rPr lang="nl-BE" dirty="0">
                <a:latin typeface="Consolas" panose="020B0609020204030204" pitchFamily="49" charset="0"/>
              </a:rPr>
              <a:t>(new </a:t>
            </a:r>
            <a:r>
              <a:rPr lang="nl-BE" dirty="0" err="1">
                <a:latin typeface="Consolas" panose="020B0609020204030204" pitchFamily="49" charset="0"/>
              </a:rPr>
              <a:t>AmberAleBuilder</a:t>
            </a:r>
            <a:r>
              <a:rPr lang="nl-BE" dirty="0">
                <a:latin typeface="Consolas" panose="020B0609020204030204" pitchFamily="49" charset="0"/>
              </a:rPr>
              <a:t>());</a:t>
            </a:r>
          </a:p>
          <a:p>
            <a:pPr marL="0" indent="0">
              <a:buNone/>
            </a:pPr>
            <a:r>
              <a:rPr lang="nl-BE" dirty="0">
                <a:latin typeface="Consolas" panose="020B0609020204030204" pitchFamily="49" charset="0"/>
              </a:rPr>
              <a:t>            </a:t>
            </a:r>
            <a:r>
              <a:rPr lang="nl-BE" dirty="0" err="1">
                <a:latin typeface="Consolas" panose="020B0609020204030204" pitchFamily="49" charset="0"/>
              </a:rPr>
              <a:t>brewMeister.BrewBeer</a:t>
            </a:r>
            <a:r>
              <a:rPr lang="nl-BE" dirty="0">
                <a:latin typeface="Consolas" panose="020B0609020204030204" pitchFamily="49" charset="0"/>
              </a:rPr>
              <a:t>();</a:t>
            </a:r>
          </a:p>
          <a:p>
            <a:pPr marL="0" indent="0">
              <a:buNone/>
            </a:pPr>
            <a:r>
              <a:rPr lang="nl-BE" dirty="0">
                <a:latin typeface="Consolas" panose="020B0609020204030204" pitchFamily="49" charset="0"/>
              </a:rPr>
              <a:t>            Beer </a:t>
            </a:r>
            <a:r>
              <a:rPr lang="nl-BE" dirty="0" err="1">
                <a:latin typeface="Consolas" panose="020B0609020204030204" pitchFamily="49" charset="0"/>
              </a:rPr>
              <a:t>amberAle</a:t>
            </a:r>
            <a:r>
              <a:rPr lang="nl-BE" dirty="0">
                <a:latin typeface="Consolas" panose="020B0609020204030204" pitchFamily="49" charset="0"/>
              </a:rPr>
              <a:t> = </a:t>
            </a:r>
            <a:r>
              <a:rPr lang="nl-BE" dirty="0" err="1">
                <a:latin typeface="Consolas" panose="020B0609020204030204" pitchFamily="49" charset="0"/>
              </a:rPr>
              <a:t>brewMeister.GetBeer</a:t>
            </a:r>
            <a:r>
              <a:rPr lang="nl-BE" dirty="0">
                <a:latin typeface="Consolas" panose="020B0609020204030204" pitchFamily="49" charset="0"/>
              </a:rPr>
              <a:t>();</a:t>
            </a:r>
          </a:p>
          <a:p>
            <a:pPr marL="0" indent="0">
              <a:buNone/>
            </a:pPr>
            <a:r>
              <a:rPr lang="nl-BE" dirty="0">
                <a:latin typeface="Consolas" panose="020B0609020204030204" pitchFamily="49" charset="0"/>
              </a:rPr>
              <a:t>            </a:t>
            </a:r>
            <a:r>
              <a:rPr lang="nl-BE" dirty="0" err="1">
                <a:latin typeface="Consolas" panose="020B0609020204030204" pitchFamily="49" charset="0"/>
              </a:rPr>
              <a:t>Console.WriteLine</a:t>
            </a:r>
            <a:r>
              <a:rPr lang="nl-BE" dirty="0">
                <a:latin typeface="Consolas" panose="020B0609020204030204" pitchFamily="49" charset="0"/>
              </a:rPr>
              <a:t>(</a:t>
            </a:r>
            <a:r>
              <a:rPr lang="nl-BE" dirty="0" err="1">
                <a:latin typeface="Consolas" panose="020B0609020204030204" pitchFamily="49" charset="0"/>
              </a:rPr>
              <a:t>amberAle</a:t>
            </a:r>
            <a:r>
              <a:rPr lang="nl-BE" dirty="0">
                <a:latin typeface="Consolas" panose="020B0609020204030204" pitchFamily="49" charset="0"/>
              </a:rPr>
              <a:t>);</a:t>
            </a:r>
          </a:p>
          <a:p>
            <a:pPr marL="0" indent="0">
              <a:buNone/>
            </a:pPr>
            <a:r>
              <a:rPr lang="nl-BE" dirty="0">
                <a:latin typeface="Consolas" panose="020B0609020204030204" pitchFamily="49" charset="0"/>
              </a:rPr>
              <a:t>            </a:t>
            </a:r>
            <a:r>
              <a:rPr lang="nl-BE" dirty="0" err="1">
                <a:latin typeface="Consolas" panose="020B0609020204030204" pitchFamily="49" charset="0"/>
              </a:rPr>
              <a:t>brewMeister.SetBeerBuilder</a:t>
            </a:r>
            <a:r>
              <a:rPr lang="nl-BE" dirty="0">
                <a:latin typeface="Consolas" panose="020B0609020204030204" pitchFamily="49" charset="0"/>
              </a:rPr>
              <a:t>(new </a:t>
            </a:r>
            <a:r>
              <a:rPr lang="nl-BE" dirty="0" err="1">
                <a:latin typeface="Consolas" panose="020B0609020204030204" pitchFamily="49" charset="0"/>
              </a:rPr>
              <a:t>StoutBuilder</a:t>
            </a:r>
            <a:r>
              <a:rPr lang="nl-BE" dirty="0">
                <a:latin typeface="Consolas" panose="020B0609020204030204" pitchFamily="49" charset="0"/>
              </a:rPr>
              <a:t>());</a:t>
            </a:r>
          </a:p>
          <a:p>
            <a:pPr marL="0" indent="0">
              <a:buNone/>
            </a:pPr>
            <a:r>
              <a:rPr lang="nl-BE" dirty="0">
                <a:latin typeface="Consolas" panose="020B0609020204030204" pitchFamily="49" charset="0"/>
              </a:rPr>
              <a:t>            </a:t>
            </a:r>
            <a:r>
              <a:rPr lang="nl-BE" dirty="0" err="1">
                <a:latin typeface="Consolas" panose="020B0609020204030204" pitchFamily="49" charset="0"/>
              </a:rPr>
              <a:t>brewMeister.BrewBeer</a:t>
            </a:r>
            <a:r>
              <a:rPr lang="nl-BE" dirty="0">
                <a:latin typeface="Consolas" panose="020B0609020204030204" pitchFamily="49" charset="0"/>
              </a:rPr>
              <a:t>();</a:t>
            </a:r>
          </a:p>
          <a:p>
            <a:pPr marL="0" indent="0">
              <a:buNone/>
            </a:pPr>
            <a:r>
              <a:rPr lang="nl-BE" dirty="0">
                <a:latin typeface="Consolas" panose="020B0609020204030204" pitchFamily="49" charset="0"/>
              </a:rPr>
              <a:t>            Beer stout = </a:t>
            </a:r>
            <a:r>
              <a:rPr lang="nl-BE" dirty="0" err="1">
                <a:latin typeface="Consolas" panose="020B0609020204030204" pitchFamily="49" charset="0"/>
              </a:rPr>
              <a:t>brewMeister.GetBeer</a:t>
            </a:r>
            <a:r>
              <a:rPr lang="nl-BE" dirty="0">
                <a:latin typeface="Consolas" panose="020B0609020204030204" pitchFamily="49" charset="0"/>
              </a:rPr>
              <a:t>();</a:t>
            </a:r>
          </a:p>
          <a:p>
            <a:pPr marL="0" indent="0">
              <a:buNone/>
            </a:pPr>
            <a:r>
              <a:rPr lang="nl-BE" dirty="0">
                <a:latin typeface="Consolas" panose="020B0609020204030204" pitchFamily="49" charset="0"/>
              </a:rPr>
              <a:t>            </a:t>
            </a:r>
            <a:r>
              <a:rPr lang="nl-BE" dirty="0" err="1">
                <a:latin typeface="Consolas" panose="020B0609020204030204" pitchFamily="49" charset="0"/>
              </a:rPr>
              <a:t>Console.WriteLine</a:t>
            </a:r>
            <a:r>
              <a:rPr lang="nl-BE" dirty="0">
                <a:latin typeface="Consolas" panose="020B0609020204030204" pitchFamily="49" charset="0"/>
              </a:rPr>
              <a:t>(stout);</a:t>
            </a:r>
          </a:p>
          <a:p>
            <a:pPr marL="0" indent="0">
              <a:buNone/>
            </a:pPr>
            <a:r>
              <a:rPr lang="nl-BE" dirty="0">
                <a:latin typeface="Consolas" panose="020B0609020204030204" pitchFamily="49" charset="0"/>
              </a:rPr>
              <a:t>            </a:t>
            </a:r>
            <a:r>
              <a:rPr lang="nl-BE" dirty="0" err="1">
                <a:latin typeface="Consolas" panose="020B0609020204030204" pitchFamily="49" charset="0"/>
              </a:rPr>
              <a:t>Console.ReadLine</a:t>
            </a:r>
            <a:r>
              <a:rPr lang="nl-BE" dirty="0">
                <a:latin typeface="Consolas" panose="020B0609020204030204" pitchFamily="49" charset="0"/>
              </a:rPr>
              <a:t>();</a:t>
            </a:r>
          </a:p>
          <a:p>
            <a:pPr marL="0" indent="0">
              <a:buNone/>
            </a:pPr>
            <a:r>
              <a:rPr lang="nl-BE" dirty="0">
                <a:latin typeface="Consolas" panose="020B0609020204030204" pitchFamily="49" charset="0"/>
              </a:rPr>
              <a:t>}</a:t>
            </a:r>
          </a:p>
        </p:txBody>
      </p:sp>
      <p:sp>
        <p:nvSpPr>
          <p:cNvPr id="4" name="Tijdelijke aanduiding voor dianummer 3">
            <a:extLst>
              <a:ext uri="{FF2B5EF4-FFF2-40B4-BE49-F238E27FC236}">
                <a16:creationId xmlns:a16="http://schemas.microsoft.com/office/drawing/2014/main" id="{1C0896EC-16AE-4AC9-9745-2D5C057EC371}"/>
              </a:ext>
            </a:extLst>
          </p:cNvPr>
          <p:cNvSpPr>
            <a:spLocks noGrp="1"/>
          </p:cNvSpPr>
          <p:nvPr>
            <p:ph type="sldNum" sz="quarter" idx="12"/>
          </p:nvPr>
        </p:nvSpPr>
        <p:spPr/>
        <p:txBody>
          <a:bodyPr/>
          <a:lstStyle/>
          <a:p>
            <a:fld id="{B2CC8EC0-3BB1-4B7A-944C-D8BFC715B518}" type="slidenum">
              <a:rPr lang="nl-BE" smtClean="0"/>
              <a:t>53</a:t>
            </a:fld>
            <a:endParaRPr lang="nl-BE"/>
          </a:p>
        </p:txBody>
      </p:sp>
    </p:spTree>
    <p:extLst>
      <p:ext uri="{BB962C8B-B14F-4D97-AF65-F5344CB8AC3E}">
        <p14:creationId xmlns:p14="http://schemas.microsoft.com/office/powerpoint/2010/main" val="3649359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392DA-A0A0-465E-97AC-DB25E72A8571}"/>
              </a:ext>
            </a:extLst>
          </p:cNvPr>
          <p:cNvSpPr>
            <a:spLocks noGrp="1"/>
          </p:cNvSpPr>
          <p:nvPr>
            <p:ph type="title"/>
          </p:nvPr>
        </p:nvSpPr>
        <p:spPr/>
        <p:txBody>
          <a:bodyPr/>
          <a:lstStyle/>
          <a:p>
            <a:r>
              <a:rPr lang="nl-BE" dirty="0"/>
              <a:t>Builder: conclusie</a:t>
            </a:r>
          </a:p>
        </p:txBody>
      </p:sp>
      <p:sp>
        <p:nvSpPr>
          <p:cNvPr id="3" name="Tijdelijke aanduiding voor inhoud 2">
            <a:extLst>
              <a:ext uri="{FF2B5EF4-FFF2-40B4-BE49-F238E27FC236}">
                <a16:creationId xmlns:a16="http://schemas.microsoft.com/office/drawing/2014/main" id="{72E72602-EC6C-4F0E-9061-1E0F1EC255AE}"/>
              </a:ext>
            </a:extLst>
          </p:cNvPr>
          <p:cNvSpPr>
            <a:spLocks noGrp="1"/>
          </p:cNvSpPr>
          <p:nvPr>
            <p:ph idx="1"/>
          </p:nvPr>
        </p:nvSpPr>
        <p:spPr/>
        <p:txBody>
          <a:bodyPr/>
          <a:lstStyle/>
          <a:p>
            <a:r>
              <a:rPr lang="nl-BE" dirty="0"/>
              <a:t>Sterkte van patroon</a:t>
            </a:r>
          </a:p>
          <a:p>
            <a:pPr lvl="1"/>
            <a:r>
              <a:rPr lang="nl-BE" dirty="0"/>
              <a:t>Opbreken in kleinere delen van constructie van een complex object</a:t>
            </a:r>
          </a:p>
          <a:p>
            <a:pPr lvl="1"/>
            <a:r>
              <a:rPr lang="nl-BE" dirty="0"/>
              <a:t>Je kan constructieproces wegstoppen voor de klant</a:t>
            </a:r>
          </a:p>
          <a:p>
            <a:pPr lvl="1"/>
            <a:r>
              <a:rPr lang="nl-BE" dirty="0"/>
              <a:t>Moedigt </a:t>
            </a:r>
            <a:r>
              <a:rPr lang="nl-BE" dirty="0" err="1"/>
              <a:t>separation</a:t>
            </a:r>
            <a:r>
              <a:rPr lang="nl-BE" dirty="0"/>
              <a:t> of concerns aan &amp; uitbreidbaarheid van de applicatie</a:t>
            </a:r>
          </a:p>
        </p:txBody>
      </p:sp>
      <p:sp>
        <p:nvSpPr>
          <p:cNvPr id="4" name="Tijdelijke aanduiding voor dianummer 3">
            <a:extLst>
              <a:ext uri="{FF2B5EF4-FFF2-40B4-BE49-F238E27FC236}">
                <a16:creationId xmlns:a16="http://schemas.microsoft.com/office/drawing/2014/main" id="{08A677E5-668A-4B72-9E3D-D483BBBAE870}"/>
              </a:ext>
            </a:extLst>
          </p:cNvPr>
          <p:cNvSpPr>
            <a:spLocks noGrp="1"/>
          </p:cNvSpPr>
          <p:nvPr>
            <p:ph type="sldNum" sz="quarter" idx="12"/>
          </p:nvPr>
        </p:nvSpPr>
        <p:spPr/>
        <p:txBody>
          <a:bodyPr/>
          <a:lstStyle/>
          <a:p>
            <a:fld id="{B2CC8EC0-3BB1-4B7A-944C-D8BFC715B518}" type="slidenum">
              <a:rPr lang="nl-BE" smtClean="0"/>
              <a:t>54</a:t>
            </a:fld>
            <a:endParaRPr lang="nl-BE"/>
          </a:p>
        </p:txBody>
      </p:sp>
    </p:spTree>
    <p:extLst>
      <p:ext uri="{BB962C8B-B14F-4D97-AF65-F5344CB8AC3E}">
        <p14:creationId xmlns:p14="http://schemas.microsoft.com/office/powerpoint/2010/main" val="1805983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2E743F-2561-48F9-8693-0C016DBA64C7}"/>
              </a:ext>
            </a:extLst>
          </p:cNvPr>
          <p:cNvSpPr>
            <a:spLocks noGrp="1"/>
          </p:cNvSpPr>
          <p:nvPr>
            <p:ph type="title"/>
          </p:nvPr>
        </p:nvSpPr>
        <p:spPr/>
        <p:txBody>
          <a:bodyPr/>
          <a:lstStyle/>
          <a:p>
            <a:r>
              <a:rPr lang="nl-BE" dirty="0"/>
              <a:t>Referenties Builderpatroon</a:t>
            </a:r>
          </a:p>
        </p:txBody>
      </p:sp>
      <p:sp>
        <p:nvSpPr>
          <p:cNvPr id="3" name="Tijdelijke aanduiding voor inhoud 2">
            <a:extLst>
              <a:ext uri="{FF2B5EF4-FFF2-40B4-BE49-F238E27FC236}">
                <a16:creationId xmlns:a16="http://schemas.microsoft.com/office/drawing/2014/main" id="{5A6F3443-5971-4152-BDC1-ED2760244675}"/>
              </a:ext>
            </a:extLst>
          </p:cNvPr>
          <p:cNvSpPr>
            <a:spLocks noGrp="1"/>
          </p:cNvSpPr>
          <p:nvPr>
            <p:ph idx="1"/>
          </p:nvPr>
        </p:nvSpPr>
        <p:spPr/>
        <p:txBody>
          <a:bodyPr/>
          <a:lstStyle/>
          <a:p>
            <a:r>
              <a:rPr lang="nl-BE" dirty="0"/>
              <a:t>Zie </a:t>
            </a:r>
            <a:r>
              <a:rPr lang="nl-BE" dirty="0">
                <a:hlinkClick r:id="rId2"/>
              </a:rPr>
              <a:t>http://blogs.tedneward.com/patterns/Builder-CSharp/</a:t>
            </a:r>
            <a:r>
              <a:rPr lang="nl-BE" dirty="0"/>
              <a:t> </a:t>
            </a:r>
          </a:p>
          <a:p>
            <a:r>
              <a:rPr lang="nl-BE" dirty="0">
                <a:hlinkClick r:id="rId3"/>
              </a:rPr>
              <a:t>https://visualstudiomagazine.com/articles/2012/07/16/the-builder-pattern-in-net.aspx</a:t>
            </a:r>
            <a:r>
              <a:rPr lang="nl-BE" dirty="0"/>
              <a:t> </a:t>
            </a:r>
          </a:p>
        </p:txBody>
      </p:sp>
      <p:sp>
        <p:nvSpPr>
          <p:cNvPr id="4" name="Tijdelijke aanduiding voor dianummer 3">
            <a:extLst>
              <a:ext uri="{FF2B5EF4-FFF2-40B4-BE49-F238E27FC236}">
                <a16:creationId xmlns:a16="http://schemas.microsoft.com/office/drawing/2014/main" id="{AC6D77BB-F2F1-4920-A2AF-45069468342F}"/>
              </a:ext>
            </a:extLst>
          </p:cNvPr>
          <p:cNvSpPr>
            <a:spLocks noGrp="1"/>
          </p:cNvSpPr>
          <p:nvPr>
            <p:ph type="sldNum" sz="quarter" idx="12"/>
          </p:nvPr>
        </p:nvSpPr>
        <p:spPr/>
        <p:txBody>
          <a:bodyPr/>
          <a:lstStyle/>
          <a:p>
            <a:fld id="{B2CC8EC0-3BB1-4B7A-944C-D8BFC715B518}" type="slidenum">
              <a:rPr lang="nl-BE" smtClean="0"/>
              <a:t>55</a:t>
            </a:fld>
            <a:endParaRPr lang="nl-BE"/>
          </a:p>
        </p:txBody>
      </p:sp>
    </p:spTree>
    <p:extLst>
      <p:ext uri="{BB962C8B-B14F-4D97-AF65-F5344CB8AC3E}">
        <p14:creationId xmlns:p14="http://schemas.microsoft.com/office/powerpoint/2010/main" val="2476037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BE" dirty="0" err="1"/>
              <a:t>Strategy</a:t>
            </a:r>
            <a:r>
              <a:rPr lang="nl-BE" dirty="0"/>
              <a:t> &amp; </a:t>
            </a:r>
            <a:r>
              <a:rPr lang="nl-BE" dirty="0" err="1"/>
              <a:t>Factory</a:t>
            </a:r>
            <a:r>
              <a:rPr lang="nl-BE" dirty="0"/>
              <a:t> </a:t>
            </a:r>
          </a:p>
        </p:txBody>
      </p:sp>
      <p:sp>
        <p:nvSpPr>
          <p:cNvPr id="6" name="Tijdelijke aanduiding voor tekst 5"/>
          <p:cNvSpPr>
            <a:spLocks noGrp="1"/>
          </p:cNvSpPr>
          <p:nvPr>
            <p:ph type="body" idx="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56</a:t>
            </a:fld>
            <a:endParaRPr lang="en-US" dirty="0"/>
          </a:p>
        </p:txBody>
      </p:sp>
    </p:spTree>
    <p:extLst>
      <p:ext uri="{BB962C8B-B14F-4D97-AF65-F5344CB8AC3E}">
        <p14:creationId xmlns:p14="http://schemas.microsoft.com/office/powerpoint/2010/main" val="3823206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1143000" y="3619099"/>
            <a:ext cx="7115476" cy="423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168C407E-BBC1-454D-8677-DC00D47B9DD7}"/>
              </a:ext>
            </a:extLst>
          </p:cNvPr>
          <p:cNvSpPr>
            <a:spLocks noGrp="1"/>
          </p:cNvSpPr>
          <p:nvPr>
            <p:ph type="title"/>
          </p:nvPr>
        </p:nvSpPr>
        <p:spPr/>
        <p:txBody>
          <a:bodyPr/>
          <a:lstStyle/>
          <a:p>
            <a:r>
              <a:rPr lang="nl-BE" dirty="0" err="1"/>
              <a:t>Strategy</a:t>
            </a:r>
            <a:r>
              <a:rPr lang="nl-BE" dirty="0"/>
              <a:t> &amp; </a:t>
            </a:r>
            <a:r>
              <a:rPr lang="nl-BE" dirty="0" err="1"/>
              <a:t>Factory</a:t>
            </a:r>
            <a:r>
              <a:rPr lang="nl-BE" dirty="0"/>
              <a:t> </a:t>
            </a:r>
            <a:r>
              <a:rPr lang="nl-BE" dirty="0" err="1"/>
              <a:t>pattern</a:t>
            </a:r>
            <a:endParaRPr lang="nl-BE" dirty="0"/>
          </a:p>
        </p:txBody>
      </p:sp>
      <p:sp>
        <p:nvSpPr>
          <p:cNvPr id="3" name="Tijdelijke aanduiding voor inhoud 2">
            <a:extLst>
              <a:ext uri="{FF2B5EF4-FFF2-40B4-BE49-F238E27FC236}">
                <a16:creationId xmlns:a16="http://schemas.microsoft.com/office/drawing/2014/main" id="{A97A7828-7B78-4F00-BD5B-17CD5D275513}"/>
              </a:ext>
            </a:extLst>
          </p:cNvPr>
          <p:cNvSpPr>
            <a:spLocks noGrp="1"/>
          </p:cNvSpPr>
          <p:nvPr>
            <p:ph idx="1"/>
          </p:nvPr>
        </p:nvSpPr>
        <p:spPr/>
        <p:txBody>
          <a:bodyPr/>
          <a:lstStyle/>
          <a:p>
            <a:r>
              <a:rPr lang="nl-BE" dirty="0"/>
              <a:t>Stel je werkt voor een bank en je moet een programma schrijven om </a:t>
            </a:r>
            <a:r>
              <a:rPr lang="nl-BE" b="1" dirty="0"/>
              <a:t>maandelijkse</a:t>
            </a:r>
            <a:r>
              <a:rPr lang="nl-BE" dirty="0"/>
              <a:t> interest van verschillende soorten rekeningen te bepalen: bijv. zichtrekening, spaarrekening, …</a:t>
            </a:r>
          </a:p>
          <a:p>
            <a:r>
              <a:rPr lang="nl-BE" dirty="0"/>
              <a:t>Je begint met het maken van een </a:t>
            </a:r>
            <a:r>
              <a:rPr lang="nl-BE" dirty="0" err="1"/>
              <a:t>enum</a:t>
            </a:r>
            <a:endParaRPr lang="nl-BE" dirty="0"/>
          </a:p>
          <a:p>
            <a:pPr marL="0" indent="0">
              <a:buNone/>
            </a:pPr>
            <a:r>
              <a:rPr lang="en-US" dirty="0">
                <a:latin typeface="Consolas" panose="020B0609020204030204" pitchFamily="49" charset="0"/>
              </a:rPr>
              <a:t>public </a:t>
            </a:r>
            <a:r>
              <a:rPr lang="en-US" dirty="0" err="1">
                <a:latin typeface="Consolas" panose="020B0609020204030204" pitchFamily="49" charset="0"/>
              </a:rPr>
              <a:t>enum</a:t>
            </a:r>
            <a:r>
              <a:rPr lang="en-US" dirty="0">
                <a:latin typeface="Consolas" panose="020B0609020204030204" pitchFamily="49" charset="0"/>
              </a:rPr>
              <a:t> </a:t>
            </a:r>
            <a:r>
              <a:rPr lang="en-US" dirty="0" err="1">
                <a:latin typeface="Consolas" panose="020B0609020204030204" pitchFamily="49" charset="0"/>
              </a:rPr>
              <a:t>AccountTypes</a:t>
            </a:r>
            <a:r>
              <a:rPr lang="en-US" dirty="0">
                <a:latin typeface="Consolas" panose="020B0609020204030204" pitchFamily="49" charset="0"/>
              </a:rPr>
              <a:t> { CURRENT, SAVINGS}</a:t>
            </a:r>
          </a:p>
          <a:p>
            <a:r>
              <a:rPr lang="en-US" dirty="0" err="1"/>
              <a:t>En</a:t>
            </a:r>
            <a:r>
              <a:rPr lang="en-US" dirty="0"/>
              <a:t> </a:t>
            </a:r>
            <a:r>
              <a:rPr lang="en-US" dirty="0" err="1"/>
              <a:t>je</a:t>
            </a:r>
            <a:r>
              <a:rPr lang="en-US" dirty="0"/>
              <a:t> </a:t>
            </a:r>
            <a:r>
              <a:rPr lang="en-US" dirty="0" err="1"/>
              <a:t>schrijft</a:t>
            </a:r>
            <a:r>
              <a:rPr lang="en-US" dirty="0"/>
              <a:t> </a:t>
            </a:r>
            <a:r>
              <a:rPr lang="en-US" dirty="0" err="1"/>
              <a:t>volgende</a:t>
            </a:r>
            <a:r>
              <a:rPr lang="en-US" dirty="0"/>
              <a:t> </a:t>
            </a:r>
            <a:r>
              <a:rPr lang="en-US" dirty="0" err="1"/>
              <a:t>klasse</a:t>
            </a:r>
            <a:endParaRPr lang="nl-BE" dirty="0"/>
          </a:p>
          <a:p>
            <a:pPr marL="0" indent="0">
              <a:buNone/>
            </a:pPr>
            <a:endParaRPr lang="nl-BE" dirty="0"/>
          </a:p>
        </p:txBody>
      </p:sp>
      <p:sp>
        <p:nvSpPr>
          <p:cNvPr id="4" name="Tijdelijke aanduiding voor dianummer 3">
            <a:extLst>
              <a:ext uri="{FF2B5EF4-FFF2-40B4-BE49-F238E27FC236}">
                <a16:creationId xmlns:a16="http://schemas.microsoft.com/office/drawing/2014/main" id="{5EEF5407-E907-44DF-AAD0-C258C346331B}"/>
              </a:ext>
            </a:extLst>
          </p:cNvPr>
          <p:cNvSpPr>
            <a:spLocks noGrp="1"/>
          </p:cNvSpPr>
          <p:nvPr>
            <p:ph type="sldNum" sz="quarter" idx="12"/>
          </p:nvPr>
        </p:nvSpPr>
        <p:spPr/>
        <p:txBody>
          <a:bodyPr/>
          <a:lstStyle/>
          <a:p>
            <a:fld id="{B2CC8EC0-3BB1-4B7A-944C-D8BFC715B518}" type="slidenum">
              <a:rPr lang="nl-BE" smtClean="0"/>
              <a:t>57</a:t>
            </a:fld>
            <a:endParaRPr lang="nl-BE"/>
          </a:p>
        </p:txBody>
      </p:sp>
    </p:spTree>
    <p:extLst>
      <p:ext uri="{BB962C8B-B14F-4D97-AF65-F5344CB8AC3E}">
        <p14:creationId xmlns:p14="http://schemas.microsoft.com/office/powerpoint/2010/main" val="3653775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D4A612-AA70-432E-9C01-4E997981F386}"/>
              </a:ext>
            </a:extLst>
          </p:cNvPr>
          <p:cNvSpPr>
            <a:spLocks noGrp="1"/>
          </p:cNvSpPr>
          <p:nvPr>
            <p:ph type="title"/>
          </p:nvPr>
        </p:nvSpPr>
        <p:spPr>
          <a:xfrm>
            <a:off x="850231" y="320675"/>
            <a:ext cx="10515600" cy="1325563"/>
          </a:xfrm>
        </p:spPr>
        <p:txBody>
          <a:bodyPr/>
          <a:lstStyle/>
          <a:p>
            <a:r>
              <a:rPr lang="nl-BE" dirty="0"/>
              <a:t>Klasse </a:t>
            </a:r>
            <a:r>
              <a:rPr lang="nl-BE" dirty="0" err="1"/>
              <a:t>InterestCalculator</a:t>
            </a:r>
            <a:r>
              <a:rPr lang="nl-BE" dirty="0"/>
              <a:t> (eerste poging)</a:t>
            </a:r>
          </a:p>
        </p:txBody>
      </p:sp>
      <p:sp>
        <p:nvSpPr>
          <p:cNvPr id="3" name="Tijdelijke aanduiding voor inhoud 2">
            <a:extLst>
              <a:ext uri="{FF2B5EF4-FFF2-40B4-BE49-F238E27FC236}">
                <a16:creationId xmlns:a16="http://schemas.microsoft.com/office/drawing/2014/main" id="{1C25F27F-84DB-4C5F-9398-E4B1DD49C679}"/>
              </a:ext>
            </a:extLst>
          </p:cNvPr>
          <p:cNvSpPr>
            <a:spLocks noGrp="1"/>
          </p:cNvSpPr>
          <p:nvPr>
            <p:ph idx="1"/>
          </p:nvPr>
        </p:nvSpPr>
        <p:spPr>
          <a:xfrm>
            <a:off x="232611" y="1825625"/>
            <a:ext cx="11766884" cy="4351338"/>
          </a:xfrm>
          <a:solidFill>
            <a:schemeClr val="accent1"/>
          </a:solidFill>
        </p:spPr>
        <p:txBody>
          <a:bodyPr>
            <a:normAutofit fontScale="92500" lnSpcReduction="20000"/>
          </a:bodyPr>
          <a:lstStyle/>
          <a:p>
            <a:pPr marL="0" indent="0">
              <a:buNone/>
            </a:pPr>
            <a:r>
              <a:rPr lang="nl-BE" dirty="0">
                <a:latin typeface="Consolas" panose="020B0609020204030204" pitchFamily="49" charset="0"/>
              </a:rPr>
              <a:t>public class </a:t>
            </a:r>
            <a:r>
              <a:rPr lang="nl-BE" dirty="0" err="1">
                <a:latin typeface="Consolas" panose="020B0609020204030204" pitchFamily="49" charset="0"/>
              </a:rPr>
              <a:t>InterestCalculator</a:t>
            </a:r>
            <a:r>
              <a:rPr lang="nl-BE" dirty="0">
                <a:latin typeface="Consolas" panose="020B0609020204030204" pitchFamily="49" charset="0"/>
              </a:rPr>
              <a:t> {</a:t>
            </a:r>
          </a:p>
          <a:p>
            <a:pPr marL="0" indent="0">
              <a:buNone/>
            </a:pPr>
            <a:r>
              <a:rPr lang="nl-BE" dirty="0">
                <a:latin typeface="Consolas" panose="020B0609020204030204" pitchFamily="49" charset="0"/>
              </a:rPr>
              <a:t>    public double </a:t>
            </a:r>
            <a:r>
              <a:rPr lang="nl-BE" dirty="0" err="1">
                <a:latin typeface="Consolas" panose="020B0609020204030204" pitchFamily="49" charset="0"/>
              </a:rPr>
              <a:t>calculateInterest</a:t>
            </a:r>
            <a:r>
              <a:rPr lang="nl-BE" dirty="0">
                <a:latin typeface="Consolas" panose="020B0609020204030204" pitchFamily="49" charset="0"/>
              </a:rPr>
              <a:t>(</a:t>
            </a:r>
            <a:r>
              <a:rPr lang="nl-BE" dirty="0" err="1">
                <a:latin typeface="Consolas" panose="020B0609020204030204" pitchFamily="49" charset="0"/>
              </a:rPr>
              <a:t>AccountTypes</a:t>
            </a:r>
            <a:r>
              <a:rPr lang="nl-BE" dirty="0">
                <a:latin typeface="Consolas" panose="020B0609020204030204" pitchFamily="49" charset="0"/>
              </a:rPr>
              <a:t> </a:t>
            </a:r>
            <a:r>
              <a:rPr lang="nl-BE" dirty="0" err="1">
                <a:latin typeface="Consolas" panose="020B0609020204030204" pitchFamily="49" charset="0"/>
              </a:rPr>
              <a:t>accountType</a:t>
            </a:r>
            <a:r>
              <a:rPr lang="nl-BE" dirty="0">
                <a:latin typeface="Consolas" panose="020B0609020204030204" pitchFamily="49" charset="0"/>
              </a:rPr>
              <a:t>, double 							   </a:t>
            </a:r>
            <a:r>
              <a:rPr lang="nl-BE" dirty="0" err="1">
                <a:latin typeface="Consolas" panose="020B0609020204030204" pitchFamily="49" charset="0"/>
              </a:rPr>
              <a:t>accountBalance</a:t>
            </a:r>
            <a:r>
              <a:rPr lang="nl-BE" dirty="0">
                <a:latin typeface="Consolas" panose="020B0609020204030204" pitchFamily="49" charset="0"/>
              </a:rPr>
              <a:t>) {</a:t>
            </a:r>
          </a:p>
          <a:p>
            <a:pPr marL="0" indent="0">
              <a:buNone/>
            </a:pPr>
            <a:r>
              <a:rPr lang="nl-BE" dirty="0">
                <a:latin typeface="Consolas" panose="020B0609020204030204" pitchFamily="49" charset="0"/>
              </a:rPr>
              <a:t>        switch (</a:t>
            </a:r>
            <a:r>
              <a:rPr lang="nl-BE" dirty="0" err="1">
                <a:latin typeface="Consolas" panose="020B0609020204030204" pitchFamily="49" charset="0"/>
              </a:rPr>
              <a:t>accountType</a:t>
            </a:r>
            <a:r>
              <a:rPr lang="nl-BE" dirty="0">
                <a:latin typeface="Consolas" panose="020B0609020204030204" pitchFamily="49" charset="0"/>
              </a:rPr>
              <a:t>) {</a:t>
            </a:r>
          </a:p>
          <a:p>
            <a:pPr marL="0" indent="0">
              <a:buNone/>
            </a:pPr>
            <a:r>
              <a:rPr lang="nl-BE" dirty="0">
                <a:latin typeface="Consolas" panose="020B0609020204030204" pitchFamily="49" charset="0"/>
              </a:rPr>
              <a:t>            case CURRENT: return </a:t>
            </a:r>
            <a:r>
              <a:rPr lang="nl-BE" dirty="0" err="1">
                <a:latin typeface="Consolas" panose="020B0609020204030204" pitchFamily="49" charset="0"/>
              </a:rPr>
              <a:t>accountBalance</a:t>
            </a:r>
            <a:r>
              <a:rPr lang="nl-BE" dirty="0">
                <a:latin typeface="Consolas" panose="020B0609020204030204" pitchFamily="49" charset="0"/>
              </a:rPr>
              <a:t> * (0.02 / 12); 		 </a:t>
            </a:r>
            <a:br>
              <a:rPr lang="nl-BE" dirty="0">
                <a:latin typeface="Consolas" panose="020B0609020204030204" pitchFamily="49" charset="0"/>
              </a:rPr>
            </a:b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            case SAVINGS: return </a:t>
            </a:r>
            <a:r>
              <a:rPr lang="nl-BE" dirty="0" err="1">
                <a:latin typeface="Consolas" panose="020B0609020204030204" pitchFamily="49" charset="0"/>
              </a:rPr>
              <a:t>accountBalance</a:t>
            </a:r>
            <a:r>
              <a:rPr lang="nl-BE" dirty="0">
                <a:latin typeface="Consolas" panose="020B0609020204030204" pitchFamily="49" charset="0"/>
              </a:rPr>
              <a:t> * (0.04 / 12);</a:t>
            </a:r>
          </a:p>
          <a:p>
            <a:pPr marL="0" indent="0">
              <a:buNone/>
            </a:pPr>
            <a:r>
              <a:rPr lang="nl-BE" dirty="0">
                <a:latin typeface="Consolas" panose="020B0609020204030204" pitchFamily="49" charset="0"/>
              </a:rPr>
              <a:t>            default:</a:t>
            </a:r>
          </a:p>
          <a:p>
            <a:pPr marL="0" indent="0">
              <a:buNone/>
            </a:pPr>
            <a:r>
              <a:rPr lang="nl-BE" dirty="0">
                <a:latin typeface="Consolas" panose="020B0609020204030204" pitchFamily="49" charset="0"/>
              </a:rPr>
              <a:t>                return 0;</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    }</a:t>
            </a:r>
          </a:p>
          <a:p>
            <a:pPr marL="0" indent="0">
              <a:buNone/>
            </a:pPr>
            <a:r>
              <a:rPr lang="nl-BE" dirty="0">
                <a:latin typeface="Consolas" panose="020B0609020204030204" pitchFamily="49" charset="0"/>
              </a:rPr>
              <a:t>}</a:t>
            </a:r>
          </a:p>
        </p:txBody>
      </p:sp>
      <p:sp>
        <p:nvSpPr>
          <p:cNvPr id="4" name="Tijdelijke aanduiding voor dianummer 3">
            <a:extLst>
              <a:ext uri="{FF2B5EF4-FFF2-40B4-BE49-F238E27FC236}">
                <a16:creationId xmlns:a16="http://schemas.microsoft.com/office/drawing/2014/main" id="{9CF40EED-25E6-49DE-AA93-9AA056D4EA69}"/>
              </a:ext>
            </a:extLst>
          </p:cNvPr>
          <p:cNvSpPr>
            <a:spLocks noGrp="1"/>
          </p:cNvSpPr>
          <p:nvPr>
            <p:ph type="sldNum" sz="quarter" idx="12"/>
          </p:nvPr>
        </p:nvSpPr>
        <p:spPr/>
        <p:txBody>
          <a:bodyPr/>
          <a:lstStyle/>
          <a:p>
            <a:fld id="{B2CC8EC0-3BB1-4B7A-944C-D8BFC715B518}" type="slidenum">
              <a:rPr lang="nl-BE" smtClean="0"/>
              <a:t>58</a:t>
            </a:fld>
            <a:endParaRPr lang="nl-BE"/>
          </a:p>
        </p:txBody>
      </p:sp>
    </p:spTree>
    <p:extLst>
      <p:ext uri="{BB962C8B-B14F-4D97-AF65-F5344CB8AC3E}">
        <p14:creationId xmlns:p14="http://schemas.microsoft.com/office/powerpoint/2010/main" val="596230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1CD0F-1728-4D2B-9543-02F0B02C0D94}"/>
              </a:ext>
            </a:extLst>
          </p:cNvPr>
          <p:cNvSpPr>
            <a:spLocks noGrp="1"/>
          </p:cNvSpPr>
          <p:nvPr>
            <p:ph type="title"/>
          </p:nvPr>
        </p:nvSpPr>
        <p:spPr/>
        <p:txBody>
          <a:bodyPr/>
          <a:lstStyle/>
          <a:p>
            <a:r>
              <a:rPr lang="nl-BE" dirty="0"/>
              <a:t>Uitbreidbaarheid?</a:t>
            </a:r>
          </a:p>
        </p:txBody>
      </p:sp>
      <p:sp>
        <p:nvSpPr>
          <p:cNvPr id="3" name="Tijdelijke aanduiding voor inhoud 2">
            <a:extLst>
              <a:ext uri="{FF2B5EF4-FFF2-40B4-BE49-F238E27FC236}">
                <a16:creationId xmlns:a16="http://schemas.microsoft.com/office/drawing/2014/main" id="{763E6694-0EDB-4A87-8FE9-C07C1395E24D}"/>
              </a:ext>
            </a:extLst>
          </p:cNvPr>
          <p:cNvSpPr>
            <a:spLocks noGrp="1"/>
          </p:cNvSpPr>
          <p:nvPr>
            <p:ph idx="1"/>
          </p:nvPr>
        </p:nvSpPr>
        <p:spPr/>
        <p:txBody>
          <a:bodyPr/>
          <a:lstStyle/>
          <a:p>
            <a:r>
              <a:rPr lang="nl-BE" dirty="0"/>
              <a:t>Stel je wilt extra rekeningen toevoegen om daarvan maandelijkse rente te berekenen =&gt; wordt complex</a:t>
            </a:r>
          </a:p>
        </p:txBody>
      </p:sp>
      <p:sp>
        <p:nvSpPr>
          <p:cNvPr id="4" name="Tijdelijke aanduiding voor dianummer 3">
            <a:extLst>
              <a:ext uri="{FF2B5EF4-FFF2-40B4-BE49-F238E27FC236}">
                <a16:creationId xmlns:a16="http://schemas.microsoft.com/office/drawing/2014/main" id="{8F25FA00-062F-43E9-B7CE-5537E6DAE6AB}"/>
              </a:ext>
            </a:extLst>
          </p:cNvPr>
          <p:cNvSpPr>
            <a:spLocks noGrp="1"/>
          </p:cNvSpPr>
          <p:nvPr>
            <p:ph type="sldNum" sz="quarter" idx="12"/>
          </p:nvPr>
        </p:nvSpPr>
        <p:spPr/>
        <p:txBody>
          <a:bodyPr/>
          <a:lstStyle/>
          <a:p>
            <a:fld id="{B2CC8EC0-3BB1-4B7A-944C-D8BFC715B518}" type="slidenum">
              <a:rPr lang="nl-BE" smtClean="0"/>
              <a:t>59</a:t>
            </a:fld>
            <a:endParaRPr lang="nl-BE"/>
          </a:p>
        </p:txBody>
      </p:sp>
    </p:spTree>
    <p:extLst>
      <p:ext uri="{BB962C8B-B14F-4D97-AF65-F5344CB8AC3E}">
        <p14:creationId xmlns:p14="http://schemas.microsoft.com/office/powerpoint/2010/main" val="398343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interface </a:t>
            </a:r>
            <a:r>
              <a:rPr lang="nl-BE" dirty="0" err="1"/>
              <a:t>IEmployeRepository</a:t>
            </a:r>
            <a:endParaRPr lang="nl-BE" dirty="0"/>
          </a:p>
        </p:txBody>
      </p:sp>
      <p:sp>
        <p:nvSpPr>
          <p:cNvPr id="3" name="Tijdelijke aanduiding voor inhoud 2"/>
          <p:cNvSpPr>
            <a:spLocks noGrp="1"/>
          </p:cNvSpPr>
          <p:nvPr>
            <p:ph idx="1"/>
          </p:nvPr>
        </p:nvSpPr>
        <p:spPr>
          <a:solidFill>
            <a:schemeClr val="accent1"/>
          </a:solidFill>
        </p:spPr>
        <p:txBody>
          <a:bodyPr>
            <a:normAutofit/>
          </a:bodyPr>
          <a:lstStyle/>
          <a:p>
            <a:pPr marL="45720" indent="0">
              <a:buNone/>
            </a:pPr>
            <a:r>
              <a:rPr lang="nl-BE" sz="1800" dirty="0">
                <a:latin typeface="Consolas" panose="020B0609020204030204" pitchFamily="49" charset="0"/>
              </a:rPr>
              <a:t>public interface </a:t>
            </a:r>
            <a:r>
              <a:rPr lang="nl-BE" sz="1800" dirty="0" err="1">
                <a:latin typeface="Consolas" panose="020B0609020204030204" pitchFamily="49" charset="0"/>
              </a:rPr>
              <a:t>IEmployeeRepository</a:t>
            </a:r>
            <a:r>
              <a:rPr lang="nl-BE" sz="1800" dirty="0">
                <a:latin typeface="Consolas" panose="020B0609020204030204" pitchFamily="49" charset="0"/>
              </a:rPr>
              <a:t> : </a:t>
            </a:r>
            <a:r>
              <a:rPr lang="nl-BE" sz="1800" dirty="0">
                <a:latin typeface="Consolas" panose="020B0609020204030204" pitchFamily="49" charset="0"/>
                <a:hlinkClick r:id="rId2"/>
              </a:rPr>
              <a:t>IDisposable</a:t>
            </a:r>
            <a:r>
              <a:rPr lang="nl-BE" sz="1800" dirty="0">
                <a:latin typeface="Consolas" panose="020B0609020204030204" pitchFamily="49" charset="0"/>
              </a:rPr>
              <a:t> {</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IQueryable</a:t>
            </a:r>
            <a:r>
              <a:rPr lang="nl-BE" sz="1800" dirty="0">
                <a:latin typeface="Consolas" panose="020B0609020204030204" pitchFamily="49" charset="0"/>
              </a:rPr>
              <a:t>&lt;employees&gt; </a:t>
            </a:r>
            <a:r>
              <a:rPr lang="nl-BE" sz="1800" dirty="0" err="1">
                <a:latin typeface="Consolas" panose="020B0609020204030204" pitchFamily="49" charset="0"/>
              </a:rPr>
              <a:t>All</a:t>
            </a:r>
            <a:r>
              <a:rPr lang="nl-BE" sz="1800" dirty="0">
                <a:latin typeface="Consolas" panose="020B0609020204030204" pitchFamily="49" charset="0"/>
              </a:rPr>
              <a:t> { get; }</a:t>
            </a:r>
          </a:p>
          <a:p>
            <a:pPr marL="45720" indent="0">
              <a:buNone/>
            </a:pPr>
            <a:r>
              <a:rPr lang="en-US" sz="1800" dirty="0">
                <a:latin typeface="Consolas" panose="020B0609020204030204" pitchFamily="49" charset="0"/>
              </a:rPr>
              <a:t>        </a:t>
            </a:r>
            <a:r>
              <a:rPr lang="en-US" sz="1800" dirty="0" err="1">
                <a:latin typeface="Consolas" panose="020B0609020204030204" pitchFamily="49" charset="0"/>
              </a:rPr>
              <a:t>IQueryable</a:t>
            </a:r>
            <a:r>
              <a:rPr lang="en-US" sz="1800" dirty="0">
                <a:latin typeface="Consolas" panose="020B0609020204030204" pitchFamily="49" charset="0"/>
              </a:rPr>
              <a:t>&lt;employees&gt; </a:t>
            </a:r>
            <a:r>
              <a:rPr lang="en-US" sz="1800" dirty="0" err="1">
                <a:latin typeface="Consolas" panose="020B0609020204030204" pitchFamily="49" charset="0"/>
              </a:rPr>
              <a:t>AllIncluding</a:t>
            </a:r>
            <a:r>
              <a:rPr lang="en-US" sz="1800" dirty="0">
                <a:latin typeface="Consolas" panose="020B0609020204030204" pitchFamily="49" charset="0"/>
              </a:rPr>
              <a:t>(</a:t>
            </a:r>
            <a:r>
              <a:rPr lang="en-US" sz="1800" dirty="0" err="1">
                <a:latin typeface="Consolas" panose="020B0609020204030204" pitchFamily="49" charset="0"/>
              </a:rPr>
              <a:t>params</a:t>
            </a:r>
            <a:r>
              <a:rPr lang="en-US" sz="1800" dirty="0">
                <a:latin typeface="Consolas" panose="020B0609020204030204" pitchFamily="49" charset="0"/>
              </a:rPr>
              <a:t> Expression&lt;</a:t>
            </a:r>
            <a:r>
              <a:rPr lang="en-US" sz="1800" dirty="0" err="1">
                <a:latin typeface="Consolas" panose="020B0609020204030204" pitchFamily="49" charset="0"/>
              </a:rPr>
              <a:t>Func</a:t>
            </a:r>
            <a:r>
              <a:rPr lang="en-US" sz="1800" dirty="0">
                <a:latin typeface="Consolas" panose="020B0609020204030204" pitchFamily="49" charset="0"/>
              </a:rPr>
              <a:t>&lt;employees, 						object&gt;&gt;[] </a:t>
            </a:r>
            <a:r>
              <a:rPr lang="en-US" sz="1800" dirty="0" err="1">
                <a:latin typeface="Consolas" panose="020B0609020204030204" pitchFamily="49" charset="0"/>
              </a:rPr>
              <a:t>includeProperties</a:t>
            </a:r>
            <a:r>
              <a:rPr lang="en-US" sz="1800" dirty="0">
                <a:latin typeface="Consolas" panose="020B0609020204030204" pitchFamily="49" charset="0"/>
              </a:rPr>
              <a:t>);</a:t>
            </a:r>
          </a:p>
          <a:p>
            <a:pPr marL="45720" indent="0">
              <a:buNone/>
            </a:pPr>
            <a:r>
              <a:rPr lang="nl-BE" sz="1800" dirty="0">
                <a:latin typeface="Consolas" panose="020B0609020204030204" pitchFamily="49" charset="0"/>
              </a:rPr>
              <a:t>        employees </a:t>
            </a:r>
            <a:r>
              <a:rPr lang="nl-BE" sz="1800" dirty="0" err="1">
                <a:latin typeface="Consolas" panose="020B0609020204030204" pitchFamily="49" charset="0"/>
              </a:rPr>
              <a:t>Find</a:t>
            </a:r>
            <a:r>
              <a:rPr lang="nl-BE" sz="1800" dirty="0">
                <a:latin typeface="Consolas" panose="020B0609020204030204" pitchFamily="49" charset="0"/>
              </a:rPr>
              <a:t>(int </a:t>
            </a:r>
            <a:r>
              <a:rPr lang="nl-BE" sz="1800" dirty="0" err="1">
                <a:latin typeface="Consolas" panose="020B0609020204030204" pitchFamily="49" charset="0"/>
              </a:rPr>
              <a:t>id</a:t>
            </a:r>
            <a:r>
              <a:rPr lang="nl-BE" sz="1800" dirty="0">
                <a:latin typeface="Consolas" panose="020B0609020204030204" pitchFamily="49" charset="0"/>
              </a:rPr>
              <a:t>);</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void</a:t>
            </a:r>
            <a:r>
              <a:rPr lang="nl-BE" sz="1800" dirty="0">
                <a:latin typeface="Consolas" panose="020B0609020204030204" pitchFamily="49" charset="0"/>
              </a:rPr>
              <a:t> </a:t>
            </a:r>
            <a:r>
              <a:rPr lang="nl-BE" sz="1800" dirty="0" err="1">
                <a:latin typeface="Consolas" panose="020B0609020204030204" pitchFamily="49" charset="0"/>
              </a:rPr>
              <a:t>InsertOrUpdate</a:t>
            </a:r>
            <a:r>
              <a:rPr lang="nl-BE" sz="1800" dirty="0">
                <a:latin typeface="Consolas" panose="020B0609020204030204" pitchFamily="49" charset="0"/>
              </a:rPr>
              <a:t>(employees employee);</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void</a:t>
            </a:r>
            <a:r>
              <a:rPr lang="nl-BE" sz="1800" dirty="0">
                <a:latin typeface="Consolas" panose="020B0609020204030204" pitchFamily="49" charset="0"/>
              </a:rPr>
              <a:t> Delete(employees employee);</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void</a:t>
            </a:r>
            <a:r>
              <a:rPr lang="nl-BE" sz="1800" dirty="0">
                <a:latin typeface="Consolas" panose="020B0609020204030204" pitchFamily="49" charset="0"/>
              </a:rPr>
              <a:t> Save();</a:t>
            </a:r>
          </a:p>
          <a:p>
            <a:pPr marL="45720" indent="0">
              <a:buNone/>
            </a:pPr>
            <a:r>
              <a:rPr lang="nl-BE" sz="18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0830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D76A15-CAD3-4F88-B18A-FD1A90461AE7}"/>
              </a:ext>
            </a:extLst>
          </p:cNvPr>
          <p:cNvSpPr>
            <a:spLocks noGrp="1"/>
          </p:cNvSpPr>
          <p:nvPr>
            <p:ph type="title"/>
          </p:nvPr>
        </p:nvSpPr>
        <p:spPr/>
        <p:txBody>
          <a:bodyPr/>
          <a:lstStyle/>
          <a:p>
            <a:r>
              <a:rPr lang="nl-BE" dirty="0"/>
              <a:t>Klasse </a:t>
            </a:r>
            <a:r>
              <a:rPr lang="nl-BE" dirty="0" err="1"/>
              <a:t>InterestCalculator</a:t>
            </a:r>
            <a:r>
              <a:rPr lang="nl-BE" dirty="0"/>
              <a:t> (eerste poging)</a:t>
            </a:r>
          </a:p>
        </p:txBody>
      </p:sp>
      <p:sp>
        <p:nvSpPr>
          <p:cNvPr id="3" name="Tijdelijke aanduiding voor inhoud 2">
            <a:extLst>
              <a:ext uri="{FF2B5EF4-FFF2-40B4-BE49-F238E27FC236}">
                <a16:creationId xmlns:a16="http://schemas.microsoft.com/office/drawing/2014/main" id="{FA54B6E1-82E1-4D0E-8A66-53C52C57A508}"/>
              </a:ext>
            </a:extLst>
          </p:cNvPr>
          <p:cNvSpPr>
            <a:spLocks noGrp="1"/>
          </p:cNvSpPr>
          <p:nvPr>
            <p:ph idx="1"/>
          </p:nvPr>
        </p:nvSpPr>
        <p:spPr>
          <a:xfrm>
            <a:off x="240633" y="1825625"/>
            <a:ext cx="11879178" cy="4895850"/>
          </a:xfrm>
          <a:solidFill>
            <a:schemeClr val="accent1"/>
          </a:solidFill>
        </p:spPr>
        <p:txBody>
          <a:bodyPr>
            <a:normAutofit fontScale="85000" lnSpcReduction="20000"/>
          </a:bodyPr>
          <a:lstStyle/>
          <a:p>
            <a:pPr marL="0" indent="0">
              <a:buNone/>
            </a:pPr>
            <a:r>
              <a:rPr lang="en-US" dirty="0">
                <a:latin typeface="Consolas" panose="020B0609020204030204" pitchFamily="49" charset="0"/>
              </a:rPr>
              <a:t>public class </a:t>
            </a:r>
            <a:r>
              <a:rPr lang="en-US" dirty="0" err="1">
                <a:latin typeface="Consolas" panose="020B0609020204030204" pitchFamily="49" charset="0"/>
              </a:rPr>
              <a:t>InterestCalculator</a:t>
            </a:r>
            <a:r>
              <a:rPr lang="en-US" dirty="0">
                <a:latin typeface="Consolas" panose="020B0609020204030204" pitchFamily="49" charset="0"/>
              </a:rPr>
              <a:t> {</a:t>
            </a:r>
          </a:p>
          <a:p>
            <a:pPr marL="0" indent="0">
              <a:buNone/>
            </a:pPr>
            <a:r>
              <a:rPr lang="en-US" dirty="0">
                <a:latin typeface="Consolas" panose="020B0609020204030204" pitchFamily="49" charset="0"/>
              </a:rPr>
              <a:t>    public double </a:t>
            </a:r>
            <a:r>
              <a:rPr lang="en-US" dirty="0" err="1">
                <a:latin typeface="Consolas" panose="020B0609020204030204" pitchFamily="49" charset="0"/>
              </a:rPr>
              <a:t>calculateInterest</a:t>
            </a:r>
            <a:r>
              <a:rPr lang="en-US" dirty="0">
                <a:latin typeface="Consolas" panose="020B0609020204030204" pitchFamily="49" charset="0"/>
              </a:rPr>
              <a:t>(</a:t>
            </a:r>
            <a:r>
              <a:rPr lang="en-US" dirty="0" err="1">
                <a:latin typeface="Consolas" panose="020B0609020204030204" pitchFamily="49" charset="0"/>
              </a:rPr>
              <a:t>AccountTypes</a:t>
            </a:r>
            <a:r>
              <a:rPr lang="en-US" dirty="0">
                <a:latin typeface="Consolas" panose="020B0609020204030204" pitchFamily="49" charset="0"/>
              </a:rPr>
              <a:t> </a:t>
            </a:r>
            <a:r>
              <a:rPr lang="en-US" dirty="0" err="1">
                <a:latin typeface="Consolas" panose="020B0609020204030204" pitchFamily="49" charset="0"/>
              </a:rPr>
              <a:t>accountType</a:t>
            </a:r>
            <a:r>
              <a:rPr lang="en-US" dirty="0">
                <a:latin typeface="Consolas" panose="020B0609020204030204" pitchFamily="49" charset="0"/>
              </a:rPr>
              <a:t>, double </a:t>
            </a:r>
            <a:r>
              <a:rPr lang="en-US" dirty="0" err="1">
                <a:latin typeface="Consolas" panose="020B0609020204030204" pitchFamily="49" charset="0"/>
              </a:rPr>
              <a:t>accountBalance</a:t>
            </a:r>
            <a:r>
              <a:rPr lang="en-US" dirty="0">
                <a:latin typeface="Consolas" panose="020B0609020204030204" pitchFamily="49" charset="0"/>
              </a:rPr>
              <a:t>) {</a:t>
            </a:r>
          </a:p>
          <a:p>
            <a:pPr marL="0" indent="0">
              <a:buNone/>
            </a:pPr>
            <a:r>
              <a:rPr lang="en-US" dirty="0">
                <a:latin typeface="Consolas" panose="020B0609020204030204" pitchFamily="49" charset="0"/>
              </a:rPr>
              <a:t>        switch (</a:t>
            </a:r>
            <a:r>
              <a:rPr lang="en-US" dirty="0" err="1">
                <a:latin typeface="Consolas" panose="020B0609020204030204" pitchFamily="49" charset="0"/>
              </a:rPr>
              <a:t>accountType</a:t>
            </a:r>
            <a:r>
              <a:rPr lang="en-US" dirty="0">
                <a:latin typeface="Consolas" panose="020B0609020204030204" pitchFamily="49" charset="0"/>
              </a:rPr>
              <a:t>) {</a:t>
            </a:r>
          </a:p>
          <a:p>
            <a:pPr marL="0" indent="0">
              <a:buNone/>
            </a:pPr>
            <a:r>
              <a:rPr lang="en-US" dirty="0">
                <a:latin typeface="Consolas" panose="020B0609020204030204" pitchFamily="49" charset="0"/>
              </a:rPr>
              <a:t>            case CURRENT: return </a:t>
            </a:r>
            <a:r>
              <a:rPr lang="en-US" dirty="0" err="1">
                <a:latin typeface="Consolas" panose="020B0609020204030204" pitchFamily="49" charset="0"/>
              </a:rPr>
              <a:t>accountBalance</a:t>
            </a:r>
            <a:r>
              <a:rPr lang="en-US" dirty="0">
                <a:latin typeface="Consolas" panose="020B0609020204030204" pitchFamily="49" charset="0"/>
              </a:rPr>
              <a:t> * (0.02 / 12);  </a:t>
            </a:r>
          </a:p>
          <a:p>
            <a:pPr marL="0" indent="0">
              <a:buNone/>
            </a:pPr>
            <a:r>
              <a:rPr lang="en-US" dirty="0">
                <a:latin typeface="Consolas" panose="020B0609020204030204" pitchFamily="49" charset="0"/>
              </a:rPr>
              <a:t>            case SAVINGS: return </a:t>
            </a:r>
            <a:r>
              <a:rPr lang="en-US" dirty="0" err="1">
                <a:latin typeface="Consolas" panose="020B0609020204030204" pitchFamily="49" charset="0"/>
              </a:rPr>
              <a:t>accountBalance</a:t>
            </a:r>
            <a:r>
              <a:rPr lang="en-US" dirty="0">
                <a:latin typeface="Consolas" panose="020B0609020204030204" pitchFamily="49" charset="0"/>
              </a:rPr>
              <a:t> * (0.04 / 12);</a:t>
            </a:r>
          </a:p>
          <a:p>
            <a:pPr marL="0" indent="0">
              <a:buNone/>
            </a:pPr>
            <a:r>
              <a:rPr lang="en-US" dirty="0">
                <a:latin typeface="Consolas" panose="020B0609020204030204" pitchFamily="49" charset="0"/>
              </a:rPr>
              <a:t>            case STANDARD_MONEY_MARKET: return </a:t>
            </a:r>
            <a:r>
              <a:rPr lang="en-US" dirty="0" err="1">
                <a:latin typeface="Consolas" panose="020B0609020204030204" pitchFamily="49" charset="0"/>
              </a:rPr>
              <a:t>accountBalance</a:t>
            </a:r>
            <a:r>
              <a:rPr lang="en-US" dirty="0">
                <a:latin typeface="Consolas" panose="020B0609020204030204" pitchFamily="49" charset="0"/>
              </a:rPr>
              <a:t> * (0.06/12);</a:t>
            </a:r>
          </a:p>
          <a:p>
            <a:pPr marL="0" indent="0">
              <a:buNone/>
            </a:pPr>
            <a:r>
              <a:rPr lang="en-US" dirty="0">
                <a:latin typeface="Consolas" panose="020B0609020204030204" pitchFamily="49" charset="0"/>
              </a:rPr>
              <a:t>            case HIGH_ROLLER_MONEY_MARKET: return </a:t>
            </a:r>
            <a:r>
              <a:rPr lang="en-US" dirty="0" err="1">
                <a:latin typeface="Consolas" panose="020B0609020204030204" pitchFamily="49" charset="0"/>
              </a:rPr>
              <a:t>accountBalance</a:t>
            </a:r>
            <a:r>
              <a:rPr lang="en-US" dirty="0">
                <a:latin typeface="Consolas" panose="020B0609020204030204" pitchFamily="49" charset="0"/>
              </a:rPr>
              <a:t> &lt; 100000.00 							   ? 0 : </a:t>
            </a:r>
            <a:r>
              <a:rPr lang="en-US" dirty="0" err="1">
                <a:latin typeface="Consolas" panose="020B0609020204030204" pitchFamily="49" charset="0"/>
              </a:rPr>
              <a:t>accountBalance</a:t>
            </a:r>
            <a:r>
              <a:rPr lang="en-US" dirty="0">
                <a:latin typeface="Consolas" panose="020B0609020204030204" pitchFamily="49" charset="0"/>
              </a:rPr>
              <a:t> * (0.075/12);</a:t>
            </a:r>
          </a:p>
          <a:p>
            <a:pPr marL="0" indent="0">
              <a:buNone/>
            </a:pPr>
            <a:r>
              <a:rPr lang="en-US" dirty="0">
                <a:latin typeface="Consolas" panose="020B0609020204030204" pitchFamily="49" charset="0"/>
              </a:rPr>
              <a:t>            default:</a:t>
            </a:r>
          </a:p>
          <a:p>
            <a:pPr marL="0" indent="0">
              <a:buNone/>
            </a:pPr>
            <a:r>
              <a:rPr lang="en-US" dirty="0">
                <a:latin typeface="Consolas" panose="020B0609020204030204" pitchFamily="49" charset="0"/>
              </a:rPr>
              <a:t>                return 0;</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nl-BE" dirty="0">
              <a:latin typeface="Consolas" panose="020B0609020204030204" pitchFamily="49" charset="0"/>
            </a:endParaRPr>
          </a:p>
        </p:txBody>
      </p:sp>
      <p:sp>
        <p:nvSpPr>
          <p:cNvPr id="4" name="Tijdelijke aanduiding voor dianummer 3">
            <a:extLst>
              <a:ext uri="{FF2B5EF4-FFF2-40B4-BE49-F238E27FC236}">
                <a16:creationId xmlns:a16="http://schemas.microsoft.com/office/drawing/2014/main" id="{2E1C4503-21D9-42C3-A7CB-C29045895D64}"/>
              </a:ext>
            </a:extLst>
          </p:cNvPr>
          <p:cNvSpPr>
            <a:spLocks noGrp="1"/>
          </p:cNvSpPr>
          <p:nvPr>
            <p:ph type="sldNum" sz="quarter" idx="12"/>
          </p:nvPr>
        </p:nvSpPr>
        <p:spPr/>
        <p:txBody>
          <a:bodyPr/>
          <a:lstStyle/>
          <a:p>
            <a:fld id="{B2CC8EC0-3BB1-4B7A-944C-D8BFC715B518}" type="slidenum">
              <a:rPr lang="nl-BE" smtClean="0"/>
              <a:t>60</a:t>
            </a:fld>
            <a:endParaRPr lang="nl-BE"/>
          </a:p>
        </p:txBody>
      </p:sp>
    </p:spTree>
    <p:extLst>
      <p:ext uri="{BB962C8B-B14F-4D97-AF65-F5344CB8AC3E}">
        <p14:creationId xmlns:p14="http://schemas.microsoft.com/office/powerpoint/2010/main" val="2816890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552E86-0C4C-499D-BA9E-4674A58DFDD3}"/>
              </a:ext>
            </a:extLst>
          </p:cNvPr>
          <p:cNvSpPr>
            <a:spLocks noGrp="1"/>
          </p:cNvSpPr>
          <p:nvPr>
            <p:ph type="title"/>
          </p:nvPr>
        </p:nvSpPr>
        <p:spPr/>
        <p:txBody>
          <a:bodyPr/>
          <a:lstStyle/>
          <a:p>
            <a:r>
              <a:rPr lang="nl-BE" dirty="0"/>
              <a:t>Oplossing: </a:t>
            </a:r>
            <a:r>
              <a:rPr lang="nl-BE" dirty="0" err="1"/>
              <a:t>strategy</a:t>
            </a:r>
            <a:r>
              <a:rPr lang="nl-BE" dirty="0"/>
              <a:t> en </a:t>
            </a:r>
            <a:r>
              <a:rPr lang="nl-BE" dirty="0" err="1"/>
              <a:t>factory</a:t>
            </a:r>
            <a:r>
              <a:rPr lang="nl-BE" dirty="0"/>
              <a:t> patroon</a:t>
            </a:r>
          </a:p>
        </p:txBody>
      </p:sp>
      <p:sp>
        <p:nvSpPr>
          <p:cNvPr id="3" name="Tijdelijke aanduiding voor inhoud 2">
            <a:extLst>
              <a:ext uri="{FF2B5EF4-FFF2-40B4-BE49-F238E27FC236}">
                <a16:creationId xmlns:a16="http://schemas.microsoft.com/office/drawing/2014/main" id="{5E6548D4-B7DD-47FA-A8DA-02C8FCA9519B}"/>
              </a:ext>
            </a:extLst>
          </p:cNvPr>
          <p:cNvSpPr>
            <a:spLocks noGrp="1"/>
          </p:cNvSpPr>
          <p:nvPr>
            <p:ph idx="1"/>
          </p:nvPr>
        </p:nvSpPr>
        <p:spPr>
          <a:xfrm>
            <a:off x="838200" y="1825625"/>
            <a:ext cx="11201400" cy="1629844"/>
          </a:xfrm>
          <a:solidFill>
            <a:schemeClr val="accent1"/>
          </a:solidFill>
        </p:spPr>
        <p:txBody>
          <a:bodyPr/>
          <a:lstStyle/>
          <a:p>
            <a:pPr marL="0" indent="0">
              <a:buNone/>
            </a:pPr>
            <a:r>
              <a:rPr lang="nl-BE" dirty="0">
                <a:latin typeface="Consolas" panose="020B0609020204030204" pitchFamily="49" charset="0"/>
              </a:rPr>
              <a:t>public interface </a:t>
            </a:r>
            <a:r>
              <a:rPr lang="nl-BE" dirty="0" err="1">
                <a:latin typeface="Consolas" panose="020B0609020204030204" pitchFamily="49" charset="0"/>
              </a:rPr>
              <a:t>InterestCalculationStrategy</a:t>
            </a:r>
            <a:r>
              <a:rPr lang="nl-BE" dirty="0">
                <a:latin typeface="Consolas" panose="020B0609020204030204" pitchFamily="49" charset="0"/>
              </a:rPr>
              <a:t>{</a:t>
            </a:r>
          </a:p>
          <a:p>
            <a:pPr marL="0" indent="0">
              <a:buNone/>
            </a:pPr>
            <a:r>
              <a:rPr lang="nl-BE" dirty="0">
                <a:latin typeface="Consolas" panose="020B0609020204030204" pitchFamily="49" charset="0"/>
              </a:rPr>
              <a:t>        double </a:t>
            </a:r>
            <a:r>
              <a:rPr lang="nl-BE" dirty="0" err="1">
                <a:latin typeface="Consolas" panose="020B0609020204030204" pitchFamily="49" charset="0"/>
              </a:rPr>
              <a:t>calculateInterest</a:t>
            </a:r>
            <a:r>
              <a:rPr lang="nl-BE" dirty="0">
                <a:latin typeface="Consolas" panose="020B0609020204030204" pitchFamily="49" charset="0"/>
              </a:rPr>
              <a:t>(double </a:t>
            </a:r>
            <a:r>
              <a:rPr lang="nl-BE" dirty="0" err="1">
                <a:latin typeface="Consolas" panose="020B0609020204030204" pitchFamily="49" charset="0"/>
              </a:rPr>
              <a:t>accountBalance</a:t>
            </a:r>
            <a:r>
              <a:rPr lang="nl-BE" dirty="0">
                <a:latin typeface="Consolas" panose="020B0609020204030204" pitchFamily="49" charset="0"/>
              </a:rPr>
              <a:t>);</a:t>
            </a:r>
          </a:p>
          <a:p>
            <a:pPr marL="0" indent="0">
              <a:buNone/>
            </a:pPr>
            <a:r>
              <a:rPr lang="nl-BE" dirty="0">
                <a:latin typeface="Consolas" panose="020B0609020204030204" pitchFamily="49" charset="0"/>
              </a:rPr>
              <a:t>}</a:t>
            </a:r>
          </a:p>
        </p:txBody>
      </p:sp>
      <p:sp>
        <p:nvSpPr>
          <p:cNvPr id="4" name="Tijdelijke aanduiding voor dianummer 3">
            <a:extLst>
              <a:ext uri="{FF2B5EF4-FFF2-40B4-BE49-F238E27FC236}">
                <a16:creationId xmlns:a16="http://schemas.microsoft.com/office/drawing/2014/main" id="{E5265AB1-AEA2-44A8-A6AD-A71C16C51D7B}"/>
              </a:ext>
            </a:extLst>
          </p:cNvPr>
          <p:cNvSpPr>
            <a:spLocks noGrp="1"/>
          </p:cNvSpPr>
          <p:nvPr>
            <p:ph type="sldNum" sz="quarter" idx="12"/>
          </p:nvPr>
        </p:nvSpPr>
        <p:spPr/>
        <p:txBody>
          <a:bodyPr/>
          <a:lstStyle/>
          <a:p>
            <a:fld id="{B2CC8EC0-3BB1-4B7A-944C-D8BFC715B518}" type="slidenum">
              <a:rPr lang="nl-BE" smtClean="0"/>
              <a:t>61</a:t>
            </a:fld>
            <a:endParaRPr lang="nl-BE"/>
          </a:p>
        </p:txBody>
      </p:sp>
    </p:spTree>
    <p:extLst>
      <p:ext uri="{BB962C8B-B14F-4D97-AF65-F5344CB8AC3E}">
        <p14:creationId xmlns:p14="http://schemas.microsoft.com/office/powerpoint/2010/main" val="25650743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806570-880A-4E29-96B1-20FFBAFC34D3}"/>
              </a:ext>
            </a:extLst>
          </p:cNvPr>
          <p:cNvSpPr>
            <a:spLocks noGrp="1"/>
          </p:cNvSpPr>
          <p:nvPr>
            <p:ph type="title"/>
          </p:nvPr>
        </p:nvSpPr>
        <p:spPr/>
        <p:txBody>
          <a:bodyPr/>
          <a:lstStyle/>
          <a:p>
            <a:r>
              <a:rPr lang="nl-BE" dirty="0"/>
              <a:t>Implementaties van interface</a:t>
            </a:r>
          </a:p>
        </p:txBody>
      </p:sp>
      <p:sp>
        <p:nvSpPr>
          <p:cNvPr id="3" name="Tijdelijke aanduiding voor inhoud 2">
            <a:extLst>
              <a:ext uri="{FF2B5EF4-FFF2-40B4-BE49-F238E27FC236}">
                <a16:creationId xmlns:a16="http://schemas.microsoft.com/office/drawing/2014/main" id="{48F9C7C2-7533-4615-9B55-D171E57CEAF4}"/>
              </a:ext>
            </a:extLst>
          </p:cNvPr>
          <p:cNvSpPr>
            <a:spLocks noGrp="1"/>
          </p:cNvSpPr>
          <p:nvPr>
            <p:ph idx="1"/>
          </p:nvPr>
        </p:nvSpPr>
        <p:spPr>
          <a:xfrm>
            <a:off x="192505" y="1607419"/>
            <a:ext cx="11823031" cy="5114056"/>
          </a:xfrm>
          <a:solidFill>
            <a:schemeClr val="accent1"/>
          </a:solidFill>
        </p:spPr>
        <p:txBody>
          <a:bodyPr>
            <a:normAutofit/>
          </a:bodyPr>
          <a:lstStyle/>
          <a:p>
            <a:pPr marL="0" indent="0">
              <a:buNone/>
            </a:pPr>
            <a:r>
              <a:rPr lang="nl-BE" sz="2000" dirty="0">
                <a:latin typeface="Consolas" panose="020B0609020204030204" pitchFamily="49" charset="0"/>
              </a:rPr>
              <a:t>public class </a:t>
            </a:r>
            <a:r>
              <a:rPr lang="nl-BE" sz="2000" dirty="0" err="1">
                <a:latin typeface="Consolas" panose="020B0609020204030204" pitchFamily="49" charset="0"/>
              </a:rPr>
              <a:t>CurrentAccountInterestCalculation</a:t>
            </a:r>
            <a:r>
              <a:rPr lang="nl-BE" sz="2000" dirty="0">
                <a:latin typeface="Consolas" panose="020B0609020204030204" pitchFamily="49" charset="0"/>
              </a:rPr>
              <a:t> : </a:t>
            </a:r>
            <a:r>
              <a:rPr lang="nl-BE" sz="2000" dirty="0" err="1">
                <a:latin typeface="Consolas" panose="020B0609020204030204" pitchFamily="49" charset="0"/>
              </a:rPr>
              <a:t>InterestCalculationStrategy</a:t>
            </a:r>
            <a:r>
              <a:rPr lang="nl-BE" sz="2000" dirty="0">
                <a:latin typeface="Consolas" panose="020B0609020204030204" pitchFamily="49" charset="0"/>
              </a:rPr>
              <a:t> {</a:t>
            </a:r>
          </a:p>
          <a:p>
            <a:pPr marL="0" indent="0">
              <a:buNone/>
            </a:pPr>
            <a:r>
              <a:rPr lang="fr-FR" sz="2000" dirty="0">
                <a:latin typeface="Consolas" panose="020B0609020204030204" pitchFamily="49" charset="0"/>
              </a:rPr>
              <a:t>        public double </a:t>
            </a:r>
            <a:r>
              <a:rPr lang="fr-FR" sz="2000" dirty="0" err="1">
                <a:latin typeface="Consolas" panose="020B0609020204030204" pitchFamily="49" charset="0"/>
              </a:rPr>
              <a:t>calculateInterest</a:t>
            </a:r>
            <a:r>
              <a:rPr lang="fr-FR" sz="2000" dirty="0">
                <a:latin typeface="Consolas" panose="020B0609020204030204" pitchFamily="49" charset="0"/>
              </a:rPr>
              <a:t>(double </a:t>
            </a:r>
            <a:r>
              <a:rPr lang="fr-FR" sz="2000" dirty="0" err="1">
                <a:latin typeface="Consolas" panose="020B0609020204030204" pitchFamily="49" charset="0"/>
              </a:rPr>
              <a:t>accountBalance</a:t>
            </a:r>
            <a:r>
              <a:rPr lang="fr-FR" sz="2000" dirty="0">
                <a:latin typeface="Consolas" panose="020B0609020204030204" pitchFamily="49" charset="0"/>
              </a:rPr>
              <a:t>) </a:t>
            </a:r>
            <a:r>
              <a:rPr lang="nl-BE" sz="2000" dirty="0">
                <a:latin typeface="Consolas" panose="020B0609020204030204" pitchFamily="49" charset="0"/>
              </a:rPr>
              <a:t>{</a:t>
            </a:r>
          </a:p>
          <a:p>
            <a:pPr marL="0" indent="0">
              <a:buNone/>
            </a:pPr>
            <a:r>
              <a:rPr lang="nl-BE" sz="2000" dirty="0">
                <a:latin typeface="Consolas" panose="020B0609020204030204" pitchFamily="49" charset="0"/>
              </a:rPr>
              <a:t>            return </a:t>
            </a:r>
            <a:r>
              <a:rPr lang="nl-BE" sz="2000" dirty="0" err="1">
                <a:latin typeface="Consolas" panose="020B0609020204030204" pitchFamily="49" charset="0"/>
              </a:rPr>
              <a:t>accountBalance</a:t>
            </a:r>
            <a:r>
              <a:rPr lang="nl-BE" sz="2000" dirty="0">
                <a:latin typeface="Consolas" panose="020B0609020204030204" pitchFamily="49" charset="0"/>
              </a:rPr>
              <a:t> * (0.02 / 12);</a:t>
            </a:r>
          </a:p>
          <a:p>
            <a:pPr marL="0" indent="0">
              <a:buNone/>
            </a:pPr>
            <a:r>
              <a:rPr lang="nl-BE" sz="2000" dirty="0">
                <a:latin typeface="Consolas" panose="020B0609020204030204" pitchFamily="49" charset="0"/>
              </a:rPr>
              <a:t>        }</a:t>
            </a:r>
          </a:p>
          <a:p>
            <a:pPr marL="0" indent="0">
              <a:buNone/>
            </a:pPr>
            <a:r>
              <a:rPr lang="nl-BE" sz="2000" dirty="0">
                <a:latin typeface="Consolas" panose="020B0609020204030204" pitchFamily="49" charset="0"/>
              </a:rPr>
              <a:t>}</a:t>
            </a:r>
          </a:p>
          <a:p>
            <a:pPr marL="0" indent="0">
              <a:buNone/>
            </a:pPr>
            <a:r>
              <a:rPr lang="nl-BE" sz="2000" dirty="0">
                <a:latin typeface="Consolas" panose="020B0609020204030204" pitchFamily="49" charset="0"/>
              </a:rPr>
              <a:t>public class </a:t>
            </a:r>
            <a:r>
              <a:rPr lang="nl-BE" sz="2000" dirty="0" err="1">
                <a:latin typeface="Consolas" panose="020B0609020204030204" pitchFamily="49" charset="0"/>
              </a:rPr>
              <a:t>SavingsAccountInterestCalculation</a:t>
            </a:r>
            <a:r>
              <a:rPr lang="nl-BE" sz="2000" dirty="0">
                <a:latin typeface="Consolas" panose="020B0609020204030204" pitchFamily="49" charset="0"/>
              </a:rPr>
              <a:t> : </a:t>
            </a:r>
            <a:r>
              <a:rPr lang="nl-BE" sz="2000" dirty="0" err="1">
                <a:latin typeface="Consolas" panose="020B0609020204030204" pitchFamily="49" charset="0"/>
              </a:rPr>
              <a:t>InterestCalculationStrategy</a:t>
            </a:r>
            <a:r>
              <a:rPr lang="nl-BE" sz="2000" dirty="0">
                <a:latin typeface="Consolas" panose="020B0609020204030204" pitchFamily="49" charset="0"/>
              </a:rPr>
              <a:t> {</a:t>
            </a:r>
          </a:p>
          <a:p>
            <a:pPr marL="0" indent="0">
              <a:buNone/>
            </a:pPr>
            <a:r>
              <a:rPr lang="fr-FR" sz="2000" dirty="0">
                <a:latin typeface="Consolas" panose="020B0609020204030204" pitchFamily="49" charset="0"/>
              </a:rPr>
              <a:t>        public double </a:t>
            </a:r>
            <a:r>
              <a:rPr lang="fr-FR" sz="2000" dirty="0" err="1">
                <a:latin typeface="Consolas" panose="020B0609020204030204" pitchFamily="49" charset="0"/>
              </a:rPr>
              <a:t>calculateInterest</a:t>
            </a:r>
            <a:r>
              <a:rPr lang="fr-FR" sz="2000" dirty="0">
                <a:latin typeface="Consolas" panose="020B0609020204030204" pitchFamily="49" charset="0"/>
              </a:rPr>
              <a:t>(double </a:t>
            </a:r>
            <a:r>
              <a:rPr lang="fr-FR" sz="2000" dirty="0" err="1">
                <a:latin typeface="Consolas" panose="020B0609020204030204" pitchFamily="49" charset="0"/>
              </a:rPr>
              <a:t>accountBalance</a:t>
            </a:r>
            <a:r>
              <a:rPr lang="fr-FR" sz="2000" dirty="0">
                <a:latin typeface="Consolas" panose="020B0609020204030204" pitchFamily="49" charset="0"/>
              </a:rPr>
              <a:t>) {</a:t>
            </a:r>
            <a:endParaRPr lang="nl-BE" sz="2000" dirty="0">
              <a:latin typeface="Consolas" panose="020B0609020204030204" pitchFamily="49" charset="0"/>
            </a:endParaRPr>
          </a:p>
          <a:p>
            <a:pPr marL="0" indent="0">
              <a:buNone/>
            </a:pPr>
            <a:r>
              <a:rPr lang="nl-BE" sz="2000" dirty="0">
                <a:latin typeface="Consolas" panose="020B0609020204030204" pitchFamily="49" charset="0"/>
              </a:rPr>
              <a:t>            return </a:t>
            </a:r>
            <a:r>
              <a:rPr lang="nl-BE" sz="2000" dirty="0" err="1">
                <a:latin typeface="Consolas" panose="020B0609020204030204" pitchFamily="49" charset="0"/>
              </a:rPr>
              <a:t>accountBalance</a:t>
            </a:r>
            <a:r>
              <a:rPr lang="nl-BE" sz="2000" dirty="0">
                <a:latin typeface="Consolas" panose="020B0609020204030204" pitchFamily="49" charset="0"/>
              </a:rPr>
              <a:t> * (0.04 / 12);</a:t>
            </a:r>
          </a:p>
          <a:p>
            <a:pPr marL="0" indent="0">
              <a:buNone/>
            </a:pPr>
            <a:r>
              <a:rPr lang="nl-BE" sz="2000" dirty="0">
                <a:latin typeface="Consolas" panose="020B0609020204030204" pitchFamily="49" charset="0"/>
              </a:rPr>
              <a:t>        }</a:t>
            </a:r>
          </a:p>
          <a:p>
            <a:pPr marL="0" indent="0">
              <a:buNone/>
            </a:pPr>
            <a:r>
              <a:rPr lang="nl-BE" sz="2000" dirty="0">
                <a:latin typeface="Consolas" panose="020B0609020204030204" pitchFamily="49" charset="0"/>
              </a:rPr>
              <a:t>}</a:t>
            </a:r>
          </a:p>
        </p:txBody>
      </p:sp>
      <p:sp>
        <p:nvSpPr>
          <p:cNvPr id="4" name="Tijdelijke aanduiding voor dianummer 3">
            <a:extLst>
              <a:ext uri="{FF2B5EF4-FFF2-40B4-BE49-F238E27FC236}">
                <a16:creationId xmlns:a16="http://schemas.microsoft.com/office/drawing/2014/main" id="{B7F93E74-9DFA-4DF4-BABB-7AE6B71C43F4}"/>
              </a:ext>
            </a:extLst>
          </p:cNvPr>
          <p:cNvSpPr>
            <a:spLocks noGrp="1"/>
          </p:cNvSpPr>
          <p:nvPr>
            <p:ph type="sldNum" sz="quarter" idx="12"/>
          </p:nvPr>
        </p:nvSpPr>
        <p:spPr/>
        <p:txBody>
          <a:bodyPr/>
          <a:lstStyle/>
          <a:p>
            <a:fld id="{B2CC8EC0-3BB1-4B7A-944C-D8BFC715B518}" type="slidenum">
              <a:rPr lang="nl-BE" smtClean="0"/>
              <a:t>62</a:t>
            </a:fld>
            <a:endParaRPr lang="nl-BE"/>
          </a:p>
        </p:txBody>
      </p:sp>
    </p:spTree>
    <p:extLst>
      <p:ext uri="{BB962C8B-B14F-4D97-AF65-F5344CB8AC3E}">
        <p14:creationId xmlns:p14="http://schemas.microsoft.com/office/powerpoint/2010/main" val="10736680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806570-880A-4E29-96B1-20FFBAFC34D3}"/>
              </a:ext>
            </a:extLst>
          </p:cNvPr>
          <p:cNvSpPr>
            <a:spLocks noGrp="1"/>
          </p:cNvSpPr>
          <p:nvPr>
            <p:ph type="title"/>
          </p:nvPr>
        </p:nvSpPr>
        <p:spPr/>
        <p:txBody>
          <a:bodyPr/>
          <a:lstStyle/>
          <a:p>
            <a:r>
              <a:rPr lang="nl-BE" dirty="0"/>
              <a:t>Implementaties van interface</a:t>
            </a:r>
          </a:p>
        </p:txBody>
      </p:sp>
      <p:sp>
        <p:nvSpPr>
          <p:cNvPr id="3" name="Tijdelijke aanduiding voor inhoud 2">
            <a:extLst>
              <a:ext uri="{FF2B5EF4-FFF2-40B4-BE49-F238E27FC236}">
                <a16:creationId xmlns:a16="http://schemas.microsoft.com/office/drawing/2014/main" id="{48F9C7C2-7533-4615-9B55-D171E57CEAF4}"/>
              </a:ext>
            </a:extLst>
          </p:cNvPr>
          <p:cNvSpPr>
            <a:spLocks noGrp="1"/>
          </p:cNvSpPr>
          <p:nvPr>
            <p:ph idx="1"/>
          </p:nvPr>
        </p:nvSpPr>
        <p:spPr>
          <a:xfrm>
            <a:off x="56147" y="1636462"/>
            <a:ext cx="12135853" cy="5221538"/>
          </a:xfrm>
          <a:solidFill>
            <a:schemeClr val="accent1"/>
          </a:solidFill>
        </p:spPr>
        <p:txBody>
          <a:bodyPr>
            <a:noAutofit/>
          </a:bodyPr>
          <a:lstStyle/>
          <a:p>
            <a:pPr marL="0" indent="0">
              <a:buNone/>
            </a:pPr>
            <a:r>
              <a:rPr lang="nl-BE" sz="2200" dirty="0">
                <a:latin typeface="Consolas" panose="020B0609020204030204" pitchFamily="49" charset="0"/>
              </a:rPr>
              <a:t>public class </a:t>
            </a:r>
            <a:r>
              <a:rPr lang="nl-BE" sz="2200" dirty="0" err="1">
                <a:latin typeface="Consolas" panose="020B0609020204030204" pitchFamily="49" charset="0"/>
              </a:rPr>
              <a:t>MoneyMarketInterestCalculation</a:t>
            </a:r>
            <a:r>
              <a:rPr lang="nl-BE" sz="2200" dirty="0">
                <a:latin typeface="Consolas" panose="020B0609020204030204" pitchFamily="49" charset="0"/>
              </a:rPr>
              <a:t> : </a:t>
            </a:r>
            <a:r>
              <a:rPr lang="nl-BE" sz="2200" dirty="0" err="1">
                <a:latin typeface="Consolas" panose="020B0609020204030204" pitchFamily="49" charset="0"/>
              </a:rPr>
              <a:t>InterestCalculationStrategy</a:t>
            </a:r>
            <a:r>
              <a:rPr lang="nl-BE" sz="2200" dirty="0">
                <a:latin typeface="Consolas" panose="020B0609020204030204" pitchFamily="49" charset="0"/>
              </a:rPr>
              <a:t> {</a:t>
            </a:r>
          </a:p>
          <a:p>
            <a:pPr marL="0" indent="0">
              <a:buNone/>
            </a:pPr>
            <a:r>
              <a:rPr lang="fr-FR" sz="2200" dirty="0">
                <a:latin typeface="Consolas" panose="020B0609020204030204" pitchFamily="49" charset="0"/>
              </a:rPr>
              <a:t>        public double </a:t>
            </a:r>
            <a:r>
              <a:rPr lang="fr-FR" sz="2200" dirty="0" err="1">
                <a:latin typeface="Consolas" panose="020B0609020204030204" pitchFamily="49" charset="0"/>
              </a:rPr>
              <a:t>calculateInterest</a:t>
            </a:r>
            <a:r>
              <a:rPr lang="fr-FR" sz="2200" dirty="0">
                <a:latin typeface="Consolas" panose="020B0609020204030204" pitchFamily="49" charset="0"/>
              </a:rPr>
              <a:t>(double </a:t>
            </a:r>
            <a:r>
              <a:rPr lang="fr-FR" sz="2200" dirty="0" err="1">
                <a:latin typeface="Consolas" panose="020B0609020204030204" pitchFamily="49" charset="0"/>
              </a:rPr>
              <a:t>accountBalance</a:t>
            </a:r>
            <a:r>
              <a:rPr lang="fr-FR" sz="2200" dirty="0">
                <a:latin typeface="Consolas" panose="020B0609020204030204" pitchFamily="49" charset="0"/>
              </a:rPr>
              <a:t>) </a:t>
            </a:r>
            <a:r>
              <a:rPr lang="nl-BE" sz="2200" dirty="0">
                <a:latin typeface="Consolas" panose="020B0609020204030204" pitchFamily="49" charset="0"/>
              </a:rPr>
              <a:t>{</a:t>
            </a:r>
          </a:p>
          <a:p>
            <a:pPr marL="0" indent="0">
              <a:buNone/>
            </a:pPr>
            <a:r>
              <a:rPr lang="nl-BE" sz="2200" dirty="0">
                <a:latin typeface="Consolas" panose="020B0609020204030204" pitchFamily="49" charset="0"/>
              </a:rPr>
              <a:t>            return </a:t>
            </a:r>
            <a:r>
              <a:rPr lang="nl-BE" sz="2200" dirty="0" err="1">
                <a:latin typeface="Consolas" panose="020B0609020204030204" pitchFamily="49" charset="0"/>
              </a:rPr>
              <a:t>accountBalance</a:t>
            </a:r>
            <a:r>
              <a:rPr lang="nl-BE" sz="2200" dirty="0">
                <a:latin typeface="Consolas" panose="020B0609020204030204" pitchFamily="49" charset="0"/>
              </a:rPr>
              <a:t> * (0.06 / 12);</a:t>
            </a:r>
          </a:p>
          <a:p>
            <a:pPr marL="0" indent="0">
              <a:buNone/>
            </a:pPr>
            <a:r>
              <a:rPr lang="nl-BE" sz="2200" dirty="0">
                <a:latin typeface="Consolas" panose="020B0609020204030204" pitchFamily="49" charset="0"/>
              </a:rPr>
              <a:t>        }</a:t>
            </a:r>
          </a:p>
          <a:p>
            <a:pPr marL="0" indent="0">
              <a:buNone/>
            </a:pPr>
            <a:r>
              <a:rPr lang="nl-BE" sz="2200" dirty="0">
                <a:latin typeface="Consolas" panose="020B0609020204030204" pitchFamily="49" charset="0"/>
              </a:rPr>
              <a:t>}</a:t>
            </a:r>
          </a:p>
          <a:p>
            <a:pPr marL="0" indent="0">
              <a:buNone/>
            </a:pPr>
            <a:br>
              <a:rPr lang="nl-BE" sz="2200" dirty="0">
                <a:latin typeface="Consolas" panose="020B0609020204030204" pitchFamily="49" charset="0"/>
              </a:rPr>
            </a:br>
            <a:r>
              <a:rPr lang="nl-BE" sz="2000" dirty="0">
                <a:latin typeface="Consolas" panose="020B0609020204030204" pitchFamily="49" charset="0"/>
              </a:rPr>
              <a:t>public class </a:t>
            </a:r>
            <a:r>
              <a:rPr lang="nl-BE" sz="2000" dirty="0" err="1">
                <a:latin typeface="Consolas" panose="020B0609020204030204" pitchFamily="49" charset="0"/>
              </a:rPr>
              <a:t>HighRollerMoneyMarketInterestCalculation</a:t>
            </a:r>
            <a:r>
              <a:rPr lang="nl-BE" sz="2000" dirty="0">
                <a:latin typeface="Consolas" panose="020B0609020204030204" pitchFamily="49" charset="0"/>
              </a:rPr>
              <a:t> : </a:t>
            </a:r>
            <a:r>
              <a:rPr lang="nl-BE" sz="2000" dirty="0" err="1">
                <a:latin typeface="Consolas" panose="020B0609020204030204" pitchFamily="49" charset="0"/>
              </a:rPr>
              <a:t>InterestCalculationStrategy</a:t>
            </a:r>
            <a:r>
              <a:rPr lang="nl-BE" sz="2000" dirty="0">
                <a:latin typeface="Consolas" panose="020B0609020204030204" pitchFamily="49" charset="0"/>
              </a:rPr>
              <a:t> {</a:t>
            </a:r>
          </a:p>
          <a:p>
            <a:pPr marL="0" indent="0">
              <a:buNone/>
            </a:pPr>
            <a:r>
              <a:rPr lang="fr-FR" sz="2200" dirty="0">
                <a:latin typeface="Consolas" panose="020B0609020204030204" pitchFamily="49" charset="0"/>
              </a:rPr>
              <a:t>        </a:t>
            </a:r>
            <a:r>
              <a:rPr lang="fr-FR" sz="2000" dirty="0">
                <a:latin typeface="Consolas" panose="020B0609020204030204" pitchFamily="49" charset="0"/>
              </a:rPr>
              <a:t>public double </a:t>
            </a:r>
            <a:r>
              <a:rPr lang="fr-FR" sz="2000" dirty="0" err="1">
                <a:latin typeface="Consolas" panose="020B0609020204030204" pitchFamily="49" charset="0"/>
              </a:rPr>
              <a:t>calculateInterest</a:t>
            </a:r>
            <a:r>
              <a:rPr lang="fr-FR" sz="2000" dirty="0">
                <a:latin typeface="Consolas" panose="020B0609020204030204" pitchFamily="49" charset="0"/>
              </a:rPr>
              <a:t>(double </a:t>
            </a:r>
            <a:r>
              <a:rPr lang="fr-FR" sz="2000" dirty="0" err="1">
                <a:latin typeface="Consolas" panose="020B0609020204030204" pitchFamily="49" charset="0"/>
              </a:rPr>
              <a:t>accountBalance</a:t>
            </a:r>
            <a:r>
              <a:rPr lang="fr-FR" sz="2000" dirty="0">
                <a:latin typeface="Consolas" panose="020B0609020204030204" pitchFamily="49" charset="0"/>
              </a:rPr>
              <a:t>) </a:t>
            </a:r>
            <a:r>
              <a:rPr lang="nl-BE" sz="2000" dirty="0">
                <a:latin typeface="Consolas" panose="020B0609020204030204" pitchFamily="49" charset="0"/>
              </a:rPr>
              <a:t>{</a:t>
            </a:r>
          </a:p>
          <a:p>
            <a:pPr marL="0" indent="0">
              <a:buNone/>
            </a:pPr>
            <a:r>
              <a:rPr lang="en-US" sz="2000" dirty="0">
                <a:latin typeface="Consolas" panose="020B0609020204030204" pitchFamily="49" charset="0"/>
              </a:rPr>
              <a:t>            return </a:t>
            </a:r>
            <a:r>
              <a:rPr lang="en-US" sz="2000" dirty="0" err="1">
                <a:latin typeface="Consolas" panose="020B0609020204030204" pitchFamily="49" charset="0"/>
              </a:rPr>
              <a:t>accountBalance</a:t>
            </a:r>
            <a:r>
              <a:rPr lang="en-US" sz="2000" dirty="0">
                <a:latin typeface="Consolas" panose="020B0609020204030204" pitchFamily="49" charset="0"/>
              </a:rPr>
              <a:t> &lt; 1000000.0 ? 0 : </a:t>
            </a:r>
            <a:r>
              <a:rPr lang="en-US" sz="2000" dirty="0" err="1">
                <a:latin typeface="Consolas" panose="020B0609020204030204" pitchFamily="49" charset="0"/>
              </a:rPr>
              <a:t>accountBalance</a:t>
            </a:r>
            <a:r>
              <a:rPr lang="en-US" sz="2000" dirty="0">
                <a:latin typeface="Consolas" panose="020B0609020204030204" pitchFamily="49" charset="0"/>
              </a:rPr>
              <a:t> * (0.075 / 12);</a:t>
            </a:r>
          </a:p>
          <a:p>
            <a:pPr marL="0" indent="0">
              <a:buNone/>
            </a:pPr>
            <a:r>
              <a:rPr lang="nl-BE" sz="2000" dirty="0">
                <a:latin typeface="Consolas" panose="020B0609020204030204" pitchFamily="49" charset="0"/>
              </a:rPr>
              <a:t>        }</a:t>
            </a:r>
          </a:p>
          <a:p>
            <a:pPr marL="0" indent="0">
              <a:buNone/>
            </a:pPr>
            <a:r>
              <a:rPr lang="nl-BE" sz="2000" dirty="0">
                <a:latin typeface="Consolas" panose="020B0609020204030204" pitchFamily="49" charset="0"/>
              </a:rPr>
              <a:t>}</a:t>
            </a:r>
          </a:p>
        </p:txBody>
      </p:sp>
      <p:sp>
        <p:nvSpPr>
          <p:cNvPr id="4" name="Tijdelijke aanduiding voor dianummer 3">
            <a:extLst>
              <a:ext uri="{FF2B5EF4-FFF2-40B4-BE49-F238E27FC236}">
                <a16:creationId xmlns:a16="http://schemas.microsoft.com/office/drawing/2014/main" id="{B7F93E74-9DFA-4DF4-BABB-7AE6B71C43F4}"/>
              </a:ext>
            </a:extLst>
          </p:cNvPr>
          <p:cNvSpPr>
            <a:spLocks noGrp="1"/>
          </p:cNvSpPr>
          <p:nvPr>
            <p:ph type="sldNum" sz="quarter" idx="12"/>
          </p:nvPr>
        </p:nvSpPr>
        <p:spPr/>
        <p:txBody>
          <a:bodyPr/>
          <a:lstStyle/>
          <a:p>
            <a:fld id="{B2CC8EC0-3BB1-4B7A-944C-D8BFC715B518}" type="slidenum">
              <a:rPr lang="nl-BE" smtClean="0"/>
              <a:t>63</a:t>
            </a:fld>
            <a:endParaRPr lang="nl-BE"/>
          </a:p>
        </p:txBody>
      </p:sp>
    </p:spTree>
    <p:extLst>
      <p:ext uri="{BB962C8B-B14F-4D97-AF65-F5344CB8AC3E}">
        <p14:creationId xmlns:p14="http://schemas.microsoft.com/office/powerpoint/2010/main" val="559612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D7C950-7C40-4FCB-9317-896E988069DC}"/>
              </a:ext>
            </a:extLst>
          </p:cNvPr>
          <p:cNvSpPr>
            <a:spLocks noGrp="1"/>
          </p:cNvSpPr>
          <p:nvPr>
            <p:ph type="title"/>
          </p:nvPr>
        </p:nvSpPr>
        <p:spPr>
          <a:xfrm>
            <a:off x="1160227" y="0"/>
            <a:ext cx="9875520" cy="1356360"/>
          </a:xfrm>
        </p:spPr>
        <p:txBody>
          <a:bodyPr/>
          <a:lstStyle/>
          <a:p>
            <a:r>
              <a:rPr lang="nl-BE" dirty="0" err="1"/>
              <a:t>Factorypatroon</a:t>
            </a:r>
            <a:r>
              <a:rPr lang="nl-BE" dirty="0"/>
              <a:t> toepassen</a:t>
            </a:r>
          </a:p>
        </p:txBody>
      </p:sp>
      <p:sp>
        <p:nvSpPr>
          <p:cNvPr id="3" name="Tijdelijke aanduiding voor inhoud 2">
            <a:extLst>
              <a:ext uri="{FF2B5EF4-FFF2-40B4-BE49-F238E27FC236}">
                <a16:creationId xmlns:a16="http://schemas.microsoft.com/office/drawing/2014/main" id="{5E2EF49B-3179-4973-9DD0-2867F77B49A2}"/>
              </a:ext>
            </a:extLst>
          </p:cNvPr>
          <p:cNvSpPr>
            <a:spLocks noGrp="1"/>
          </p:cNvSpPr>
          <p:nvPr>
            <p:ph idx="1"/>
          </p:nvPr>
        </p:nvSpPr>
        <p:spPr>
          <a:xfrm>
            <a:off x="144379" y="1116531"/>
            <a:ext cx="11935326" cy="5685322"/>
          </a:xfrm>
          <a:solidFill>
            <a:schemeClr val="accent1"/>
          </a:solidFill>
        </p:spPr>
        <p:txBody>
          <a:bodyPr>
            <a:noAutofit/>
          </a:bodyPr>
          <a:lstStyle/>
          <a:p>
            <a:pPr marL="0" indent="0">
              <a:buNone/>
            </a:pPr>
            <a:r>
              <a:rPr lang="nl-BE" sz="2000" dirty="0">
                <a:latin typeface="Consolas" panose="020B0609020204030204" pitchFamily="49" charset="0"/>
              </a:rPr>
              <a:t>public class </a:t>
            </a:r>
            <a:r>
              <a:rPr lang="nl-BE" sz="2000" dirty="0" err="1">
                <a:latin typeface="Consolas" panose="020B0609020204030204" pitchFamily="49" charset="0"/>
              </a:rPr>
              <a:t>InterestCalculationStrategyFactory</a:t>
            </a:r>
            <a:r>
              <a:rPr lang="nl-BE" sz="2000" dirty="0">
                <a:latin typeface="Consolas" panose="020B0609020204030204" pitchFamily="49" charset="0"/>
              </a:rPr>
              <a:t> {</a:t>
            </a:r>
          </a:p>
          <a:p>
            <a:pPr marL="0" indent="0">
              <a:buNone/>
            </a:pPr>
            <a:r>
              <a:rPr lang="en-US" sz="2000" dirty="0">
                <a:latin typeface="Consolas" panose="020B0609020204030204" pitchFamily="49" charset="0"/>
              </a:rPr>
              <a:t>        private </a:t>
            </a:r>
            <a:r>
              <a:rPr lang="en-US" sz="2000" dirty="0" err="1">
                <a:latin typeface="Consolas" panose="020B0609020204030204" pitchFamily="49" charset="0"/>
              </a:rPr>
              <a:t>InterestCalculationStrategy</a:t>
            </a:r>
            <a:r>
              <a:rPr lang="en-US" sz="2000" dirty="0">
                <a:latin typeface="Consolas" panose="020B0609020204030204" pitchFamily="49" charset="0"/>
              </a:rPr>
              <a:t> </a:t>
            </a:r>
            <a:r>
              <a:rPr lang="en-US" sz="2000" dirty="0" err="1">
                <a:latin typeface="Consolas" panose="020B0609020204030204" pitchFamily="49" charset="0"/>
              </a:rPr>
              <a:t>currentAccountInterestCalculationStrategy</a:t>
            </a:r>
            <a:r>
              <a:rPr lang="en-US" sz="2000" dirty="0">
                <a:latin typeface="Consolas" panose="020B0609020204030204" pitchFamily="49" charset="0"/>
              </a:rPr>
              <a:t> = new </a:t>
            </a:r>
            <a:r>
              <a:rPr lang="en-US" sz="2000" dirty="0" err="1">
                <a:latin typeface="Consolas" panose="020B0609020204030204" pitchFamily="49" charset="0"/>
              </a:rPr>
              <a:t>CurrentAccountInterestCalculation</a:t>
            </a:r>
            <a:r>
              <a:rPr lang="en-US" sz="2000" dirty="0">
                <a:latin typeface="Consolas" panose="020B0609020204030204" pitchFamily="49" charset="0"/>
              </a:rPr>
              <a:t>();</a:t>
            </a:r>
          </a:p>
          <a:p>
            <a:pPr marL="0" indent="0">
              <a:buNone/>
            </a:pPr>
            <a:r>
              <a:rPr lang="nl-BE" sz="2000" dirty="0">
                <a:latin typeface="Consolas" panose="020B0609020204030204" pitchFamily="49" charset="0"/>
              </a:rPr>
              <a:t>        private </a:t>
            </a:r>
            <a:r>
              <a:rPr lang="nl-BE" sz="2000" dirty="0" err="1">
                <a:latin typeface="Consolas" panose="020B0609020204030204" pitchFamily="49" charset="0"/>
              </a:rPr>
              <a:t>InterestCalculationStrategy</a:t>
            </a:r>
            <a:r>
              <a:rPr lang="nl-BE" sz="2000" dirty="0">
                <a:latin typeface="Consolas" panose="020B0609020204030204" pitchFamily="49" charset="0"/>
              </a:rPr>
              <a:t> </a:t>
            </a:r>
            <a:r>
              <a:rPr lang="nl-BE" sz="2000" dirty="0" err="1">
                <a:latin typeface="Consolas" panose="020B0609020204030204" pitchFamily="49" charset="0"/>
              </a:rPr>
              <a:t>savingsAccountInterestCalculationStrategy</a:t>
            </a:r>
            <a:r>
              <a:rPr lang="nl-BE" sz="2000" dirty="0">
                <a:latin typeface="Consolas" panose="020B0609020204030204" pitchFamily="49" charset="0"/>
              </a:rPr>
              <a:t> = new </a:t>
            </a:r>
            <a:r>
              <a:rPr lang="nl-BE" sz="2000" dirty="0" err="1">
                <a:latin typeface="Consolas" panose="020B0609020204030204" pitchFamily="49" charset="0"/>
              </a:rPr>
              <a:t>SavingsAccountInterestCalculation</a:t>
            </a:r>
            <a:r>
              <a:rPr lang="nl-BE" sz="2000" dirty="0">
                <a:latin typeface="Consolas" panose="020B0609020204030204" pitchFamily="49" charset="0"/>
              </a:rPr>
              <a:t>();</a:t>
            </a:r>
          </a:p>
          <a:p>
            <a:pPr marL="0" indent="0">
              <a:buNone/>
            </a:pPr>
            <a:r>
              <a:rPr lang="nl-BE" sz="2000" dirty="0">
                <a:latin typeface="Consolas" panose="020B0609020204030204" pitchFamily="49" charset="0"/>
              </a:rPr>
              <a:t>        private </a:t>
            </a:r>
            <a:r>
              <a:rPr lang="nl-BE" sz="2000" dirty="0" err="1">
                <a:latin typeface="Consolas" panose="020B0609020204030204" pitchFamily="49" charset="0"/>
              </a:rPr>
              <a:t>InterestCalculationStrategy</a:t>
            </a:r>
            <a:r>
              <a:rPr lang="nl-BE" sz="2000" dirty="0">
                <a:latin typeface="Consolas" panose="020B0609020204030204" pitchFamily="49" charset="0"/>
              </a:rPr>
              <a:t> </a:t>
            </a:r>
            <a:r>
              <a:rPr lang="nl-BE" sz="2000" dirty="0" err="1">
                <a:latin typeface="Consolas" panose="020B0609020204030204" pitchFamily="49" charset="0"/>
              </a:rPr>
              <a:t>moneyMarketAccountInterestCalculationStrategy</a:t>
            </a:r>
            <a:r>
              <a:rPr lang="nl-BE" sz="2000" dirty="0">
                <a:latin typeface="Consolas" panose="020B0609020204030204" pitchFamily="49" charset="0"/>
              </a:rPr>
              <a:t> = new </a:t>
            </a:r>
            <a:r>
              <a:rPr lang="nl-BE" sz="2000" dirty="0" err="1">
                <a:latin typeface="Consolas" panose="020B0609020204030204" pitchFamily="49" charset="0"/>
              </a:rPr>
              <a:t>MoneyMarketInterestCalculation</a:t>
            </a:r>
            <a:r>
              <a:rPr lang="nl-BE" sz="2000" dirty="0">
                <a:latin typeface="Consolas" panose="020B0609020204030204" pitchFamily="49" charset="0"/>
              </a:rPr>
              <a:t>();</a:t>
            </a:r>
          </a:p>
          <a:p>
            <a:pPr marL="0" indent="0">
              <a:buNone/>
            </a:pPr>
            <a:r>
              <a:rPr lang="nl-BE" sz="2000" dirty="0">
                <a:latin typeface="Consolas" panose="020B0609020204030204" pitchFamily="49" charset="0"/>
              </a:rPr>
              <a:t>        private </a:t>
            </a:r>
            <a:r>
              <a:rPr lang="nl-BE" sz="2000" dirty="0" err="1">
                <a:latin typeface="Consolas" panose="020B0609020204030204" pitchFamily="49" charset="0"/>
              </a:rPr>
              <a:t>InterestCalculationStrategy</a:t>
            </a:r>
            <a:r>
              <a:rPr lang="nl-BE" sz="2000" dirty="0">
                <a:latin typeface="Consolas" panose="020B0609020204030204" pitchFamily="49" charset="0"/>
              </a:rPr>
              <a:t> </a:t>
            </a:r>
            <a:r>
              <a:rPr lang="nl-BE" sz="2000" dirty="0" err="1">
                <a:latin typeface="Consolas" panose="020B0609020204030204" pitchFamily="49" charset="0"/>
              </a:rPr>
              <a:t>highRollerMoneyMarketAccountInterestCalculationStrategy</a:t>
            </a:r>
            <a:r>
              <a:rPr lang="nl-BE" sz="2000" dirty="0">
                <a:latin typeface="Consolas" panose="020B0609020204030204" pitchFamily="49" charset="0"/>
              </a:rPr>
              <a:t> = new </a:t>
            </a:r>
            <a:r>
              <a:rPr lang="nl-BE" sz="2000" dirty="0" err="1">
                <a:latin typeface="Consolas" panose="020B0609020204030204" pitchFamily="49" charset="0"/>
              </a:rPr>
              <a:t>HighRollerMoneyMarketInterestCalculation</a:t>
            </a:r>
            <a:r>
              <a:rPr lang="nl-BE" sz="2000" dirty="0">
                <a:latin typeface="Consolas" panose="020B0609020204030204" pitchFamily="49" charset="0"/>
              </a:rPr>
              <a:t>();</a:t>
            </a:r>
          </a:p>
          <a:p>
            <a:pPr marL="0" indent="0">
              <a:buNone/>
            </a:pPr>
            <a:r>
              <a:rPr lang="nl-BE" sz="2000" dirty="0">
                <a:latin typeface="Consolas" panose="020B0609020204030204" pitchFamily="49" charset="0"/>
              </a:rPr>
              <a:t>        private </a:t>
            </a:r>
            <a:r>
              <a:rPr lang="nl-BE" sz="2000" dirty="0" err="1">
                <a:latin typeface="Consolas" panose="020B0609020204030204" pitchFamily="49" charset="0"/>
              </a:rPr>
              <a:t>InterestCalculationStrategy</a:t>
            </a:r>
            <a:r>
              <a:rPr lang="nl-BE" sz="2000" dirty="0">
                <a:latin typeface="Consolas" panose="020B0609020204030204" pitchFamily="49" charset="0"/>
              </a:rPr>
              <a:t> </a:t>
            </a:r>
            <a:r>
              <a:rPr lang="nl-BE" sz="2000" dirty="0" err="1">
                <a:latin typeface="Consolas" panose="020B0609020204030204" pitchFamily="49" charset="0"/>
              </a:rPr>
              <a:t>noInterestCalculationStrategy</a:t>
            </a:r>
            <a:r>
              <a:rPr lang="nl-BE" sz="2000" dirty="0">
                <a:latin typeface="Consolas" panose="020B0609020204030204" pitchFamily="49" charset="0"/>
              </a:rPr>
              <a:t> = new </a:t>
            </a:r>
            <a:r>
              <a:rPr lang="nl-BE" sz="2000" dirty="0" err="1">
                <a:latin typeface="Consolas" panose="020B0609020204030204" pitchFamily="49" charset="0"/>
              </a:rPr>
              <a:t>NoInterestCalculation</a:t>
            </a:r>
            <a:r>
              <a:rPr lang="nl-BE" sz="2000" dirty="0">
                <a:latin typeface="Consolas" panose="020B0609020204030204" pitchFamily="49" charset="0"/>
              </a:rPr>
              <a:t>();</a:t>
            </a:r>
          </a:p>
          <a:p>
            <a:pPr marL="0" indent="0">
              <a:buNone/>
            </a:pPr>
            <a:r>
              <a:rPr lang="en-US" sz="2000" dirty="0">
                <a:latin typeface="Consolas" panose="020B0609020204030204" pitchFamily="49" charset="0"/>
              </a:rPr>
              <a:t>        </a:t>
            </a:r>
            <a:endParaRPr lang="nl-BE" sz="2000" dirty="0">
              <a:latin typeface="Consolas" panose="020B0609020204030204" pitchFamily="49" charset="0"/>
            </a:endParaRPr>
          </a:p>
        </p:txBody>
      </p:sp>
      <p:sp>
        <p:nvSpPr>
          <p:cNvPr id="4" name="Tijdelijke aanduiding voor dianummer 3">
            <a:extLst>
              <a:ext uri="{FF2B5EF4-FFF2-40B4-BE49-F238E27FC236}">
                <a16:creationId xmlns:a16="http://schemas.microsoft.com/office/drawing/2014/main" id="{BFAA9EA4-E1C3-478F-8274-83F7A8499B1F}"/>
              </a:ext>
            </a:extLst>
          </p:cNvPr>
          <p:cNvSpPr>
            <a:spLocks noGrp="1"/>
          </p:cNvSpPr>
          <p:nvPr>
            <p:ph type="sldNum" sz="quarter" idx="12"/>
          </p:nvPr>
        </p:nvSpPr>
        <p:spPr/>
        <p:txBody>
          <a:bodyPr/>
          <a:lstStyle/>
          <a:p>
            <a:fld id="{B2CC8EC0-3BB1-4B7A-944C-D8BFC715B518}" type="slidenum">
              <a:rPr lang="nl-BE" smtClean="0"/>
              <a:t>64</a:t>
            </a:fld>
            <a:endParaRPr lang="nl-BE"/>
          </a:p>
        </p:txBody>
      </p:sp>
    </p:spTree>
    <p:extLst>
      <p:ext uri="{BB962C8B-B14F-4D97-AF65-F5344CB8AC3E}">
        <p14:creationId xmlns:p14="http://schemas.microsoft.com/office/powerpoint/2010/main" val="35204508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D7C950-7C40-4FCB-9317-896E988069DC}"/>
              </a:ext>
            </a:extLst>
          </p:cNvPr>
          <p:cNvSpPr>
            <a:spLocks noGrp="1"/>
          </p:cNvSpPr>
          <p:nvPr>
            <p:ph type="title"/>
          </p:nvPr>
        </p:nvSpPr>
        <p:spPr>
          <a:xfrm>
            <a:off x="1138188" y="0"/>
            <a:ext cx="9875520" cy="1356360"/>
          </a:xfrm>
        </p:spPr>
        <p:txBody>
          <a:bodyPr/>
          <a:lstStyle/>
          <a:p>
            <a:r>
              <a:rPr lang="nl-BE" dirty="0" err="1"/>
              <a:t>Factorypatroon</a:t>
            </a:r>
            <a:r>
              <a:rPr lang="nl-BE" dirty="0"/>
              <a:t> toepassen</a:t>
            </a:r>
          </a:p>
        </p:txBody>
      </p:sp>
      <p:sp>
        <p:nvSpPr>
          <p:cNvPr id="3" name="Tijdelijke aanduiding voor inhoud 2">
            <a:extLst>
              <a:ext uri="{FF2B5EF4-FFF2-40B4-BE49-F238E27FC236}">
                <a16:creationId xmlns:a16="http://schemas.microsoft.com/office/drawing/2014/main" id="{5E2EF49B-3179-4973-9DD0-2867F77B49A2}"/>
              </a:ext>
            </a:extLst>
          </p:cNvPr>
          <p:cNvSpPr>
            <a:spLocks noGrp="1"/>
          </p:cNvSpPr>
          <p:nvPr>
            <p:ph idx="1"/>
          </p:nvPr>
        </p:nvSpPr>
        <p:spPr>
          <a:xfrm>
            <a:off x="152401" y="962924"/>
            <a:ext cx="11847094" cy="5350042"/>
          </a:xfrm>
          <a:solidFill>
            <a:schemeClr val="accent1"/>
          </a:solidFill>
        </p:spPr>
        <p:txBody>
          <a:bodyPr>
            <a:noAutofit/>
          </a:bodyPr>
          <a:lstStyle/>
          <a:p>
            <a:pPr marL="0" indent="0">
              <a:buNone/>
            </a:pPr>
            <a:r>
              <a:rPr lang="en-US" sz="2000" dirty="0">
                <a:latin typeface="Consolas" panose="020B0609020204030204" pitchFamily="49" charset="0"/>
              </a:rPr>
              <a:t>	public </a:t>
            </a:r>
            <a:r>
              <a:rPr lang="en-US" sz="2000" dirty="0" err="1">
                <a:latin typeface="Consolas" panose="020B0609020204030204" pitchFamily="49" charset="0"/>
              </a:rPr>
              <a:t>InterestCalculationStrategy</a:t>
            </a:r>
            <a:r>
              <a:rPr lang="en-US" sz="2000" dirty="0">
                <a:latin typeface="Consolas" panose="020B0609020204030204" pitchFamily="49" charset="0"/>
              </a:rPr>
              <a:t> </a:t>
            </a:r>
            <a:r>
              <a:rPr lang="en-US" sz="2000" dirty="0" err="1">
                <a:latin typeface="Consolas" panose="020B0609020204030204" pitchFamily="49" charset="0"/>
              </a:rPr>
              <a:t>GetInterestCalculationStrategy</a:t>
            </a:r>
            <a:r>
              <a:rPr lang="en-US" sz="2000" dirty="0">
                <a:latin typeface="Consolas" panose="020B0609020204030204" pitchFamily="49" charset="0"/>
              </a:rPr>
              <a:t> 									(</a:t>
            </a:r>
            <a:r>
              <a:rPr lang="en-US" sz="2000" dirty="0" err="1">
                <a:latin typeface="Consolas" panose="020B0609020204030204" pitchFamily="49" charset="0"/>
              </a:rPr>
              <a:t>AccountTypes</a:t>
            </a:r>
            <a:r>
              <a:rPr lang="en-US" sz="2000" dirty="0">
                <a:latin typeface="Consolas" panose="020B0609020204030204" pitchFamily="49" charset="0"/>
              </a:rPr>
              <a:t> </a:t>
            </a:r>
            <a:r>
              <a:rPr lang="en-US" sz="2000" dirty="0" err="1">
                <a:latin typeface="Consolas" panose="020B0609020204030204" pitchFamily="49" charset="0"/>
              </a:rPr>
              <a:t>accountType</a:t>
            </a:r>
            <a:r>
              <a:rPr lang="en-US" sz="2000" dirty="0">
                <a:latin typeface="Consolas" panose="020B0609020204030204" pitchFamily="49" charset="0"/>
              </a:rPr>
              <a:t>) </a:t>
            </a:r>
            <a:r>
              <a:rPr lang="nl-BE" sz="2000" dirty="0">
                <a:latin typeface="Consolas" panose="020B0609020204030204" pitchFamily="49" charset="0"/>
              </a:rPr>
              <a:t>{</a:t>
            </a:r>
          </a:p>
          <a:p>
            <a:pPr marL="0" indent="0">
              <a:buNone/>
            </a:pPr>
            <a:r>
              <a:rPr lang="nl-BE" sz="2000" dirty="0">
                <a:latin typeface="Consolas" panose="020B0609020204030204" pitchFamily="49" charset="0"/>
              </a:rPr>
              <a:t>            switch (</a:t>
            </a:r>
            <a:r>
              <a:rPr lang="nl-BE" sz="2000" dirty="0" err="1">
                <a:latin typeface="Consolas" panose="020B0609020204030204" pitchFamily="49" charset="0"/>
              </a:rPr>
              <a:t>accountType</a:t>
            </a:r>
            <a:r>
              <a:rPr lang="nl-BE" sz="2000" dirty="0">
                <a:latin typeface="Consolas" panose="020B0609020204030204" pitchFamily="49" charset="0"/>
              </a:rPr>
              <a:t>) {</a:t>
            </a:r>
          </a:p>
          <a:p>
            <a:pPr marL="0" indent="0">
              <a:buNone/>
            </a:pPr>
            <a:r>
              <a:rPr lang="en-US" sz="2000" dirty="0">
                <a:latin typeface="Consolas" panose="020B0609020204030204" pitchFamily="49" charset="0"/>
              </a:rPr>
              <a:t>                case </a:t>
            </a:r>
            <a:r>
              <a:rPr lang="en-US" sz="2000" dirty="0" err="1">
                <a:latin typeface="Consolas" panose="020B0609020204030204" pitchFamily="49" charset="0"/>
              </a:rPr>
              <a:t>AccountTypes.CURRENT</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return </a:t>
            </a:r>
            <a:r>
              <a:rPr lang="en-US" sz="2000" dirty="0" err="1">
                <a:latin typeface="Consolas" panose="020B0609020204030204" pitchFamily="49" charset="0"/>
              </a:rPr>
              <a:t>currentAccountInterestCalculationStrategy</a:t>
            </a:r>
            <a:r>
              <a:rPr lang="en-US" sz="2000" dirty="0">
                <a:latin typeface="Consolas" panose="020B0609020204030204" pitchFamily="49" charset="0"/>
              </a:rPr>
              <a:t>;</a:t>
            </a:r>
          </a:p>
          <a:p>
            <a:pPr marL="0" indent="0">
              <a:buNone/>
            </a:pPr>
            <a:r>
              <a:rPr lang="en-US" sz="2000" dirty="0">
                <a:latin typeface="Consolas" panose="020B0609020204030204" pitchFamily="49" charset="0"/>
              </a:rPr>
              <a:t>                case </a:t>
            </a:r>
            <a:r>
              <a:rPr lang="en-US" sz="2000" dirty="0" err="1">
                <a:latin typeface="Consolas" panose="020B0609020204030204" pitchFamily="49" charset="0"/>
              </a:rPr>
              <a:t>AccountTypes.SAVINGS</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return </a:t>
            </a:r>
            <a:r>
              <a:rPr lang="en-US" sz="2000" dirty="0" err="1">
                <a:latin typeface="Consolas" panose="020B0609020204030204" pitchFamily="49" charset="0"/>
              </a:rPr>
              <a:t>savingsAccountInterestCalculationStrategy</a:t>
            </a:r>
            <a:r>
              <a:rPr lang="en-US" sz="2000" dirty="0">
                <a:latin typeface="Consolas" panose="020B0609020204030204" pitchFamily="49" charset="0"/>
              </a:rPr>
              <a:t>;</a:t>
            </a:r>
          </a:p>
          <a:p>
            <a:pPr marL="0" indent="0">
              <a:buNone/>
            </a:pPr>
            <a:r>
              <a:rPr lang="en-US" sz="2000" dirty="0">
                <a:latin typeface="Consolas" panose="020B0609020204030204" pitchFamily="49" charset="0"/>
              </a:rPr>
              <a:t>                case </a:t>
            </a:r>
            <a:r>
              <a:rPr lang="en-US" sz="2000" dirty="0" err="1">
                <a:latin typeface="Consolas" panose="020B0609020204030204" pitchFamily="49" charset="0"/>
              </a:rPr>
              <a:t>AccountTypes.STANDARD_MONEY_MARKET</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return </a:t>
            </a:r>
            <a:r>
              <a:rPr lang="en-US" sz="2000" dirty="0" err="1">
                <a:latin typeface="Consolas" panose="020B0609020204030204" pitchFamily="49" charset="0"/>
              </a:rPr>
              <a:t>moneyMarketAccountInterestCalculationStrategy</a:t>
            </a:r>
            <a:r>
              <a:rPr lang="en-US" sz="2000" dirty="0">
                <a:latin typeface="Consolas" panose="020B0609020204030204" pitchFamily="49" charset="0"/>
              </a:rPr>
              <a:t>;</a:t>
            </a:r>
          </a:p>
          <a:p>
            <a:pPr marL="0" indent="0">
              <a:buNone/>
            </a:pPr>
            <a:r>
              <a:rPr lang="en-US" sz="2000" dirty="0">
                <a:latin typeface="Consolas" panose="020B0609020204030204" pitchFamily="49" charset="0"/>
              </a:rPr>
              <a:t>                case </a:t>
            </a:r>
            <a:r>
              <a:rPr lang="en-US" sz="2000" dirty="0" err="1">
                <a:latin typeface="Consolas" panose="020B0609020204030204" pitchFamily="49" charset="0"/>
              </a:rPr>
              <a:t>AccountTypes.HIGH_ROLLER_MONEY_MARKET</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return </a:t>
            </a:r>
            <a:r>
              <a:rPr lang="en-US" sz="2000" dirty="0" err="1">
                <a:latin typeface="Consolas" panose="020B0609020204030204" pitchFamily="49" charset="0"/>
              </a:rPr>
              <a:t>highRollerMoneyMarketAccountInterestCalculationStrategy</a:t>
            </a:r>
            <a:r>
              <a:rPr lang="en-US" sz="2000" dirty="0">
                <a:latin typeface="Consolas" panose="020B0609020204030204" pitchFamily="49" charset="0"/>
              </a:rPr>
              <a:t>;</a:t>
            </a:r>
          </a:p>
          <a:p>
            <a:pPr marL="0" indent="0">
              <a:buNone/>
            </a:pPr>
            <a:r>
              <a:rPr lang="nl-BE" sz="2000" dirty="0">
                <a:latin typeface="Consolas" panose="020B0609020204030204" pitchFamily="49" charset="0"/>
              </a:rPr>
              <a:t>                default: return </a:t>
            </a:r>
            <a:r>
              <a:rPr lang="nl-BE" sz="2000" dirty="0" err="1">
                <a:latin typeface="Consolas" panose="020B0609020204030204" pitchFamily="49" charset="0"/>
              </a:rPr>
              <a:t>noInterestCalculationStrategy</a:t>
            </a:r>
            <a:r>
              <a:rPr lang="nl-BE" sz="2000" dirty="0">
                <a:latin typeface="Consolas" panose="020B0609020204030204" pitchFamily="49" charset="0"/>
              </a:rPr>
              <a:t>;</a:t>
            </a:r>
          </a:p>
          <a:p>
            <a:pPr marL="0" indent="0">
              <a:buNone/>
            </a:pPr>
            <a:r>
              <a:rPr lang="nl-BE" sz="2000" dirty="0">
                <a:latin typeface="Consolas" panose="020B0609020204030204" pitchFamily="49" charset="0"/>
              </a:rPr>
              <a:t>            }</a:t>
            </a:r>
          </a:p>
          <a:p>
            <a:pPr marL="0" indent="0">
              <a:buNone/>
            </a:pPr>
            <a:r>
              <a:rPr lang="nl-BE" sz="2000" dirty="0">
                <a:latin typeface="Consolas" panose="020B0609020204030204" pitchFamily="49" charset="0"/>
              </a:rPr>
              <a:t>        }</a:t>
            </a:r>
          </a:p>
          <a:p>
            <a:pPr marL="0" indent="0">
              <a:buNone/>
            </a:pPr>
            <a:r>
              <a:rPr lang="nl-BE" sz="2000"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BFAA9EA4-E1C3-478F-8274-83F7A8499B1F}"/>
              </a:ext>
            </a:extLst>
          </p:cNvPr>
          <p:cNvSpPr>
            <a:spLocks noGrp="1"/>
          </p:cNvSpPr>
          <p:nvPr>
            <p:ph type="sldNum" sz="quarter" idx="12"/>
          </p:nvPr>
        </p:nvSpPr>
        <p:spPr/>
        <p:txBody>
          <a:bodyPr/>
          <a:lstStyle/>
          <a:p>
            <a:fld id="{B2CC8EC0-3BB1-4B7A-944C-D8BFC715B518}" type="slidenum">
              <a:rPr lang="nl-BE" smtClean="0"/>
              <a:t>65</a:t>
            </a:fld>
            <a:endParaRPr lang="nl-BE"/>
          </a:p>
        </p:txBody>
      </p:sp>
    </p:spTree>
    <p:extLst>
      <p:ext uri="{BB962C8B-B14F-4D97-AF65-F5344CB8AC3E}">
        <p14:creationId xmlns:p14="http://schemas.microsoft.com/office/powerpoint/2010/main" val="40259051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5A2F6A-0B5D-4359-839B-C7F8AB357FB6}"/>
              </a:ext>
            </a:extLst>
          </p:cNvPr>
          <p:cNvSpPr>
            <a:spLocks noGrp="1"/>
          </p:cNvSpPr>
          <p:nvPr>
            <p:ph type="title"/>
          </p:nvPr>
        </p:nvSpPr>
        <p:spPr/>
        <p:txBody>
          <a:bodyPr/>
          <a:lstStyle/>
          <a:p>
            <a:r>
              <a:rPr lang="nl-BE" dirty="0"/>
              <a:t>Onze oorspronkelijke </a:t>
            </a:r>
            <a:r>
              <a:rPr lang="nl-BE" dirty="0" err="1"/>
              <a:t>InterestCalculator</a:t>
            </a:r>
            <a:r>
              <a:rPr lang="nl-BE" dirty="0"/>
              <a:t> wordt</a:t>
            </a:r>
          </a:p>
        </p:txBody>
      </p:sp>
      <p:sp>
        <p:nvSpPr>
          <p:cNvPr id="3" name="Tijdelijke aanduiding voor inhoud 2">
            <a:extLst>
              <a:ext uri="{FF2B5EF4-FFF2-40B4-BE49-F238E27FC236}">
                <a16:creationId xmlns:a16="http://schemas.microsoft.com/office/drawing/2014/main" id="{BC3C1ABC-F0B1-4424-B1E9-779D47FD60FF}"/>
              </a:ext>
            </a:extLst>
          </p:cNvPr>
          <p:cNvSpPr>
            <a:spLocks noGrp="1"/>
          </p:cNvSpPr>
          <p:nvPr>
            <p:ph idx="1"/>
          </p:nvPr>
        </p:nvSpPr>
        <p:spPr>
          <a:xfrm>
            <a:off x="72189" y="1825625"/>
            <a:ext cx="11999495" cy="4351338"/>
          </a:xfrm>
          <a:solidFill>
            <a:schemeClr val="accent1"/>
          </a:solidFill>
        </p:spPr>
        <p:txBody>
          <a:bodyPr>
            <a:normAutofit/>
          </a:bodyPr>
          <a:lstStyle/>
          <a:p>
            <a:pPr marL="0" indent="0">
              <a:buNone/>
            </a:pPr>
            <a:r>
              <a:rPr lang="nl-BE" sz="2000" dirty="0">
                <a:latin typeface="Consolas" panose="020B0609020204030204" pitchFamily="49" charset="0"/>
              </a:rPr>
              <a:t>public class </a:t>
            </a:r>
            <a:r>
              <a:rPr lang="nl-BE" sz="2000" dirty="0" err="1">
                <a:latin typeface="Consolas" panose="020B0609020204030204" pitchFamily="49" charset="0"/>
              </a:rPr>
              <a:t>InterestCalculator</a:t>
            </a:r>
            <a:r>
              <a:rPr lang="nl-BE" sz="2000" dirty="0">
                <a:latin typeface="Consolas" panose="020B0609020204030204" pitchFamily="49" charset="0"/>
              </a:rPr>
              <a:t> {</a:t>
            </a:r>
          </a:p>
          <a:p>
            <a:pPr marL="0" indent="0">
              <a:buNone/>
            </a:pPr>
            <a:r>
              <a:rPr lang="nl-BE" sz="2000" dirty="0">
                <a:latin typeface="Consolas" panose="020B0609020204030204" pitchFamily="49" charset="0"/>
              </a:rPr>
              <a:t>        private </a:t>
            </a:r>
            <a:r>
              <a:rPr lang="nl-BE" sz="2000" dirty="0" err="1">
                <a:latin typeface="Consolas" panose="020B0609020204030204" pitchFamily="49" charset="0"/>
              </a:rPr>
              <a:t>InterestCalculationStrategyFactory</a:t>
            </a:r>
            <a:r>
              <a:rPr lang="nl-BE" sz="2000" dirty="0">
                <a:latin typeface="Consolas" panose="020B0609020204030204" pitchFamily="49" charset="0"/>
              </a:rPr>
              <a:t> </a:t>
            </a:r>
            <a:r>
              <a:rPr lang="nl-BE" sz="2000" dirty="0" err="1">
                <a:latin typeface="Consolas" panose="020B0609020204030204" pitchFamily="49" charset="0"/>
              </a:rPr>
              <a:t>interestCalculationStrategyFactory</a:t>
            </a:r>
            <a:r>
              <a:rPr lang="nl-BE" sz="2000" dirty="0">
                <a:latin typeface="Consolas" panose="020B0609020204030204" pitchFamily="49" charset="0"/>
              </a:rPr>
              <a:t> = new </a:t>
            </a:r>
            <a:r>
              <a:rPr lang="nl-BE" sz="2000" dirty="0" err="1">
                <a:latin typeface="Consolas" panose="020B0609020204030204" pitchFamily="49" charset="0"/>
              </a:rPr>
              <a:t>InterestCalculationStrategyFactory</a:t>
            </a:r>
            <a:r>
              <a:rPr lang="nl-BE" sz="2000" dirty="0">
                <a:latin typeface="Consolas" panose="020B0609020204030204" pitchFamily="49" charset="0"/>
              </a:rPr>
              <a:t>();</a:t>
            </a:r>
          </a:p>
          <a:p>
            <a:pPr marL="0" indent="0">
              <a:buNone/>
            </a:pPr>
            <a:r>
              <a:rPr lang="nl-BE" sz="2000" dirty="0">
                <a:latin typeface="Consolas" panose="020B0609020204030204" pitchFamily="49" charset="0"/>
              </a:rPr>
              <a:t>        public double </a:t>
            </a:r>
            <a:r>
              <a:rPr lang="nl-BE" sz="2000" dirty="0" err="1">
                <a:latin typeface="Consolas" panose="020B0609020204030204" pitchFamily="49" charset="0"/>
              </a:rPr>
              <a:t>CalculateInterest</a:t>
            </a:r>
            <a:r>
              <a:rPr lang="nl-BE" sz="2000" dirty="0">
                <a:latin typeface="Consolas" panose="020B0609020204030204" pitchFamily="49" charset="0"/>
              </a:rPr>
              <a:t>(</a:t>
            </a:r>
            <a:r>
              <a:rPr lang="nl-BE" sz="2000" dirty="0" err="1">
                <a:latin typeface="Consolas" panose="020B0609020204030204" pitchFamily="49" charset="0"/>
              </a:rPr>
              <a:t>AccountTypes</a:t>
            </a:r>
            <a:r>
              <a:rPr lang="nl-BE" sz="2000" dirty="0">
                <a:latin typeface="Consolas" panose="020B0609020204030204" pitchFamily="49" charset="0"/>
              </a:rPr>
              <a:t> </a:t>
            </a:r>
            <a:r>
              <a:rPr lang="nl-BE" sz="2000" dirty="0" err="1">
                <a:latin typeface="Consolas" panose="020B0609020204030204" pitchFamily="49" charset="0"/>
              </a:rPr>
              <a:t>accountType</a:t>
            </a:r>
            <a:r>
              <a:rPr lang="nl-BE" sz="2000" dirty="0">
                <a:latin typeface="Consolas" panose="020B0609020204030204" pitchFamily="49" charset="0"/>
              </a:rPr>
              <a:t>, double 							 </a:t>
            </a:r>
            <a:r>
              <a:rPr lang="nl-BE" sz="2000" dirty="0" err="1">
                <a:latin typeface="Consolas" panose="020B0609020204030204" pitchFamily="49" charset="0"/>
              </a:rPr>
              <a:t>accountBalance</a:t>
            </a:r>
            <a:r>
              <a:rPr lang="nl-BE" sz="2000" dirty="0">
                <a:latin typeface="Consolas" panose="020B0609020204030204" pitchFamily="49" charset="0"/>
              </a:rPr>
              <a:t>) {</a:t>
            </a:r>
          </a:p>
          <a:p>
            <a:pPr marL="0" indent="0">
              <a:buNone/>
            </a:pPr>
            <a:r>
              <a:rPr lang="nl-BE" sz="2000" dirty="0">
                <a:latin typeface="Consolas" panose="020B0609020204030204" pitchFamily="49" charset="0"/>
              </a:rPr>
              <a:t>            </a:t>
            </a:r>
            <a:r>
              <a:rPr lang="nl-BE" sz="2000" dirty="0" err="1">
                <a:latin typeface="Consolas" panose="020B0609020204030204" pitchFamily="49" charset="0"/>
              </a:rPr>
              <a:t>InterestCalculationStrategy</a:t>
            </a:r>
            <a:r>
              <a:rPr lang="nl-BE" sz="2000" dirty="0">
                <a:latin typeface="Consolas" panose="020B0609020204030204" pitchFamily="49" charset="0"/>
              </a:rPr>
              <a:t> </a:t>
            </a:r>
            <a:r>
              <a:rPr lang="nl-BE" sz="2000" dirty="0" err="1">
                <a:latin typeface="Consolas" panose="020B0609020204030204" pitchFamily="49" charset="0"/>
              </a:rPr>
              <a:t>interestCalculationStrategy</a:t>
            </a:r>
            <a:r>
              <a:rPr lang="nl-BE" sz="2000" dirty="0">
                <a:latin typeface="Consolas" panose="020B0609020204030204" pitchFamily="49" charset="0"/>
              </a:rPr>
              <a:t> = interestCalculationStrategyFactory.GetInterestCalculationStrategy(</a:t>
            </a:r>
            <a:r>
              <a:rPr lang="nl-BE" sz="2000" dirty="0" err="1">
                <a:latin typeface="Consolas" panose="020B0609020204030204" pitchFamily="49" charset="0"/>
              </a:rPr>
              <a:t>accountType</a:t>
            </a:r>
            <a:r>
              <a:rPr lang="nl-BE" sz="2000" dirty="0">
                <a:latin typeface="Consolas" panose="020B0609020204030204" pitchFamily="49" charset="0"/>
              </a:rPr>
              <a:t>);</a:t>
            </a:r>
          </a:p>
          <a:p>
            <a:pPr marL="0" indent="0">
              <a:buNone/>
            </a:pPr>
            <a:r>
              <a:rPr lang="nl-BE" sz="2000" dirty="0">
                <a:latin typeface="Consolas" panose="020B0609020204030204" pitchFamily="49" charset="0"/>
              </a:rPr>
              <a:t>            return </a:t>
            </a:r>
            <a:r>
              <a:rPr lang="nl-BE" sz="2000" dirty="0" err="1">
                <a:latin typeface="Consolas" panose="020B0609020204030204" pitchFamily="49" charset="0"/>
              </a:rPr>
              <a:t>interestCalculationStrategy.calculateInterest</a:t>
            </a:r>
            <a:r>
              <a:rPr lang="nl-BE" sz="2000" dirty="0">
                <a:latin typeface="Consolas" panose="020B0609020204030204" pitchFamily="49" charset="0"/>
              </a:rPr>
              <a:t>(</a:t>
            </a:r>
            <a:r>
              <a:rPr lang="nl-BE" sz="2000" dirty="0" err="1">
                <a:latin typeface="Consolas" panose="020B0609020204030204" pitchFamily="49" charset="0"/>
              </a:rPr>
              <a:t>accountBalance</a:t>
            </a:r>
            <a:r>
              <a:rPr lang="nl-BE" sz="2000" dirty="0">
                <a:latin typeface="Consolas" panose="020B0609020204030204" pitchFamily="49" charset="0"/>
              </a:rPr>
              <a:t>);           </a:t>
            </a:r>
          </a:p>
          <a:p>
            <a:pPr marL="0" indent="0">
              <a:buNone/>
            </a:pPr>
            <a:r>
              <a:rPr lang="nl-BE" sz="2000" dirty="0">
                <a:latin typeface="Consolas" panose="020B0609020204030204" pitchFamily="49" charset="0"/>
              </a:rPr>
              <a:t>        }</a:t>
            </a:r>
          </a:p>
          <a:p>
            <a:pPr marL="0" indent="0">
              <a:buNone/>
            </a:pPr>
            <a:r>
              <a:rPr lang="nl-BE" sz="2000" dirty="0">
                <a:latin typeface="Consolas" panose="020B0609020204030204" pitchFamily="49" charset="0"/>
              </a:rPr>
              <a:t>    }</a:t>
            </a:r>
          </a:p>
        </p:txBody>
      </p:sp>
      <p:sp>
        <p:nvSpPr>
          <p:cNvPr id="4" name="Tijdelijke aanduiding voor dianummer 3">
            <a:extLst>
              <a:ext uri="{FF2B5EF4-FFF2-40B4-BE49-F238E27FC236}">
                <a16:creationId xmlns:a16="http://schemas.microsoft.com/office/drawing/2014/main" id="{73AE96C5-B01F-45B3-B0AC-52CB109DF043}"/>
              </a:ext>
            </a:extLst>
          </p:cNvPr>
          <p:cNvSpPr>
            <a:spLocks noGrp="1"/>
          </p:cNvSpPr>
          <p:nvPr>
            <p:ph type="sldNum" sz="quarter" idx="12"/>
          </p:nvPr>
        </p:nvSpPr>
        <p:spPr/>
        <p:txBody>
          <a:bodyPr/>
          <a:lstStyle/>
          <a:p>
            <a:fld id="{B2CC8EC0-3BB1-4B7A-944C-D8BFC715B518}" type="slidenum">
              <a:rPr lang="nl-BE" smtClean="0"/>
              <a:t>66</a:t>
            </a:fld>
            <a:endParaRPr lang="nl-BE"/>
          </a:p>
        </p:txBody>
      </p:sp>
    </p:spTree>
    <p:extLst>
      <p:ext uri="{BB962C8B-B14F-4D97-AF65-F5344CB8AC3E}">
        <p14:creationId xmlns:p14="http://schemas.microsoft.com/office/powerpoint/2010/main" val="1798408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C9844-FD28-4BF4-B701-DFEDABEEEF61}"/>
              </a:ext>
            </a:extLst>
          </p:cNvPr>
          <p:cNvSpPr>
            <a:spLocks noGrp="1"/>
          </p:cNvSpPr>
          <p:nvPr>
            <p:ph type="title"/>
          </p:nvPr>
        </p:nvSpPr>
        <p:spPr/>
        <p:txBody>
          <a:bodyPr/>
          <a:lstStyle/>
          <a:p>
            <a:r>
              <a:rPr lang="nl-BE" dirty="0"/>
              <a:t>Referenties: </a:t>
            </a:r>
            <a:r>
              <a:rPr lang="nl-BE" dirty="0" err="1"/>
              <a:t>Strategy</a:t>
            </a:r>
            <a:r>
              <a:rPr lang="nl-BE" dirty="0"/>
              <a:t> en </a:t>
            </a:r>
            <a:r>
              <a:rPr lang="nl-BE" dirty="0" err="1"/>
              <a:t>factory</a:t>
            </a:r>
            <a:r>
              <a:rPr lang="nl-BE" dirty="0"/>
              <a:t> patroon</a:t>
            </a:r>
          </a:p>
        </p:txBody>
      </p:sp>
      <p:sp>
        <p:nvSpPr>
          <p:cNvPr id="3" name="Tijdelijke aanduiding voor inhoud 2">
            <a:extLst>
              <a:ext uri="{FF2B5EF4-FFF2-40B4-BE49-F238E27FC236}">
                <a16:creationId xmlns:a16="http://schemas.microsoft.com/office/drawing/2014/main" id="{9A1D0440-D289-4CDB-9BBD-5C4F063730CE}"/>
              </a:ext>
            </a:extLst>
          </p:cNvPr>
          <p:cNvSpPr>
            <a:spLocks noGrp="1"/>
          </p:cNvSpPr>
          <p:nvPr>
            <p:ph idx="1"/>
          </p:nvPr>
        </p:nvSpPr>
        <p:spPr/>
        <p:txBody>
          <a:bodyPr/>
          <a:lstStyle/>
          <a:p>
            <a:r>
              <a:rPr lang="nl-BE" dirty="0"/>
              <a:t>Zie </a:t>
            </a:r>
            <a:r>
              <a:rPr lang="nl-BE" dirty="0">
                <a:hlinkClick r:id="rId2"/>
              </a:rPr>
              <a:t>https://dzone.com/articles/design-patterns-the-strategy-and-factory-patterns</a:t>
            </a:r>
            <a:r>
              <a:rPr lang="nl-BE" dirty="0"/>
              <a:t> </a:t>
            </a:r>
          </a:p>
        </p:txBody>
      </p:sp>
      <p:sp>
        <p:nvSpPr>
          <p:cNvPr id="4" name="Tijdelijke aanduiding voor dianummer 3">
            <a:extLst>
              <a:ext uri="{FF2B5EF4-FFF2-40B4-BE49-F238E27FC236}">
                <a16:creationId xmlns:a16="http://schemas.microsoft.com/office/drawing/2014/main" id="{FC10DAAD-6190-40E8-BEA9-F3ED3DD997BE}"/>
              </a:ext>
            </a:extLst>
          </p:cNvPr>
          <p:cNvSpPr>
            <a:spLocks noGrp="1"/>
          </p:cNvSpPr>
          <p:nvPr>
            <p:ph type="sldNum" sz="quarter" idx="12"/>
          </p:nvPr>
        </p:nvSpPr>
        <p:spPr/>
        <p:txBody>
          <a:bodyPr/>
          <a:lstStyle/>
          <a:p>
            <a:fld id="{B2CC8EC0-3BB1-4B7A-944C-D8BFC715B518}" type="slidenum">
              <a:rPr lang="nl-BE" smtClean="0"/>
              <a:t>67</a:t>
            </a:fld>
            <a:endParaRPr lang="nl-BE"/>
          </a:p>
        </p:txBody>
      </p:sp>
    </p:spTree>
    <p:extLst>
      <p:ext uri="{BB962C8B-B14F-4D97-AF65-F5344CB8AC3E}">
        <p14:creationId xmlns:p14="http://schemas.microsoft.com/office/powerpoint/2010/main" val="22733233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nl-BE" dirty="0"/>
              <a:t>SOLID </a:t>
            </a:r>
            <a:r>
              <a:rPr lang="nl-BE" dirty="0" err="1"/>
              <a:t>principles</a:t>
            </a:r>
            <a:endParaRPr lang="nl-BE" dirty="0"/>
          </a:p>
        </p:txBody>
      </p:sp>
      <p:sp>
        <p:nvSpPr>
          <p:cNvPr id="2" name="Ondertitel 1"/>
          <p:cNvSpPr>
            <a:spLocks noGrp="1"/>
          </p:cNvSpPr>
          <p:nvPr>
            <p:ph type="subTitle" idx="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68</a:t>
            </a:fld>
            <a:endParaRPr lang="en-US" dirty="0"/>
          </a:p>
        </p:txBody>
      </p:sp>
    </p:spTree>
    <p:extLst>
      <p:ext uri="{BB962C8B-B14F-4D97-AF65-F5344CB8AC3E}">
        <p14:creationId xmlns:p14="http://schemas.microsoft.com/office/powerpoint/2010/main" val="2192655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S.O.L.I.D. </a:t>
            </a:r>
            <a:r>
              <a:rPr lang="nl-BE" dirty="0" err="1"/>
              <a:t>principles</a:t>
            </a:r>
            <a:endParaRPr lang="nl-BE" dirty="0"/>
          </a:p>
        </p:txBody>
      </p:sp>
      <p:sp>
        <p:nvSpPr>
          <p:cNvPr id="3" name="Tijdelijke aanduiding voor inhoud 2"/>
          <p:cNvSpPr>
            <a:spLocks noGrp="1"/>
          </p:cNvSpPr>
          <p:nvPr>
            <p:ph idx="1"/>
          </p:nvPr>
        </p:nvSpPr>
        <p:spPr/>
        <p:txBody>
          <a:bodyPr>
            <a:normAutofit lnSpcReduction="10000"/>
          </a:bodyPr>
          <a:lstStyle/>
          <a:p>
            <a:r>
              <a:rPr lang="nl-BE" dirty="0"/>
              <a:t>S: </a:t>
            </a:r>
            <a:r>
              <a:rPr lang="nl-BE" b="1" dirty="0"/>
              <a:t>S</a:t>
            </a:r>
            <a:r>
              <a:rPr lang="nl-BE" dirty="0"/>
              <a:t>ingle </a:t>
            </a:r>
            <a:r>
              <a:rPr lang="nl-BE" b="1" dirty="0" err="1"/>
              <a:t>R</a:t>
            </a:r>
            <a:r>
              <a:rPr lang="nl-BE" dirty="0" err="1"/>
              <a:t>esponsibility</a:t>
            </a:r>
            <a:r>
              <a:rPr lang="nl-BE" dirty="0"/>
              <a:t> </a:t>
            </a:r>
            <a:r>
              <a:rPr lang="nl-BE" b="1" dirty="0" err="1"/>
              <a:t>P</a:t>
            </a:r>
            <a:r>
              <a:rPr lang="nl-BE" dirty="0" err="1"/>
              <a:t>rinciple</a:t>
            </a:r>
            <a:r>
              <a:rPr lang="nl-BE" dirty="0"/>
              <a:t> (SRP)</a:t>
            </a:r>
          </a:p>
          <a:p>
            <a:r>
              <a:rPr lang="nl-BE" dirty="0"/>
              <a:t>O: </a:t>
            </a:r>
            <a:r>
              <a:rPr lang="nl-BE" b="1" dirty="0"/>
              <a:t>O</a:t>
            </a:r>
            <a:r>
              <a:rPr lang="nl-BE" dirty="0"/>
              <a:t>pen </a:t>
            </a:r>
            <a:r>
              <a:rPr lang="nl-BE" b="1" dirty="0"/>
              <a:t>C</a:t>
            </a:r>
            <a:r>
              <a:rPr lang="nl-BE" dirty="0"/>
              <a:t>losed </a:t>
            </a:r>
            <a:r>
              <a:rPr lang="nl-BE" b="1" dirty="0" err="1"/>
              <a:t>P</a:t>
            </a:r>
            <a:r>
              <a:rPr lang="nl-BE" dirty="0" err="1"/>
              <a:t>rinciple</a:t>
            </a:r>
            <a:r>
              <a:rPr lang="nl-BE" dirty="0"/>
              <a:t> (OCP)</a:t>
            </a:r>
          </a:p>
          <a:p>
            <a:r>
              <a:rPr lang="nl-BE" dirty="0"/>
              <a:t>L: </a:t>
            </a:r>
            <a:r>
              <a:rPr lang="nl-BE" b="1" dirty="0" err="1"/>
              <a:t>L</a:t>
            </a:r>
            <a:r>
              <a:rPr lang="nl-BE" dirty="0" err="1"/>
              <a:t>iskov</a:t>
            </a:r>
            <a:r>
              <a:rPr lang="nl-BE" dirty="0"/>
              <a:t> </a:t>
            </a:r>
            <a:r>
              <a:rPr lang="nl-BE" b="1" dirty="0" err="1"/>
              <a:t>S</a:t>
            </a:r>
            <a:r>
              <a:rPr lang="nl-BE" dirty="0" err="1"/>
              <a:t>ubstitution</a:t>
            </a:r>
            <a:r>
              <a:rPr lang="nl-BE" dirty="0"/>
              <a:t> </a:t>
            </a:r>
            <a:r>
              <a:rPr lang="nl-BE" b="1" dirty="0" err="1"/>
              <a:t>P</a:t>
            </a:r>
            <a:r>
              <a:rPr lang="nl-BE" dirty="0" err="1"/>
              <a:t>rinciple</a:t>
            </a:r>
            <a:r>
              <a:rPr lang="nl-BE" dirty="0"/>
              <a:t> (LSP)</a:t>
            </a:r>
          </a:p>
          <a:p>
            <a:r>
              <a:rPr lang="nl-BE" dirty="0"/>
              <a:t>I: </a:t>
            </a:r>
            <a:r>
              <a:rPr lang="nl-BE" b="1" dirty="0"/>
              <a:t>I</a:t>
            </a:r>
            <a:r>
              <a:rPr lang="nl-BE" dirty="0"/>
              <a:t>nterface </a:t>
            </a:r>
            <a:r>
              <a:rPr lang="nl-BE" b="1" dirty="0" err="1"/>
              <a:t>S</a:t>
            </a:r>
            <a:r>
              <a:rPr lang="nl-BE" dirty="0" err="1"/>
              <a:t>egregation</a:t>
            </a:r>
            <a:r>
              <a:rPr lang="nl-BE" dirty="0"/>
              <a:t> </a:t>
            </a:r>
            <a:r>
              <a:rPr lang="nl-BE" b="1" dirty="0" err="1"/>
              <a:t>P</a:t>
            </a:r>
            <a:r>
              <a:rPr lang="nl-BE" dirty="0" err="1"/>
              <a:t>rinciple</a:t>
            </a:r>
            <a:r>
              <a:rPr lang="nl-BE" dirty="0"/>
              <a:t> (ISP)</a:t>
            </a:r>
          </a:p>
          <a:p>
            <a:r>
              <a:rPr lang="nl-BE" dirty="0"/>
              <a:t>D: </a:t>
            </a:r>
            <a:r>
              <a:rPr lang="nl-BE" b="1" dirty="0" err="1"/>
              <a:t>D</a:t>
            </a:r>
            <a:r>
              <a:rPr lang="nl-BE" dirty="0" err="1"/>
              <a:t>ependency</a:t>
            </a:r>
            <a:r>
              <a:rPr lang="nl-BE" dirty="0"/>
              <a:t> </a:t>
            </a:r>
            <a:r>
              <a:rPr lang="nl-BE" b="1" dirty="0" err="1"/>
              <a:t>I</a:t>
            </a:r>
            <a:r>
              <a:rPr lang="nl-BE" dirty="0" err="1"/>
              <a:t>nversion</a:t>
            </a:r>
            <a:r>
              <a:rPr lang="nl-BE" dirty="0"/>
              <a:t> </a:t>
            </a:r>
            <a:r>
              <a:rPr lang="nl-BE" b="1" dirty="0" err="1"/>
              <a:t>P</a:t>
            </a:r>
            <a:r>
              <a:rPr lang="nl-BE" dirty="0" err="1"/>
              <a:t>rinciple</a:t>
            </a:r>
            <a:r>
              <a:rPr lang="nl-BE" dirty="0"/>
              <a:t> (DIP)</a:t>
            </a:r>
          </a:p>
          <a:p>
            <a:endParaRPr lang="nl-BE" dirty="0"/>
          </a:p>
          <a:p>
            <a:r>
              <a:rPr lang="nl-BE" dirty="0"/>
              <a:t>Het volgen van deze principes vermijdt veel van de meest voorkomende problemen bij het ontwikkelen en onderhouden van applicaties</a:t>
            </a:r>
          </a:p>
          <a:p>
            <a:r>
              <a:rPr lang="nl-BE" dirty="0"/>
              <a:t>Van </a:t>
            </a:r>
            <a:r>
              <a:rPr lang="nl-BE" dirty="0" err="1"/>
              <a:t>tightly</a:t>
            </a:r>
            <a:r>
              <a:rPr lang="nl-BE" dirty="0"/>
              <a:t> </a:t>
            </a:r>
            <a:r>
              <a:rPr lang="nl-BE" dirty="0" err="1"/>
              <a:t>coupled</a:t>
            </a:r>
            <a:r>
              <a:rPr lang="nl-BE" dirty="0"/>
              <a:t> naar </a:t>
            </a:r>
            <a:r>
              <a:rPr lang="nl-BE" dirty="0" err="1"/>
              <a:t>loosely</a:t>
            </a:r>
            <a:r>
              <a:rPr lang="nl-BE" dirty="0"/>
              <a:t> </a:t>
            </a:r>
            <a:r>
              <a:rPr lang="nl-BE" dirty="0" err="1"/>
              <a:t>coupled</a:t>
            </a:r>
            <a:endParaRPr lang="nl-BE" dirty="0"/>
          </a:p>
          <a:p>
            <a:pPr marL="45720" indent="0">
              <a:buNone/>
            </a:pPr>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69</a:t>
            </a:fld>
            <a:endParaRPr lang="en-US" dirty="0"/>
          </a:p>
        </p:txBody>
      </p:sp>
    </p:spTree>
    <p:extLst>
      <p:ext uri="{BB962C8B-B14F-4D97-AF65-F5344CB8AC3E}">
        <p14:creationId xmlns:p14="http://schemas.microsoft.com/office/powerpoint/2010/main" val="100321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a:t>
            </a:r>
            <a:r>
              <a:rPr lang="nl-BE" dirty="0" err="1"/>
              <a:t>EmployeeRepository</a:t>
            </a:r>
            <a:endParaRPr lang="nl-BE" dirty="0"/>
          </a:p>
        </p:txBody>
      </p:sp>
      <p:sp>
        <p:nvSpPr>
          <p:cNvPr id="3" name="Tijdelijke aanduiding voor inhoud 2"/>
          <p:cNvSpPr>
            <a:spLocks noGrp="1"/>
          </p:cNvSpPr>
          <p:nvPr>
            <p:ph idx="1"/>
          </p:nvPr>
        </p:nvSpPr>
        <p:spPr>
          <a:xfrm>
            <a:off x="1143000" y="2057399"/>
            <a:ext cx="9872871" cy="4531553"/>
          </a:xfrm>
          <a:solidFill>
            <a:schemeClr val="accent1"/>
          </a:solidFill>
        </p:spPr>
        <p:txBody>
          <a:bodyPr>
            <a:normAutofit fontScale="85000" lnSpcReduction="20000"/>
          </a:bodyPr>
          <a:lstStyle/>
          <a:p>
            <a:pPr marL="45720" indent="0">
              <a:buNone/>
            </a:pPr>
            <a:r>
              <a:rPr lang="nl-BE" dirty="0">
                <a:latin typeface="Consolas" panose="020B0609020204030204" pitchFamily="49" charset="0"/>
              </a:rPr>
              <a:t>public class </a:t>
            </a:r>
            <a:r>
              <a:rPr lang="nl-BE" dirty="0" err="1">
                <a:latin typeface="Consolas" panose="020B0609020204030204" pitchFamily="49" charset="0"/>
              </a:rPr>
              <a:t>EmployeeRepository</a:t>
            </a:r>
            <a:r>
              <a:rPr lang="nl-BE" dirty="0">
                <a:latin typeface="Consolas" panose="020B0609020204030204" pitchFamily="49" charset="0"/>
              </a:rPr>
              <a:t> : </a:t>
            </a:r>
            <a:r>
              <a:rPr lang="nl-BE" dirty="0" err="1">
                <a:latin typeface="Consolas" panose="020B0609020204030204" pitchFamily="49" charset="0"/>
              </a:rPr>
              <a:t>IEmployeeRepository</a:t>
            </a:r>
            <a:r>
              <a:rPr lang="nl-BE" dirty="0">
                <a:latin typeface="Consolas" panose="020B0609020204030204" pitchFamily="49" charset="0"/>
              </a:rPr>
              <a:t> {</a:t>
            </a:r>
          </a:p>
          <a:p>
            <a:pPr marL="45720" indent="0">
              <a:buNone/>
            </a:pPr>
            <a:r>
              <a:rPr lang="nl-BE" dirty="0">
                <a:latin typeface="Consolas" panose="020B0609020204030204" pitchFamily="49" charset="0"/>
              </a:rPr>
              <a:t>        private HR </a:t>
            </a:r>
            <a:r>
              <a:rPr lang="nl-BE" dirty="0" err="1">
                <a:latin typeface="Consolas" panose="020B0609020204030204" pitchFamily="49" charset="0"/>
              </a:rPr>
              <a:t>dBContext</a:t>
            </a:r>
            <a:r>
              <a:rPr lang="nl-BE" dirty="0">
                <a:latin typeface="Consolas" panose="020B0609020204030204" pitchFamily="49" charset="0"/>
              </a:rPr>
              <a:t>;</a:t>
            </a:r>
          </a:p>
          <a:p>
            <a:pPr marL="45720" indent="0">
              <a:buNone/>
            </a:pPr>
            <a:r>
              <a:rPr lang="nl-BE" dirty="0">
                <a:latin typeface="Consolas" panose="020B0609020204030204" pitchFamily="49" charset="0"/>
              </a:rPr>
              <a:t>        public </a:t>
            </a:r>
            <a:r>
              <a:rPr lang="nl-BE" dirty="0" err="1">
                <a:latin typeface="Consolas" panose="020B0609020204030204" pitchFamily="49" charset="0"/>
              </a:rPr>
              <a:t>EmployeeRepository</a:t>
            </a:r>
            <a:r>
              <a:rPr lang="nl-BE" dirty="0">
                <a:latin typeface="Consolas" panose="020B0609020204030204" pitchFamily="49" charset="0"/>
              </a:rPr>
              <a:t>(</a:t>
            </a:r>
            <a:r>
              <a:rPr lang="nl-BE" dirty="0" err="1">
                <a:latin typeface="Consolas" panose="020B0609020204030204" pitchFamily="49" charset="0"/>
              </a:rPr>
              <a:t>DbContext</a:t>
            </a:r>
            <a:r>
              <a:rPr lang="nl-BE" dirty="0">
                <a:latin typeface="Consolas" panose="020B0609020204030204" pitchFamily="49" charset="0"/>
              </a:rPr>
              <a:t> </a:t>
            </a:r>
            <a:r>
              <a:rPr lang="nl-BE" dirty="0" err="1">
                <a:latin typeface="Consolas" panose="020B0609020204030204" pitchFamily="49" charset="0"/>
              </a:rPr>
              <a:t>dBContext</a:t>
            </a:r>
            <a:r>
              <a:rPr lang="nl-BE" dirty="0">
                <a:latin typeface="Consolas" panose="020B0609020204030204" pitchFamily="49" charset="0"/>
              </a:rPr>
              <a:t>) {</a:t>
            </a:r>
          </a:p>
          <a:p>
            <a:pPr marL="45720" indent="0">
              <a:buNone/>
            </a:pPr>
            <a:r>
              <a:rPr lang="nl-BE" dirty="0">
                <a:latin typeface="Consolas" panose="020B0609020204030204" pitchFamily="49" charset="0"/>
              </a:rPr>
              <a:t>            </a:t>
            </a:r>
            <a:r>
              <a:rPr lang="nl-BE" dirty="0" err="1">
                <a:latin typeface="Consolas" panose="020B0609020204030204" pitchFamily="49" charset="0"/>
              </a:rPr>
              <a:t>this.dBContext</a:t>
            </a:r>
            <a:r>
              <a:rPr lang="nl-BE" dirty="0">
                <a:latin typeface="Consolas" panose="020B0609020204030204" pitchFamily="49" charset="0"/>
              </a:rPr>
              <a:t> = (HR)</a:t>
            </a:r>
            <a:r>
              <a:rPr lang="nl-BE" dirty="0" err="1">
                <a:latin typeface="Consolas" panose="020B0609020204030204" pitchFamily="49" charset="0"/>
              </a:rPr>
              <a:t>dBContext</a:t>
            </a:r>
            <a:r>
              <a:rPr lang="nl-BE" dirty="0">
                <a:latin typeface="Consolas" panose="020B0609020204030204" pitchFamily="49" charset="0"/>
              </a:rPr>
              <a:t>;</a:t>
            </a:r>
          </a:p>
          <a:p>
            <a:pPr marL="45720" indent="0">
              <a:buNone/>
            </a:pPr>
            <a:r>
              <a:rPr lang="nl-BE" dirty="0">
                <a:latin typeface="Consolas" panose="020B0609020204030204" pitchFamily="49" charset="0"/>
              </a:rPr>
              <a:t>        }</a:t>
            </a:r>
          </a:p>
          <a:p>
            <a:pPr marL="45720" indent="0">
              <a:buNone/>
            </a:pPr>
            <a:endParaRPr lang="nl-BE" dirty="0">
              <a:latin typeface="Consolas" panose="020B0609020204030204" pitchFamily="49" charset="0"/>
            </a:endParaRPr>
          </a:p>
          <a:p>
            <a:pPr marL="45720" indent="0">
              <a:buNone/>
            </a:pPr>
            <a:r>
              <a:rPr lang="nl-BE" dirty="0">
                <a:latin typeface="Consolas" panose="020B0609020204030204" pitchFamily="49" charset="0"/>
              </a:rPr>
              <a:t>        public </a:t>
            </a:r>
            <a:r>
              <a:rPr lang="nl-BE" dirty="0" err="1">
                <a:latin typeface="Consolas" panose="020B0609020204030204" pitchFamily="49" charset="0"/>
              </a:rPr>
              <a:t>IQueryable</a:t>
            </a:r>
            <a:r>
              <a:rPr lang="nl-BE" dirty="0">
                <a:latin typeface="Consolas" panose="020B0609020204030204" pitchFamily="49" charset="0"/>
              </a:rPr>
              <a:t>&lt;employees&gt; </a:t>
            </a:r>
            <a:r>
              <a:rPr lang="nl-BE" dirty="0" err="1">
                <a:latin typeface="Consolas" panose="020B0609020204030204" pitchFamily="49" charset="0"/>
              </a:rPr>
              <a:t>All</a:t>
            </a:r>
            <a:r>
              <a:rPr lang="nl-BE" dirty="0">
                <a:latin typeface="Consolas" panose="020B0609020204030204" pitchFamily="49" charset="0"/>
              </a:rPr>
              <a:t> {</a:t>
            </a:r>
          </a:p>
          <a:p>
            <a:pPr marL="45720" indent="0">
              <a:buNone/>
            </a:pPr>
            <a:r>
              <a:rPr lang="nl-BE" dirty="0">
                <a:latin typeface="Consolas" panose="020B0609020204030204" pitchFamily="49" charset="0"/>
              </a:rPr>
              <a:t>            get</a:t>
            </a:r>
          </a:p>
          <a:p>
            <a:pPr marL="45720" indent="0">
              <a:buNone/>
            </a:pPr>
            <a:r>
              <a:rPr lang="nl-BE" dirty="0">
                <a:latin typeface="Consolas" panose="020B0609020204030204" pitchFamily="49" charset="0"/>
              </a:rPr>
              <a:t>            {</a:t>
            </a:r>
          </a:p>
          <a:p>
            <a:pPr marL="45720" indent="0">
              <a:buNone/>
            </a:pPr>
            <a:r>
              <a:rPr lang="nl-BE" dirty="0">
                <a:latin typeface="Consolas" panose="020B0609020204030204" pitchFamily="49" charset="0"/>
              </a:rPr>
              <a:t>                return </a:t>
            </a:r>
            <a:r>
              <a:rPr lang="nl-BE" dirty="0" err="1">
                <a:latin typeface="Consolas" panose="020B0609020204030204" pitchFamily="49" charset="0"/>
              </a:rPr>
              <a:t>this.dBContext.employees</a:t>
            </a:r>
            <a:r>
              <a:rPr lang="nl-BE" dirty="0">
                <a:latin typeface="Consolas" panose="020B0609020204030204" pitchFamily="49" charset="0"/>
              </a:rPr>
              <a:t>;</a:t>
            </a:r>
          </a:p>
          <a:p>
            <a:pPr marL="45720" indent="0">
              <a:buNone/>
            </a:pPr>
            <a:r>
              <a:rPr lang="nl-BE" dirty="0">
                <a:latin typeface="Consolas" panose="020B0609020204030204" pitchFamily="49" charset="0"/>
              </a:rPr>
              <a:t>            }</a:t>
            </a:r>
          </a:p>
          <a:p>
            <a:pPr marL="45720" indent="0">
              <a:buNone/>
            </a:pPr>
            <a:r>
              <a:rPr lang="nl-BE"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56198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Single </a:t>
            </a:r>
            <a:r>
              <a:rPr lang="nl-BE" dirty="0" err="1"/>
              <a:t>Responsibility</a:t>
            </a:r>
            <a:r>
              <a:rPr lang="nl-BE" dirty="0"/>
              <a:t> </a:t>
            </a:r>
            <a:r>
              <a:rPr lang="nl-BE" dirty="0" err="1"/>
              <a:t>Principle</a:t>
            </a:r>
            <a:endParaRPr lang="nl-BE" dirty="0"/>
          </a:p>
        </p:txBody>
      </p:sp>
      <p:sp>
        <p:nvSpPr>
          <p:cNvPr id="3" name="Tijdelijke aanduiding voor inhoud 2"/>
          <p:cNvSpPr>
            <a:spLocks noGrp="1"/>
          </p:cNvSpPr>
          <p:nvPr>
            <p:ph idx="1"/>
          </p:nvPr>
        </p:nvSpPr>
        <p:spPr/>
        <p:txBody>
          <a:bodyPr/>
          <a:lstStyle/>
          <a:p>
            <a:r>
              <a:rPr lang="nl-BE" dirty="0"/>
              <a:t>SRP: “</a:t>
            </a:r>
            <a:r>
              <a:rPr lang="nl-BE" dirty="0" err="1"/>
              <a:t>every</a:t>
            </a:r>
            <a:r>
              <a:rPr lang="nl-BE" dirty="0"/>
              <a:t> software module </a:t>
            </a:r>
            <a:r>
              <a:rPr lang="nl-BE" dirty="0" err="1"/>
              <a:t>should</a:t>
            </a:r>
            <a:r>
              <a:rPr lang="nl-BE" dirty="0"/>
              <a:t> have </a:t>
            </a:r>
            <a:r>
              <a:rPr lang="nl-BE" dirty="0" err="1"/>
              <a:t>only</a:t>
            </a:r>
            <a:r>
              <a:rPr lang="nl-BE" dirty="0"/>
              <a:t> </a:t>
            </a:r>
            <a:r>
              <a:rPr lang="nl-BE" dirty="0" err="1"/>
              <a:t>one</a:t>
            </a:r>
            <a:r>
              <a:rPr lang="nl-BE" dirty="0"/>
              <a:t> </a:t>
            </a:r>
            <a:r>
              <a:rPr lang="nl-BE" dirty="0" err="1"/>
              <a:t>reason</a:t>
            </a:r>
            <a:r>
              <a:rPr lang="nl-BE" dirty="0"/>
              <a:t> </a:t>
            </a:r>
            <a:r>
              <a:rPr lang="nl-BE" dirty="0" err="1"/>
              <a:t>to</a:t>
            </a:r>
            <a:r>
              <a:rPr lang="nl-BE" dirty="0"/>
              <a:t> change”</a:t>
            </a:r>
          </a:p>
          <a:p>
            <a:r>
              <a:rPr lang="nl-BE" dirty="0"/>
              <a:t>Betekenis: elke klasse zou eigenlijk maar één job moeten doen. Alles in de klasse moet gerelateerd zijn aan één enkel doel</a:t>
            </a:r>
          </a:p>
          <a:p>
            <a:r>
              <a:rPr lang="nl-BE" dirty="0"/>
              <a:t>Dus: geen Zwitsers zakmes waar één ding in klasse veranderen invloed heeft op ganse applicatie</a:t>
            </a:r>
          </a:p>
          <a:p>
            <a:r>
              <a:rPr lang="nl-BE" dirty="0"/>
              <a:t>Betekent dus niet dat er maar één methode mag zijn in klasse! Er mogen verschillende leden in de klasse zijn, zolang ze maar gerelateerd zijn aan één enkele verantwoordelijkheid</a:t>
            </a:r>
          </a:p>
          <a:p>
            <a:pPr marL="45720" indent="0">
              <a:buNone/>
            </a:pPr>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70</a:t>
            </a:fld>
            <a:endParaRPr lang="en-US" dirty="0"/>
          </a:p>
        </p:txBody>
      </p:sp>
    </p:spTree>
    <p:extLst>
      <p:ext uri="{BB962C8B-B14F-4D97-AF65-F5344CB8AC3E}">
        <p14:creationId xmlns:p14="http://schemas.microsoft.com/office/powerpoint/2010/main" val="937941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02957" y="-115330"/>
            <a:ext cx="9875520" cy="1356360"/>
          </a:xfrm>
        </p:spPr>
        <p:txBody>
          <a:bodyPr/>
          <a:lstStyle/>
          <a:p>
            <a:r>
              <a:rPr lang="nl-BE" dirty="0"/>
              <a:t>SRP: hoe het niet moet</a:t>
            </a:r>
          </a:p>
        </p:txBody>
      </p:sp>
      <p:sp>
        <p:nvSpPr>
          <p:cNvPr id="3" name="Tijdelijke aanduiding voor inhoud 2"/>
          <p:cNvSpPr>
            <a:spLocks noGrp="1"/>
          </p:cNvSpPr>
          <p:nvPr>
            <p:ph idx="1"/>
          </p:nvPr>
        </p:nvSpPr>
        <p:spPr>
          <a:xfrm>
            <a:off x="230659" y="978242"/>
            <a:ext cx="10645169" cy="5735595"/>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UserService</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Register(</a:t>
            </a:r>
            <a:r>
              <a:rPr lang="nl-BE" sz="1600" b="1" dirty="0">
                <a:latin typeface="Consolas" panose="020B0609020204030204" pitchFamily="49" charset="0"/>
              </a:rPr>
              <a:t>string</a:t>
            </a:r>
            <a:r>
              <a:rPr lang="nl-BE" sz="1600" dirty="0">
                <a:latin typeface="Consolas" panose="020B0609020204030204" pitchFamily="49" charset="0"/>
              </a:rPr>
              <a:t> email, </a:t>
            </a:r>
            <a:r>
              <a:rPr lang="nl-BE" sz="1600" b="1" dirty="0">
                <a:latin typeface="Consolas" panose="020B0609020204030204" pitchFamily="49" charset="0"/>
              </a:rPr>
              <a:t>string</a:t>
            </a:r>
            <a:r>
              <a:rPr lang="nl-BE" sz="1600" dirty="0">
                <a:latin typeface="Consolas" panose="020B0609020204030204" pitchFamily="49" charset="0"/>
              </a:rPr>
              <a:t> password) {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if</a:t>
            </a:r>
            <a:r>
              <a:rPr lang="nl-BE" sz="1600" dirty="0">
                <a:latin typeface="Consolas" panose="020B0609020204030204" pitchFamily="49" charset="0"/>
              </a:rPr>
              <a:t> (!</a:t>
            </a:r>
            <a:r>
              <a:rPr lang="nl-BE" sz="1600" dirty="0" err="1">
                <a:latin typeface="Consolas" panose="020B0609020204030204" pitchFamily="49" charset="0"/>
              </a:rPr>
              <a:t>ValidateEmail</a:t>
            </a:r>
            <a:r>
              <a:rPr lang="nl-BE" sz="1600" dirty="0">
                <a:latin typeface="Consolas" panose="020B0609020204030204" pitchFamily="49" charset="0"/>
              </a:rPr>
              <a:t>(email))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throw</a:t>
            </a:r>
            <a:r>
              <a:rPr lang="nl-BE" sz="1600" dirty="0">
                <a:latin typeface="Consolas" panose="020B0609020204030204" pitchFamily="49" charset="0"/>
              </a:rPr>
              <a:t>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ValidationException</a:t>
            </a:r>
            <a:r>
              <a:rPr lang="nl-BE" sz="1600" dirty="0">
                <a:latin typeface="Consolas" panose="020B0609020204030204" pitchFamily="49" charset="0"/>
              </a:rPr>
              <a:t>("Email is </a:t>
            </a:r>
            <a:r>
              <a:rPr lang="nl-BE" sz="1600" dirty="0" err="1">
                <a:latin typeface="Consolas" panose="020B0609020204030204" pitchFamily="49" charset="0"/>
              </a:rPr>
              <a:t>not</a:t>
            </a:r>
            <a:r>
              <a:rPr lang="nl-BE" sz="1600" dirty="0">
                <a:latin typeface="Consolas" panose="020B0609020204030204" pitchFamily="49" charset="0"/>
              </a:rPr>
              <a:t> </a:t>
            </a:r>
            <a:r>
              <a:rPr lang="nl-BE" sz="1600" dirty="0" err="1">
                <a:latin typeface="Consolas" panose="020B0609020204030204" pitchFamily="49" charset="0"/>
              </a:rPr>
              <a:t>an</a:t>
            </a:r>
            <a:r>
              <a:rPr lang="nl-BE" sz="1600" dirty="0">
                <a:latin typeface="Consolas" panose="020B0609020204030204" pitchFamily="49" charset="0"/>
              </a:rPr>
              <a:t> email");  </a:t>
            </a:r>
          </a:p>
          <a:p>
            <a:pPr marL="45720" indent="0">
              <a:buNone/>
            </a:pPr>
            <a:r>
              <a:rPr lang="nl-BE" sz="1600" dirty="0">
                <a:latin typeface="Consolas" panose="020B0609020204030204" pitchFamily="49" charset="0"/>
              </a:rPr>
              <a:t>      var user = </a:t>
            </a:r>
            <a:r>
              <a:rPr lang="nl-BE" sz="1600" b="1" dirty="0">
                <a:latin typeface="Consolas" panose="020B0609020204030204" pitchFamily="49" charset="0"/>
              </a:rPr>
              <a:t>new</a:t>
            </a:r>
            <a:r>
              <a:rPr lang="nl-BE" sz="1600" dirty="0">
                <a:latin typeface="Consolas" panose="020B0609020204030204" pitchFamily="49" charset="0"/>
              </a:rPr>
              <a:t> User(email, password);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SendEmail</a:t>
            </a:r>
            <a:r>
              <a:rPr lang="nl-BE" sz="1600" dirty="0">
                <a:latin typeface="Consolas" panose="020B0609020204030204" pitchFamily="49" charset="0"/>
              </a:rPr>
              <a:t>(</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MailMessage</a:t>
            </a:r>
            <a:r>
              <a:rPr lang="nl-BE" sz="1600" dirty="0">
                <a:latin typeface="Consolas" panose="020B0609020204030204" pitchFamily="49" charset="0"/>
              </a:rPr>
              <a:t>("mysite@nowhere.com", email) { Subject="</a:t>
            </a:r>
            <a:r>
              <a:rPr lang="nl-BE" sz="1600" dirty="0" err="1">
                <a:latin typeface="Consolas" panose="020B0609020204030204" pitchFamily="49" charset="0"/>
              </a:rPr>
              <a:t>Hello</a:t>
            </a:r>
            <a:r>
              <a:rPr lang="nl-BE" sz="1600" dirty="0">
                <a:latin typeface="Consolas" panose="020B0609020204030204" pitchFamily="49" charset="0"/>
              </a:rPr>
              <a:t> fool" });</a:t>
            </a:r>
          </a:p>
          <a:p>
            <a:pPr marL="45720" indent="0">
              <a:buNone/>
            </a:pP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virtual</a:t>
            </a:r>
            <a:r>
              <a:rPr lang="nl-BE" sz="1600" dirty="0">
                <a:latin typeface="Consolas" panose="020B0609020204030204" pitchFamily="49" charset="0"/>
              </a:rPr>
              <a:t> </a:t>
            </a:r>
            <a:r>
              <a:rPr lang="nl-BE" sz="1600" b="1" dirty="0" err="1">
                <a:latin typeface="Consolas" panose="020B0609020204030204" pitchFamily="49" charset="0"/>
              </a:rPr>
              <a:t>bool</a:t>
            </a:r>
            <a:r>
              <a:rPr lang="nl-BE" sz="1600" dirty="0">
                <a:latin typeface="Consolas" panose="020B0609020204030204" pitchFamily="49" charset="0"/>
              </a:rPr>
              <a:t> </a:t>
            </a:r>
            <a:r>
              <a:rPr lang="nl-BE" sz="1600" dirty="0" err="1">
                <a:latin typeface="Consolas" panose="020B0609020204030204" pitchFamily="49" charset="0"/>
              </a:rPr>
              <a:t>ValidateEmail</a:t>
            </a:r>
            <a:r>
              <a:rPr lang="nl-BE" sz="1600" dirty="0">
                <a:latin typeface="Consolas" panose="020B0609020204030204" pitchFamily="49" charset="0"/>
              </a:rPr>
              <a:t>(</a:t>
            </a:r>
            <a:r>
              <a:rPr lang="nl-BE" sz="1600" b="1" dirty="0">
                <a:latin typeface="Consolas" panose="020B0609020204030204" pitchFamily="49" charset="0"/>
              </a:rPr>
              <a:t>string</a:t>
            </a:r>
            <a:r>
              <a:rPr lang="nl-BE" sz="1600" dirty="0">
                <a:latin typeface="Consolas" panose="020B0609020204030204" pitchFamily="49" charset="0"/>
              </a:rPr>
              <a:t> email) {  </a:t>
            </a:r>
          </a:p>
          <a:p>
            <a:pPr marL="45720" indent="0">
              <a:buNone/>
            </a:pPr>
            <a:r>
              <a:rPr lang="nl-BE" sz="1600" b="1" dirty="0">
                <a:latin typeface="Consolas" panose="020B0609020204030204" pitchFamily="49" charset="0"/>
              </a:rPr>
              <a:t>     return</a:t>
            </a:r>
            <a:r>
              <a:rPr lang="nl-BE" sz="1600" dirty="0">
                <a:latin typeface="Consolas" panose="020B0609020204030204" pitchFamily="49" charset="0"/>
              </a:rPr>
              <a:t> </a:t>
            </a:r>
            <a:r>
              <a:rPr lang="nl-BE" sz="1600" dirty="0" err="1">
                <a:latin typeface="Consolas" panose="020B0609020204030204" pitchFamily="49" charset="0"/>
              </a:rPr>
              <a:t>email.Contains</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bool</a:t>
            </a:r>
            <a:r>
              <a:rPr lang="nl-BE" sz="1600" dirty="0">
                <a:latin typeface="Consolas" panose="020B0609020204030204" pitchFamily="49" charset="0"/>
              </a:rPr>
              <a:t> </a:t>
            </a:r>
            <a:r>
              <a:rPr lang="nl-BE" sz="1600" dirty="0" err="1">
                <a:latin typeface="Consolas" panose="020B0609020204030204" pitchFamily="49" charset="0"/>
              </a:rPr>
              <a:t>SendEmail</a:t>
            </a:r>
            <a:r>
              <a:rPr lang="nl-BE" sz="1600" dirty="0">
                <a:latin typeface="Consolas" panose="020B0609020204030204" pitchFamily="49" charset="0"/>
              </a:rPr>
              <a:t>(</a:t>
            </a:r>
            <a:r>
              <a:rPr lang="nl-BE" sz="1600" dirty="0" err="1">
                <a:latin typeface="Consolas" panose="020B0609020204030204" pitchFamily="49" charset="0"/>
              </a:rPr>
              <a:t>MailMessage</a:t>
            </a:r>
            <a:r>
              <a:rPr lang="nl-BE" sz="1600" dirty="0">
                <a:latin typeface="Consolas" panose="020B0609020204030204" pitchFamily="49" charset="0"/>
              </a:rPr>
              <a:t> </a:t>
            </a:r>
            <a:r>
              <a:rPr lang="nl-BE" sz="1600" dirty="0" err="1">
                <a:latin typeface="Consolas" panose="020B0609020204030204" pitchFamily="49" charset="0"/>
              </a:rPr>
              <a:t>message</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smtpClient.Send</a:t>
            </a:r>
            <a:r>
              <a:rPr lang="nl-BE" sz="1600" dirty="0">
                <a:latin typeface="Consolas" panose="020B0609020204030204" pitchFamily="49" charset="0"/>
              </a:rPr>
              <a:t>(</a:t>
            </a:r>
            <a:r>
              <a:rPr lang="nl-BE" sz="1600" dirty="0" err="1">
                <a:latin typeface="Consolas" panose="020B0609020204030204" pitchFamily="49" charset="0"/>
              </a:rPr>
              <a:t>message</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71</a:t>
            </a:fld>
            <a:endParaRPr lang="en-US" dirty="0"/>
          </a:p>
        </p:txBody>
      </p:sp>
      <p:grpSp>
        <p:nvGrpSpPr>
          <p:cNvPr id="15" name="Groep 14"/>
          <p:cNvGrpSpPr/>
          <p:nvPr/>
        </p:nvGrpSpPr>
        <p:grpSpPr>
          <a:xfrm>
            <a:off x="2895600" y="3676650"/>
            <a:ext cx="5086351" cy="1057275"/>
            <a:chOff x="2895600" y="3676650"/>
            <a:chExt cx="5086351" cy="1057275"/>
          </a:xfrm>
        </p:grpSpPr>
        <p:sp>
          <p:nvSpPr>
            <p:cNvPr id="5" name="Ovaal 4"/>
            <p:cNvSpPr/>
            <p:nvPr/>
          </p:nvSpPr>
          <p:spPr>
            <a:xfrm>
              <a:off x="2895600" y="3676650"/>
              <a:ext cx="1485900" cy="4286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8" name="Rechte verbindingslijn met pijl 7"/>
            <p:cNvCxnSpPr>
              <a:stCxn id="5" idx="5"/>
            </p:cNvCxnSpPr>
            <p:nvPr/>
          </p:nvCxnSpPr>
          <p:spPr>
            <a:xfrm>
              <a:off x="4163895" y="4042504"/>
              <a:ext cx="3818056" cy="6914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ep 15"/>
          <p:cNvGrpSpPr/>
          <p:nvPr/>
        </p:nvGrpSpPr>
        <p:grpSpPr>
          <a:xfrm>
            <a:off x="1838325" y="4895205"/>
            <a:ext cx="6143626" cy="428625"/>
            <a:chOff x="1838325" y="4895205"/>
            <a:chExt cx="6143626" cy="428625"/>
          </a:xfrm>
        </p:grpSpPr>
        <p:sp>
          <p:nvSpPr>
            <p:cNvPr id="6" name="Ovaal 5"/>
            <p:cNvSpPr/>
            <p:nvPr/>
          </p:nvSpPr>
          <p:spPr>
            <a:xfrm>
              <a:off x="1838325" y="4895205"/>
              <a:ext cx="1485900" cy="4286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1" name="Rechte verbindingslijn met pijl 10"/>
            <p:cNvCxnSpPr/>
            <p:nvPr/>
          </p:nvCxnSpPr>
          <p:spPr>
            <a:xfrm flipV="1">
              <a:off x="3067050" y="4895205"/>
              <a:ext cx="4914901" cy="482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hthoek 13"/>
          <p:cNvSpPr/>
          <p:nvPr/>
        </p:nvSpPr>
        <p:spPr>
          <a:xfrm>
            <a:off x="7981951" y="4317537"/>
            <a:ext cx="2609849" cy="1155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rgbClr val="FF0000"/>
                </a:solidFill>
              </a:rPr>
              <a:t>Hebben eigenlijk niet veel te zien met de klasse </a:t>
            </a:r>
            <a:r>
              <a:rPr lang="nl-BE" dirty="0" err="1">
                <a:solidFill>
                  <a:srgbClr val="FF0000"/>
                </a:solidFill>
              </a:rPr>
              <a:t>UserService</a:t>
            </a:r>
            <a:endParaRPr lang="nl-BE" dirty="0">
              <a:solidFill>
                <a:srgbClr val="FF0000"/>
              </a:solidFill>
            </a:endParaRPr>
          </a:p>
        </p:txBody>
      </p:sp>
    </p:spTree>
    <p:extLst>
      <p:ext uri="{BB962C8B-B14F-4D97-AF65-F5344CB8AC3E}">
        <p14:creationId xmlns:p14="http://schemas.microsoft.com/office/powerpoint/2010/main" val="10917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43000" y="-164756"/>
            <a:ext cx="9875520" cy="1356360"/>
          </a:xfrm>
        </p:spPr>
        <p:txBody>
          <a:bodyPr/>
          <a:lstStyle/>
          <a:p>
            <a:r>
              <a:rPr lang="nl-BE" dirty="0"/>
              <a:t>SRP: hoe het beter kan</a:t>
            </a:r>
          </a:p>
        </p:txBody>
      </p:sp>
      <p:sp>
        <p:nvSpPr>
          <p:cNvPr id="3" name="Tijdelijke aanduiding voor inhoud 2"/>
          <p:cNvSpPr>
            <a:spLocks noGrp="1"/>
          </p:cNvSpPr>
          <p:nvPr>
            <p:ph idx="1"/>
          </p:nvPr>
        </p:nvSpPr>
        <p:spPr>
          <a:xfrm>
            <a:off x="222422" y="970005"/>
            <a:ext cx="11705967" cy="5618948"/>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UserService</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EmailService</a:t>
            </a:r>
            <a:r>
              <a:rPr lang="nl-BE" sz="1600" dirty="0">
                <a:latin typeface="Consolas" panose="020B0609020204030204" pitchFamily="49" charset="0"/>
              </a:rPr>
              <a:t> _</a:t>
            </a:r>
            <a:r>
              <a:rPr lang="nl-BE" sz="1600" dirty="0" err="1">
                <a:latin typeface="Consolas" panose="020B0609020204030204" pitchFamily="49" charset="0"/>
              </a:rPr>
              <a:t>emailService</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DbContext</a:t>
            </a:r>
            <a:r>
              <a:rPr lang="nl-BE" sz="1600" dirty="0">
                <a:latin typeface="Consolas" panose="020B0609020204030204" pitchFamily="49" charset="0"/>
              </a:rPr>
              <a:t> _</a:t>
            </a:r>
            <a:r>
              <a:rPr lang="nl-BE" sz="1600" dirty="0" err="1">
                <a:latin typeface="Consolas" panose="020B0609020204030204" pitchFamily="49" charset="0"/>
              </a:rPr>
              <a:t>dbContext</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dirty="0" err="1">
                <a:latin typeface="Consolas" panose="020B0609020204030204" pitchFamily="49" charset="0"/>
              </a:rPr>
              <a:t>UserService</a:t>
            </a:r>
            <a:r>
              <a:rPr lang="nl-BE" sz="1600" dirty="0">
                <a:latin typeface="Consolas" panose="020B0609020204030204" pitchFamily="49" charset="0"/>
              </a:rPr>
              <a:t>(</a:t>
            </a:r>
            <a:r>
              <a:rPr lang="nl-BE" sz="1600" dirty="0" err="1">
                <a:latin typeface="Consolas" panose="020B0609020204030204" pitchFamily="49" charset="0"/>
              </a:rPr>
              <a:t>EmailService</a:t>
            </a:r>
            <a:r>
              <a:rPr lang="nl-BE" sz="1600" dirty="0">
                <a:latin typeface="Consolas" panose="020B0609020204030204" pitchFamily="49" charset="0"/>
              </a:rPr>
              <a:t> </a:t>
            </a:r>
            <a:r>
              <a:rPr lang="nl-BE" sz="1600" dirty="0" err="1">
                <a:latin typeface="Consolas" panose="020B0609020204030204" pitchFamily="49" charset="0"/>
              </a:rPr>
              <a:t>aEmailService</a:t>
            </a:r>
            <a:r>
              <a:rPr lang="nl-BE" sz="1600" dirty="0">
                <a:latin typeface="Consolas" panose="020B0609020204030204" pitchFamily="49" charset="0"/>
              </a:rPr>
              <a:t>, </a:t>
            </a:r>
            <a:r>
              <a:rPr lang="nl-BE" sz="1600" dirty="0" err="1">
                <a:latin typeface="Consolas" panose="020B0609020204030204" pitchFamily="49" charset="0"/>
              </a:rPr>
              <a:t>DbContext</a:t>
            </a:r>
            <a:r>
              <a:rPr lang="nl-BE" sz="1600" dirty="0">
                <a:latin typeface="Consolas" panose="020B0609020204030204" pitchFamily="49" charset="0"/>
              </a:rPr>
              <a:t> </a:t>
            </a:r>
            <a:r>
              <a:rPr lang="nl-BE" sz="1600" dirty="0" err="1">
                <a:latin typeface="Consolas" panose="020B0609020204030204" pitchFamily="49" charset="0"/>
              </a:rPr>
              <a:t>aDbContext</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emailService</a:t>
            </a:r>
            <a:r>
              <a:rPr lang="nl-BE" sz="1600" dirty="0">
                <a:latin typeface="Consolas" panose="020B0609020204030204" pitchFamily="49" charset="0"/>
              </a:rPr>
              <a:t> = </a:t>
            </a:r>
            <a:r>
              <a:rPr lang="nl-BE" sz="1600" dirty="0" err="1">
                <a:latin typeface="Consolas" panose="020B0609020204030204" pitchFamily="49" charset="0"/>
              </a:rPr>
              <a:t>aEmailService</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dbContext</a:t>
            </a:r>
            <a:r>
              <a:rPr lang="nl-BE" sz="1600" dirty="0">
                <a:latin typeface="Consolas" panose="020B0609020204030204" pitchFamily="49" charset="0"/>
              </a:rPr>
              <a:t> = </a:t>
            </a:r>
            <a:r>
              <a:rPr lang="nl-BE" sz="1600" dirty="0" err="1">
                <a:latin typeface="Consolas" panose="020B0609020204030204" pitchFamily="49" charset="0"/>
              </a:rPr>
              <a:t>aDbContext</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Register(</a:t>
            </a:r>
            <a:r>
              <a:rPr lang="nl-BE" sz="1600" b="1" dirty="0">
                <a:latin typeface="Consolas" panose="020B0609020204030204" pitchFamily="49" charset="0"/>
              </a:rPr>
              <a:t>string</a:t>
            </a:r>
            <a:r>
              <a:rPr lang="nl-BE" sz="1600" dirty="0">
                <a:latin typeface="Consolas" panose="020B0609020204030204" pitchFamily="49" charset="0"/>
              </a:rPr>
              <a:t> email, </a:t>
            </a:r>
            <a:r>
              <a:rPr lang="nl-BE" sz="1600" b="1" dirty="0">
                <a:latin typeface="Consolas" panose="020B0609020204030204" pitchFamily="49" charset="0"/>
              </a:rPr>
              <a:t>string</a:t>
            </a:r>
            <a:r>
              <a:rPr lang="nl-BE" sz="1600" dirty="0">
                <a:latin typeface="Consolas" panose="020B0609020204030204" pitchFamily="49" charset="0"/>
              </a:rPr>
              <a:t> password)  {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if</a:t>
            </a:r>
            <a:r>
              <a:rPr lang="nl-BE" sz="1600" dirty="0">
                <a:latin typeface="Consolas" panose="020B0609020204030204" pitchFamily="49" charset="0"/>
              </a:rPr>
              <a:t> (!_</a:t>
            </a:r>
            <a:r>
              <a:rPr lang="nl-BE" sz="1600" dirty="0" err="1">
                <a:latin typeface="Consolas" panose="020B0609020204030204" pitchFamily="49" charset="0"/>
              </a:rPr>
              <a:t>emailService.ValidateEmail</a:t>
            </a:r>
            <a:r>
              <a:rPr lang="nl-BE" sz="1600" dirty="0">
                <a:latin typeface="Consolas" panose="020B0609020204030204" pitchFamily="49" charset="0"/>
              </a:rPr>
              <a:t>(email))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throw</a:t>
            </a:r>
            <a:r>
              <a:rPr lang="nl-BE" sz="1600" dirty="0">
                <a:latin typeface="Consolas" panose="020B0609020204030204" pitchFamily="49" charset="0"/>
              </a:rPr>
              <a:t>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ValidationException</a:t>
            </a:r>
            <a:r>
              <a:rPr lang="nl-BE" sz="1600" dirty="0">
                <a:latin typeface="Consolas" panose="020B0609020204030204" pitchFamily="49" charset="0"/>
              </a:rPr>
              <a:t>("Email is </a:t>
            </a:r>
            <a:r>
              <a:rPr lang="nl-BE" sz="1600" dirty="0" err="1">
                <a:latin typeface="Consolas" panose="020B0609020204030204" pitchFamily="49" charset="0"/>
              </a:rPr>
              <a:t>not</a:t>
            </a:r>
            <a:r>
              <a:rPr lang="nl-BE" sz="1600" dirty="0">
                <a:latin typeface="Consolas" panose="020B0609020204030204" pitchFamily="49" charset="0"/>
              </a:rPr>
              <a:t> </a:t>
            </a:r>
            <a:r>
              <a:rPr lang="nl-BE" sz="1600" dirty="0" err="1">
                <a:latin typeface="Consolas" panose="020B0609020204030204" pitchFamily="49" charset="0"/>
              </a:rPr>
              <a:t>an</a:t>
            </a:r>
            <a:r>
              <a:rPr lang="nl-BE" sz="1600" dirty="0">
                <a:latin typeface="Consolas" panose="020B0609020204030204" pitchFamily="49" charset="0"/>
              </a:rPr>
              <a:t> email");  </a:t>
            </a:r>
          </a:p>
          <a:p>
            <a:pPr marL="45720" indent="0">
              <a:buNone/>
            </a:pPr>
            <a:r>
              <a:rPr lang="nl-BE" sz="1600" dirty="0">
                <a:latin typeface="Consolas" panose="020B0609020204030204" pitchFamily="49" charset="0"/>
              </a:rPr>
              <a:t>      var user = </a:t>
            </a:r>
            <a:r>
              <a:rPr lang="nl-BE" sz="1600" b="1" dirty="0">
                <a:latin typeface="Consolas" panose="020B0609020204030204" pitchFamily="49" charset="0"/>
              </a:rPr>
              <a:t>new</a:t>
            </a:r>
            <a:r>
              <a:rPr lang="nl-BE" sz="1600" dirty="0">
                <a:latin typeface="Consolas" panose="020B0609020204030204" pitchFamily="49" charset="0"/>
              </a:rPr>
              <a:t> User(email, password);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dbContext.Save</a:t>
            </a:r>
            <a:r>
              <a:rPr lang="nl-BE" sz="1600" dirty="0">
                <a:latin typeface="Consolas" panose="020B0609020204030204" pitchFamily="49" charset="0"/>
              </a:rPr>
              <a:t>(user);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emailService.SendEmail</a:t>
            </a:r>
            <a:r>
              <a:rPr lang="nl-BE" sz="1600" dirty="0">
                <a:latin typeface="Consolas" panose="020B0609020204030204" pitchFamily="49" charset="0"/>
              </a:rPr>
              <a:t>(</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MailMessage</a:t>
            </a:r>
            <a:r>
              <a:rPr lang="nl-BE" sz="1600" dirty="0">
                <a:latin typeface="Consolas" panose="020B0609020204030204" pitchFamily="49" charset="0"/>
              </a:rPr>
              <a:t>("myname@mydomain.com", email) {Subject=“</a:t>
            </a:r>
            <a:r>
              <a:rPr lang="nl-BE" sz="1600" dirty="0" err="1">
                <a:latin typeface="Consolas" panose="020B0609020204030204" pitchFamily="49" charset="0"/>
              </a:rPr>
              <a:t>Hello</a:t>
            </a:r>
            <a:r>
              <a:rPr lang="nl-BE" sz="1600" dirty="0">
                <a:latin typeface="Consolas" panose="020B0609020204030204" pitchFamily="49" charset="0"/>
              </a:rPr>
              <a:t> fool!"});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72</a:t>
            </a:fld>
            <a:endParaRPr lang="en-US" dirty="0"/>
          </a:p>
        </p:txBody>
      </p:sp>
    </p:spTree>
    <p:extLst>
      <p:ext uri="{BB962C8B-B14F-4D97-AF65-F5344CB8AC3E}">
        <p14:creationId xmlns:p14="http://schemas.microsoft.com/office/powerpoint/2010/main" val="3124401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SRP: hoe het beter kan</a:t>
            </a:r>
          </a:p>
        </p:txBody>
      </p:sp>
      <p:sp>
        <p:nvSpPr>
          <p:cNvPr id="3" name="Tijdelijke aanduiding voor inhoud 2"/>
          <p:cNvSpPr>
            <a:spLocks noGrp="1"/>
          </p:cNvSpPr>
          <p:nvPr>
            <p:ph idx="1"/>
          </p:nvPr>
        </p:nvSpPr>
        <p:spPr>
          <a:xfrm>
            <a:off x="871151" y="1670220"/>
            <a:ext cx="9872871" cy="4837671"/>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EmailService</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SmtpClient</a:t>
            </a:r>
            <a:r>
              <a:rPr lang="nl-BE" sz="1600" dirty="0">
                <a:latin typeface="Consolas" panose="020B0609020204030204" pitchFamily="49" charset="0"/>
              </a:rPr>
              <a:t> _</a:t>
            </a:r>
            <a:r>
              <a:rPr lang="nl-BE" sz="1600" dirty="0" err="1">
                <a:latin typeface="Consolas" panose="020B0609020204030204" pitchFamily="49" charset="0"/>
              </a:rPr>
              <a:t>smtpClient</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dirty="0" err="1">
                <a:latin typeface="Consolas" panose="020B0609020204030204" pitchFamily="49" charset="0"/>
              </a:rPr>
              <a:t>EmailService</a:t>
            </a:r>
            <a:r>
              <a:rPr lang="nl-BE" sz="1600" dirty="0">
                <a:latin typeface="Consolas" panose="020B0609020204030204" pitchFamily="49" charset="0"/>
              </a:rPr>
              <a:t>(</a:t>
            </a:r>
            <a:r>
              <a:rPr lang="nl-BE" sz="1600" dirty="0" err="1">
                <a:latin typeface="Consolas" panose="020B0609020204030204" pitchFamily="49" charset="0"/>
              </a:rPr>
              <a:t>SmtpClient</a:t>
            </a:r>
            <a:r>
              <a:rPr lang="nl-BE" sz="1600" dirty="0">
                <a:latin typeface="Consolas" panose="020B0609020204030204" pitchFamily="49" charset="0"/>
              </a:rPr>
              <a:t> </a:t>
            </a:r>
            <a:r>
              <a:rPr lang="nl-BE" sz="1600" dirty="0" err="1">
                <a:latin typeface="Consolas" panose="020B0609020204030204" pitchFamily="49" charset="0"/>
              </a:rPr>
              <a:t>aSmtpClient</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smtpClient</a:t>
            </a:r>
            <a:r>
              <a:rPr lang="nl-BE" sz="1600" dirty="0">
                <a:latin typeface="Consolas" panose="020B0609020204030204" pitchFamily="49" charset="0"/>
              </a:rPr>
              <a:t> = </a:t>
            </a:r>
            <a:r>
              <a:rPr lang="nl-BE" sz="1600" dirty="0" err="1">
                <a:latin typeface="Consolas" panose="020B0609020204030204" pitchFamily="49" charset="0"/>
              </a:rPr>
              <a:t>aSmtpClient</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bool</a:t>
            </a:r>
            <a:r>
              <a:rPr lang="nl-BE" sz="1600" dirty="0">
                <a:latin typeface="Consolas" panose="020B0609020204030204" pitchFamily="49" charset="0"/>
              </a:rPr>
              <a:t> </a:t>
            </a:r>
            <a:r>
              <a:rPr lang="nl-BE" sz="1600" b="1" dirty="0">
                <a:latin typeface="Consolas" panose="020B0609020204030204" pitchFamily="49" charset="0"/>
              </a:rPr>
              <a:t>virtual</a:t>
            </a:r>
            <a:r>
              <a:rPr lang="nl-BE" sz="1600" dirty="0">
                <a:latin typeface="Consolas" panose="020B0609020204030204" pitchFamily="49" charset="0"/>
              </a:rPr>
              <a:t> </a:t>
            </a:r>
            <a:r>
              <a:rPr lang="nl-BE" sz="1600" dirty="0" err="1">
                <a:latin typeface="Consolas" panose="020B0609020204030204" pitchFamily="49" charset="0"/>
              </a:rPr>
              <a:t>ValidateEmail</a:t>
            </a:r>
            <a:r>
              <a:rPr lang="nl-BE" sz="1600" dirty="0">
                <a:latin typeface="Consolas" panose="020B0609020204030204" pitchFamily="49" charset="0"/>
              </a:rPr>
              <a:t>(</a:t>
            </a:r>
            <a:r>
              <a:rPr lang="nl-BE" sz="1600" b="1" dirty="0">
                <a:latin typeface="Consolas" panose="020B0609020204030204" pitchFamily="49" charset="0"/>
              </a:rPr>
              <a:t>string</a:t>
            </a:r>
            <a:r>
              <a:rPr lang="nl-BE" sz="1600" dirty="0">
                <a:latin typeface="Consolas" panose="020B0609020204030204" pitchFamily="49" charset="0"/>
              </a:rPr>
              <a:t> email)  {  </a:t>
            </a:r>
          </a:p>
          <a:p>
            <a:pPr marL="45720" indent="0">
              <a:buNone/>
            </a:pPr>
            <a:r>
              <a:rPr lang="nl-BE" sz="1600" b="1" dirty="0">
                <a:latin typeface="Consolas" panose="020B0609020204030204" pitchFamily="49" charset="0"/>
              </a:rPr>
              <a:t>      		return</a:t>
            </a:r>
            <a:r>
              <a:rPr lang="nl-BE" sz="1600" dirty="0">
                <a:latin typeface="Consolas" panose="020B0609020204030204" pitchFamily="49" charset="0"/>
              </a:rPr>
              <a:t> </a:t>
            </a:r>
            <a:r>
              <a:rPr lang="nl-BE" sz="1600" dirty="0" err="1">
                <a:latin typeface="Consolas" panose="020B0609020204030204" pitchFamily="49" charset="0"/>
              </a:rPr>
              <a:t>email.Contains</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bool</a:t>
            </a:r>
            <a:r>
              <a:rPr lang="nl-BE" sz="1600" dirty="0">
                <a:latin typeface="Consolas" panose="020B0609020204030204" pitchFamily="49" charset="0"/>
              </a:rPr>
              <a:t> </a:t>
            </a:r>
            <a:r>
              <a:rPr lang="nl-BE" sz="1600" dirty="0" err="1">
                <a:latin typeface="Consolas" panose="020B0609020204030204" pitchFamily="49" charset="0"/>
              </a:rPr>
              <a:t>SendEmail</a:t>
            </a:r>
            <a:r>
              <a:rPr lang="nl-BE" sz="1600" dirty="0">
                <a:latin typeface="Consolas" panose="020B0609020204030204" pitchFamily="49" charset="0"/>
              </a:rPr>
              <a:t>(</a:t>
            </a:r>
            <a:r>
              <a:rPr lang="nl-BE" sz="1600" dirty="0" err="1">
                <a:latin typeface="Consolas" panose="020B0609020204030204" pitchFamily="49" charset="0"/>
              </a:rPr>
              <a:t>MailMessage</a:t>
            </a:r>
            <a:r>
              <a:rPr lang="nl-BE" sz="1600" dirty="0">
                <a:latin typeface="Consolas" panose="020B0609020204030204" pitchFamily="49" charset="0"/>
              </a:rPr>
              <a:t> </a:t>
            </a:r>
            <a:r>
              <a:rPr lang="nl-BE" sz="1600" dirty="0" err="1">
                <a:latin typeface="Consolas" panose="020B0609020204030204" pitchFamily="49" charset="0"/>
              </a:rPr>
              <a:t>message</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_</a:t>
            </a:r>
            <a:r>
              <a:rPr lang="nl-BE" sz="1600" dirty="0" err="1">
                <a:latin typeface="Consolas" panose="020B0609020204030204" pitchFamily="49" charset="0"/>
              </a:rPr>
              <a:t>smtpClient.Send</a:t>
            </a:r>
            <a:r>
              <a:rPr lang="nl-BE" sz="1600" dirty="0">
                <a:latin typeface="Consolas" panose="020B0609020204030204" pitchFamily="49" charset="0"/>
              </a:rPr>
              <a:t>(</a:t>
            </a:r>
            <a:r>
              <a:rPr lang="nl-BE" sz="1600" dirty="0" err="1">
                <a:latin typeface="Consolas" panose="020B0609020204030204" pitchFamily="49" charset="0"/>
              </a:rPr>
              <a:t>message</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73</a:t>
            </a:fld>
            <a:endParaRPr lang="en-US" dirty="0"/>
          </a:p>
        </p:txBody>
      </p:sp>
    </p:spTree>
    <p:extLst>
      <p:ext uri="{BB962C8B-B14F-4D97-AF65-F5344CB8AC3E}">
        <p14:creationId xmlns:p14="http://schemas.microsoft.com/office/powerpoint/2010/main" val="18302169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Open/Closed </a:t>
            </a:r>
            <a:r>
              <a:rPr lang="nl-BE" dirty="0" err="1"/>
              <a:t>Principle</a:t>
            </a:r>
            <a:endParaRPr lang="nl-BE" dirty="0"/>
          </a:p>
        </p:txBody>
      </p:sp>
      <p:sp>
        <p:nvSpPr>
          <p:cNvPr id="3" name="Tijdelijke aanduiding voor inhoud 2"/>
          <p:cNvSpPr>
            <a:spLocks noGrp="1"/>
          </p:cNvSpPr>
          <p:nvPr>
            <p:ph idx="1"/>
          </p:nvPr>
        </p:nvSpPr>
        <p:spPr/>
        <p:txBody>
          <a:bodyPr/>
          <a:lstStyle/>
          <a:p>
            <a:r>
              <a:rPr lang="nl-BE" dirty="0"/>
              <a:t>OCP: “A software module/class is open </a:t>
            </a:r>
            <a:r>
              <a:rPr lang="nl-BE" dirty="0" err="1"/>
              <a:t>for</a:t>
            </a:r>
            <a:r>
              <a:rPr lang="nl-BE" dirty="0"/>
              <a:t> extension </a:t>
            </a:r>
            <a:r>
              <a:rPr lang="nl-BE" dirty="0" err="1"/>
              <a:t>and</a:t>
            </a:r>
            <a:r>
              <a:rPr lang="nl-BE" dirty="0"/>
              <a:t> </a:t>
            </a:r>
            <a:r>
              <a:rPr lang="nl-BE" dirty="0" err="1"/>
              <a:t>closed</a:t>
            </a:r>
            <a:r>
              <a:rPr lang="nl-BE" dirty="0"/>
              <a:t> </a:t>
            </a:r>
            <a:r>
              <a:rPr lang="nl-BE" dirty="0" err="1"/>
              <a:t>for</a:t>
            </a:r>
            <a:r>
              <a:rPr lang="nl-BE" dirty="0"/>
              <a:t> </a:t>
            </a:r>
            <a:r>
              <a:rPr lang="nl-BE" dirty="0" err="1"/>
              <a:t>modification</a:t>
            </a:r>
            <a:r>
              <a:rPr lang="nl-BE" dirty="0"/>
              <a:t>”</a:t>
            </a:r>
          </a:p>
          <a:p>
            <a:r>
              <a:rPr lang="nl-BE" dirty="0"/>
              <a:t>Closed </a:t>
            </a:r>
            <a:r>
              <a:rPr lang="nl-BE" dirty="0" err="1"/>
              <a:t>for</a:t>
            </a:r>
            <a:r>
              <a:rPr lang="nl-BE" dirty="0"/>
              <a:t> </a:t>
            </a:r>
            <a:r>
              <a:rPr lang="nl-BE" dirty="0" err="1"/>
              <a:t>modifications</a:t>
            </a:r>
            <a:r>
              <a:rPr lang="nl-BE" dirty="0"/>
              <a:t>: klasse is in principe grondig getest (unit </a:t>
            </a:r>
            <a:r>
              <a:rPr lang="nl-BE" dirty="0" err="1"/>
              <a:t>testing</a:t>
            </a:r>
            <a:r>
              <a:rPr lang="nl-BE" dirty="0"/>
              <a:t>) en het is niet de bedoeling om geteste klasse aan te passen (tenzij we bugs zouden vinden). </a:t>
            </a:r>
          </a:p>
          <a:p>
            <a:r>
              <a:rPr lang="nl-BE" dirty="0"/>
              <a:t>Anderzijds moet een klasse wel open zijn voor extension: bijv. door overerving</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74</a:t>
            </a:fld>
            <a:endParaRPr lang="en-US" dirty="0"/>
          </a:p>
        </p:txBody>
      </p:sp>
    </p:spTree>
    <p:extLst>
      <p:ext uri="{BB962C8B-B14F-4D97-AF65-F5344CB8AC3E}">
        <p14:creationId xmlns:p14="http://schemas.microsoft.com/office/powerpoint/2010/main" val="410861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OCP: hoe het niet moet</a:t>
            </a:r>
          </a:p>
        </p:txBody>
      </p:sp>
      <p:sp>
        <p:nvSpPr>
          <p:cNvPr id="3" name="Tijdelijke aanduiding voor inhoud 2"/>
          <p:cNvSpPr>
            <a:spLocks noGrp="1"/>
          </p:cNvSpPr>
          <p:nvPr>
            <p:ph idx="1"/>
          </p:nvPr>
        </p:nvSpPr>
        <p:spPr>
          <a:xfrm>
            <a:off x="1143000" y="1571625"/>
            <a:ext cx="9872871" cy="5017327"/>
          </a:xfrm>
          <a:solidFill>
            <a:schemeClr val="accent1"/>
          </a:solidFill>
        </p:spPr>
        <p:txBody>
          <a:bodyPr>
            <a:normAutofit fontScale="92500" lnSpcReduction="20000"/>
          </a:bodyPr>
          <a:lstStyle/>
          <a:p>
            <a:pPr marL="45720" indent="0">
              <a:buNone/>
            </a:pPr>
            <a:r>
              <a:rPr lang="en-US" sz="1900" b="1" dirty="0">
                <a:latin typeface="Consolas" panose="020B0609020204030204" pitchFamily="49" charset="0"/>
              </a:rPr>
              <a:t>public</a:t>
            </a:r>
            <a:r>
              <a:rPr lang="en-US" sz="1900" dirty="0">
                <a:latin typeface="Consolas" panose="020B0609020204030204" pitchFamily="49" charset="0"/>
              </a:rPr>
              <a:t> </a:t>
            </a:r>
            <a:r>
              <a:rPr lang="en-US" sz="1900" b="1" dirty="0">
                <a:latin typeface="Consolas" panose="020B0609020204030204" pitchFamily="49" charset="0"/>
              </a:rPr>
              <a:t>class</a:t>
            </a:r>
            <a:r>
              <a:rPr lang="en-US" sz="1900" dirty="0">
                <a:latin typeface="Consolas" panose="020B0609020204030204" pitchFamily="49" charset="0"/>
              </a:rPr>
              <a:t> Rectangle{  </a:t>
            </a:r>
          </a:p>
          <a:p>
            <a:pPr marL="45720" indent="0">
              <a:buNone/>
            </a:pPr>
            <a:r>
              <a:rPr lang="en-US" sz="1900" b="1" dirty="0">
                <a:latin typeface="Consolas" panose="020B0609020204030204" pitchFamily="49" charset="0"/>
              </a:rPr>
              <a:t>   public</a:t>
            </a:r>
            <a:r>
              <a:rPr lang="en-US" sz="1900" dirty="0">
                <a:latin typeface="Consolas" panose="020B0609020204030204" pitchFamily="49" charset="0"/>
              </a:rPr>
              <a:t> </a:t>
            </a:r>
            <a:r>
              <a:rPr lang="en-US" sz="1900" b="1" dirty="0">
                <a:latin typeface="Consolas" panose="020B0609020204030204" pitchFamily="49" charset="0"/>
              </a:rPr>
              <a:t>double</a:t>
            </a:r>
            <a:r>
              <a:rPr lang="en-US" sz="1900" dirty="0">
                <a:latin typeface="Consolas" panose="020B0609020204030204" pitchFamily="49" charset="0"/>
              </a:rPr>
              <a:t> Height {</a:t>
            </a:r>
            <a:r>
              <a:rPr lang="en-US" sz="1900" b="1" dirty="0" err="1">
                <a:latin typeface="Consolas" panose="020B0609020204030204" pitchFamily="49" charset="0"/>
              </a:rPr>
              <a:t>get</a:t>
            </a:r>
            <a:r>
              <a:rPr lang="en-US" sz="1900" dirty="0" err="1">
                <a:latin typeface="Consolas" panose="020B0609020204030204" pitchFamily="49" charset="0"/>
              </a:rPr>
              <a:t>;</a:t>
            </a:r>
            <a:r>
              <a:rPr lang="en-US" sz="1900" b="1" dirty="0" err="1">
                <a:latin typeface="Consolas" panose="020B0609020204030204" pitchFamily="49" charset="0"/>
              </a:rPr>
              <a:t>set</a:t>
            </a:r>
            <a:r>
              <a:rPr lang="en-US" sz="1900" dirty="0">
                <a:latin typeface="Consolas" panose="020B0609020204030204" pitchFamily="49" charset="0"/>
              </a:rPr>
              <a:t>;}  </a:t>
            </a:r>
          </a:p>
          <a:p>
            <a:pPr marL="45720" indent="0">
              <a:buNone/>
            </a:pPr>
            <a:r>
              <a:rPr lang="en-US" sz="1900" b="1" dirty="0">
                <a:latin typeface="Consolas" panose="020B0609020204030204" pitchFamily="49" charset="0"/>
              </a:rPr>
              <a:t>   public</a:t>
            </a:r>
            <a:r>
              <a:rPr lang="en-US" sz="1900" dirty="0">
                <a:latin typeface="Consolas" panose="020B0609020204030204" pitchFamily="49" charset="0"/>
              </a:rPr>
              <a:t> </a:t>
            </a:r>
            <a:r>
              <a:rPr lang="en-US" sz="1900" b="1" dirty="0">
                <a:latin typeface="Consolas" panose="020B0609020204030204" pitchFamily="49" charset="0"/>
              </a:rPr>
              <a:t>double</a:t>
            </a:r>
            <a:r>
              <a:rPr lang="en-US" sz="1900" dirty="0">
                <a:latin typeface="Consolas" panose="020B0609020204030204" pitchFamily="49" charset="0"/>
              </a:rPr>
              <a:t> Width {</a:t>
            </a:r>
            <a:r>
              <a:rPr lang="en-US" sz="1900" b="1" dirty="0" err="1">
                <a:latin typeface="Consolas" panose="020B0609020204030204" pitchFamily="49" charset="0"/>
              </a:rPr>
              <a:t>get</a:t>
            </a:r>
            <a:r>
              <a:rPr lang="en-US" sz="1900" dirty="0" err="1">
                <a:latin typeface="Consolas" panose="020B0609020204030204" pitchFamily="49" charset="0"/>
              </a:rPr>
              <a:t>;</a:t>
            </a:r>
            <a:r>
              <a:rPr lang="en-US" sz="1900" b="1" dirty="0" err="1">
                <a:latin typeface="Consolas" panose="020B0609020204030204" pitchFamily="49" charset="0"/>
              </a:rPr>
              <a:t>set</a:t>
            </a:r>
            <a:r>
              <a:rPr lang="en-US" sz="1900" dirty="0">
                <a:latin typeface="Consolas" panose="020B0609020204030204" pitchFamily="49" charset="0"/>
              </a:rPr>
              <a:t>; }  </a:t>
            </a:r>
          </a:p>
          <a:p>
            <a:pPr marL="45720" indent="0">
              <a:buNone/>
            </a:pPr>
            <a:r>
              <a:rPr lang="en-US" sz="1900" dirty="0">
                <a:latin typeface="Consolas" panose="020B0609020204030204" pitchFamily="49" charset="0"/>
              </a:rPr>
              <a:t>} </a:t>
            </a:r>
          </a:p>
          <a:p>
            <a:pPr marL="45720" indent="0">
              <a:buNone/>
            </a:pPr>
            <a:r>
              <a:rPr lang="nl-BE" sz="1900" b="1" dirty="0">
                <a:latin typeface="Consolas" panose="020B0609020204030204" pitchFamily="49" charset="0"/>
              </a:rPr>
              <a:t>public</a:t>
            </a:r>
            <a:r>
              <a:rPr lang="nl-BE" sz="1900" dirty="0">
                <a:latin typeface="Consolas" panose="020B0609020204030204" pitchFamily="49" charset="0"/>
              </a:rPr>
              <a:t> </a:t>
            </a:r>
            <a:r>
              <a:rPr lang="nl-BE" sz="1900" b="1" dirty="0">
                <a:latin typeface="Consolas" panose="020B0609020204030204" pitchFamily="49" charset="0"/>
              </a:rPr>
              <a:t>class</a:t>
            </a:r>
            <a:r>
              <a:rPr lang="nl-BE" sz="1900" dirty="0">
                <a:latin typeface="Consolas" panose="020B0609020204030204" pitchFamily="49" charset="0"/>
              </a:rPr>
              <a:t> </a:t>
            </a:r>
            <a:r>
              <a:rPr lang="nl-BE" sz="1900" dirty="0" err="1">
                <a:latin typeface="Consolas" panose="020B0609020204030204" pitchFamily="49" charset="0"/>
              </a:rPr>
              <a:t>AreaCalculator</a:t>
            </a:r>
            <a:r>
              <a:rPr lang="nl-BE" sz="1900" dirty="0">
                <a:latin typeface="Consolas" panose="020B0609020204030204" pitchFamily="49" charset="0"/>
              </a:rPr>
              <a:t> {  </a:t>
            </a:r>
          </a:p>
          <a:p>
            <a:pPr marL="45720" indent="0">
              <a:buNone/>
            </a:pPr>
            <a:r>
              <a:rPr lang="nl-BE" sz="1900" b="1" dirty="0">
                <a:latin typeface="Consolas" panose="020B0609020204030204" pitchFamily="49" charset="0"/>
              </a:rPr>
              <a:t>   public</a:t>
            </a:r>
            <a:r>
              <a:rPr lang="nl-BE" sz="1900" dirty="0">
                <a:latin typeface="Consolas" panose="020B0609020204030204" pitchFamily="49" charset="0"/>
              </a:rPr>
              <a:t> </a:t>
            </a:r>
            <a:r>
              <a:rPr lang="nl-BE" sz="1900" b="1" dirty="0">
                <a:latin typeface="Consolas" panose="020B0609020204030204" pitchFamily="49" charset="0"/>
              </a:rPr>
              <a:t>double</a:t>
            </a:r>
            <a:r>
              <a:rPr lang="nl-BE" sz="1900" dirty="0">
                <a:latin typeface="Consolas" panose="020B0609020204030204" pitchFamily="49" charset="0"/>
              </a:rPr>
              <a:t> </a:t>
            </a:r>
            <a:r>
              <a:rPr lang="nl-BE" sz="1900" dirty="0" err="1">
                <a:latin typeface="Consolas" panose="020B0609020204030204" pitchFamily="49" charset="0"/>
              </a:rPr>
              <a:t>TotalArea</a:t>
            </a:r>
            <a:r>
              <a:rPr lang="nl-BE" sz="1900" dirty="0">
                <a:latin typeface="Consolas" panose="020B0609020204030204" pitchFamily="49" charset="0"/>
              </a:rPr>
              <a:t>(</a:t>
            </a:r>
            <a:r>
              <a:rPr lang="nl-BE" sz="1900" dirty="0" err="1">
                <a:latin typeface="Consolas" panose="020B0609020204030204" pitchFamily="49" charset="0"/>
              </a:rPr>
              <a:t>Rectangle</a:t>
            </a:r>
            <a:r>
              <a:rPr lang="nl-BE" sz="1900" dirty="0">
                <a:latin typeface="Consolas" panose="020B0609020204030204" pitchFamily="49" charset="0"/>
              </a:rPr>
              <a:t>[] </a:t>
            </a:r>
            <a:r>
              <a:rPr lang="nl-BE" sz="1900" dirty="0" err="1">
                <a:latin typeface="Consolas" panose="020B0609020204030204" pitchFamily="49" charset="0"/>
              </a:rPr>
              <a:t>arrRectangles</a:t>
            </a:r>
            <a:r>
              <a:rPr lang="nl-BE" sz="1900" dirty="0">
                <a:latin typeface="Consolas" panose="020B0609020204030204" pitchFamily="49" charset="0"/>
              </a:rPr>
              <a:t>) {  </a:t>
            </a:r>
          </a:p>
          <a:p>
            <a:pPr marL="45720" indent="0">
              <a:buNone/>
            </a:pPr>
            <a:r>
              <a:rPr lang="nl-BE" sz="1900" b="1" dirty="0">
                <a:latin typeface="Consolas" panose="020B0609020204030204" pitchFamily="49" charset="0"/>
              </a:rPr>
              <a:t>      double</a:t>
            </a:r>
            <a:r>
              <a:rPr lang="nl-BE" sz="1900" dirty="0">
                <a:latin typeface="Consolas" panose="020B0609020204030204" pitchFamily="49" charset="0"/>
              </a:rPr>
              <a:t> area;  </a:t>
            </a:r>
          </a:p>
          <a:p>
            <a:pPr marL="45720" indent="0">
              <a:buNone/>
            </a:pPr>
            <a:r>
              <a:rPr lang="nl-BE" sz="1900" b="1" dirty="0">
                <a:latin typeface="Consolas" panose="020B0609020204030204" pitchFamily="49" charset="0"/>
              </a:rPr>
              <a:t>      </a:t>
            </a:r>
            <a:r>
              <a:rPr lang="nl-BE" sz="1900" b="1" dirty="0" err="1">
                <a:latin typeface="Consolas" panose="020B0609020204030204" pitchFamily="49" charset="0"/>
              </a:rPr>
              <a:t>foreach</a:t>
            </a:r>
            <a:r>
              <a:rPr lang="nl-BE" sz="1900" dirty="0">
                <a:latin typeface="Consolas" panose="020B0609020204030204" pitchFamily="49" charset="0"/>
              </a:rPr>
              <a:t>(var </a:t>
            </a:r>
            <a:r>
              <a:rPr lang="nl-BE" sz="1900" dirty="0" err="1">
                <a:latin typeface="Consolas" panose="020B0609020204030204" pitchFamily="49" charset="0"/>
              </a:rPr>
              <a:t>objRectangle</a:t>
            </a:r>
            <a:r>
              <a:rPr lang="nl-BE" sz="1900" dirty="0">
                <a:latin typeface="Consolas" panose="020B0609020204030204" pitchFamily="49" charset="0"/>
              </a:rPr>
              <a:t> </a:t>
            </a:r>
            <a:r>
              <a:rPr lang="nl-BE" sz="1900" b="1" dirty="0">
                <a:latin typeface="Consolas" panose="020B0609020204030204" pitchFamily="49" charset="0"/>
              </a:rPr>
              <a:t>in</a:t>
            </a:r>
            <a:r>
              <a:rPr lang="nl-BE" sz="1900" dirty="0">
                <a:latin typeface="Consolas" panose="020B0609020204030204" pitchFamily="49" charset="0"/>
              </a:rPr>
              <a:t> </a:t>
            </a:r>
            <a:r>
              <a:rPr lang="nl-BE" sz="1900" dirty="0" err="1">
                <a:latin typeface="Consolas" panose="020B0609020204030204" pitchFamily="49" charset="0"/>
              </a:rPr>
              <a:t>arrRectangles</a:t>
            </a:r>
            <a:r>
              <a:rPr lang="nl-BE" sz="1900" dirty="0">
                <a:latin typeface="Consolas" panose="020B0609020204030204" pitchFamily="49" charset="0"/>
              </a:rPr>
              <a:t>)  {  </a:t>
            </a:r>
          </a:p>
          <a:p>
            <a:pPr marL="45720" indent="0">
              <a:buNone/>
            </a:pPr>
            <a:r>
              <a:rPr lang="nl-BE" sz="1900" dirty="0">
                <a:latin typeface="Consolas" panose="020B0609020204030204" pitchFamily="49" charset="0"/>
              </a:rPr>
              <a:t>         area += </a:t>
            </a:r>
            <a:r>
              <a:rPr lang="nl-BE" sz="1900" dirty="0" err="1">
                <a:latin typeface="Consolas" panose="020B0609020204030204" pitchFamily="49" charset="0"/>
              </a:rPr>
              <a:t>objRectangle.Height</a:t>
            </a:r>
            <a:r>
              <a:rPr lang="nl-BE" sz="1900" dirty="0">
                <a:latin typeface="Consolas" panose="020B0609020204030204" pitchFamily="49" charset="0"/>
              </a:rPr>
              <a:t> * </a:t>
            </a:r>
            <a:r>
              <a:rPr lang="nl-BE" sz="1900" dirty="0" err="1">
                <a:latin typeface="Consolas" panose="020B0609020204030204" pitchFamily="49" charset="0"/>
              </a:rPr>
              <a:t>objRectangle.Width</a:t>
            </a:r>
            <a:r>
              <a:rPr lang="nl-BE" sz="1900" dirty="0">
                <a:latin typeface="Consolas" panose="020B0609020204030204" pitchFamily="49" charset="0"/>
              </a:rPr>
              <a:t>;  </a:t>
            </a:r>
          </a:p>
          <a:p>
            <a:pPr marL="45720" indent="0">
              <a:buNone/>
            </a:pPr>
            <a:r>
              <a:rPr lang="nl-BE" sz="1900" dirty="0">
                <a:latin typeface="Consolas" panose="020B0609020204030204" pitchFamily="49" charset="0"/>
              </a:rPr>
              <a:t>      }  </a:t>
            </a:r>
          </a:p>
          <a:p>
            <a:pPr marL="45720" indent="0">
              <a:buNone/>
            </a:pPr>
            <a:r>
              <a:rPr lang="nl-BE" sz="1900" b="1" dirty="0">
                <a:latin typeface="Consolas" panose="020B0609020204030204" pitchFamily="49" charset="0"/>
              </a:rPr>
              <a:t>      return</a:t>
            </a:r>
            <a:r>
              <a:rPr lang="nl-BE" sz="1900" dirty="0">
                <a:latin typeface="Consolas" panose="020B0609020204030204" pitchFamily="49" charset="0"/>
              </a:rPr>
              <a:t> area;  </a:t>
            </a:r>
          </a:p>
          <a:p>
            <a:pPr marL="45720" indent="0">
              <a:buNone/>
            </a:pPr>
            <a:r>
              <a:rPr lang="nl-BE" sz="1900" dirty="0">
                <a:latin typeface="Consolas" panose="020B0609020204030204" pitchFamily="49" charset="0"/>
              </a:rPr>
              <a:t>   }  </a:t>
            </a:r>
          </a:p>
          <a:p>
            <a:pPr marL="45720" indent="0">
              <a:buNone/>
            </a:pPr>
            <a:r>
              <a:rPr lang="nl-BE" sz="1900" dirty="0">
                <a:latin typeface="Consolas" panose="020B0609020204030204" pitchFamily="49" charset="0"/>
              </a:rPr>
              <a:t>} </a:t>
            </a:r>
            <a:r>
              <a:rPr lang="nl-BE" dirty="0">
                <a:latin typeface="Consolas" panose="020B0609020204030204" pitchFamily="49" charset="0"/>
              </a:rPr>
              <a:t> </a:t>
            </a:r>
          </a:p>
          <a:p>
            <a:pPr marL="45720" indent="0">
              <a:buNone/>
            </a:pPr>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75</a:t>
            </a:fld>
            <a:endParaRPr lang="en-US" dirty="0"/>
          </a:p>
        </p:txBody>
      </p:sp>
    </p:spTree>
    <p:extLst>
      <p:ext uri="{BB962C8B-B14F-4D97-AF65-F5344CB8AC3E}">
        <p14:creationId xmlns:p14="http://schemas.microsoft.com/office/powerpoint/2010/main" val="4269029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847725" y="2990850"/>
            <a:ext cx="6000750" cy="301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lstStyle/>
          <a:p>
            <a:r>
              <a:rPr lang="nl-BE" dirty="0"/>
              <a:t>OCP	</a:t>
            </a:r>
          </a:p>
        </p:txBody>
      </p:sp>
      <p:sp>
        <p:nvSpPr>
          <p:cNvPr id="3" name="Tijdelijke aanduiding voor inhoud 2"/>
          <p:cNvSpPr>
            <a:spLocks noGrp="1"/>
          </p:cNvSpPr>
          <p:nvPr>
            <p:ph idx="1"/>
          </p:nvPr>
        </p:nvSpPr>
        <p:spPr/>
        <p:txBody>
          <a:bodyPr>
            <a:normAutofit/>
          </a:bodyPr>
          <a:lstStyle/>
          <a:p>
            <a:r>
              <a:rPr lang="nl-BE" dirty="0"/>
              <a:t>Stel: je wilt ook de oppervlakte van andere figuren uitrekenen (cirkel, driehoek,…)</a:t>
            </a:r>
          </a:p>
          <a:p>
            <a:r>
              <a:rPr lang="nl-BE" dirty="0"/>
              <a:t>Probleem met de methode </a:t>
            </a:r>
            <a:r>
              <a:rPr lang="nl-BE" dirty="0" err="1"/>
              <a:t>TotalArea</a:t>
            </a:r>
            <a:endParaRPr lang="nl-BE" dirty="0"/>
          </a:p>
          <a:p>
            <a:pPr marL="45720" indent="0">
              <a:buNone/>
            </a:pP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a:latin typeface="Consolas" panose="020B0609020204030204" pitchFamily="49" charset="0"/>
              </a:rPr>
              <a:t>class</a:t>
            </a:r>
            <a:r>
              <a:rPr lang="en-US" sz="1800" dirty="0">
                <a:latin typeface="Consolas" panose="020B0609020204030204" pitchFamily="49" charset="0"/>
              </a:rPr>
              <a:t> Rectangle{  </a:t>
            </a:r>
          </a:p>
          <a:p>
            <a:pPr marL="45720" indent="0">
              <a:buNone/>
            </a:pPr>
            <a:r>
              <a:rPr lang="en-US" sz="1800" b="1" dirty="0">
                <a:latin typeface="Consolas" panose="020B0609020204030204" pitchFamily="49" charset="0"/>
              </a:rPr>
              <a:t>   public</a:t>
            </a:r>
            <a:r>
              <a:rPr lang="en-US" sz="1800" dirty="0">
                <a:latin typeface="Consolas" panose="020B0609020204030204" pitchFamily="49" charset="0"/>
              </a:rPr>
              <a:t> </a:t>
            </a:r>
            <a:r>
              <a:rPr lang="en-US" sz="1800" b="1" dirty="0">
                <a:latin typeface="Consolas" panose="020B0609020204030204" pitchFamily="49" charset="0"/>
              </a:rPr>
              <a:t>double</a:t>
            </a:r>
            <a:r>
              <a:rPr lang="en-US" sz="1800" dirty="0">
                <a:latin typeface="Consolas" panose="020B0609020204030204" pitchFamily="49" charset="0"/>
              </a:rPr>
              <a:t> Height {</a:t>
            </a:r>
            <a:r>
              <a:rPr lang="en-US" sz="1800" b="1" dirty="0" err="1">
                <a:latin typeface="Consolas" panose="020B0609020204030204" pitchFamily="49" charset="0"/>
              </a:rPr>
              <a:t>get</a:t>
            </a:r>
            <a:r>
              <a:rPr lang="en-US" sz="1800" dirty="0" err="1">
                <a:latin typeface="Consolas" panose="020B0609020204030204" pitchFamily="49" charset="0"/>
              </a:rPr>
              <a:t>;</a:t>
            </a:r>
            <a:r>
              <a:rPr lang="en-US" sz="1800" b="1" dirty="0" err="1">
                <a:latin typeface="Consolas" panose="020B0609020204030204" pitchFamily="49" charset="0"/>
              </a:rPr>
              <a:t>set</a:t>
            </a:r>
            <a:r>
              <a:rPr lang="en-US" sz="1800" dirty="0">
                <a:latin typeface="Consolas" panose="020B0609020204030204" pitchFamily="49" charset="0"/>
              </a:rPr>
              <a:t>;}  </a:t>
            </a:r>
          </a:p>
          <a:p>
            <a:pPr marL="45720" indent="0">
              <a:buNone/>
            </a:pPr>
            <a:r>
              <a:rPr lang="en-US" sz="1800" b="1" dirty="0">
                <a:latin typeface="Consolas" panose="020B0609020204030204" pitchFamily="49" charset="0"/>
              </a:rPr>
              <a:t>   public</a:t>
            </a:r>
            <a:r>
              <a:rPr lang="en-US" sz="1800" dirty="0">
                <a:latin typeface="Consolas" panose="020B0609020204030204" pitchFamily="49" charset="0"/>
              </a:rPr>
              <a:t> </a:t>
            </a:r>
            <a:r>
              <a:rPr lang="en-US" sz="1800" b="1" dirty="0">
                <a:latin typeface="Consolas" panose="020B0609020204030204" pitchFamily="49" charset="0"/>
              </a:rPr>
              <a:t>double</a:t>
            </a:r>
            <a:r>
              <a:rPr lang="en-US" sz="1800" dirty="0">
                <a:latin typeface="Consolas" panose="020B0609020204030204" pitchFamily="49" charset="0"/>
              </a:rPr>
              <a:t> Width {</a:t>
            </a:r>
            <a:r>
              <a:rPr lang="en-US" sz="1800" b="1" dirty="0" err="1">
                <a:latin typeface="Consolas" panose="020B0609020204030204" pitchFamily="49" charset="0"/>
              </a:rPr>
              <a:t>get</a:t>
            </a:r>
            <a:r>
              <a:rPr lang="en-US" sz="1800" dirty="0" err="1">
                <a:latin typeface="Consolas" panose="020B0609020204030204" pitchFamily="49" charset="0"/>
              </a:rPr>
              <a:t>;</a:t>
            </a:r>
            <a:r>
              <a:rPr lang="en-US" sz="1800" b="1" dirty="0" err="1">
                <a:latin typeface="Consolas" panose="020B0609020204030204" pitchFamily="49" charset="0"/>
              </a:rPr>
              <a:t>set</a:t>
            </a:r>
            <a:r>
              <a:rPr lang="en-US" sz="1800" dirty="0">
                <a:latin typeface="Consolas" panose="020B0609020204030204" pitchFamily="49" charset="0"/>
              </a:rPr>
              <a:t>; }  </a:t>
            </a:r>
          </a:p>
          <a:p>
            <a:pPr marL="45720" indent="0">
              <a:buNone/>
            </a:pPr>
            <a:r>
              <a:rPr lang="en-US" sz="1800" dirty="0">
                <a:latin typeface="Consolas" panose="020B0609020204030204" pitchFamily="49" charset="0"/>
              </a:rPr>
              <a:t>} </a:t>
            </a:r>
          </a:p>
          <a:p>
            <a:pPr marL="45720" indent="0">
              <a:buNone/>
            </a:pP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a:latin typeface="Consolas" panose="020B0609020204030204" pitchFamily="49" charset="0"/>
              </a:rPr>
              <a:t>class</a:t>
            </a:r>
            <a:r>
              <a:rPr lang="en-US" sz="1800" dirty="0">
                <a:latin typeface="Consolas" panose="020B0609020204030204" pitchFamily="49" charset="0"/>
              </a:rPr>
              <a:t> Circle{  </a:t>
            </a:r>
          </a:p>
          <a:p>
            <a:pPr marL="45720" indent="0">
              <a:buNone/>
            </a:pPr>
            <a:r>
              <a:rPr lang="en-US" sz="1800" b="1" dirty="0">
                <a:latin typeface="Consolas" panose="020B0609020204030204" pitchFamily="49" charset="0"/>
              </a:rPr>
              <a:t>   public</a:t>
            </a:r>
            <a:r>
              <a:rPr lang="en-US" sz="1800" dirty="0">
                <a:latin typeface="Consolas" panose="020B0609020204030204" pitchFamily="49" charset="0"/>
              </a:rPr>
              <a:t> </a:t>
            </a:r>
            <a:r>
              <a:rPr lang="en-US" sz="1800" b="1" dirty="0">
                <a:latin typeface="Consolas" panose="020B0609020204030204" pitchFamily="49" charset="0"/>
              </a:rPr>
              <a:t>double</a:t>
            </a:r>
            <a:r>
              <a:rPr lang="en-US" sz="1800" dirty="0">
                <a:latin typeface="Consolas" panose="020B0609020204030204" pitchFamily="49" charset="0"/>
              </a:rPr>
              <a:t> Radius {</a:t>
            </a:r>
            <a:r>
              <a:rPr lang="en-US" sz="1800" b="1" dirty="0" err="1">
                <a:latin typeface="Consolas" panose="020B0609020204030204" pitchFamily="49" charset="0"/>
              </a:rPr>
              <a:t>get</a:t>
            </a:r>
            <a:r>
              <a:rPr lang="en-US" sz="1800" dirty="0" err="1">
                <a:latin typeface="Consolas" panose="020B0609020204030204" pitchFamily="49" charset="0"/>
              </a:rPr>
              <a:t>;</a:t>
            </a:r>
            <a:r>
              <a:rPr lang="en-US" sz="1800" b="1" dirty="0" err="1">
                <a:latin typeface="Consolas" panose="020B0609020204030204" pitchFamily="49" charset="0"/>
              </a:rPr>
              <a:t>set</a:t>
            </a:r>
            <a:r>
              <a:rPr lang="en-US" sz="1800" dirty="0">
                <a:latin typeface="Consolas" panose="020B0609020204030204" pitchFamily="49" charset="0"/>
              </a:rPr>
              <a:t>;}  </a:t>
            </a:r>
          </a:p>
          <a:p>
            <a:pPr marL="45720" indent="0">
              <a:buNone/>
            </a:pPr>
            <a:r>
              <a:rPr lang="en-US" sz="1800" dirty="0">
                <a:latin typeface="Consolas" panose="020B0609020204030204" pitchFamily="49" charset="0"/>
              </a:rPr>
              <a:t>} </a:t>
            </a:r>
          </a:p>
          <a:p>
            <a:pPr marL="45720" indent="0">
              <a:buNone/>
            </a:pPr>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76</a:t>
            </a:fld>
            <a:endParaRPr lang="en-US" dirty="0"/>
          </a:p>
        </p:txBody>
      </p:sp>
    </p:spTree>
    <p:extLst>
      <p:ext uri="{BB962C8B-B14F-4D97-AF65-F5344CB8AC3E}">
        <p14:creationId xmlns:p14="http://schemas.microsoft.com/office/powerpoint/2010/main" val="29774772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28600" y="266699"/>
            <a:ext cx="11744325" cy="6322253"/>
          </a:xfrm>
          <a:solidFill>
            <a:schemeClr val="accent1"/>
          </a:solidFill>
        </p:spPr>
        <p:txBody>
          <a:bodyPr>
            <a:normAutofit fontScale="40000" lnSpcReduction="20000"/>
          </a:bodyPr>
          <a:lstStyle/>
          <a:p>
            <a:pPr marL="45720" indent="0">
              <a:buNone/>
            </a:pPr>
            <a:r>
              <a:rPr lang="nl-BE" sz="4000" b="1" dirty="0">
                <a:latin typeface="Consolas" panose="020B0609020204030204" pitchFamily="49" charset="0"/>
              </a:rPr>
              <a:t>public</a:t>
            </a:r>
            <a:r>
              <a:rPr lang="nl-BE" sz="4000" dirty="0">
                <a:latin typeface="Consolas" panose="020B0609020204030204" pitchFamily="49" charset="0"/>
              </a:rPr>
              <a:t> </a:t>
            </a:r>
            <a:r>
              <a:rPr lang="nl-BE" sz="4000" b="1" dirty="0">
                <a:latin typeface="Consolas" panose="020B0609020204030204" pitchFamily="49" charset="0"/>
              </a:rPr>
              <a:t>class</a:t>
            </a:r>
            <a:r>
              <a:rPr lang="nl-BE" sz="4000" dirty="0">
                <a:latin typeface="Consolas" panose="020B0609020204030204" pitchFamily="49" charset="0"/>
              </a:rPr>
              <a:t> </a:t>
            </a:r>
            <a:r>
              <a:rPr lang="nl-BE" sz="4000" dirty="0" err="1">
                <a:latin typeface="Consolas" panose="020B0609020204030204" pitchFamily="49" charset="0"/>
              </a:rPr>
              <a:t>AreaCalculator</a:t>
            </a:r>
            <a:r>
              <a:rPr lang="nl-BE" sz="4000" dirty="0">
                <a:latin typeface="Consolas" panose="020B0609020204030204" pitchFamily="49" charset="0"/>
              </a:rPr>
              <a:t>  {  </a:t>
            </a:r>
          </a:p>
          <a:p>
            <a:pPr marL="45720" indent="0">
              <a:buNone/>
            </a:pPr>
            <a:r>
              <a:rPr lang="nl-BE" sz="4000" b="1" dirty="0">
                <a:latin typeface="Consolas" panose="020B0609020204030204" pitchFamily="49" charset="0"/>
              </a:rPr>
              <a:t>   public</a:t>
            </a:r>
            <a:r>
              <a:rPr lang="nl-BE" sz="4000" dirty="0">
                <a:latin typeface="Consolas" panose="020B0609020204030204" pitchFamily="49" charset="0"/>
              </a:rPr>
              <a:t> </a:t>
            </a:r>
            <a:r>
              <a:rPr lang="nl-BE" sz="4000" b="1" dirty="0">
                <a:latin typeface="Consolas" panose="020B0609020204030204" pitchFamily="49" charset="0"/>
              </a:rPr>
              <a:t>double</a:t>
            </a:r>
            <a:r>
              <a:rPr lang="nl-BE" sz="4000" dirty="0">
                <a:latin typeface="Consolas" panose="020B0609020204030204" pitchFamily="49" charset="0"/>
              </a:rPr>
              <a:t> </a:t>
            </a:r>
            <a:r>
              <a:rPr lang="nl-BE" sz="4000" dirty="0" err="1">
                <a:latin typeface="Consolas" panose="020B0609020204030204" pitchFamily="49" charset="0"/>
              </a:rPr>
              <a:t>TotalArea</a:t>
            </a:r>
            <a:r>
              <a:rPr lang="nl-BE" sz="4000" dirty="0">
                <a:latin typeface="Consolas" panose="020B0609020204030204" pitchFamily="49" charset="0"/>
              </a:rPr>
              <a:t>(</a:t>
            </a:r>
            <a:r>
              <a:rPr lang="nl-BE" sz="4000" b="1" dirty="0">
                <a:latin typeface="Consolas" panose="020B0609020204030204" pitchFamily="49" charset="0"/>
              </a:rPr>
              <a:t>object</a:t>
            </a:r>
            <a:r>
              <a:rPr lang="nl-BE" sz="4000" dirty="0">
                <a:latin typeface="Consolas" panose="020B0609020204030204" pitchFamily="49" charset="0"/>
              </a:rPr>
              <a:t>[] </a:t>
            </a:r>
            <a:r>
              <a:rPr lang="nl-BE" sz="4000" dirty="0" err="1">
                <a:latin typeface="Consolas" panose="020B0609020204030204" pitchFamily="49" charset="0"/>
              </a:rPr>
              <a:t>arrObjects</a:t>
            </a:r>
            <a:r>
              <a:rPr lang="nl-BE" sz="4000" dirty="0">
                <a:latin typeface="Consolas" panose="020B0609020204030204" pitchFamily="49" charset="0"/>
              </a:rPr>
              <a:t>)  {  </a:t>
            </a:r>
          </a:p>
          <a:p>
            <a:pPr marL="45720" indent="0">
              <a:buNone/>
            </a:pPr>
            <a:r>
              <a:rPr lang="nl-BE" sz="4000" b="1" dirty="0">
                <a:latin typeface="Consolas" panose="020B0609020204030204" pitchFamily="49" charset="0"/>
              </a:rPr>
              <a:t>      double</a:t>
            </a:r>
            <a:r>
              <a:rPr lang="nl-BE" sz="4000" dirty="0">
                <a:latin typeface="Consolas" panose="020B0609020204030204" pitchFamily="49" charset="0"/>
              </a:rPr>
              <a:t> area = 0;  </a:t>
            </a:r>
          </a:p>
          <a:p>
            <a:pPr marL="45720" indent="0">
              <a:buNone/>
            </a:pPr>
            <a:r>
              <a:rPr lang="nl-BE" sz="4000" dirty="0">
                <a:latin typeface="Consolas" panose="020B0609020204030204" pitchFamily="49" charset="0"/>
              </a:rPr>
              <a:t>      </a:t>
            </a:r>
            <a:r>
              <a:rPr lang="nl-BE" sz="4000" dirty="0" err="1">
                <a:latin typeface="Consolas" panose="020B0609020204030204" pitchFamily="49" charset="0"/>
              </a:rPr>
              <a:t>Rectangle</a:t>
            </a:r>
            <a:r>
              <a:rPr lang="nl-BE" sz="4000" dirty="0">
                <a:latin typeface="Consolas" panose="020B0609020204030204" pitchFamily="49" charset="0"/>
              </a:rPr>
              <a:t> </a:t>
            </a:r>
            <a:r>
              <a:rPr lang="nl-BE" sz="4000" dirty="0" err="1">
                <a:latin typeface="Consolas" panose="020B0609020204030204" pitchFamily="49" charset="0"/>
              </a:rPr>
              <a:t>objRectangle</a:t>
            </a:r>
            <a:r>
              <a:rPr lang="nl-BE" sz="4000" dirty="0">
                <a:latin typeface="Consolas" panose="020B0609020204030204" pitchFamily="49" charset="0"/>
              </a:rPr>
              <a:t>;  </a:t>
            </a:r>
          </a:p>
          <a:p>
            <a:pPr marL="45720" indent="0">
              <a:buNone/>
            </a:pPr>
            <a:r>
              <a:rPr lang="nl-BE" sz="4000" dirty="0">
                <a:latin typeface="Consolas" panose="020B0609020204030204" pitchFamily="49" charset="0"/>
              </a:rPr>
              <a:t>      </a:t>
            </a:r>
            <a:r>
              <a:rPr lang="nl-BE" sz="4000" dirty="0" err="1">
                <a:latin typeface="Consolas" panose="020B0609020204030204" pitchFamily="49" charset="0"/>
              </a:rPr>
              <a:t>Circle</a:t>
            </a:r>
            <a:r>
              <a:rPr lang="nl-BE" sz="4000" dirty="0">
                <a:latin typeface="Consolas" panose="020B0609020204030204" pitchFamily="49" charset="0"/>
              </a:rPr>
              <a:t> </a:t>
            </a:r>
            <a:r>
              <a:rPr lang="nl-BE" sz="4000" dirty="0" err="1">
                <a:latin typeface="Consolas" panose="020B0609020204030204" pitchFamily="49" charset="0"/>
              </a:rPr>
              <a:t>objCircle</a:t>
            </a:r>
            <a:r>
              <a:rPr lang="nl-BE" sz="4000" dirty="0">
                <a:latin typeface="Consolas" panose="020B0609020204030204" pitchFamily="49" charset="0"/>
              </a:rPr>
              <a:t>;  </a:t>
            </a:r>
          </a:p>
          <a:p>
            <a:pPr marL="45720" indent="0">
              <a:buNone/>
            </a:pPr>
            <a:r>
              <a:rPr lang="nl-BE" sz="4000" b="1" dirty="0">
                <a:latin typeface="Consolas" panose="020B0609020204030204" pitchFamily="49" charset="0"/>
              </a:rPr>
              <a:t>      </a:t>
            </a:r>
            <a:r>
              <a:rPr lang="nl-BE" sz="4000" b="1" dirty="0" err="1">
                <a:latin typeface="Consolas" panose="020B0609020204030204" pitchFamily="49" charset="0"/>
              </a:rPr>
              <a:t>foreach</a:t>
            </a:r>
            <a:r>
              <a:rPr lang="nl-BE" sz="4000" dirty="0">
                <a:latin typeface="Consolas" panose="020B0609020204030204" pitchFamily="49" charset="0"/>
              </a:rPr>
              <a:t>(var </a:t>
            </a:r>
            <a:r>
              <a:rPr lang="nl-BE" sz="4000" dirty="0" err="1">
                <a:latin typeface="Consolas" panose="020B0609020204030204" pitchFamily="49" charset="0"/>
              </a:rPr>
              <a:t>obj</a:t>
            </a:r>
            <a:r>
              <a:rPr lang="nl-BE" sz="4000" dirty="0">
                <a:latin typeface="Consolas" panose="020B0609020204030204" pitchFamily="49" charset="0"/>
              </a:rPr>
              <a:t> </a:t>
            </a:r>
            <a:r>
              <a:rPr lang="nl-BE" sz="4000" b="1" dirty="0">
                <a:latin typeface="Consolas" panose="020B0609020204030204" pitchFamily="49" charset="0"/>
              </a:rPr>
              <a:t>in</a:t>
            </a:r>
            <a:r>
              <a:rPr lang="nl-BE" sz="4000" dirty="0">
                <a:latin typeface="Consolas" panose="020B0609020204030204" pitchFamily="49" charset="0"/>
              </a:rPr>
              <a:t> </a:t>
            </a:r>
            <a:r>
              <a:rPr lang="nl-BE" sz="4000" dirty="0" err="1">
                <a:latin typeface="Consolas" panose="020B0609020204030204" pitchFamily="49" charset="0"/>
              </a:rPr>
              <a:t>arrObjects</a:t>
            </a:r>
            <a:r>
              <a:rPr lang="nl-BE" sz="4000" dirty="0">
                <a:latin typeface="Consolas" panose="020B0609020204030204" pitchFamily="49" charset="0"/>
              </a:rPr>
              <a:t>)  {  </a:t>
            </a:r>
          </a:p>
          <a:p>
            <a:pPr marL="45720" indent="0">
              <a:buNone/>
            </a:pPr>
            <a:r>
              <a:rPr lang="nl-BE" sz="4000" b="1" dirty="0">
                <a:latin typeface="Consolas" panose="020B0609020204030204" pitchFamily="49" charset="0"/>
              </a:rPr>
              <a:t>         </a:t>
            </a:r>
            <a:r>
              <a:rPr lang="nl-BE" sz="4000" b="1" dirty="0" err="1">
                <a:latin typeface="Consolas" panose="020B0609020204030204" pitchFamily="49" charset="0"/>
              </a:rPr>
              <a:t>if</a:t>
            </a:r>
            <a:r>
              <a:rPr lang="nl-BE" sz="4000" dirty="0">
                <a:latin typeface="Consolas" panose="020B0609020204030204" pitchFamily="49" charset="0"/>
              </a:rPr>
              <a:t>(</a:t>
            </a:r>
            <a:r>
              <a:rPr lang="nl-BE" sz="4000" dirty="0" err="1">
                <a:latin typeface="Consolas" panose="020B0609020204030204" pitchFamily="49" charset="0"/>
              </a:rPr>
              <a:t>obj</a:t>
            </a:r>
            <a:r>
              <a:rPr lang="nl-BE" sz="4000" dirty="0">
                <a:latin typeface="Consolas" panose="020B0609020204030204" pitchFamily="49" charset="0"/>
              </a:rPr>
              <a:t> </a:t>
            </a:r>
            <a:r>
              <a:rPr lang="nl-BE" sz="4000" b="1" dirty="0">
                <a:latin typeface="Consolas" panose="020B0609020204030204" pitchFamily="49" charset="0"/>
              </a:rPr>
              <a:t>is</a:t>
            </a:r>
            <a:r>
              <a:rPr lang="nl-BE" sz="4000" dirty="0">
                <a:latin typeface="Consolas" panose="020B0609020204030204" pitchFamily="49" charset="0"/>
              </a:rPr>
              <a:t> </a:t>
            </a:r>
            <a:r>
              <a:rPr lang="nl-BE" sz="4000" dirty="0" err="1">
                <a:latin typeface="Consolas" panose="020B0609020204030204" pitchFamily="49" charset="0"/>
              </a:rPr>
              <a:t>Rectangle</a:t>
            </a:r>
            <a:r>
              <a:rPr lang="nl-BE" sz="4000" dirty="0">
                <a:latin typeface="Consolas" panose="020B0609020204030204" pitchFamily="49" charset="0"/>
              </a:rPr>
              <a:t>)  {  </a:t>
            </a:r>
          </a:p>
          <a:p>
            <a:pPr marL="45720" indent="0">
              <a:buNone/>
            </a:pPr>
            <a:r>
              <a:rPr lang="nl-BE" sz="4000" dirty="0">
                <a:latin typeface="Consolas" panose="020B0609020204030204" pitchFamily="49" charset="0"/>
              </a:rPr>
              <a:t>            </a:t>
            </a:r>
            <a:r>
              <a:rPr lang="nl-BE" sz="4000" dirty="0" err="1">
                <a:latin typeface="Consolas" panose="020B0609020204030204" pitchFamily="49" charset="0"/>
              </a:rPr>
              <a:t>objRectangle</a:t>
            </a:r>
            <a:r>
              <a:rPr lang="nl-BE" sz="4000" dirty="0">
                <a:latin typeface="Consolas" panose="020B0609020204030204" pitchFamily="49" charset="0"/>
              </a:rPr>
              <a:t> = (</a:t>
            </a:r>
            <a:r>
              <a:rPr lang="nl-BE" sz="4000" dirty="0" err="1">
                <a:latin typeface="Consolas" panose="020B0609020204030204" pitchFamily="49" charset="0"/>
              </a:rPr>
              <a:t>Rectangle</a:t>
            </a:r>
            <a:r>
              <a:rPr lang="nl-BE" sz="4000" dirty="0">
                <a:latin typeface="Consolas" panose="020B0609020204030204" pitchFamily="49" charset="0"/>
              </a:rPr>
              <a:t>)</a:t>
            </a:r>
            <a:r>
              <a:rPr lang="nl-BE" sz="4000" dirty="0" err="1">
                <a:latin typeface="Consolas" panose="020B0609020204030204" pitchFamily="49" charset="0"/>
              </a:rPr>
              <a:t>obj</a:t>
            </a:r>
            <a:r>
              <a:rPr lang="nl-BE" sz="4000" dirty="0">
                <a:latin typeface="Consolas" panose="020B0609020204030204" pitchFamily="49" charset="0"/>
              </a:rPr>
              <a:t>;  </a:t>
            </a:r>
          </a:p>
          <a:p>
            <a:pPr marL="45720" indent="0">
              <a:buNone/>
            </a:pPr>
            <a:r>
              <a:rPr lang="nl-BE" sz="4000" dirty="0">
                <a:latin typeface="Consolas" panose="020B0609020204030204" pitchFamily="49" charset="0"/>
              </a:rPr>
              <a:t>            area += </a:t>
            </a:r>
            <a:r>
              <a:rPr lang="nl-BE" sz="4000" dirty="0" err="1">
                <a:latin typeface="Consolas" panose="020B0609020204030204" pitchFamily="49" charset="0"/>
              </a:rPr>
              <a:t>obj.Height</a:t>
            </a:r>
            <a:r>
              <a:rPr lang="nl-BE" sz="4000" dirty="0">
                <a:latin typeface="Consolas" panose="020B0609020204030204" pitchFamily="49" charset="0"/>
              </a:rPr>
              <a:t> * </a:t>
            </a:r>
            <a:r>
              <a:rPr lang="nl-BE" sz="4000" dirty="0" err="1">
                <a:latin typeface="Consolas" panose="020B0609020204030204" pitchFamily="49" charset="0"/>
              </a:rPr>
              <a:t>obj.Width</a:t>
            </a:r>
            <a:r>
              <a:rPr lang="nl-BE" sz="4000" dirty="0">
                <a:latin typeface="Consolas" panose="020B0609020204030204" pitchFamily="49" charset="0"/>
              </a:rPr>
              <a:t>;  </a:t>
            </a:r>
          </a:p>
          <a:p>
            <a:pPr marL="45720" indent="0">
              <a:buNone/>
            </a:pPr>
            <a:r>
              <a:rPr lang="nl-BE" sz="4000" dirty="0">
                <a:latin typeface="Consolas" panose="020B0609020204030204" pitchFamily="49" charset="0"/>
              </a:rPr>
              <a:t>         }  </a:t>
            </a:r>
          </a:p>
          <a:p>
            <a:pPr marL="45720" indent="0">
              <a:buNone/>
            </a:pPr>
            <a:r>
              <a:rPr lang="nl-BE" sz="4000" b="1" dirty="0">
                <a:latin typeface="Consolas" panose="020B0609020204030204" pitchFamily="49" charset="0"/>
              </a:rPr>
              <a:t>         </a:t>
            </a:r>
            <a:r>
              <a:rPr lang="nl-BE" sz="4000" b="1" dirty="0" err="1">
                <a:latin typeface="Consolas" panose="020B0609020204030204" pitchFamily="49" charset="0"/>
              </a:rPr>
              <a:t>else</a:t>
            </a:r>
            <a:r>
              <a:rPr lang="nl-BE" sz="4000" dirty="0">
                <a:latin typeface="Consolas" panose="020B0609020204030204" pitchFamily="49" charset="0"/>
              </a:rPr>
              <a:t>  {  </a:t>
            </a:r>
          </a:p>
          <a:p>
            <a:pPr marL="45720" indent="0">
              <a:buNone/>
            </a:pPr>
            <a:r>
              <a:rPr lang="nl-BE" sz="4000" dirty="0">
                <a:latin typeface="Consolas" panose="020B0609020204030204" pitchFamily="49" charset="0"/>
              </a:rPr>
              <a:t>            </a:t>
            </a:r>
            <a:r>
              <a:rPr lang="nl-BE" sz="4000" dirty="0" err="1">
                <a:latin typeface="Consolas" panose="020B0609020204030204" pitchFamily="49" charset="0"/>
              </a:rPr>
              <a:t>objCircle</a:t>
            </a:r>
            <a:r>
              <a:rPr lang="nl-BE" sz="4000" dirty="0">
                <a:latin typeface="Consolas" panose="020B0609020204030204" pitchFamily="49" charset="0"/>
              </a:rPr>
              <a:t> = (</a:t>
            </a:r>
            <a:r>
              <a:rPr lang="nl-BE" sz="4000" dirty="0" err="1">
                <a:latin typeface="Consolas" panose="020B0609020204030204" pitchFamily="49" charset="0"/>
              </a:rPr>
              <a:t>Circle</a:t>
            </a:r>
            <a:r>
              <a:rPr lang="nl-BE" sz="4000" dirty="0">
                <a:latin typeface="Consolas" panose="020B0609020204030204" pitchFamily="49" charset="0"/>
              </a:rPr>
              <a:t>)</a:t>
            </a:r>
            <a:r>
              <a:rPr lang="nl-BE" sz="4000" dirty="0" err="1">
                <a:latin typeface="Consolas" panose="020B0609020204030204" pitchFamily="49" charset="0"/>
              </a:rPr>
              <a:t>obj</a:t>
            </a:r>
            <a:r>
              <a:rPr lang="nl-BE" sz="4000" dirty="0">
                <a:latin typeface="Consolas" panose="020B0609020204030204" pitchFamily="49" charset="0"/>
              </a:rPr>
              <a:t>;  </a:t>
            </a:r>
          </a:p>
          <a:p>
            <a:pPr marL="45720" indent="0">
              <a:buNone/>
            </a:pPr>
            <a:r>
              <a:rPr lang="nl-BE" sz="4000" dirty="0">
                <a:latin typeface="Consolas" panose="020B0609020204030204" pitchFamily="49" charset="0"/>
              </a:rPr>
              <a:t>            area += </a:t>
            </a:r>
            <a:r>
              <a:rPr lang="nl-BE" sz="4000" dirty="0" err="1">
                <a:latin typeface="Consolas" panose="020B0609020204030204" pitchFamily="49" charset="0"/>
              </a:rPr>
              <a:t>objCircle.Radius</a:t>
            </a:r>
            <a:r>
              <a:rPr lang="nl-BE" sz="4000" dirty="0">
                <a:latin typeface="Consolas" panose="020B0609020204030204" pitchFamily="49" charset="0"/>
              </a:rPr>
              <a:t> * </a:t>
            </a:r>
            <a:r>
              <a:rPr lang="nl-BE" sz="4000" dirty="0" err="1">
                <a:latin typeface="Consolas" panose="020B0609020204030204" pitchFamily="49" charset="0"/>
              </a:rPr>
              <a:t>objCircle.Radius</a:t>
            </a:r>
            <a:r>
              <a:rPr lang="nl-BE" sz="4000" dirty="0">
                <a:latin typeface="Consolas" panose="020B0609020204030204" pitchFamily="49" charset="0"/>
              </a:rPr>
              <a:t> * </a:t>
            </a:r>
            <a:r>
              <a:rPr lang="nl-BE" sz="4000" dirty="0" err="1">
                <a:latin typeface="Consolas" panose="020B0609020204030204" pitchFamily="49" charset="0"/>
              </a:rPr>
              <a:t>Math.PI</a:t>
            </a:r>
            <a:r>
              <a:rPr lang="nl-BE" sz="4000" dirty="0">
                <a:latin typeface="Consolas" panose="020B0609020204030204" pitchFamily="49" charset="0"/>
              </a:rPr>
              <a:t>;  </a:t>
            </a:r>
          </a:p>
          <a:p>
            <a:pPr marL="45720" indent="0">
              <a:buNone/>
            </a:pPr>
            <a:r>
              <a:rPr lang="nl-BE" sz="4000" dirty="0">
                <a:latin typeface="Consolas" panose="020B0609020204030204" pitchFamily="49" charset="0"/>
              </a:rPr>
              <a:t>         }  </a:t>
            </a:r>
          </a:p>
          <a:p>
            <a:pPr marL="45720" indent="0">
              <a:buNone/>
            </a:pPr>
            <a:r>
              <a:rPr lang="nl-BE" sz="4000" dirty="0">
                <a:latin typeface="Consolas" panose="020B0609020204030204" pitchFamily="49" charset="0"/>
              </a:rPr>
              <a:t>      }  </a:t>
            </a:r>
          </a:p>
          <a:p>
            <a:pPr marL="45720" indent="0">
              <a:buNone/>
            </a:pPr>
            <a:r>
              <a:rPr lang="nl-BE" sz="4000" b="1" dirty="0">
                <a:latin typeface="Consolas" panose="020B0609020204030204" pitchFamily="49" charset="0"/>
              </a:rPr>
              <a:t>      return</a:t>
            </a:r>
            <a:r>
              <a:rPr lang="nl-BE" sz="4000" dirty="0">
                <a:latin typeface="Consolas" panose="020B0609020204030204" pitchFamily="49" charset="0"/>
              </a:rPr>
              <a:t> area;  </a:t>
            </a:r>
          </a:p>
          <a:p>
            <a:pPr marL="45720" indent="0">
              <a:buNone/>
            </a:pPr>
            <a:r>
              <a:rPr lang="nl-BE" sz="4000" dirty="0">
                <a:latin typeface="Consolas" panose="020B0609020204030204" pitchFamily="49" charset="0"/>
              </a:rPr>
              <a:t>   }  </a:t>
            </a:r>
          </a:p>
          <a:p>
            <a:pPr marL="45720" indent="0">
              <a:buNone/>
            </a:pPr>
            <a:r>
              <a:rPr lang="nl-BE" sz="4000" dirty="0">
                <a:latin typeface="Consolas" panose="020B0609020204030204" pitchFamily="49" charset="0"/>
              </a:rPr>
              <a:t>}</a:t>
            </a:r>
          </a:p>
          <a:p>
            <a:pPr marL="45720" indent="0">
              <a:buNone/>
            </a:pPr>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77</a:t>
            </a:fld>
            <a:endParaRPr lang="en-US" dirty="0"/>
          </a:p>
        </p:txBody>
      </p:sp>
    </p:spTree>
    <p:extLst>
      <p:ext uri="{BB962C8B-B14F-4D97-AF65-F5344CB8AC3E}">
        <p14:creationId xmlns:p14="http://schemas.microsoft.com/office/powerpoint/2010/main" val="23665099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Maar …</a:t>
            </a:r>
          </a:p>
        </p:txBody>
      </p:sp>
      <p:sp>
        <p:nvSpPr>
          <p:cNvPr id="3" name="Tijdelijke aanduiding voor inhoud 2"/>
          <p:cNvSpPr>
            <a:spLocks noGrp="1"/>
          </p:cNvSpPr>
          <p:nvPr>
            <p:ph idx="1"/>
          </p:nvPr>
        </p:nvSpPr>
        <p:spPr/>
        <p:txBody>
          <a:bodyPr/>
          <a:lstStyle/>
          <a:p>
            <a:r>
              <a:rPr lang="nl-BE" dirty="0"/>
              <a:t>Wat als we oppervlakte van een driehoek willen berekenen?</a:t>
            </a:r>
          </a:p>
          <a:p>
            <a:r>
              <a:rPr lang="nl-BE" dirty="0"/>
              <a:t>Methode </a:t>
            </a:r>
            <a:r>
              <a:rPr lang="nl-BE" dirty="0" err="1"/>
              <a:t>TotalArea</a:t>
            </a:r>
            <a:r>
              <a:rPr lang="nl-BE" dirty="0"/>
              <a:t> aanpassen.</a:t>
            </a:r>
          </a:p>
          <a:p>
            <a:r>
              <a:rPr lang="nl-BE" dirty="0"/>
              <a:t>=&gt; klasse </a:t>
            </a:r>
            <a:r>
              <a:rPr lang="nl-BE" dirty="0" err="1"/>
              <a:t>AreaCalculator</a:t>
            </a:r>
            <a:r>
              <a:rPr lang="nl-BE" dirty="0"/>
              <a:t> is niet gesloten voor aanpassingen (</a:t>
            </a:r>
            <a:r>
              <a:rPr lang="nl-BE" dirty="0" err="1"/>
              <a:t>not</a:t>
            </a:r>
            <a:r>
              <a:rPr lang="nl-BE" dirty="0"/>
              <a:t> </a:t>
            </a:r>
            <a:r>
              <a:rPr lang="nl-BE" dirty="0" err="1"/>
              <a:t>closed</a:t>
            </a:r>
            <a:r>
              <a:rPr lang="nl-BE" dirty="0"/>
              <a:t> </a:t>
            </a:r>
            <a:r>
              <a:rPr lang="nl-BE" dirty="0" err="1"/>
              <a:t>for</a:t>
            </a:r>
            <a:r>
              <a:rPr lang="nl-BE" dirty="0"/>
              <a:t> </a:t>
            </a:r>
            <a:r>
              <a:rPr lang="nl-BE" dirty="0" err="1"/>
              <a:t>modification</a:t>
            </a:r>
            <a:r>
              <a:rPr lang="nl-BE" dirty="0"/>
              <a:t>!)</a:t>
            </a:r>
          </a:p>
          <a:p>
            <a:r>
              <a:rPr lang="nl-BE" dirty="0"/>
              <a:t>Design aanpassen zodat dit wel het geval is</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78</a:t>
            </a:fld>
            <a:endParaRPr lang="en-US" dirty="0"/>
          </a:p>
        </p:txBody>
      </p:sp>
    </p:spTree>
    <p:extLst>
      <p:ext uri="{BB962C8B-B14F-4D97-AF65-F5344CB8AC3E}">
        <p14:creationId xmlns:p14="http://schemas.microsoft.com/office/powerpoint/2010/main" val="3135958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Dus…</a:t>
            </a:r>
          </a:p>
        </p:txBody>
      </p:sp>
      <p:sp>
        <p:nvSpPr>
          <p:cNvPr id="3" name="Tijdelijke aanduiding voor inhoud 2"/>
          <p:cNvSpPr>
            <a:spLocks noGrp="1"/>
          </p:cNvSpPr>
          <p:nvPr>
            <p:ph sz="half" idx="1"/>
          </p:nvPr>
        </p:nvSpPr>
        <p:spPr>
          <a:solidFill>
            <a:schemeClr val="accent1"/>
          </a:solidFill>
        </p:spPr>
        <p:txBody>
          <a:bodyPr>
            <a:normAutofit fontScale="25000" lnSpcReduction="20000"/>
          </a:bodyPr>
          <a:lstStyle/>
          <a:p>
            <a:pPr marL="45720" indent="0">
              <a:buNone/>
            </a:pPr>
            <a:r>
              <a:rPr lang="en-US" sz="6400" b="1" dirty="0">
                <a:latin typeface="Consolas" panose="020B0609020204030204" pitchFamily="49" charset="0"/>
              </a:rPr>
              <a:t>public</a:t>
            </a:r>
            <a:r>
              <a:rPr lang="en-US" sz="6400" dirty="0">
                <a:latin typeface="Consolas" panose="020B0609020204030204" pitchFamily="49" charset="0"/>
              </a:rPr>
              <a:t> </a:t>
            </a:r>
            <a:r>
              <a:rPr lang="en-US" sz="6400" b="1" dirty="0">
                <a:latin typeface="Consolas" panose="020B0609020204030204" pitchFamily="49" charset="0"/>
              </a:rPr>
              <a:t>abstract</a:t>
            </a:r>
            <a:r>
              <a:rPr lang="en-US" sz="6400" dirty="0">
                <a:latin typeface="Consolas" panose="020B0609020204030204" pitchFamily="49" charset="0"/>
              </a:rPr>
              <a:t> </a:t>
            </a:r>
            <a:r>
              <a:rPr lang="en-US" sz="6400" b="1" dirty="0">
                <a:latin typeface="Consolas" panose="020B0609020204030204" pitchFamily="49" charset="0"/>
              </a:rPr>
              <a:t>class</a:t>
            </a:r>
            <a:r>
              <a:rPr lang="en-US" sz="6400" dirty="0">
                <a:latin typeface="Consolas" panose="020B0609020204030204" pitchFamily="49" charset="0"/>
              </a:rPr>
              <a:t> Shape  {  </a:t>
            </a:r>
          </a:p>
          <a:p>
            <a:pPr marL="45720" indent="0">
              <a:buNone/>
            </a:pPr>
            <a:r>
              <a:rPr lang="en-US" sz="6400" b="1" dirty="0">
                <a:latin typeface="Consolas" panose="020B0609020204030204" pitchFamily="49" charset="0"/>
              </a:rPr>
              <a:t>   public</a:t>
            </a:r>
            <a:r>
              <a:rPr lang="en-US" sz="6400" dirty="0">
                <a:latin typeface="Consolas" panose="020B0609020204030204" pitchFamily="49" charset="0"/>
              </a:rPr>
              <a:t> </a:t>
            </a:r>
            <a:r>
              <a:rPr lang="en-US" sz="6400" b="1" dirty="0">
                <a:latin typeface="Consolas" panose="020B0609020204030204" pitchFamily="49" charset="0"/>
              </a:rPr>
              <a:t>abstract</a:t>
            </a:r>
            <a:r>
              <a:rPr lang="en-US" sz="6400" dirty="0">
                <a:latin typeface="Consolas" panose="020B0609020204030204" pitchFamily="49" charset="0"/>
              </a:rPr>
              <a:t> </a:t>
            </a:r>
            <a:r>
              <a:rPr lang="en-US" sz="6400" b="1" dirty="0">
                <a:latin typeface="Consolas" panose="020B0609020204030204" pitchFamily="49" charset="0"/>
              </a:rPr>
              <a:t>double</a:t>
            </a:r>
            <a:r>
              <a:rPr lang="en-US" sz="6400" dirty="0">
                <a:latin typeface="Consolas" panose="020B0609020204030204" pitchFamily="49" charset="0"/>
              </a:rPr>
              <a:t> Area();  </a:t>
            </a:r>
          </a:p>
          <a:p>
            <a:pPr marL="45720" indent="0">
              <a:buNone/>
            </a:pPr>
            <a:r>
              <a:rPr lang="en-US" sz="6400" dirty="0">
                <a:latin typeface="Consolas" panose="020B0609020204030204" pitchFamily="49" charset="0"/>
              </a:rPr>
              <a:t>} </a:t>
            </a:r>
          </a:p>
          <a:p>
            <a:pPr marL="45720" indent="0">
              <a:buNone/>
            </a:pPr>
            <a:r>
              <a:rPr lang="nl-BE" sz="6400" b="1" dirty="0">
                <a:latin typeface="Consolas" panose="020B0609020204030204" pitchFamily="49" charset="0"/>
              </a:rPr>
              <a:t>public</a:t>
            </a:r>
            <a:r>
              <a:rPr lang="nl-BE" sz="6400" dirty="0">
                <a:latin typeface="Consolas" panose="020B0609020204030204" pitchFamily="49" charset="0"/>
              </a:rPr>
              <a:t> </a:t>
            </a:r>
            <a:r>
              <a:rPr lang="nl-BE" sz="6400" b="1" dirty="0">
                <a:latin typeface="Consolas" panose="020B0609020204030204" pitchFamily="49" charset="0"/>
              </a:rPr>
              <a:t>class</a:t>
            </a:r>
            <a:r>
              <a:rPr lang="nl-BE" sz="6400" dirty="0">
                <a:latin typeface="Consolas" panose="020B0609020204030204" pitchFamily="49" charset="0"/>
              </a:rPr>
              <a:t> </a:t>
            </a:r>
            <a:r>
              <a:rPr lang="nl-BE" sz="6400" dirty="0" err="1">
                <a:latin typeface="Consolas" panose="020B0609020204030204" pitchFamily="49" charset="0"/>
              </a:rPr>
              <a:t>Rectangle</a:t>
            </a:r>
            <a:r>
              <a:rPr lang="nl-BE" sz="6400" dirty="0">
                <a:latin typeface="Consolas" panose="020B0609020204030204" pitchFamily="49" charset="0"/>
              </a:rPr>
              <a:t>: </a:t>
            </a:r>
            <a:r>
              <a:rPr lang="nl-BE" sz="6400" dirty="0" err="1">
                <a:latin typeface="Consolas" panose="020B0609020204030204" pitchFamily="49" charset="0"/>
              </a:rPr>
              <a:t>Shape</a:t>
            </a:r>
            <a:r>
              <a:rPr lang="nl-BE" sz="6400" dirty="0">
                <a:latin typeface="Consolas" panose="020B0609020204030204" pitchFamily="49" charset="0"/>
              </a:rPr>
              <a:t> {  </a:t>
            </a:r>
          </a:p>
          <a:p>
            <a:pPr marL="45720" indent="0">
              <a:buNone/>
            </a:pPr>
            <a:r>
              <a:rPr lang="nl-BE" sz="6400" b="1" dirty="0">
                <a:latin typeface="Consolas" panose="020B0609020204030204" pitchFamily="49" charset="0"/>
              </a:rPr>
              <a:t>   public</a:t>
            </a:r>
            <a:r>
              <a:rPr lang="nl-BE" sz="6400" dirty="0">
                <a:latin typeface="Consolas" panose="020B0609020204030204" pitchFamily="49" charset="0"/>
              </a:rPr>
              <a:t> </a:t>
            </a:r>
            <a:r>
              <a:rPr lang="nl-BE" sz="6400" b="1" dirty="0">
                <a:latin typeface="Consolas" panose="020B0609020204030204" pitchFamily="49" charset="0"/>
              </a:rPr>
              <a:t>double</a:t>
            </a:r>
            <a:r>
              <a:rPr lang="nl-BE" sz="6400" dirty="0">
                <a:latin typeface="Consolas" panose="020B0609020204030204" pitchFamily="49" charset="0"/>
              </a:rPr>
              <a:t> </a:t>
            </a:r>
            <a:r>
              <a:rPr lang="nl-BE" sz="6400" dirty="0" err="1">
                <a:latin typeface="Consolas" panose="020B0609020204030204" pitchFamily="49" charset="0"/>
              </a:rPr>
              <a:t>Height</a:t>
            </a:r>
            <a:r>
              <a:rPr lang="nl-BE" sz="6400" dirty="0">
                <a:latin typeface="Consolas" panose="020B0609020204030204" pitchFamily="49" charset="0"/>
              </a:rPr>
              <a:t> {</a:t>
            </a:r>
            <a:r>
              <a:rPr lang="nl-BE" sz="6400" b="1" dirty="0" err="1">
                <a:latin typeface="Consolas" panose="020B0609020204030204" pitchFamily="49" charset="0"/>
              </a:rPr>
              <a:t>get</a:t>
            </a:r>
            <a:r>
              <a:rPr lang="nl-BE" sz="6400" dirty="0" err="1">
                <a:latin typeface="Consolas" panose="020B0609020204030204" pitchFamily="49" charset="0"/>
              </a:rPr>
              <a:t>;</a:t>
            </a:r>
            <a:r>
              <a:rPr lang="nl-BE" sz="6400" b="1" dirty="0" err="1">
                <a:latin typeface="Consolas" panose="020B0609020204030204" pitchFamily="49" charset="0"/>
              </a:rPr>
              <a:t>set</a:t>
            </a:r>
            <a:r>
              <a:rPr lang="nl-BE" sz="6400" dirty="0">
                <a:latin typeface="Consolas" panose="020B0609020204030204" pitchFamily="49" charset="0"/>
              </a:rPr>
              <a:t>;}  </a:t>
            </a:r>
          </a:p>
          <a:p>
            <a:pPr marL="45720" indent="0">
              <a:buNone/>
            </a:pPr>
            <a:r>
              <a:rPr lang="nl-BE" sz="6400" b="1" dirty="0">
                <a:latin typeface="Consolas" panose="020B0609020204030204" pitchFamily="49" charset="0"/>
              </a:rPr>
              <a:t>   public</a:t>
            </a:r>
            <a:r>
              <a:rPr lang="nl-BE" sz="6400" dirty="0">
                <a:latin typeface="Consolas" panose="020B0609020204030204" pitchFamily="49" charset="0"/>
              </a:rPr>
              <a:t> </a:t>
            </a:r>
            <a:r>
              <a:rPr lang="nl-BE" sz="6400" b="1" dirty="0">
                <a:latin typeface="Consolas" panose="020B0609020204030204" pitchFamily="49" charset="0"/>
              </a:rPr>
              <a:t>double</a:t>
            </a:r>
            <a:r>
              <a:rPr lang="nl-BE" sz="6400" dirty="0">
                <a:latin typeface="Consolas" panose="020B0609020204030204" pitchFamily="49" charset="0"/>
              </a:rPr>
              <a:t> </a:t>
            </a:r>
            <a:r>
              <a:rPr lang="nl-BE" sz="6400" dirty="0" err="1">
                <a:latin typeface="Consolas" panose="020B0609020204030204" pitchFamily="49" charset="0"/>
              </a:rPr>
              <a:t>Width</a:t>
            </a:r>
            <a:r>
              <a:rPr lang="nl-BE" sz="6400" dirty="0">
                <a:latin typeface="Consolas" panose="020B0609020204030204" pitchFamily="49" charset="0"/>
              </a:rPr>
              <a:t> {</a:t>
            </a:r>
            <a:r>
              <a:rPr lang="nl-BE" sz="6400" b="1" dirty="0" err="1">
                <a:latin typeface="Consolas" panose="020B0609020204030204" pitchFamily="49" charset="0"/>
              </a:rPr>
              <a:t>get</a:t>
            </a:r>
            <a:r>
              <a:rPr lang="nl-BE" sz="6400" dirty="0" err="1">
                <a:latin typeface="Consolas" panose="020B0609020204030204" pitchFamily="49" charset="0"/>
              </a:rPr>
              <a:t>;</a:t>
            </a:r>
            <a:r>
              <a:rPr lang="nl-BE" sz="6400" b="1" dirty="0" err="1">
                <a:latin typeface="Consolas" panose="020B0609020204030204" pitchFamily="49" charset="0"/>
              </a:rPr>
              <a:t>set</a:t>
            </a:r>
            <a:r>
              <a:rPr lang="nl-BE" sz="6400" dirty="0">
                <a:latin typeface="Consolas" panose="020B0609020204030204" pitchFamily="49" charset="0"/>
              </a:rPr>
              <a:t>;}  </a:t>
            </a:r>
          </a:p>
          <a:p>
            <a:pPr marL="45720" indent="0">
              <a:buNone/>
            </a:pPr>
            <a:r>
              <a:rPr lang="nl-BE" sz="6400" b="1" dirty="0">
                <a:latin typeface="Consolas" panose="020B0609020204030204" pitchFamily="49" charset="0"/>
              </a:rPr>
              <a:t>   public</a:t>
            </a:r>
            <a:r>
              <a:rPr lang="nl-BE" sz="6400" dirty="0">
                <a:latin typeface="Consolas" panose="020B0609020204030204" pitchFamily="49" charset="0"/>
              </a:rPr>
              <a:t> </a:t>
            </a:r>
            <a:r>
              <a:rPr lang="nl-BE" sz="6400" b="1" dirty="0" err="1">
                <a:latin typeface="Consolas" panose="020B0609020204030204" pitchFamily="49" charset="0"/>
              </a:rPr>
              <a:t>override</a:t>
            </a:r>
            <a:r>
              <a:rPr lang="nl-BE" sz="6400" dirty="0">
                <a:latin typeface="Consolas" panose="020B0609020204030204" pitchFamily="49" charset="0"/>
              </a:rPr>
              <a:t> </a:t>
            </a:r>
            <a:r>
              <a:rPr lang="nl-BE" sz="6400" b="1" dirty="0">
                <a:latin typeface="Consolas" panose="020B0609020204030204" pitchFamily="49" charset="0"/>
              </a:rPr>
              <a:t>double</a:t>
            </a:r>
            <a:r>
              <a:rPr lang="nl-BE" sz="6400" dirty="0">
                <a:latin typeface="Consolas" panose="020B0609020204030204" pitchFamily="49" charset="0"/>
              </a:rPr>
              <a:t> Area()  {  </a:t>
            </a:r>
          </a:p>
          <a:p>
            <a:pPr marL="45720" indent="0">
              <a:buNone/>
            </a:pPr>
            <a:r>
              <a:rPr lang="nl-BE" sz="6400" b="1" dirty="0">
                <a:latin typeface="Consolas" panose="020B0609020204030204" pitchFamily="49" charset="0"/>
              </a:rPr>
              <a:t>      return</a:t>
            </a:r>
            <a:r>
              <a:rPr lang="nl-BE" sz="6400" dirty="0">
                <a:latin typeface="Consolas" panose="020B0609020204030204" pitchFamily="49" charset="0"/>
              </a:rPr>
              <a:t> </a:t>
            </a:r>
            <a:r>
              <a:rPr lang="nl-BE" sz="6400" dirty="0" err="1">
                <a:latin typeface="Consolas" panose="020B0609020204030204" pitchFamily="49" charset="0"/>
              </a:rPr>
              <a:t>Height</a:t>
            </a:r>
            <a:r>
              <a:rPr lang="nl-BE" sz="6400" dirty="0">
                <a:latin typeface="Consolas" panose="020B0609020204030204" pitchFamily="49" charset="0"/>
              </a:rPr>
              <a:t> * </a:t>
            </a:r>
            <a:r>
              <a:rPr lang="nl-BE" sz="6400" dirty="0" err="1">
                <a:latin typeface="Consolas" panose="020B0609020204030204" pitchFamily="49" charset="0"/>
              </a:rPr>
              <a:t>Width</a:t>
            </a:r>
            <a:r>
              <a:rPr lang="nl-BE" sz="6400" dirty="0">
                <a:latin typeface="Consolas" panose="020B0609020204030204" pitchFamily="49" charset="0"/>
              </a:rPr>
              <a:t>;  </a:t>
            </a:r>
          </a:p>
          <a:p>
            <a:pPr marL="45720" indent="0">
              <a:buNone/>
            </a:pPr>
            <a:r>
              <a:rPr lang="nl-BE" sz="6400" dirty="0">
                <a:latin typeface="Consolas" panose="020B0609020204030204" pitchFamily="49" charset="0"/>
              </a:rPr>
              <a:t>   }  </a:t>
            </a:r>
          </a:p>
          <a:p>
            <a:pPr marL="45720" indent="0">
              <a:buNone/>
            </a:pPr>
            <a:r>
              <a:rPr lang="nl-BE" sz="6400" dirty="0">
                <a:latin typeface="Consolas" panose="020B0609020204030204" pitchFamily="49" charset="0"/>
              </a:rPr>
              <a:t>}  </a:t>
            </a:r>
          </a:p>
          <a:p>
            <a:pPr marL="45720" indent="0">
              <a:buNone/>
            </a:pPr>
            <a:endParaRPr lang="en-US" sz="1600" dirty="0">
              <a:latin typeface="Consolas" panose="020B0609020204030204" pitchFamily="49" charset="0"/>
            </a:endParaRPr>
          </a:p>
          <a:p>
            <a:pPr marL="45720" indent="0">
              <a:buNone/>
            </a:pPr>
            <a:endParaRPr lang="nl-BE" dirty="0"/>
          </a:p>
        </p:txBody>
      </p:sp>
      <p:sp>
        <p:nvSpPr>
          <p:cNvPr id="5" name="Tijdelijke aanduiding voor inhoud 4"/>
          <p:cNvSpPr>
            <a:spLocks noGrp="1"/>
          </p:cNvSpPr>
          <p:nvPr>
            <p:ph sz="half" idx="2"/>
          </p:nvPr>
        </p:nvSpPr>
        <p:spPr>
          <a:xfrm>
            <a:off x="6267611" y="2057400"/>
            <a:ext cx="5667213" cy="4023360"/>
          </a:xfrm>
          <a:solidFill>
            <a:schemeClr val="accent1"/>
          </a:solidFill>
        </p:spPr>
        <p:txBody>
          <a:bodyPr>
            <a:noAutofit/>
          </a:bodyPr>
          <a:lstStyle/>
          <a:p>
            <a:pPr marL="45720" indent="0">
              <a:buNone/>
            </a:pPr>
            <a:r>
              <a:rPr lang="nl-BE" sz="1800" b="1" dirty="0">
                <a:latin typeface="Consolas" panose="020B0609020204030204" pitchFamily="49" charset="0"/>
              </a:rPr>
              <a:t>public</a:t>
            </a:r>
            <a:r>
              <a:rPr lang="nl-BE" sz="1800" dirty="0">
                <a:latin typeface="Consolas" panose="020B0609020204030204" pitchFamily="49" charset="0"/>
              </a:rPr>
              <a:t> </a:t>
            </a:r>
            <a:r>
              <a:rPr lang="nl-BE" sz="1800" b="1" dirty="0">
                <a:latin typeface="Consolas" panose="020B0609020204030204" pitchFamily="49" charset="0"/>
              </a:rPr>
              <a:t>class</a:t>
            </a:r>
            <a:r>
              <a:rPr lang="nl-BE" sz="1800" dirty="0">
                <a:latin typeface="Consolas" panose="020B0609020204030204" pitchFamily="49" charset="0"/>
              </a:rPr>
              <a:t> </a:t>
            </a:r>
            <a:r>
              <a:rPr lang="nl-BE" sz="1800" dirty="0" err="1">
                <a:latin typeface="Consolas" panose="020B0609020204030204" pitchFamily="49" charset="0"/>
              </a:rPr>
              <a:t>Circle</a:t>
            </a:r>
            <a:r>
              <a:rPr lang="nl-BE" sz="1800" dirty="0">
                <a:latin typeface="Consolas" panose="020B0609020204030204" pitchFamily="49" charset="0"/>
              </a:rPr>
              <a:t>: </a:t>
            </a:r>
            <a:r>
              <a:rPr lang="nl-BE" sz="1800" dirty="0" err="1">
                <a:latin typeface="Consolas" panose="020B0609020204030204" pitchFamily="49" charset="0"/>
              </a:rPr>
              <a:t>Shape</a:t>
            </a:r>
            <a:r>
              <a:rPr lang="nl-BE" sz="1800" dirty="0">
                <a:latin typeface="Consolas" panose="020B0609020204030204" pitchFamily="49" charset="0"/>
              </a:rPr>
              <a:t> {  </a:t>
            </a:r>
          </a:p>
          <a:p>
            <a:pPr marL="45720" indent="0">
              <a:buNone/>
            </a:pPr>
            <a:r>
              <a:rPr lang="nl-BE" sz="1800" b="1" dirty="0">
                <a:latin typeface="Consolas" panose="020B0609020204030204" pitchFamily="49" charset="0"/>
              </a:rPr>
              <a:t>   public</a:t>
            </a:r>
            <a:r>
              <a:rPr lang="nl-BE" sz="1800" dirty="0">
                <a:latin typeface="Consolas" panose="020B0609020204030204" pitchFamily="49" charset="0"/>
              </a:rPr>
              <a:t> </a:t>
            </a:r>
            <a:r>
              <a:rPr lang="nl-BE" sz="1800" b="1" dirty="0">
                <a:latin typeface="Consolas" panose="020B0609020204030204" pitchFamily="49" charset="0"/>
              </a:rPr>
              <a:t>double</a:t>
            </a:r>
            <a:r>
              <a:rPr lang="nl-BE" sz="1800" dirty="0">
                <a:latin typeface="Consolas" panose="020B0609020204030204" pitchFamily="49" charset="0"/>
              </a:rPr>
              <a:t> Radius {</a:t>
            </a:r>
            <a:r>
              <a:rPr lang="nl-BE" sz="1800" b="1" dirty="0" err="1">
                <a:latin typeface="Consolas" panose="020B0609020204030204" pitchFamily="49" charset="0"/>
              </a:rPr>
              <a:t>get</a:t>
            </a:r>
            <a:r>
              <a:rPr lang="nl-BE" sz="1800" dirty="0" err="1">
                <a:latin typeface="Consolas" panose="020B0609020204030204" pitchFamily="49" charset="0"/>
              </a:rPr>
              <a:t>;</a:t>
            </a:r>
            <a:r>
              <a:rPr lang="nl-BE" sz="1800" b="1" dirty="0" err="1">
                <a:latin typeface="Consolas" panose="020B0609020204030204" pitchFamily="49" charset="0"/>
              </a:rPr>
              <a:t>set</a:t>
            </a:r>
            <a:r>
              <a:rPr lang="nl-BE" sz="1800" dirty="0">
                <a:latin typeface="Consolas" panose="020B0609020204030204" pitchFamily="49" charset="0"/>
              </a:rPr>
              <a:t>;}  </a:t>
            </a:r>
          </a:p>
          <a:p>
            <a:pPr marL="45720" indent="0">
              <a:buNone/>
            </a:pPr>
            <a:r>
              <a:rPr lang="nl-BE" sz="1800" b="1" dirty="0">
                <a:latin typeface="Consolas" panose="020B0609020204030204" pitchFamily="49" charset="0"/>
              </a:rPr>
              <a:t>   public</a:t>
            </a:r>
            <a:r>
              <a:rPr lang="nl-BE" sz="1800" dirty="0">
                <a:latin typeface="Consolas" panose="020B0609020204030204" pitchFamily="49" charset="0"/>
              </a:rPr>
              <a:t> </a:t>
            </a:r>
            <a:r>
              <a:rPr lang="nl-BE" sz="1800" b="1" dirty="0" err="1">
                <a:latin typeface="Consolas" panose="020B0609020204030204" pitchFamily="49" charset="0"/>
              </a:rPr>
              <a:t>override</a:t>
            </a:r>
            <a:r>
              <a:rPr lang="nl-BE" sz="1800" dirty="0">
                <a:latin typeface="Consolas" panose="020B0609020204030204" pitchFamily="49" charset="0"/>
              </a:rPr>
              <a:t> </a:t>
            </a:r>
            <a:r>
              <a:rPr lang="nl-BE" sz="1800" b="1" dirty="0">
                <a:latin typeface="Consolas" panose="020B0609020204030204" pitchFamily="49" charset="0"/>
              </a:rPr>
              <a:t>double</a:t>
            </a:r>
            <a:r>
              <a:rPr lang="nl-BE" sz="1800" dirty="0">
                <a:latin typeface="Consolas" panose="020B0609020204030204" pitchFamily="49" charset="0"/>
              </a:rPr>
              <a:t> Area()  {  </a:t>
            </a:r>
          </a:p>
          <a:p>
            <a:pPr marL="45720" indent="0">
              <a:buNone/>
            </a:pPr>
            <a:r>
              <a:rPr lang="nl-BE" sz="1800" b="1" dirty="0">
                <a:latin typeface="Consolas" panose="020B0609020204030204" pitchFamily="49" charset="0"/>
              </a:rPr>
              <a:t>      return</a:t>
            </a:r>
            <a:r>
              <a:rPr lang="nl-BE" sz="1800" dirty="0">
                <a:latin typeface="Consolas" panose="020B0609020204030204" pitchFamily="49" charset="0"/>
              </a:rPr>
              <a:t> Radius * Radius * </a:t>
            </a:r>
            <a:r>
              <a:rPr lang="nl-BE" sz="1800" dirty="0" err="1">
                <a:latin typeface="Consolas" panose="020B0609020204030204" pitchFamily="49" charset="0"/>
              </a:rPr>
              <a:t>Math.PI</a:t>
            </a:r>
            <a:r>
              <a:rPr lang="nl-BE" sz="1800" dirty="0">
                <a:latin typeface="Consolas" panose="020B0609020204030204" pitchFamily="49" charset="0"/>
              </a:rPr>
              <a:t>;  </a:t>
            </a:r>
          </a:p>
          <a:p>
            <a:pPr marL="45720" indent="0">
              <a:buNone/>
            </a:pPr>
            <a:r>
              <a:rPr lang="nl-BE" sz="1800" dirty="0">
                <a:latin typeface="Consolas" panose="020B0609020204030204" pitchFamily="49" charset="0"/>
              </a:rPr>
              <a:t>   }  </a:t>
            </a:r>
          </a:p>
          <a:p>
            <a:pPr marL="45720" indent="0">
              <a:buNone/>
            </a:pPr>
            <a:r>
              <a:rPr lang="nl-BE" sz="18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79</a:t>
            </a:fld>
            <a:endParaRPr lang="en-US" dirty="0"/>
          </a:p>
        </p:txBody>
      </p:sp>
    </p:spTree>
    <p:extLst>
      <p:ext uri="{BB962C8B-B14F-4D97-AF65-F5344CB8AC3E}">
        <p14:creationId xmlns:p14="http://schemas.microsoft.com/office/powerpoint/2010/main" val="140541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a:t>
            </a:r>
            <a:r>
              <a:rPr lang="nl-BE" dirty="0" err="1"/>
              <a:t>EmployeeRepository</a:t>
            </a:r>
            <a:endParaRPr lang="nl-BE" dirty="0"/>
          </a:p>
        </p:txBody>
      </p:sp>
      <p:sp>
        <p:nvSpPr>
          <p:cNvPr id="3" name="Tijdelijke aanduiding voor inhoud 2"/>
          <p:cNvSpPr>
            <a:spLocks noGrp="1"/>
          </p:cNvSpPr>
          <p:nvPr>
            <p:ph idx="1"/>
          </p:nvPr>
        </p:nvSpPr>
        <p:spPr>
          <a:xfrm>
            <a:off x="828675" y="2057399"/>
            <a:ext cx="11115675" cy="4531553"/>
          </a:xfrm>
          <a:solidFill>
            <a:schemeClr val="accent1"/>
          </a:solidFill>
        </p:spPr>
        <p:txBody>
          <a:bodyPr>
            <a:noAutofit/>
          </a:bodyPr>
          <a:lstStyle/>
          <a:p>
            <a:pPr marL="45720" indent="0">
              <a:buNone/>
            </a:pPr>
            <a:r>
              <a:rPr lang="en-US" sz="1800" dirty="0">
                <a:latin typeface="Consolas" panose="020B0609020204030204" pitchFamily="49" charset="0"/>
              </a:rPr>
              <a:t>	public </a:t>
            </a:r>
            <a:r>
              <a:rPr lang="en-US" sz="1800" dirty="0" err="1">
                <a:latin typeface="Consolas" panose="020B0609020204030204" pitchFamily="49" charset="0"/>
              </a:rPr>
              <a:t>IQueryable</a:t>
            </a:r>
            <a:r>
              <a:rPr lang="en-US" sz="1800" dirty="0">
                <a:latin typeface="Consolas" panose="020B0609020204030204" pitchFamily="49" charset="0"/>
              </a:rPr>
              <a:t>&lt;employees&gt; </a:t>
            </a:r>
            <a:r>
              <a:rPr lang="en-US" sz="1800" dirty="0" err="1">
                <a:latin typeface="Consolas" panose="020B0609020204030204" pitchFamily="49" charset="0"/>
              </a:rPr>
              <a:t>AllIncluding</a:t>
            </a:r>
            <a:r>
              <a:rPr lang="en-US" sz="1800" dirty="0">
                <a:latin typeface="Consolas" panose="020B0609020204030204" pitchFamily="49" charset="0"/>
              </a:rPr>
              <a:t>(</a:t>
            </a:r>
            <a:r>
              <a:rPr lang="en-US" sz="1800" dirty="0" err="1">
                <a:latin typeface="Consolas" panose="020B0609020204030204" pitchFamily="49" charset="0"/>
              </a:rPr>
              <a:t>params</a:t>
            </a:r>
            <a:r>
              <a:rPr lang="en-US" sz="1800" dirty="0">
                <a:latin typeface="Consolas" panose="020B0609020204030204" pitchFamily="49" charset="0"/>
              </a:rPr>
              <a:t> Expression&lt;</a:t>
            </a:r>
            <a:r>
              <a:rPr lang="en-US" sz="1800" dirty="0" err="1">
                <a:latin typeface="Consolas" panose="020B0609020204030204" pitchFamily="49" charset="0"/>
              </a:rPr>
              <a:t>Func</a:t>
            </a:r>
            <a:r>
              <a:rPr lang="en-US" sz="1800" dirty="0">
                <a:latin typeface="Consolas" panose="020B0609020204030204" pitchFamily="49" charset="0"/>
              </a:rPr>
              <a:t>&lt;employees, 						      object&gt;&gt;[] </a:t>
            </a:r>
            <a:r>
              <a:rPr lang="en-US" sz="1800" dirty="0" err="1">
                <a:latin typeface="Consolas" panose="020B0609020204030204" pitchFamily="49" charset="0"/>
              </a:rPr>
              <a:t>includeProperties</a:t>
            </a:r>
            <a:r>
              <a:rPr lang="en-US" sz="1800" dirty="0">
                <a:latin typeface="Consolas" panose="020B0609020204030204" pitchFamily="49" charset="0"/>
              </a:rPr>
              <a:t>) </a:t>
            </a:r>
            <a:r>
              <a:rPr lang="nl-BE" sz="1800" dirty="0">
                <a:latin typeface="Consolas" panose="020B0609020204030204" pitchFamily="49" charset="0"/>
              </a:rPr>
              <a:t>{</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IQueryable</a:t>
            </a:r>
            <a:r>
              <a:rPr lang="nl-BE" sz="1800" dirty="0">
                <a:latin typeface="Consolas" panose="020B0609020204030204" pitchFamily="49" charset="0"/>
              </a:rPr>
              <a:t>&lt;employees&gt; query = </a:t>
            </a:r>
            <a:r>
              <a:rPr lang="nl-BE" sz="1800" dirty="0" err="1">
                <a:latin typeface="Consolas" panose="020B0609020204030204" pitchFamily="49" charset="0"/>
              </a:rPr>
              <a:t>this.dBContext.employees</a:t>
            </a:r>
            <a:r>
              <a:rPr lang="nl-BE" sz="1800" dirty="0">
                <a:latin typeface="Consolas" panose="020B0609020204030204" pitchFamily="49" charset="0"/>
              </a:rPr>
              <a:t>;</a:t>
            </a:r>
          </a:p>
          <a:p>
            <a:pPr marL="45720" indent="0">
              <a:buNone/>
            </a:pPr>
            <a:r>
              <a:rPr lang="en-US" sz="1800" dirty="0">
                <a:latin typeface="Consolas" panose="020B0609020204030204" pitchFamily="49" charset="0"/>
              </a:rPr>
              <a:t>            </a:t>
            </a:r>
            <a:r>
              <a:rPr lang="en-US" sz="1800" dirty="0" err="1">
                <a:latin typeface="Consolas" panose="020B0609020204030204" pitchFamily="49" charset="0"/>
              </a:rPr>
              <a:t>foreach</a:t>
            </a:r>
            <a:r>
              <a:rPr lang="en-US" sz="1800" dirty="0">
                <a:latin typeface="Consolas" panose="020B0609020204030204" pitchFamily="49" charset="0"/>
              </a:rPr>
              <a:t> (</a:t>
            </a: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includeProperty</a:t>
            </a:r>
            <a:r>
              <a:rPr lang="en-US" sz="1800" dirty="0">
                <a:latin typeface="Consolas" panose="020B0609020204030204" pitchFamily="49" charset="0"/>
              </a:rPr>
              <a:t> in </a:t>
            </a:r>
            <a:r>
              <a:rPr lang="en-US" sz="1800" dirty="0" err="1">
                <a:latin typeface="Consolas" panose="020B0609020204030204" pitchFamily="49" charset="0"/>
              </a:rPr>
              <a:t>includeProperties</a:t>
            </a:r>
            <a:r>
              <a:rPr lang="en-US" sz="1800" dirty="0">
                <a:latin typeface="Consolas" panose="020B0609020204030204" pitchFamily="49" charset="0"/>
              </a:rPr>
              <a:t>) {</a:t>
            </a:r>
          </a:p>
          <a:p>
            <a:pPr marL="45720" indent="0">
              <a:buNone/>
            </a:pPr>
            <a:r>
              <a:rPr lang="nl-BE" sz="1800" dirty="0">
                <a:latin typeface="Consolas" panose="020B0609020204030204" pitchFamily="49" charset="0"/>
              </a:rPr>
              <a:t>                query = </a:t>
            </a:r>
            <a:r>
              <a:rPr lang="nl-BE" sz="1800" dirty="0" err="1">
                <a:latin typeface="Consolas" panose="020B0609020204030204" pitchFamily="49" charset="0"/>
              </a:rPr>
              <a:t>query.Include</a:t>
            </a:r>
            <a:r>
              <a:rPr lang="nl-BE" sz="1800" dirty="0">
                <a:latin typeface="Consolas" panose="020B0609020204030204" pitchFamily="49" charset="0"/>
              </a:rPr>
              <a:t>(</a:t>
            </a:r>
            <a:r>
              <a:rPr lang="nl-BE" sz="1800" dirty="0" err="1">
                <a:latin typeface="Consolas" panose="020B0609020204030204" pitchFamily="49" charset="0"/>
              </a:rPr>
              <a:t>includeProperty</a:t>
            </a:r>
            <a:r>
              <a:rPr lang="nl-BE" sz="1800" dirty="0">
                <a:latin typeface="Consolas" panose="020B0609020204030204" pitchFamily="49" charset="0"/>
              </a:rPr>
              <a:t>);</a:t>
            </a:r>
          </a:p>
          <a:p>
            <a:pPr marL="45720" indent="0">
              <a:buNone/>
            </a:pPr>
            <a:r>
              <a:rPr lang="nl-BE" sz="1800" dirty="0">
                <a:latin typeface="Consolas" panose="020B0609020204030204" pitchFamily="49" charset="0"/>
              </a:rPr>
              <a:t>            }</a:t>
            </a:r>
          </a:p>
          <a:p>
            <a:pPr marL="45720" indent="0">
              <a:buNone/>
            </a:pPr>
            <a:r>
              <a:rPr lang="nl-BE" sz="1800" dirty="0">
                <a:latin typeface="Consolas" panose="020B0609020204030204" pitchFamily="49" charset="0"/>
              </a:rPr>
              <a:t>            return query;</a:t>
            </a:r>
          </a:p>
          <a:p>
            <a:pPr marL="45720" indent="0">
              <a:buNone/>
            </a:pPr>
            <a:r>
              <a:rPr lang="nl-BE" sz="1800" dirty="0">
                <a:latin typeface="Consolas" panose="020B0609020204030204" pitchFamily="49" charset="0"/>
              </a:rPr>
              <a:t>        }</a:t>
            </a:r>
          </a:p>
          <a:p>
            <a:pPr marL="45720" indent="0">
              <a:buNone/>
            </a:pPr>
            <a:r>
              <a:rPr lang="nl-BE" sz="1800" dirty="0">
                <a:latin typeface="Consolas" panose="020B0609020204030204" pitchFamily="49" charset="0"/>
              </a:rPr>
              <a:t>        public </a:t>
            </a:r>
            <a:r>
              <a:rPr lang="nl-BE" sz="1800" dirty="0" err="1">
                <a:latin typeface="Consolas" panose="020B0609020204030204" pitchFamily="49" charset="0"/>
              </a:rPr>
              <a:t>void</a:t>
            </a:r>
            <a:r>
              <a:rPr lang="nl-BE" sz="1800" dirty="0">
                <a:latin typeface="Consolas" panose="020B0609020204030204" pitchFamily="49" charset="0"/>
              </a:rPr>
              <a:t> Delete(employees employee) {</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this.dBContext.employees.Remove</a:t>
            </a:r>
            <a:r>
              <a:rPr lang="nl-BE" sz="1800" dirty="0">
                <a:latin typeface="Consolas" panose="020B0609020204030204" pitchFamily="49" charset="0"/>
              </a:rPr>
              <a:t>(employee);</a:t>
            </a:r>
          </a:p>
          <a:p>
            <a:pPr marL="45720" indent="0">
              <a:buNone/>
            </a:pPr>
            <a:r>
              <a:rPr lang="nl-BE" sz="18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42119173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BE" dirty="0"/>
              <a:t>Uiteindelijk: methode </a:t>
            </a:r>
            <a:r>
              <a:rPr lang="nl-BE" dirty="0" err="1"/>
              <a:t>TotalArea</a:t>
            </a:r>
            <a:endParaRPr lang="nl-BE" dirty="0"/>
          </a:p>
        </p:txBody>
      </p:sp>
      <p:sp>
        <p:nvSpPr>
          <p:cNvPr id="7" name="Tijdelijke aanduiding voor inhoud 6"/>
          <p:cNvSpPr>
            <a:spLocks noGrp="1"/>
          </p:cNvSpPr>
          <p:nvPr>
            <p:ph sz="half" idx="1"/>
          </p:nvPr>
        </p:nvSpPr>
        <p:spPr>
          <a:xfrm>
            <a:off x="1143000" y="2057399"/>
            <a:ext cx="7267574" cy="4023360"/>
          </a:xfrm>
          <a:solidFill>
            <a:schemeClr val="accent1"/>
          </a:solidFill>
        </p:spPr>
        <p:txBody>
          <a:bodyPr>
            <a:normAutofit/>
          </a:bodyPr>
          <a:lstStyle/>
          <a:p>
            <a:pPr marL="45720" indent="0">
              <a:buNone/>
            </a:pPr>
            <a:r>
              <a:rPr lang="nl-BE" sz="1900" b="1" dirty="0">
                <a:latin typeface="Consolas" panose="020B0609020204030204" pitchFamily="49" charset="0"/>
              </a:rPr>
              <a:t>public</a:t>
            </a:r>
            <a:r>
              <a:rPr lang="nl-BE" sz="1900" dirty="0">
                <a:latin typeface="Consolas" panose="020B0609020204030204" pitchFamily="49" charset="0"/>
              </a:rPr>
              <a:t> </a:t>
            </a:r>
            <a:r>
              <a:rPr lang="nl-BE" sz="1900" b="1" dirty="0">
                <a:latin typeface="Consolas" panose="020B0609020204030204" pitchFamily="49" charset="0"/>
              </a:rPr>
              <a:t>class</a:t>
            </a:r>
            <a:r>
              <a:rPr lang="nl-BE" sz="1900" dirty="0">
                <a:latin typeface="Consolas" panose="020B0609020204030204" pitchFamily="49" charset="0"/>
              </a:rPr>
              <a:t> </a:t>
            </a:r>
            <a:r>
              <a:rPr lang="nl-BE" sz="1900" dirty="0" err="1">
                <a:latin typeface="Consolas" panose="020B0609020204030204" pitchFamily="49" charset="0"/>
              </a:rPr>
              <a:t>AreaCalculator</a:t>
            </a:r>
            <a:r>
              <a:rPr lang="nl-BE" sz="1900" dirty="0">
                <a:latin typeface="Consolas" panose="020B0609020204030204" pitchFamily="49" charset="0"/>
              </a:rPr>
              <a:t>  {  </a:t>
            </a:r>
          </a:p>
          <a:p>
            <a:pPr marL="45720" indent="0">
              <a:buNone/>
            </a:pPr>
            <a:r>
              <a:rPr lang="nl-BE" sz="1900" b="1" dirty="0">
                <a:latin typeface="Consolas" panose="020B0609020204030204" pitchFamily="49" charset="0"/>
              </a:rPr>
              <a:t>   public</a:t>
            </a:r>
            <a:r>
              <a:rPr lang="nl-BE" sz="1900" dirty="0">
                <a:latin typeface="Consolas" panose="020B0609020204030204" pitchFamily="49" charset="0"/>
              </a:rPr>
              <a:t> </a:t>
            </a:r>
            <a:r>
              <a:rPr lang="nl-BE" sz="1900" b="1" dirty="0">
                <a:latin typeface="Consolas" panose="020B0609020204030204" pitchFamily="49" charset="0"/>
              </a:rPr>
              <a:t>double</a:t>
            </a:r>
            <a:r>
              <a:rPr lang="nl-BE" sz="1900" dirty="0">
                <a:latin typeface="Consolas" panose="020B0609020204030204" pitchFamily="49" charset="0"/>
              </a:rPr>
              <a:t> </a:t>
            </a:r>
            <a:r>
              <a:rPr lang="nl-BE" sz="1900" dirty="0" err="1">
                <a:latin typeface="Consolas" panose="020B0609020204030204" pitchFamily="49" charset="0"/>
              </a:rPr>
              <a:t>TotalArea</a:t>
            </a:r>
            <a:r>
              <a:rPr lang="nl-BE" sz="1900" dirty="0">
                <a:latin typeface="Consolas" panose="020B0609020204030204" pitchFamily="49" charset="0"/>
              </a:rPr>
              <a:t>(</a:t>
            </a:r>
            <a:r>
              <a:rPr lang="nl-BE" sz="1900" dirty="0" err="1">
                <a:latin typeface="Consolas" panose="020B0609020204030204" pitchFamily="49" charset="0"/>
              </a:rPr>
              <a:t>Shape</a:t>
            </a:r>
            <a:r>
              <a:rPr lang="nl-BE" sz="1900" dirty="0">
                <a:latin typeface="Consolas" panose="020B0609020204030204" pitchFamily="49" charset="0"/>
              </a:rPr>
              <a:t>[] </a:t>
            </a:r>
            <a:r>
              <a:rPr lang="nl-BE" sz="1900" dirty="0" err="1">
                <a:latin typeface="Consolas" panose="020B0609020204030204" pitchFamily="49" charset="0"/>
              </a:rPr>
              <a:t>arrShapes</a:t>
            </a:r>
            <a:r>
              <a:rPr lang="nl-BE" sz="1900" dirty="0">
                <a:latin typeface="Consolas" panose="020B0609020204030204" pitchFamily="49" charset="0"/>
              </a:rPr>
              <a:t>)  {  </a:t>
            </a:r>
          </a:p>
          <a:p>
            <a:pPr marL="45720" indent="0">
              <a:buNone/>
            </a:pPr>
            <a:r>
              <a:rPr lang="nl-BE" sz="1900" b="1" dirty="0">
                <a:latin typeface="Consolas" panose="020B0609020204030204" pitchFamily="49" charset="0"/>
              </a:rPr>
              <a:t>      double</a:t>
            </a:r>
            <a:r>
              <a:rPr lang="nl-BE" sz="1900" dirty="0">
                <a:latin typeface="Consolas" panose="020B0609020204030204" pitchFamily="49" charset="0"/>
              </a:rPr>
              <a:t> area=0;  </a:t>
            </a:r>
          </a:p>
          <a:p>
            <a:pPr marL="45720" indent="0">
              <a:buNone/>
            </a:pPr>
            <a:r>
              <a:rPr lang="nl-BE" sz="1900" b="1" dirty="0">
                <a:latin typeface="Consolas" panose="020B0609020204030204" pitchFamily="49" charset="0"/>
              </a:rPr>
              <a:t>      </a:t>
            </a:r>
            <a:r>
              <a:rPr lang="nl-BE" sz="1900" b="1" dirty="0" err="1">
                <a:latin typeface="Consolas" panose="020B0609020204030204" pitchFamily="49" charset="0"/>
              </a:rPr>
              <a:t>foreach</a:t>
            </a:r>
            <a:r>
              <a:rPr lang="nl-BE" sz="1900" dirty="0">
                <a:latin typeface="Consolas" panose="020B0609020204030204" pitchFamily="49" charset="0"/>
              </a:rPr>
              <a:t>(var </a:t>
            </a:r>
            <a:r>
              <a:rPr lang="nl-BE" sz="1900" dirty="0" err="1">
                <a:latin typeface="Consolas" panose="020B0609020204030204" pitchFamily="49" charset="0"/>
              </a:rPr>
              <a:t>objShape</a:t>
            </a:r>
            <a:r>
              <a:rPr lang="nl-BE" sz="1900" dirty="0">
                <a:latin typeface="Consolas" panose="020B0609020204030204" pitchFamily="49" charset="0"/>
              </a:rPr>
              <a:t> </a:t>
            </a:r>
            <a:r>
              <a:rPr lang="nl-BE" sz="1900" b="1" dirty="0">
                <a:latin typeface="Consolas" panose="020B0609020204030204" pitchFamily="49" charset="0"/>
              </a:rPr>
              <a:t>in</a:t>
            </a:r>
            <a:r>
              <a:rPr lang="nl-BE" sz="1900" dirty="0">
                <a:latin typeface="Consolas" panose="020B0609020204030204" pitchFamily="49" charset="0"/>
              </a:rPr>
              <a:t> </a:t>
            </a:r>
            <a:r>
              <a:rPr lang="nl-BE" sz="1900" dirty="0" err="1">
                <a:latin typeface="Consolas" panose="020B0609020204030204" pitchFamily="49" charset="0"/>
              </a:rPr>
              <a:t>arrShapes</a:t>
            </a:r>
            <a:r>
              <a:rPr lang="nl-BE" sz="1900" dirty="0">
                <a:latin typeface="Consolas" panose="020B0609020204030204" pitchFamily="49" charset="0"/>
              </a:rPr>
              <a:t>)  {  </a:t>
            </a:r>
          </a:p>
          <a:p>
            <a:pPr marL="45720" indent="0">
              <a:buNone/>
            </a:pPr>
            <a:r>
              <a:rPr lang="nl-BE" sz="1900" dirty="0">
                <a:latin typeface="Consolas" panose="020B0609020204030204" pitchFamily="49" charset="0"/>
              </a:rPr>
              <a:t>         area += </a:t>
            </a:r>
            <a:r>
              <a:rPr lang="nl-BE" sz="1900" dirty="0" err="1">
                <a:latin typeface="Consolas" panose="020B0609020204030204" pitchFamily="49" charset="0"/>
              </a:rPr>
              <a:t>objShape.Area</a:t>
            </a:r>
            <a:r>
              <a:rPr lang="nl-BE" sz="1900" dirty="0">
                <a:latin typeface="Consolas" panose="020B0609020204030204" pitchFamily="49" charset="0"/>
              </a:rPr>
              <a:t>();  </a:t>
            </a:r>
          </a:p>
          <a:p>
            <a:pPr marL="45720" indent="0">
              <a:buNone/>
            </a:pPr>
            <a:r>
              <a:rPr lang="nl-BE" sz="1900" dirty="0">
                <a:latin typeface="Consolas" panose="020B0609020204030204" pitchFamily="49" charset="0"/>
              </a:rPr>
              <a:t>      }  </a:t>
            </a:r>
          </a:p>
          <a:p>
            <a:pPr marL="45720" indent="0">
              <a:buNone/>
            </a:pPr>
            <a:r>
              <a:rPr lang="nl-BE" sz="1900" b="1" dirty="0">
                <a:latin typeface="Consolas" panose="020B0609020204030204" pitchFamily="49" charset="0"/>
              </a:rPr>
              <a:t>      return</a:t>
            </a:r>
            <a:r>
              <a:rPr lang="nl-BE" sz="1900" dirty="0">
                <a:latin typeface="Consolas" panose="020B0609020204030204" pitchFamily="49" charset="0"/>
              </a:rPr>
              <a:t> area;  </a:t>
            </a:r>
          </a:p>
          <a:p>
            <a:pPr marL="45720" indent="0">
              <a:buNone/>
            </a:pPr>
            <a:r>
              <a:rPr lang="nl-BE" sz="1900" dirty="0">
                <a:latin typeface="Consolas" panose="020B0609020204030204" pitchFamily="49" charset="0"/>
              </a:rPr>
              <a:t>   }  </a:t>
            </a:r>
          </a:p>
          <a:p>
            <a:pPr marL="45720" indent="0">
              <a:buNone/>
            </a:pPr>
            <a:r>
              <a:rPr lang="nl-BE" sz="1900" dirty="0">
                <a:latin typeface="Consolas" panose="020B0609020204030204" pitchFamily="49" charset="0"/>
              </a:rPr>
              <a:t>}  </a:t>
            </a:r>
          </a:p>
          <a:p>
            <a:endParaRPr lang="nl-BE" dirty="0"/>
          </a:p>
        </p:txBody>
      </p:sp>
      <p:sp>
        <p:nvSpPr>
          <p:cNvPr id="8" name="Tijdelijke aanduiding voor inhoud 7"/>
          <p:cNvSpPr>
            <a:spLocks noGrp="1"/>
          </p:cNvSpPr>
          <p:nvPr>
            <p:ph sz="half" idx="2"/>
          </p:nvPr>
        </p:nvSpPr>
        <p:spPr>
          <a:xfrm>
            <a:off x="8410574" y="2057400"/>
            <a:ext cx="2611917" cy="4023360"/>
          </a:xfrm>
        </p:spPr>
        <p:txBody>
          <a:bodyPr>
            <a:normAutofit/>
          </a:bodyPr>
          <a:lstStyle/>
          <a:p>
            <a:r>
              <a:rPr lang="nl-BE" dirty="0"/>
              <a:t>Klasse </a:t>
            </a:r>
            <a:r>
              <a:rPr lang="nl-BE" dirty="0" err="1"/>
              <a:t>AreaCalculator</a:t>
            </a:r>
            <a:r>
              <a:rPr lang="nl-BE" dirty="0"/>
              <a:t> hoeft niet meer aangepast te worden als er een nieuwe vorm geïntroduceerd wordt</a:t>
            </a:r>
          </a:p>
        </p:txBody>
      </p:sp>
      <p:sp>
        <p:nvSpPr>
          <p:cNvPr id="5" name="Tijdelijke aanduiding voor dianummer 4"/>
          <p:cNvSpPr>
            <a:spLocks noGrp="1"/>
          </p:cNvSpPr>
          <p:nvPr>
            <p:ph type="sldNum" sz="quarter" idx="12"/>
          </p:nvPr>
        </p:nvSpPr>
        <p:spPr/>
        <p:txBody>
          <a:bodyPr/>
          <a:lstStyle/>
          <a:p>
            <a:fld id="{4FAB73BC-B049-4115-A692-8D63A059BFB8}" type="slidenum">
              <a:rPr lang="en-US" smtClean="0"/>
              <a:t>80</a:t>
            </a:fld>
            <a:endParaRPr lang="en-US" dirty="0"/>
          </a:p>
        </p:txBody>
      </p:sp>
    </p:spTree>
    <p:extLst>
      <p:ext uri="{BB962C8B-B14F-4D97-AF65-F5344CB8AC3E}">
        <p14:creationId xmlns:p14="http://schemas.microsoft.com/office/powerpoint/2010/main" val="29332966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Liskov</a:t>
            </a:r>
            <a:r>
              <a:rPr lang="nl-BE" dirty="0"/>
              <a:t> </a:t>
            </a:r>
            <a:r>
              <a:rPr lang="nl-BE" dirty="0" err="1"/>
              <a:t>Substitution</a:t>
            </a:r>
            <a:r>
              <a:rPr lang="nl-BE" dirty="0"/>
              <a:t> </a:t>
            </a:r>
            <a:r>
              <a:rPr lang="nl-BE" dirty="0" err="1"/>
              <a:t>Principle</a:t>
            </a:r>
            <a:endParaRPr lang="nl-BE" dirty="0"/>
          </a:p>
        </p:txBody>
      </p:sp>
      <p:sp>
        <p:nvSpPr>
          <p:cNvPr id="6" name="Tijdelijke aanduiding voor inhoud 5"/>
          <p:cNvSpPr>
            <a:spLocks noGrp="1"/>
          </p:cNvSpPr>
          <p:nvPr>
            <p:ph idx="1"/>
          </p:nvPr>
        </p:nvSpPr>
        <p:spPr/>
        <p:txBody>
          <a:bodyPr/>
          <a:lstStyle/>
          <a:p>
            <a:r>
              <a:rPr lang="nl-BE" dirty="0"/>
              <a:t>LSP: “</a:t>
            </a:r>
            <a:r>
              <a:rPr lang="nl-BE" dirty="0" err="1"/>
              <a:t>you</a:t>
            </a:r>
            <a:r>
              <a:rPr lang="nl-BE" dirty="0"/>
              <a:t> </a:t>
            </a:r>
            <a:r>
              <a:rPr lang="nl-BE" dirty="0" err="1"/>
              <a:t>should</a:t>
            </a:r>
            <a:r>
              <a:rPr lang="nl-BE" dirty="0"/>
              <a:t> </a:t>
            </a:r>
            <a:r>
              <a:rPr lang="nl-BE" dirty="0" err="1"/>
              <a:t>be</a:t>
            </a:r>
            <a:r>
              <a:rPr lang="nl-BE" dirty="0"/>
              <a:t> </a:t>
            </a:r>
            <a:r>
              <a:rPr lang="nl-BE" dirty="0" err="1"/>
              <a:t>able</a:t>
            </a:r>
            <a:r>
              <a:rPr lang="nl-BE" dirty="0"/>
              <a:t> </a:t>
            </a:r>
            <a:r>
              <a:rPr lang="nl-BE" dirty="0" err="1"/>
              <a:t>to</a:t>
            </a:r>
            <a:r>
              <a:rPr lang="nl-BE" dirty="0"/>
              <a:t> </a:t>
            </a:r>
            <a:r>
              <a:rPr lang="nl-BE" dirty="0" err="1"/>
              <a:t>use</a:t>
            </a:r>
            <a:r>
              <a:rPr lang="nl-BE" dirty="0"/>
              <a:t> </a:t>
            </a:r>
            <a:r>
              <a:rPr lang="nl-BE" dirty="0" err="1"/>
              <a:t>any</a:t>
            </a:r>
            <a:r>
              <a:rPr lang="nl-BE" dirty="0"/>
              <a:t> </a:t>
            </a:r>
            <a:r>
              <a:rPr lang="nl-BE" dirty="0" err="1"/>
              <a:t>derived</a:t>
            </a:r>
            <a:r>
              <a:rPr lang="nl-BE" dirty="0"/>
              <a:t> class </a:t>
            </a:r>
            <a:r>
              <a:rPr lang="nl-BE" dirty="0" err="1"/>
              <a:t>instead</a:t>
            </a:r>
            <a:r>
              <a:rPr lang="nl-BE" dirty="0"/>
              <a:t> of a </a:t>
            </a:r>
            <a:r>
              <a:rPr lang="nl-BE" dirty="0" err="1"/>
              <a:t>parent</a:t>
            </a:r>
            <a:r>
              <a:rPr lang="nl-BE" dirty="0"/>
              <a:t> class </a:t>
            </a:r>
            <a:r>
              <a:rPr lang="nl-BE" dirty="0" err="1"/>
              <a:t>and</a:t>
            </a:r>
            <a:r>
              <a:rPr lang="nl-BE" dirty="0"/>
              <a:t> have </a:t>
            </a:r>
            <a:r>
              <a:rPr lang="nl-BE" dirty="0" err="1"/>
              <a:t>it</a:t>
            </a:r>
            <a:r>
              <a:rPr lang="nl-BE" dirty="0"/>
              <a:t> </a:t>
            </a:r>
            <a:r>
              <a:rPr lang="nl-BE" dirty="0" err="1"/>
              <a:t>behave</a:t>
            </a:r>
            <a:r>
              <a:rPr lang="nl-BE" dirty="0"/>
              <a:t> in </a:t>
            </a:r>
            <a:r>
              <a:rPr lang="nl-BE" dirty="0" err="1"/>
              <a:t>the</a:t>
            </a:r>
            <a:r>
              <a:rPr lang="nl-BE" dirty="0"/>
              <a:t> </a:t>
            </a:r>
            <a:r>
              <a:rPr lang="nl-BE" dirty="0" err="1"/>
              <a:t>same</a:t>
            </a:r>
            <a:r>
              <a:rPr lang="nl-BE" dirty="0"/>
              <a:t> </a:t>
            </a:r>
            <a:r>
              <a:rPr lang="nl-BE" dirty="0" err="1"/>
              <a:t>manner</a:t>
            </a:r>
            <a:r>
              <a:rPr lang="nl-BE" dirty="0"/>
              <a:t> without </a:t>
            </a:r>
            <a:r>
              <a:rPr lang="nl-BE" dirty="0" err="1"/>
              <a:t>modification</a:t>
            </a:r>
            <a:r>
              <a:rPr lang="nl-BE" dirty="0"/>
              <a:t>”</a:t>
            </a:r>
          </a:p>
          <a:p>
            <a:r>
              <a:rPr lang="nl-BE" dirty="0"/>
              <a:t>Een subklasse mag het gedrag van de superklasse niet beïnvloeden</a:t>
            </a:r>
          </a:p>
        </p:txBody>
      </p:sp>
      <p:sp>
        <p:nvSpPr>
          <p:cNvPr id="5" name="Tijdelijke aanduiding voor dianummer 4"/>
          <p:cNvSpPr>
            <a:spLocks noGrp="1"/>
          </p:cNvSpPr>
          <p:nvPr>
            <p:ph type="sldNum" sz="quarter" idx="12"/>
          </p:nvPr>
        </p:nvSpPr>
        <p:spPr/>
        <p:txBody>
          <a:bodyPr/>
          <a:lstStyle/>
          <a:p>
            <a:fld id="{4FAB73BC-B049-4115-A692-8D63A059BFB8}" type="slidenum">
              <a:rPr lang="en-US" smtClean="0"/>
              <a:t>81</a:t>
            </a:fld>
            <a:endParaRPr lang="en-US" dirty="0"/>
          </a:p>
        </p:txBody>
      </p:sp>
    </p:spTree>
    <p:extLst>
      <p:ext uri="{BB962C8B-B14F-4D97-AF65-F5344CB8AC3E}">
        <p14:creationId xmlns:p14="http://schemas.microsoft.com/office/powerpoint/2010/main" val="25696515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LSP zoals het niet hoort</a:t>
            </a:r>
          </a:p>
        </p:txBody>
      </p:sp>
      <p:sp>
        <p:nvSpPr>
          <p:cNvPr id="3" name="Tijdelijke aanduiding voor inhoud 2"/>
          <p:cNvSpPr>
            <a:spLocks noGrp="1"/>
          </p:cNvSpPr>
          <p:nvPr>
            <p:ph idx="1"/>
          </p:nvPr>
        </p:nvSpPr>
        <p:spPr>
          <a:solidFill>
            <a:schemeClr val="accent1"/>
          </a:solidFill>
        </p:spPr>
        <p:txBody>
          <a:bodyPr>
            <a:normAutofit fontScale="77500" lnSpcReduction="20000"/>
          </a:bodyPr>
          <a:lstStyle/>
          <a:p>
            <a:pPr marL="45720" indent="0">
              <a:buNone/>
            </a:pPr>
            <a:r>
              <a:rPr lang="nl-BE" sz="2900" b="1" dirty="0">
                <a:latin typeface="Consolas" panose="020B0609020204030204" pitchFamily="49" charset="0"/>
              </a:rPr>
              <a:t>public</a:t>
            </a:r>
            <a:r>
              <a:rPr lang="nl-BE" sz="2900" dirty="0">
                <a:latin typeface="Consolas" panose="020B0609020204030204" pitchFamily="49" charset="0"/>
              </a:rPr>
              <a:t> </a:t>
            </a:r>
            <a:r>
              <a:rPr lang="nl-BE" sz="2900" b="1" dirty="0">
                <a:latin typeface="Consolas" panose="020B0609020204030204" pitchFamily="49" charset="0"/>
              </a:rPr>
              <a:t>class</a:t>
            </a:r>
            <a:r>
              <a:rPr lang="nl-BE" sz="2900" dirty="0">
                <a:latin typeface="Consolas" panose="020B0609020204030204" pitchFamily="49" charset="0"/>
              </a:rPr>
              <a:t> </a:t>
            </a:r>
            <a:r>
              <a:rPr lang="nl-BE" sz="2900" dirty="0" err="1">
                <a:latin typeface="Consolas" panose="020B0609020204030204" pitchFamily="49" charset="0"/>
              </a:rPr>
              <a:t>SqlFile</a:t>
            </a:r>
            <a:r>
              <a:rPr lang="nl-BE" sz="2900" dirty="0">
                <a:latin typeface="Consolas" panose="020B0609020204030204" pitchFamily="49" charset="0"/>
              </a:rPr>
              <a:t>  {  </a:t>
            </a:r>
          </a:p>
          <a:p>
            <a:pPr marL="45720" indent="0">
              <a:buNone/>
            </a:pPr>
            <a:r>
              <a:rPr lang="nl-BE" sz="2900" b="1" dirty="0">
                <a:latin typeface="Consolas" panose="020B0609020204030204" pitchFamily="49" charset="0"/>
              </a:rPr>
              <a:t>   public</a:t>
            </a:r>
            <a:r>
              <a:rPr lang="nl-BE" sz="2900" dirty="0">
                <a:latin typeface="Consolas" panose="020B0609020204030204" pitchFamily="49" charset="0"/>
              </a:rPr>
              <a:t> </a:t>
            </a:r>
            <a:r>
              <a:rPr lang="nl-BE" sz="2900" b="1" dirty="0">
                <a:latin typeface="Consolas" panose="020B0609020204030204" pitchFamily="49" charset="0"/>
              </a:rPr>
              <a:t>string</a:t>
            </a:r>
            <a:r>
              <a:rPr lang="nl-BE" sz="2900" dirty="0">
                <a:latin typeface="Consolas" panose="020B0609020204030204" pitchFamily="49" charset="0"/>
              </a:rPr>
              <a:t> </a:t>
            </a:r>
            <a:r>
              <a:rPr lang="nl-BE" sz="2900" dirty="0" err="1">
                <a:latin typeface="Consolas" panose="020B0609020204030204" pitchFamily="49" charset="0"/>
              </a:rPr>
              <a:t>FilePath</a:t>
            </a:r>
            <a:r>
              <a:rPr lang="nl-BE" sz="2900" dirty="0">
                <a:latin typeface="Consolas" panose="020B0609020204030204" pitchFamily="49" charset="0"/>
              </a:rPr>
              <a:t> {</a:t>
            </a:r>
            <a:r>
              <a:rPr lang="nl-BE" sz="2900" b="1" dirty="0" err="1">
                <a:latin typeface="Consolas" panose="020B0609020204030204" pitchFamily="49" charset="0"/>
              </a:rPr>
              <a:t>get</a:t>
            </a:r>
            <a:r>
              <a:rPr lang="nl-BE" sz="2900" dirty="0" err="1">
                <a:latin typeface="Consolas" panose="020B0609020204030204" pitchFamily="49" charset="0"/>
              </a:rPr>
              <a:t>;</a:t>
            </a:r>
            <a:r>
              <a:rPr lang="nl-BE" sz="2900" b="1" dirty="0" err="1">
                <a:latin typeface="Consolas" panose="020B0609020204030204" pitchFamily="49" charset="0"/>
              </a:rPr>
              <a:t>set</a:t>
            </a:r>
            <a:r>
              <a:rPr lang="nl-BE" sz="2900" dirty="0">
                <a:latin typeface="Consolas" panose="020B0609020204030204" pitchFamily="49" charset="0"/>
              </a:rPr>
              <a:t>;}  </a:t>
            </a:r>
          </a:p>
          <a:p>
            <a:pPr marL="45720" indent="0">
              <a:buNone/>
            </a:pPr>
            <a:r>
              <a:rPr lang="nl-BE" sz="2900" b="1" dirty="0">
                <a:latin typeface="Consolas" panose="020B0609020204030204" pitchFamily="49" charset="0"/>
              </a:rPr>
              <a:t>   public</a:t>
            </a:r>
            <a:r>
              <a:rPr lang="nl-BE" sz="2900" dirty="0">
                <a:latin typeface="Consolas" panose="020B0609020204030204" pitchFamily="49" charset="0"/>
              </a:rPr>
              <a:t> </a:t>
            </a:r>
            <a:r>
              <a:rPr lang="nl-BE" sz="2900" b="1" dirty="0">
                <a:latin typeface="Consolas" panose="020B0609020204030204" pitchFamily="49" charset="0"/>
              </a:rPr>
              <a:t>string</a:t>
            </a:r>
            <a:r>
              <a:rPr lang="nl-BE" sz="2900" dirty="0">
                <a:latin typeface="Consolas" panose="020B0609020204030204" pitchFamily="49" charset="0"/>
              </a:rPr>
              <a:t> </a:t>
            </a:r>
            <a:r>
              <a:rPr lang="nl-BE" sz="2900" dirty="0" err="1">
                <a:latin typeface="Consolas" panose="020B0609020204030204" pitchFamily="49" charset="0"/>
              </a:rPr>
              <a:t>FileText</a:t>
            </a:r>
            <a:r>
              <a:rPr lang="nl-BE" sz="2900" dirty="0">
                <a:latin typeface="Consolas" panose="020B0609020204030204" pitchFamily="49" charset="0"/>
              </a:rPr>
              <a:t> {</a:t>
            </a:r>
            <a:r>
              <a:rPr lang="nl-BE" sz="2900" b="1" dirty="0" err="1">
                <a:latin typeface="Consolas" panose="020B0609020204030204" pitchFamily="49" charset="0"/>
              </a:rPr>
              <a:t>get</a:t>
            </a:r>
            <a:r>
              <a:rPr lang="nl-BE" sz="2900" dirty="0" err="1">
                <a:latin typeface="Consolas" panose="020B0609020204030204" pitchFamily="49" charset="0"/>
              </a:rPr>
              <a:t>;</a:t>
            </a:r>
            <a:r>
              <a:rPr lang="nl-BE" sz="2900" b="1" dirty="0" err="1">
                <a:latin typeface="Consolas" panose="020B0609020204030204" pitchFamily="49" charset="0"/>
              </a:rPr>
              <a:t>set</a:t>
            </a:r>
            <a:r>
              <a:rPr lang="nl-BE" sz="2900" dirty="0">
                <a:latin typeface="Consolas" panose="020B0609020204030204" pitchFamily="49" charset="0"/>
              </a:rPr>
              <a:t>;}  </a:t>
            </a:r>
          </a:p>
          <a:p>
            <a:pPr marL="45720" indent="0">
              <a:buNone/>
            </a:pPr>
            <a:r>
              <a:rPr lang="nl-BE" sz="2900" b="1" dirty="0">
                <a:latin typeface="Consolas" panose="020B0609020204030204" pitchFamily="49" charset="0"/>
              </a:rPr>
              <a:t>   public</a:t>
            </a:r>
            <a:r>
              <a:rPr lang="nl-BE" sz="2900" dirty="0">
                <a:latin typeface="Consolas" panose="020B0609020204030204" pitchFamily="49" charset="0"/>
              </a:rPr>
              <a:t> </a:t>
            </a:r>
            <a:r>
              <a:rPr lang="nl-BE" sz="2900" b="1" dirty="0">
                <a:latin typeface="Consolas" panose="020B0609020204030204" pitchFamily="49" charset="0"/>
              </a:rPr>
              <a:t>string</a:t>
            </a:r>
            <a:r>
              <a:rPr lang="nl-BE" sz="2900" dirty="0">
                <a:latin typeface="Consolas" panose="020B0609020204030204" pitchFamily="49" charset="0"/>
              </a:rPr>
              <a:t> </a:t>
            </a:r>
            <a:r>
              <a:rPr lang="nl-BE" sz="2900" dirty="0" err="1">
                <a:latin typeface="Consolas" panose="020B0609020204030204" pitchFamily="49" charset="0"/>
              </a:rPr>
              <a:t>LoadText</a:t>
            </a:r>
            <a:r>
              <a:rPr lang="nl-BE" sz="2900" dirty="0">
                <a:latin typeface="Consolas" panose="020B0609020204030204" pitchFamily="49" charset="0"/>
              </a:rPr>
              <a:t>()  {  </a:t>
            </a:r>
          </a:p>
          <a:p>
            <a:pPr marL="45720" indent="0">
              <a:buNone/>
            </a:pPr>
            <a:r>
              <a:rPr lang="nl-BE" sz="2900" dirty="0">
                <a:latin typeface="Consolas" panose="020B0609020204030204" pitchFamily="49" charset="0"/>
              </a:rPr>
              <a:t>      /* Code </a:t>
            </a:r>
            <a:r>
              <a:rPr lang="nl-BE" sz="2900" dirty="0" err="1">
                <a:latin typeface="Consolas" panose="020B0609020204030204" pitchFamily="49" charset="0"/>
              </a:rPr>
              <a:t>to</a:t>
            </a:r>
            <a:r>
              <a:rPr lang="nl-BE" sz="2900" dirty="0">
                <a:latin typeface="Consolas" panose="020B0609020204030204" pitchFamily="49" charset="0"/>
              </a:rPr>
              <a:t> </a:t>
            </a:r>
            <a:r>
              <a:rPr lang="nl-BE" sz="2900" dirty="0" err="1">
                <a:latin typeface="Consolas" panose="020B0609020204030204" pitchFamily="49" charset="0"/>
              </a:rPr>
              <a:t>read</a:t>
            </a:r>
            <a:r>
              <a:rPr lang="nl-BE" sz="2900" dirty="0">
                <a:latin typeface="Consolas" panose="020B0609020204030204" pitchFamily="49" charset="0"/>
              </a:rPr>
              <a:t> </a:t>
            </a:r>
            <a:r>
              <a:rPr lang="nl-BE" sz="2900" dirty="0" err="1">
                <a:latin typeface="Consolas" panose="020B0609020204030204" pitchFamily="49" charset="0"/>
              </a:rPr>
              <a:t>text</a:t>
            </a:r>
            <a:r>
              <a:rPr lang="nl-BE" sz="2900" dirty="0">
                <a:latin typeface="Consolas" panose="020B0609020204030204" pitchFamily="49" charset="0"/>
              </a:rPr>
              <a:t> </a:t>
            </a:r>
            <a:r>
              <a:rPr lang="nl-BE" sz="2900" dirty="0" err="1">
                <a:latin typeface="Consolas" panose="020B0609020204030204" pitchFamily="49" charset="0"/>
              </a:rPr>
              <a:t>from</a:t>
            </a:r>
            <a:r>
              <a:rPr lang="nl-BE" sz="2900" dirty="0">
                <a:latin typeface="Consolas" panose="020B0609020204030204" pitchFamily="49" charset="0"/>
              </a:rPr>
              <a:t> </a:t>
            </a:r>
            <a:r>
              <a:rPr lang="nl-BE" sz="2900" dirty="0" err="1">
                <a:latin typeface="Consolas" panose="020B0609020204030204" pitchFamily="49" charset="0"/>
              </a:rPr>
              <a:t>sql</a:t>
            </a:r>
            <a:r>
              <a:rPr lang="nl-BE" sz="2900" dirty="0">
                <a:latin typeface="Consolas" panose="020B0609020204030204" pitchFamily="49" charset="0"/>
              </a:rPr>
              <a:t> file */  </a:t>
            </a:r>
          </a:p>
          <a:p>
            <a:pPr marL="45720" indent="0">
              <a:buNone/>
            </a:pPr>
            <a:r>
              <a:rPr lang="nl-BE" sz="2900" dirty="0">
                <a:latin typeface="Consolas" panose="020B0609020204030204" pitchFamily="49" charset="0"/>
              </a:rPr>
              <a:t>   }  </a:t>
            </a:r>
          </a:p>
          <a:p>
            <a:pPr marL="45720" indent="0">
              <a:buNone/>
            </a:pPr>
            <a:r>
              <a:rPr lang="nl-BE" sz="2900" b="1" dirty="0">
                <a:latin typeface="Consolas" panose="020B0609020204030204" pitchFamily="49" charset="0"/>
              </a:rPr>
              <a:t>   public</a:t>
            </a:r>
            <a:r>
              <a:rPr lang="nl-BE" sz="2900" dirty="0">
                <a:latin typeface="Consolas" panose="020B0609020204030204" pitchFamily="49" charset="0"/>
              </a:rPr>
              <a:t> </a:t>
            </a:r>
            <a:r>
              <a:rPr lang="nl-BE" sz="2900" b="1" dirty="0">
                <a:latin typeface="Consolas" panose="020B0609020204030204" pitchFamily="49" charset="0"/>
              </a:rPr>
              <a:t>string</a:t>
            </a:r>
            <a:r>
              <a:rPr lang="nl-BE" sz="2900" dirty="0">
                <a:latin typeface="Consolas" panose="020B0609020204030204" pitchFamily="49" charset="0"/>
              </a:rPr>
              <a:t> </a:t>
            </a:r>
            <a:r>
              <a:rPr lang="nl-BE" sz="2900" dirty="0" err="1">
                <a:latin typeface="Consolas" panose="020B0609020204030204" pitchFamily="49" charset="0"/>
              </a:rPr>
              <a:t>SaveText</a:t>
            </a:r>
            <a:r>
              <a:rPr lang="nl-BE" sz="2900" dirty="0">
                <a:latin typeface="Consolas" panose="020B0609020204030204" pitchFamily="49" charset="0"/>
              </a:rPr>
              <a:t>()  {  </a:t>
            </a:r>
          </a:p>
          <a:p>
            <a:pPr marL="45720" indent="0">
              <a:buNone/>
            </a:pPr>
            <a:r>
              <a:rPr lang="nl-BE" sz="2900" dirty="0">
                <a:latin typeface="Consolas" panose="020B0609020204030204" pitchFamily="49" charset="0"/>
              </a:rPr>
              <a:t>      /* Code </a:t>
            </a:r>
            <a:r>
              <a:rPr lang="nl-BE" sz="2900" dirty="0" err="1">
                <a:latin typeface="Consolas" panose="020B0609020204030204" pitchFamily="49" charset="0"/>
              </a:rPr>
              <a:t>to</a:t>
            </a:r>
            <a:r>
              <a:rPr lang="nl-BE" sz="2900" dirty="0">
                <a:latin typeface="Consolas" panose="020B0609020204030204" pitchFamily="49" charset="0"/>
              </a:rPr>
              <a:t> save </a:t>
            </a:r>
            <a:r>
              <a:rPr lang="nl-BE" sz="2900" dirty="0" err="1">
                <a:latin typeface="Consolas" panose="020B0609020204030204" pitchFamily="49" charset="0"/>
              </a:rPr>
              <a:t>text</a:t>
            </a:r>
            <a:r>
              <a:rPr lang="nl-BE" sz="2900" dirty="0">
                <a:latin typeface="Consolas" panose="020B0609020204030204" pitchFamily="49" charset="0"/>
              </a:rPr>
              <a:t> </a:t>
            </a:r>
            <a:r>
              <a:rPr lang="nl-BE" sz="2900" dirty="0" err="1">
                <a:latin typeface="Consolas" panose="020B0609020204030204" pitchFamily="49" charset="0"/>
              </a:rPr>
              <a:t>into</a:t>
            </a:r>
            <a:r>
              <a:rPr lang="nl-BE" sz="2900" dirty="0">
                <a:latin typeface="Consolas" panose="020B0609020204030204" pitchFamily="49" charset="0"/>
              </a:rPr>
              <a:t> </a:t>
            </a:r>
            <a:r>
              <a:rPr lang="nl-BE" sz="2900" dirty="0" err="1">
                <a:latin typeface="Consolas" panose="020B0609020204030204" pitchFamily="49" charset="0"/>
              </a:rPr>
              <a:t>sql</a:t>
            </a:r>
            <a:r>
              <a:rPr lang="nl-BE" sz="2900" dirty="0">
                <a:latin typeface="Consolas" panose="020B0609020204030204" pitchFamily="49" charset="0"/>
              </a:rPr>
              <a:t> file */  </a:t>
            </a:r>
          </a:p>
          <a:p>
            <a:pPr marL="45720" indent="0">
              <a:buNone/>
            </a:pPr>
            <a:r>
              <a:rPr lang="nl-BE" sz="2900" dirty="0">
                <a:latin typeface="Consolas" panose="020B0609020204030204" pitchFamily="49" charset="0"/>
              </a:rPr>
              <a:t>   }  </a:t>
            </a:r>
          </a:p>
          <a:p>
            <a:pPr marL="45720" indent="0">
              <a:buNone/>
            </a:pPr>
            <a:r>
              <a:rPr lang="nl-BE" sz="2900" dirty="0">
                <a:latin typeface="Consolas" panose="020B0609020204030204" pitchFamily="49" charset="0"/>
              </a:rPr>
              <a:t>}  </a:t>
            </a:r>
          </a:p>
          <a:p>
            <a:pPr marL="45720" indent="0">
              <a:buNone/>
            </a:pPr>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82</a:t>
            </a:fld>
            <a:endParaRPr lang="en-US" dirty="0"/>
          </a:p>
        </p:txBody>
      </p:sp>
    </p:spTree>
    <p:extLst>
      <p:ext uri="{BB962C8B-B14F-4D97-AF65-F5344CB8AC3E}">
        <p14:creationId xmlns:p14="http://schemas.microsoft.com/office/powerpoint/2010/main" val="23698432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0227" y="-104775"/>
            <a:ext cx="9875520" cy="1356360"/>
          </a:xfrm>
        </p:spPr>
        <p:txBody>
          <a:bodyPr/>
          <a:lstStyle/>
          <a:p>
            <a:r>
              <a:rPr lang="nl-BE" dirty="0"/>
              <a:t>LSP zoals het niet hoort</a:t>
            </a:r>
          </a:p>
        </p:txBody>
      </p:sp>
      <p:sp>
        <p:nvSpPr>
          <p:cNvPr id="3" name="Tijdelijke aanduiding voor inhoud 2"/>
          <p:cNvSpPr>
            <a:spLocks noGrp="1"/>
          </p:cNvSpPr>
          <p:nvPr>
            <p:ph idx="1"/>
          </p:nvPr>
        </p:nvSpPr>
        <p:spPr>
          <a:xfrm>
            <a:off x="1143000" y="771525"/>
            <a:ext cx="9872871" cy="5817428"/>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SqlFileManager</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List&lt;</a:t>
            </a:r>
            <a:r>
              <a:rPr lang="nl-BE" sz="1600" dirty="0" err="1">
                <a:latin typeface="Consolas" panose="020B0609020204030204" pitchFamily="49" charset="0"/>
              </a:rPr>
              <a:t>SqlFile</a:t>
            </a:r>
            <a:r>
              <a:rPr lang="nl-BE" sz="1600" dirty="0">
                <a:latin typeface="Consolas" panose="020B0609020204030204" pitchFamily="49" charset="0"/>
              </a:rPr>
              <a:t>&gt; </a:t>
            </a:r>
            <a:r>
              <a:rPr lang="nl-BE" sz="1600" dirty="0" err="1">
                <a:latin typeface="Consolas" panose="020B0609020204030204" pitchFamily="49" charset="0"/>
              </a:rPr>
              <a:t>lstSqlFiles</a:t>
            </a:r>
            <a:r>
              <a:rPr lang="nl-BE" sz="1600" dirty="0">
                <a:latin typeface="Consolas" panose="020B0609020204030204" pitchFamily="49" charset="0"/>
              </a:rPr>
              <a:t> {</a:t>
            </a:r>
            <a:r>
              <a:rPr lang="nl-BE" sz="1600" b="1" dirty="0" err="1">
                <a:latin typeface="Consolas" panose="020B0609020204030204" pitchFamily="49" charset="0"/>
              </a:rPr>
              <a:t>get</a:t>
            </a:r>
            <a:r>
              <a:rPr lang="nl-BE" sz="1600" dirty="0" err="1">
                <a:latin typeface="Consolas" panose="020B0609020204030204" pitchFamily="49" charset="0"/>
              </a:rPr>
              <a:t>;</a:t>
            </a:r>
            <a:r>
              <a:rPr lang="nl-BE" sz="1600" b="1" dirty="0" err="1">
                <a:latin typeface="Consolas" panose="020B0609020204030204" pitchFamily="49" charset="0"/>
              </a:rPr>
              <a:t>set</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GetTextFromFiles</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StringBuilder</a:t>
            </a:r>
            <a:r>
              <a:rPr lang="nl-BE" sz="1600" dirty="0">
                <a:latin typeface="Consolas" panose="020B0609020204030204" pitchFamily="49" charset="0"/>
              </a:rPr>
              <a:t> </a:t>
            </a:r>
            <a:r>
              <a:rPr lang="nl-BE" sz="1600" dirty="0" err="1">
                <a:latin typeface="Consolas" panose="020B0609020204030204" pitchFamily="49" charset="0"/>
              </a:rPr>
              <a:t>objStrBuilder</a:t>
            </a:r>
            <a:r>
              <a:rPr lang="nl-BE" sz="1600" dirty="0">
                <a:latin typeface="Consolas" panose="020B0609020204030204" pitchFamily="49" charset="0"/>
              </a:rPr>
              <a:t> =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StringBuilder</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foreach</a:t>
            </a:r>
            <a:r>
              <a:rPr lang="nl-BE" sz="1600" dirty="0">
                <a:latin typeface="Consolas" panose="020B0609020204030204" pitchFamily="49" charset="0"/>
              </a:rPr>
              <a:t>(var </a:t>
            </a:r>
            <a:r>
              <a:rPr lang="nl-BE" sz="1600" dirty="0" err="1">
                <a:latin typeface="Consolas" panose="020B0609020204030204" pitchFamily="49" charset="0"/>
              </a:rPr>
              <a:t>objFile</a:t>
            </a:r>
            <a:r>
              <a:rPr lang="nl-BE" sz="1600" dirty="0">
                <a:latin typeface="Consolas" panose="020B0609020204030204" pitchFamily="49" charset="0"/>
              </a:rPr>
              <a:t> </a:t>
            </a:r>
            <a:r>
              <a:rPr lang="nl-BE" sz="1600" b="1" dirty="0">
                <a:latin typeface="Consolas" panose="020B0609020204030204" pitchFamily="49" charset="0"/>
              </a:rPr>
              <a:t>in</a:t>
            </a:r>
            <a:r>
              <a:rPr lang="nl-BE" sz="1600" dirty="0">
                <a:latin typeface="Consolas" panose="020B0609020204030204" pitchFamily="49" charset="0"/>
              </a:rPr>
              <a:t> </a:t>
            </a:r>
            <a:r>
              <a:rPr lang="nl-BE" sz="1600" dirty="0" err="1">
                <a:latin typeface="Consolas" panose="020B0609020204030204" pitchFamily="49" charset="0"/>
              </a:rPr>
              <a:t>lstSqlFiles</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objStrBuilder.Append</a:t>
            </a:r>
            <a:r>
              <a:rPr lang="nl-BE" sz="1600" dirty="0">
                <a:latin typeface="Consolas" panose="020B0609020204030204" pitchFamily="49" charset="0"/>
              </a:rPr>
              <a:t>(</a:t>
            </a:r>
            <a:r>
              <a:rPr lang="nl-BE" sz="1600" dirty="0" err="1">
                <a:latin typeface="Consolas" panose="020B0609020204030204" pitchFamily="49" charset="0"/>
              </a:rPr>
              <a:t>objFile.LoadText</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return</a:t>
            </a:r>
            <a:r>
              <a:rPr lang="nl-BE" sz="1600" dirty="0">
                <a:latin typeface="Consolas" panose="020B0609020204030204" pitchFamily="49" charset="0"/>
              </a:rPr>
              <a:t> </a:t>
            </a:r>
            <a:r>
              <a:rPr lang="nl-BE" sz="1600" dirty="0" err="1">
                <a:latin typeface="Consolas" panose="020B0609020204030204" pitchFamily="49" charset="0"/>
              </a:rPr>
              <a:t>objStrBuilder.ToString</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SaveTextIntoFiles</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foreach</a:t>
            </a:r>
            <a:r>
              <a:rPr lang="nl-BE" sz="1600" dirty="0">
                <a:latin typeface="Consolas" panose="020B0609020204030204" pitchFamily="49" charset="0"/>
              </a:rPr>
              <a:t>(var </a:t>
            </a:r>
            <a:r>
              <a:rPr lang="nl-BE" sz="1600" dirty="0" err="1">
                <a:latin typeface="Consolas" panose="020B0609020204030204" pitchFamily="49" charset="0"/>
              </a:rPr>
              <a:t>objFile</a:t>
            </a:r>
            <a:r>
              <a:rPr lang="nl-BE" sz="1600" dirty="0">
                <a:latin typeface="Consolas" panose="020B0609020204030204" pitchFamily="49" charset="0"/>
              </a:rPr>
              <a:t> </a:t>
            </a:r>
            <a:r>
              <a:rPr lang="nl-BE" sz="1600" b="1" dirty="0">
                <a:latin typeface="Consolas" panose="020B0609020204030204" pitchFamily="49" charset="0"/>
              </a:rPr>
              <a:t>in</a:t>
            </a:r>
            <a:r>
              <a:rPr lang="nl-BE" sz="1600" dirty="0">
                <a:latin typeface="Consolas" panose="020B0609020204030204" pitchFamily="49" charset="0"/>
              </a:rPr>
              <a:t> </a:t>
            </a:r>
            <a:r>
              <a:rPr lang="nl-BE" sz="1600" dirty="0" err="1">
                <a:latin typeface="Consolas" panose="020B0609020204030204" pitchFamily="49" charset="0"/>
              </a:rPr>
              <a:t>lstSqlFiles</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objFile.SaveText</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83</a:t>
            </a:fld>
            <a:endParaRPr lang="en-US" dirty="0"/>
          </a:p>
        </p:txBody>
      </p:sp>
    </p:spTree>
    <p:extLst>
      <p:ext uri="{BB962C8B-B14F-4D97-AF65-F5344CB8AC3E}">
        <p14:creationId xmlns:p14="http://schemas.microsoft.com/office/powerpoint/2010/main" val="1141225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695325" y="2647950"/>
            <a:ext cx="8562975" cy="3575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lstStyle/>
          <a:p>
            <a:r>
              <a:rPr lang="nl-BE" dirty="0"/>
              <a:t>LSP zoals het niet hoort</a:t>
            </a:r>
          </a:p>
        </p:txBody>
      </p:sp>
      <p:sp>
        <p:nvSpPr>
          <p:cNvPr id="3" name="Tijdelijke aanduiding voor inhoud 2"/>
          <p:cNvSpPr>
            <a:spLocks noGrp="1"/>
          </p:cNvSpPr>
          <p:nvPr>
            <p:ph idx="1"/>
          </p:nvPr>
        </p:nvSpPr>
        <p:spPr/>
        <p:txBody>
          <a:bodyPr>
            <a:normAutofit fontScale="77500" lnSpcReduction="20000"/>
          </a:bodyPr>
          <a:lstStyle/>
          <a:p>
            <a:r>
              <a:rPr lang="nl-BE" dirty="0"/>
              <a:t>Stel nu dat er gevraagd wordt om rekening te houden met </a:t>
            </a:r>
            <a:r>
              <a:rPr lang="nl-BE" dirty="0" err="1"/>
              <a:t>read-only</a:t>
            </a:r>
            <a:r>
              <a:rPr lang="nl-BE" dirty="0"/>
              <a:t> bestanden in een bepaalde folder.</a:t>
            </a:r>
          </a:p>
          <a:p>
            <a:r>
              <a:rPr lang="nl-BE" dirty="0"/>
              <a:t>Dit betekent dat je in deze bestanden niets mag opslaan</a:t>
            </a:r>
          </a:p>
          <a:p>
            <a:pPr marL="45720" indent="0">
              <a:buNone/>
            </a:pPr>
            <a:r>
              <a:rPr lang="nl-BE" sz="2900" b="1" dirty="0">
                <a:latin typeface="Consolas" panose="020B0609020204030204" pitchFamily="49" charset="0"/>
              </a:rPr>
              <a:t>public</a:t>
            </a:r>
            <a:r>
              <a:rPr lang="nl-BE" sz="2900" dirty="0">
                <a:latin typeface="Consolas" panose="020B0609020204030204" pitchFamily="49" charset="0"/>
              </a:rPr>
              <a:t> </a:t>
            </a:r>
            <a:r>
              <a:rPr lang="nl-BE" sz="2900" b="1" dirty="0">
                <a:latin typeface="Consolas" panose="020B0609020204030204" pitchFamily="49" charset="0"/>
              </a:rPr>
              <a:t>class</a:t>
            </a:r>
            <a:r>
              <a:rPr lang="nl-BE" sz="2900" dirty="0">
                <a:latin typeface="Consolas" panose="020B0609020204030204" pitchFamily="49" charset="0"/>
              </a:rPr>
              <a:t> </a:t>
            </a:r>
            <a:r>
              <a:rPr lang="nl-BE" sz="2900" dirty="0" err="1">
                <a:latin typeface="Consolas" panose="020B0609020204030204" pitchFamily="49" charset="0"/>
              </a:rPr>
              <a:t>SqlFile</a:t>
            </a:r>
            <a:r>
              <a:rPr lang="nl-BE" sz="2900" dirty="0">
                <a:latin typeface="Consolas" panose="020B0609020204030204" pitchFamily="49" charset="0"/>
              </a:rPr>
              <a:t>  {  </a:t>
            </a:r>
          </a:p>
          <a:p>
            <a:pPr marL="45720" indent="0">
              <a:buNone/>
            </a:pPr>
            <a:r>
              <a:rPr lang="nl-BE" sz="2900" b="1" dirty="0">
                <a:latin typeface="Consolas" panose="020B0609020204030204" pitchFamily="49" charset="0"/>
              </a:rPr>
              <a:t>   public</a:t>
            </a:r>
            <a:r>
              <a:rPr lang="nl-BE" sz="2900" dirty="0">
                <a:latin typeface="Consolas" panose="020B0609020204030204" pitchFamily="49" charset="0"/>
              </a:rPr>
              <a:t> </a:t>
            </a:r>
            <a:r>
              <a:rPr lang="nl-BE" sz="2900" b="1" dirty="0">
                <a:latin typeface="Consolas" panose="020B0609020204030204" pitchFamily="49" charset="0"/>
              </a:rPr>
              <a:t>string</a:t>
            </a:r>
            <a:r>
              <a:rPr lang="nl-BE" sz="2900" dirty="0">
                <a:latin typeface="Consolas" panose="020B0609020204030204" pitchFamily="49" charset="0"/>
              </a:rPr>
              <a:t> </a:t>
            </a:r>
            <a:r>
              <a:rPr lang="nl-BE" sz="2900" dirty="0" err="1">
                <a:latin typeface="Consolas" panose="020B0609020204030204" pitchFamily="49" charset="0"/>
              </a:rPr>
              <a:t>LoadText</a:t>
            </a:r>
            <a:r>
              <a:rPr lang="nl-BE" sz="2900" dirty="0">
                <a:latin typeface="Consolas" panose="020B0609020204030204" pitchFamily="49" charset="0"/>
              </a:rPr>
              <a:t>()  {  </a:t>
            </a:r>
          </a:p>
          <a:p>
            <a:pPr marL="45720" indent="0">
              <a:buNone/>
            </a:pPr>
            <a:r>
              <a:rPr lang="nl-BE" sz="2900" dirty="0">
                <a:latin typeface="Consolas" panose="020B0609020204030204" pitchFamily="49" charset="0"/>
              </a:rPr>
              <a:t>   	/* Code </a:t>
            </a:r>
            <a:r>
              <a:rPr lang="nl-BE" sz="2900" dirty="0" err="1">
                <a:latin typeface="Consolas" panose="020B0609020204030204" pitchFamily="49" charset="0"/>
              </a:rPr>
              <a:t>to</a:t>
            </a:r>
            <a:r>
              <a:rPr lang="nl-BE" sz="2900" dirty="0">
                <a:latin typeface="Consolas" panose="020B0609020204030204" pitchFamily="49" charset="0"/>
              </a:rPr>
              <a:t> </a:t>
            </a:r>
            <a:r>
              <a:rPr lang="nl-BE" sz="2900" dirty="0" err="1">
                <a:latin typeface="Consolas" panose="020B0609020204030204" pitchFamily="49" charset="0"/>
              </a:rPr>
              <a:t>read</a:t>
            </a:r>
            <a:r>
              <a:rPr lang="nl-BE" sz="2900" dirty="0">
                <a:latin typeface="Consolas" panose="020B0609020204030204" pitchFamily="49" charset="0"/>
              </a:rPr>
              <a:t> </a:t>
            </a:r>
            <a:r>
              <a:rPr lang="nl-BE" sz="2900" dirty="0" err="1">
                <a:latin typeface="Consolas" panose="020B0609020204030204" pitchFamily="49" charset="0"/>
              </a:rPr>
              <a:t>text</a:t>
            </a:r>
            <a:r>
              <a:rPr lang="nl-BE" sz="2900" dirty="0">
                <a:latin typeface="Consolas" panose="020B0609020204030204" pitchFamily="49" charset="0"/>
              </a:rPr>
              <a:t> </a:t>
            </a:r>
            <a:r>
              <a:rPr lang="nl-BE" sz="2900" dirty="0" err="1">
                <a:latin typeface="Consolas" panose="020B0609020204030204" pitchFamily="49" charset="0"/>
              </a:rPr>
              <a:t>from</a:t>
            </a:r>
            <a:r>
              <a:rPr lang="nl-BE" sz="2900" dirty="0">
                <a:latin typeface="Consolas" panose="020B0609020204030204" pitchFamily="49" charset="0"/>
              </a:rPr>
              <a:t> </a:t>
            </a:r>
            <a:r>
              <a:rPr lang="nl-BE" sz="2900" dirty="0" err="1">
                <a:latin typeface="Consolas" panose="020B0609020204030204" pitchFamily="49" charset="0"/>
              </a:rPr>
              <a:t>sql</a:t>
            </a:r>
            <a:r>
              <a:rPr lang="nl-BE" sz="2900" dirty="0">
                <a:latin typeface="Consolas" panose="020B0609020204030204" pitchFamily="49" charset="0"/>
              </a:rPr>
              <a:t> file */  </a:t>
            </a:r>
          </a:p>
          <a:p>
            <a:pPr marL="45720" indent="0">
              <a:buNone/>
            </a:pPr>
            <a:r>
              <a:rPr lang="nl-BE" sz="2900" dirty="0">
                <a:latin typeface="Consolas" panose="020B0609020204030204" pitchFamily="49" charset="0"/>
              </a:rPr>
              <a:t>   }  </a:t>
            </a:r>
          </a:p>
          <a:p>
            <a:pPr marL="45720" indent="0">
              <a:buNone/>
            </a:pPr>
            <a:r>
              <a:rPr lang="nl-BE" sz="2900" b="1" dirty="0">
                <a:latin typeface="Consolas" panose="020B0609020204030204" pitchFamily="49" charset="0"/>
              </a:rPr>
              <a:t>   public</a:t>
            </a:r>
            <a:r>
              <a:rPr lang="nl-BE" sz="2900" dirty="0">
                <a:latin typeface="Consolas" panose="020B0609020204030204" pitchFamily="49" charset="0"/>
              </a:rPr>
              <a:t> </a:t>
            </a:r>
            <a:r>
              <a:rPr lang="nl-BE" sz="2900" b="1" dirty="0" err="1">
                <a:latin typeface="Consolas" panose="020B0609020204030204" pitchFamily="49" charset="0"/>
              </a:rPr>
              <a:t>void</a:t>
            </a:r>
            <a:r>
              <a:rPr lang="nl-BE" sz="2900" dirty="0">
                <a:latin typeface="Consolas" panose="020B0609020204030204" pitchFamily="49" charset="0"/>
              </a:rPr>
              <a:t> </a:t>
            </a:r>
            <a:r>
              <a:rPr lang="nl-BE" sz="2900" dirty="0" err="1">
                <a:latin typeface="Consolas" panose="020B0609020204030204" pitchFamily="49" charset="0"/>
              </a:rPr>
              <a:t>SaveText</a:t>
            </a:r>
            <a:r>
              <a:rPr lang="nl-BE" sz="2900" dirty="0">
                <a:latin typeface="Consolas" panose="020B0609020204030204" pitchFamily="49" charset="0"/>
              </a:rPr>
              <a:t>()  {  </a:t>
            </a:r>
          </a:p>
          <a:p>
            <a:pPr marL="45720" indent="0">
              <a:buNone/>
            </a:pPr>
            <a:r>
              <a:rPr lang="nl-BE" sz="2900" dirty="0">
                <a:latin typeface="Consolas" panose="020B0609020204030204" pitchFamily="49" charset="0"/>
              </a:rPr>
              <a:t>      /* Code </a:t>
            </a:r>
            <a:r>
              <a:rPr lang="nl-BE" sz="2900" dirty="0" err="1">
                <a:latin typeface="Consolas" panose="020B0609020204030204" pitchFamily="49" charset="0"/>
              </a:rPr>
              <a:t>to</a:t>
            </a:r>
            <a:r>
              <a:rPr lang="nl-BE" sz="2900" dirty="0">
                <a:latin typeface="Consolas" panose="020B0609020204030204" pitchFamily="49" charset="0"/>
              </a:rPr>
              <a:t> save </a:t>
            </a:r>
            <a:r>
              <a:rPr lang="nl-BE" sz="2900" dirty="0" err="1">
                <a:latin typeface="Consolas" panose="020B0609020204030204" pitchFamily="49" charset="0"/>
              </a:rPr>
              <a:t>text</a:t>
            </a:r>
            <a:r>
              <a:rPr lang="nl-BE" sz="2900" dirty="0">
                <a:latin typeface="Consolas" panose="020B0609020204030204" pitchFamily="49" charset="0"/>
              </a:rPr>
              <a:t> </a:t>
            </a:r>
            <a:r>
              <a:rPr lang="nl-BE" sz="2900" dirty="0" err="1">
                <a:latin typeface="Consolas" panose="020B0609020204030204" pitchFamily="49" charset="0"/>
              </a:rPr>
              <a:t>into</a:t>
            </a:r>
            <a:r>
              <a:rPr lang="nl-BE" sz="2900" dirty="0">
                <a:latin typeface="Consolas" panose="020B0609020204030204" pitchFamily="49" charset="0"/>
              </a:rPr>
              <a:t> </a:t>
            </a:r>
            <a:r>
              <a:rPr lang="nl-BE" sz="2900" dirty="0" err="1">
                <a:latin typeface="Consolas" panose="020B0609020204030204" pitchFamily="49" charset="0"/>
              </a:rPr>
              <a:t>sql</a:t>
            </a:r>
            <a:r>
              <a:rPr lang="nl-BE" sz="2900" dirty="0">
                <a:latin typeface="Consolas" panose="020B0609020204030204" pitchFamily="49" charset="0"/>
              </a:rPr>
              <a:t> file */  </a:t>
            </a:r>
          </a:p>
          <a:p>
            <a:pPr marL="45720" indent="0">
              <a:buNone/>
            </a:pPr>
            <a:r>
              <a:rPr lang="nl-BE" sz="2900" dirty="0">
                <a:latin typeface="Consolas" panose="020B0609020204030204" pitchFamily="49" charset="0"/>
              </a:rPr>
              <a:t>   }  </a:t>
            </a:r>
          </a:p>
          <a:p>
            <a:pPr marL="45720" indent="0">
              <a:buNone/>
            </a:pPr>
            <a:r>
              <a:rPr lang="nl-BE" sz="29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84</a:t>
            </a:fld>
            <a:endParaRPr lang="en-US" dirty="0"/>
          </a:p>
        </p:txBody>
      </p:sp>
    </p:spTree>
    <p:extLst>
      <p:ext uri="{BB962C8B-B14F-4D97-AF65-F5344CB8AC3E}">
        <p14:creationId xmlns:p14="http://schemas.microsoft.com/office/powerpoint/2010/main" val="16317500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LSP zoals het niet hoort</a:t>
            </a:r>
          </a:p>
        </p:txBody>
      </p:sp>
      <p:sp>
        <p:nvSpPr>
          <p:cNvPr id="3" name="Tijdelijke aanduiding voor inhoud 2"/>
          <p:cNvSpPr>
            <a:spLocks noGrp="1"/>
          </p:cNvSpPr>
          <p:nvPr>
            <p:ph idx="1"/>
          </p:nvPr>
        </p:nvSpPr>
        <p:spPr>
          <a:xfrm>
            <a:off x="1143000" y="2057399"/>
            <a:ext cx="9872871" cy="4531553"/>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ReadOnlySqlFile</a:t>
            </a:r>
            <a:r>
              <a:rPr lang="nl-BE" sz="1600" dirty="0">
                <a:latin typeface="Consolas" panose="020B0609020204030204" pitchFamily="49" charset="0"/>
              </a:rPr>
              <a:t>: </a:t>
            </a:r>
            <a:r>
              <a:rPr lang="nl-BE" sz="1600" dirty="0" err="1">
                <a:latin typeface="Consolas" panose="020B0609020204030204" pitchFamily="49" charset="0"/>
              </a:rPr>
              <a:t>SqlFile</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FilePath</a:t>
            </a:r>
            <a:r>
              <a:rPr lang="nl-BE" sz="1600" dirty="0">
                <a:latin typeface="Consolas" panose="020B0609020204030204" pitchFamily="49" charset="0"/>
              </a:rPr>
              <a:t> {</a:t>
            </a:r>
            <a:r>
              <a:rPr lang="nl-BE" sz="1600" b="1" dirty="0" err="1">
                <a:latin typeface="Consolas" panose="020B0609020204030204" pitchFamily="49" charset="0"/>
              </a:rPr>
              <a:t>get</a:t>
            </a:r>
            <a:r>
              <a:rPr lang="nl-BE" sz="1600" dirty="0" err="1">
                <a:latin typeface="Consolas" panose="020B0609020204030204" pitchFamily="49" charset="0"/>
              </a:rPr>
              <a:t>;</a:t>
            </a:r>
            <a:r>
              <a:rPr lang="nl-BE" sz="1600" b="1" dirty="0" err="1">
                <a:latin typeface="Consolas" panose="020B0609020204030204" pitchFamily="49" charset="0"/>
              </a:rPr>
              <a:t>set</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FileText</a:t>
            </a:r>
            <a:r>
              <a:rPr lang="nl-BE" sz="1600" dirty="0">
                <a:latin typeface="Consolas" panose="020B0609020204030204" pitchFamily="49" charset="0"/>
              </a:rPr>
              <a:t> {</a:t>
            </a:r>
            <a:r>
              <a:rPr lang="nl-BE" sz="1600" b="1" dirty="0" err="1">
                <a:latin typeface="Consolas" panose="020B0609020204030204" pitchFamily="49" charset="0"/>
              </a:rPr>
              <a:t>get</a:t>
            </a:r>
            <a:r>
              <a:rPr lang="nl-BE" sz="1600" dirty="0" err="1">
                <a:latin typeface="Consolas" panose="020B0609020204030204" pitchFamily="49" charset="0"/>
              </a:rPr>
              <a:t>;</a:t>
            </a:r>
            <a:r>
              <a:rPr lang="nl-BE" sz="1600" b="1" dirty="0" err="1">
                <a:latin typeface="Consolas" panose="020B0609020204030204" pitchFamily="49" charset="0"/>
              </a:rPr>
              <a:t>set</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LoadText</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read</a:t>
            </a:r>
            <a:r>
              <a:rPr lang="nl-BE" sz="1600" dirty="0">
                <a:latin typeface="Consolas" panose="020B0609020204030204" pitchFamily="49" charset="0"/>
              </a:rPr>
              <a:t> </a:t>
            </a:r>
            <a:r>
              <a:rPr lang="nl-BE" sz="1600" dirty="0" err="1">
                <a:latin typeface="Consolas" panose="020B0609020204030204" pitchFamily="49" charset="0"/>
              </a:rPr>
              <a:t>text</a:t>
            </a:r>
            <a:r>
              <a:rPr lang="nl-BE" sz="1600" dirty="0">
                <a:latin typeface="Consolas" panose="020B0609020204030204" pitchFamily="49" charset="0"/>
              </a:rPr>
              <a:t> </a:t>
            </a:r>
            <a:r>
              <a:rPr lang="nl-BE" sz="1600" dirty="0" err="1">
                <a:latin typeface="Consolas" panose="020B0609020204030204" pitchFamily="49" charset="0"/>
              </a:rPr>
              <a:t>from</a:t>
            </a:r>
            <a:r>
              <a:rPr lang="nl-BE" sz="1600" dirty="0">
                <a:latin typeface="Consolas" panose="020B0609020204030204" pitchFamily="49" charset="0"/>
              </a:rPr>
              <a:t> </a:t>
            </a:r>
            <a:r>
              <a:rPr lang="nl-BE" sz="1600" dirty="0" err="1">
                <a:latin typeface="Consolas" panose="020B0609020204030204" pitchFamily="49" charset="0"/>
              </a:rPr>
              <a:t>sql</a:t>
            </a:r>
            <a:r>
              <a:rPr lang="nl-BE" sz="1600" dirty="0">
                <a:latin typeface="Consolas" panose="020B0609020204030204" pitchFamily="49" charset="0"/>
              </a:rPr>
              <a:t> file */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SaveText</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 </a:t>
            </a:r>
            <a:r>
              <a:rPr lang="nl-BE" sz="1600" dirty="0" err="1">
                <a:latin typeface="Consolas" panose="020B0609020204030204" pitchFamily="49" charset="0"/>
              </a:rPr>
              <a:t>Throw</a:t>
            </a:r>
            <a:r>
              <a:rPr lang="nl-BE" sz="1600" dirty="0">
                <a:latin typeface="Consolas" panose="020B0609020204030204" pitchFamily="49" charset="0"/>
              </a:rPr>
              <a:t> </a:t>
            </a:r>
            <a:r>
              <a:rPr lang="nl-BE" sz="1600" dirty="0" err="1">
                <a:latin typeface="Consolas" panose="020B0609020204030204" pitchFamily="49" charset="0"/>
              </a:rPr>
              <a:t>an</a:t>
            </a:r>
            <a:r>
              <a:rPr lang="nl-BE" sz="1600" dirty="0">
                <a:latin typeface="Consolas" panose="020B0609020204030204" pitchFamily="49" charset="0"/>
              </a:rPr>
              <a:t> </a:t>
            </a:r>
            <a:r>
              <a:rPr lang="nl-BE" sz="1600" dirty="0" err="1">
                <a:latin typeface="Consolas" panose="020B0609020204030204" pitchFamily="49" charset="0"/>
              </a:rPr>
              <a:t>exception</a:t>
            </a:r>
            <a:r>
              <a:rPr lang="nl-BE" sz="1600" dirty="0">
                <a:latin typeface="Consolas" panose="020B0609020204030204" pitchFamily="49" charset="0"/>
              </a:rPr>
              <a:t> </a:t>
            </a:r>
            <a:r>
              <a:rPr lang="nl-BE" sz="1600" dirty="0" err="1">
                <a:latin typeface="Consolas" panose="020B0609020204030204" pitchFamily="49" charset="0"/>
              </a:rPr>
              <a:t>when</a:t>
            </a:r>
            <a:r>
              <a:rPr lang="nl-BE" sz="1600" dirty="0">
                <a:latin typeface="Consolas" panose="020B0609020204030204" pitchFamily="49" charset="0"/>
              </a:rPr>
              <a:t> app flow </a:t>
            </a:r>
            <a:r>
              <a:rPr lang="nl-BE" sz="1600" dirty="0" err="1">
                <a:latin typeface="Consolas" panose="020B0609020204030204" pitchFamily="49" charset="0"/>
              </a:rPr>
              <a:t>tries</a:t>
            </a:r>
            <a:r>
              <a:rPr lang="nl-BE" sz="1600" dirty="0">
                <a:latin typeface="Consolas" panose="020B0609020204030204" pitchFamily="49" charset="0"/>
              </a:rPr>
              <a:t> </a:t>
            </a:r>
            <a:r>
              <a:rPr lang="nl-BE" sz="1600" dirty="0" err="1">
                <a:latin typeface="Consolas" panose="020B0609020204030204" pitchFamily="49" charset="0"/>
              </a:rPr>
              <a:t>to</a:t>
            </a:r>
            <a:r>
              <a:rPr lang="nl-BE" sz="1600" dirty="0">
                <a:latin typeface="Consolas" panose="020B0609020204030204" pitchFamily="49" charset="0"/>
              </a:rPr>
              <a:t> do save. */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throw</a:t>
            </a:r>
            <a:r>
              <a:rPr lang="nl-BE" sz="1600" dirty="0">
                <a:latin typeface="Consolas" panose="020B0609020204030204" pitchFamily="49" charset="0"/>
              </a:rPr>
              <a:t>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IOException</a:t>
            </a:r>
            <a:r>
              <a:rPr lang="nl-BE" sz="1600" dirty="0">
                <a:latin typeface="Consolas" panose="020B0609020204030204" pitchFamily="49" charset="0"/>
              </a:rPr>
              <a:t>("</a:t>
            </a:r>
            <a:r>
              <a:rPr lang="nl-BE" sz="1600" dirty="0" err="1">
                <a:latin typeface="Consolas" panose="020B0609020204030204" pitchFamily="49" charset="0"/>
              </a:rPr>
              <a:t>Can't</a:t>
            </a:r>
            <a:r>
              <a:rPr lang="nl-BE" sz="1600" dirty="0">
                <a:latin typeface="Consolas" panose="020B0609020204030204" pitchFamily="49" charset="0"/>
              </a:rPr>
              <a:t> Save");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85</a:t>
            </a:fld>
            <a:endParaRPr lang="en-US" dirty="0"/>
          </a:p>
        </p:txBody>
      </p:sp>
    </p:spTree>
    <p:extLst>
      <p:ext uri="{BB962C8B-B14F-4D97-AF65-F5344CB8AC3E}">
        <p14:creationId xmlns:p14="http://schemas.microsoft.com/office/powerpoint/2010/main" val="12017466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LSP zoals het niet hoort</a:t>
            </a:r>
          </a:p>
        </p:txBody>
      </p:sp>
      <p:sp>
        <p:nvSpPr>
          <p:cNvPr id="3" name="Tijdelijke aanduiding voor inhoud 2"/>
          <p:cNvSpPr>
            <a:spLocks noGrp="1"/>
          </p:cNvSpPr>
          <p:nvPr>
            <p:ph idx="1"/>
          </p:nvPr>
        </p:nvSpPr>
        <p:spPr>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SqlFileManager</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List&lt;</a:t>
            </a:r>
            <a:r>
              <a:rPr lang="nl-BE" sz="1600" dirty="0" err="1">
                <a:latin typeface="Consolas" panose="020B0609020204030204" pitchFamily="49" charset="0"/>
              </a:rPr>
              <a:t>SqlFile</a:t>
            </a:r>
            <a:r>
              <a:rPr lang="nl-BE" sz="1600" dirty="0">
                <a:latin typeface="Consolas" panose="020B0609020204030204" pitchFamily="49" charset="0"/>
              </a:rPr>
              <a:t>&gt; </a:t>
            </a:r>
            <a:r>
              <a:rPr lang="nl-BE" sz="1600" dirty="0" err="1">
                <a:latin typeface="Consolas" panose="020B0609020204030204" pitchFamily="49" charset="0"/>
              </a:rPr>
              <a:t>lstSqlFiles</a:t>
            </a:r>
            <a:r>
              <a:rPr lang="nl-BE" sz="1600" dirty="0">
                <a:latin typeface="Consolas" panose="020B0609020204030204" pitchFamily="49" charset="0"/>
              </a:rPr>
              <a:t> {</a:t>
            </a:r>
            <a:r>
              <a:rPr lang="nl-BE" sz="1600" b="1" dirty="0" err="1">
                <a:latin typeface="Consolas" panose="020B0609020204030204" pitchFamily="49" charset="0"/>
              </a:rPr>
              <a:t>get</a:t>
            </a:r>
            <a:r>
              <a:rPr lang="nl-BE" sz="1600" dirty="0" err="1">
                <a:latin typeface="Consolas" panose="020B0609020204030204" pitchFamily="49" charset="0"/>
              </a:rPr>
              <a:t>;</a:t>
            </a:r>
            <a:r>
              <a:rPr lang="nl-BE" sz="1600" b="1" dirty="0" err="1">
                <a:latin typeface="Consolas" panose="020B0609020204030204" pitchFamily="49" charset="0"/>
              </a:rPr>
              <a:t>set</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GetTextFromFiles</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StringBuilder</a:t>
            </a:r>
            <a:r>
              <a:rPr lang="nl-BE" sz="1600" dirty="0">
                <a:latin typeface="Consolas" panose="020B0609020204030204" pitchFamily="49" charset="0"/>
              </a:rPr>
              <a:t> </a:t>
            </a:r>
            <a:r>
              <a:rPr lang="nl-BE" sz="1600" dirty="0" err="1">
                <a:latin typeface="Consolas" panose="020B0609020204030204" pitchFamily="49" charset="0"/>
              </a:rPr>
              <a:t>objStrBuilder</a:t>
            </a:r>
            <a:r>
              <a:rPr lang="nl-BE" sz="1600" dirty="0">
                <a:latin typeface="Consolas" panose="020B0609020204030204" pitchFamily="49" charset="0"/>
              </a:rPr>
              <a:t> =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StringBuilder</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foreach</a:t>
            </a:r>
            <a:r>
              <a:rPr lang="nl-BE" sz="1600" dirty="0">
                <a:latin typeface="Consolas" panose="020B0609020204030204" pitchFamily="49" charset="0"/>
              </a:rPr>
              <a:t>(var </a:t>
            </a:r>
            <a:r>
              <a:rPr lang="nl-BE" sz="1600" dirty="0" err="1">
                <a:latin typeface="Consolas" panose="020B0609020204030204" pitchFamily="49" charset="0"/>
              </a:rPr>
              <a:t>objFile</a:t>
            </a:r>
            <a:r>
              <a:rPr lang="nl-BE" sz="1600" dirty="0">
                <a:latin typeface="Consolas" panose="020B0609020204030204" pitchFamily="49" charset="0"/>
              </a:rPr>
              <a:t> </a:t>
            </a:r>
            <a:r>
              <a:rPr lang="nl-BE" sz="1600" b="1" dirty="0">
                <a:latin typeface="Consolas" panose="020B0609020204030204" pitchFamily="49" charset="0"/>
              </a:rPr>
              <a:t>in</a:t>
            </a:r>
            <a:r>
              <a:rPr lang="nl-BE" sz="1600" dirty="0">
                <a:latin typeface="Consolas" panose="020B0609020204030204" pitchFamily="49" charset="0"/>
              </a:rPr>
              <a:t> </a:t>
            </a:r>
            <a:r>
              <a:rPr lang="nl-BE" sz="1600" dirty="0" err="1">
                <a:latin typeface="Consolas" panose="020B0609020204030204" pitchFamily="49" charset="0"/>
              </a:rPr>
              <a:t>lstSqlFiles</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objStrBuilder.Append</a:t>
            </a:r>
            <a:r>
              <a:rPr lang="nl-BE" sz="1600" dirty="0">
                <a:latin typeface="Consolas" panose="020B0609020204030204" pitchFamily="49" charset="0"/>
              </a:rPr>
              <a:t>(</a:t>
            </a:r>
            <a:r>
              <a:rPr lang="nl-BE" sz="1600" dirty="0" err="1">
                <a:latin typeface="Consolas" panose="020B0609020204030204" pitchFamily="49" charset="0"/>
              </a:rPr>
              <a:t>objFile.LoadText</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return</a:t>
            </a:r>
            <a:r>
              <a:rPr lang="nl-BE" sz="1600" dirty="0">
                <a:latin typeface="Consolas" panose="020B0609020204030204" pitchFamily="49" charset="0"/>
              </a:rPr>
              <a:t> </a:t>
            </a:r>
            <a:r>
              <a:rPr lang="nl-BE" sz="1600" dirty="0" err="1">
                <a:latin typeface="Consolas" panose="020B0609020204030204" pitchFamily="49" charset="0"/>
              </a:rPr>
              <a:t>objStrBuilder.ToString</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a:t>
            </a:r>
            <a:endParaRPr lang="nl-BE" sz="1600" dirty="0">
              <a:latin typeface="Consolas" panose="020B0609020204030204" pitchFamily="49" charset="0"/>
            </a:endParaRP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86</a:t>
            </a:fld>
            <a:endParaRPr lang="en-US" dirty="0"/>
          </a:p>
        </p:txBody>
      </p:sp>
    </p:spTree>
    <p:extLst>
      <p:ext uri="{BB962C8B-B14F-4D97-AF65-F5344CB8AC3E}">
        <p14:creationId xmlns:p14="http://schemas.microsoft.com/office/powerpoint/2010/main" val="38684564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LSP zoals het niet hoort</a:t>
            </a:r>
          </a:p>
        </p:txBody>
      </p:sp>
      <p:sp>
        <p:nvSpPr>
          <p:cNvPr id="3" name="Tijdelijke aanduiding voor inhoud 2"/>
          <p:cNvSpPr>
            <a:spLocks noGrp="1"/>
          </p:cNvSpPr>
          <p:nvPr>
            <p:ph idx="1"/>
          </p:nvPr>
        </p:nvSpPr>
        <p:spPr>
          <a:xfrm>
            <a:off x="1143000" y="2057400"/>
            <a:ext cx="10810875" cy="4038600"/>
          </a:xfrm>
          <a:solidFill>
            <a:schemeClr val="accent1"/>
          </a:solidFill>
        </p:spPr>
        <p:txBody>
          <a:bodyPr>
            <a:noAutofit/>
          </a:bodyPr>
          <a:lstStyle/>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SaveTextIntoFiles</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foreach</a:t>
            </a:r>
            <a:r>
              <a:rPr lang="nl-BE" sz="1600" dirty="0">
                <a:latin typeface="Consolas" panose="020B0609020204030204" pitchFamily="49" charset="0"/>
              </a:rPr>
              <a:t>(var </a:t>
            </a:r>
            <a:r>
              <a:rPr lang="nl-BE" sz="1600" dirty="0" err="1">
                <a:latin typeface="Consolas" panose="020B0609020204030204" pitchFamily="49" charset="0"/>
              </a:rPr>
              <a:t>objFile</a:t>
            </a:r>
            <a:r>
              <a:rPr lang="nl-BE" sz="1600" dirty="0">
                <a:latin typeface="Consolas" panose="020B0609020204030204" pitchFamily="49" charset="0"/>
              </a:rPr>
              <a:t> </a:t>
            </a:r>
            <a:r>
              <a:rPr lang="nl-BE" sz="1600" b="1" dirty="0">
                <a:latin typeface="Consolas" panose="020B0609020204030204" pitchFamily="49" charset="0"/>
              </a:rPr>
              <a:t>in</a:t>
            </a:r>
            <a:r>
              <a:rPr lang="nl-BE" sz="1600" dirty="0">
                <a:latin typeface="Consolas" panose="020B0609020204030204" pitchFamily="49" charset="0"/>
              </a:rPr>
              <a:t> </a:t>
            </a:r>
            <a:r>
              <a:rPr lang="nl-BE" sz="1600" dirty="0" err="1">
                <a:latin typeface="Consolas" panose="020B0609020204030204" pitchFamily="49" charset="0"/>
              </a:rPr>
              <a:t>lstSqlFiles</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//Check </a:t>
            </a:r>
            <a:r>
              <a:rPr lang="nl-BE" sz="1600" dirty="0" err="1">
                <a:latin typeface="Consolas" panose="020B0609020204030204" pitchFamily="49" charset="0"/>
              </a:rPr>
              <a:t>whether</a:t>
            </a:r>
            <a:r>
              <a:rPr lang="nl-BE" sz="1600" dirty="0">
                <a:latin typeface="Consolas" panose="020B0609020204030204" pitchFamily="49" charset="0"/>
              </a:rPr>
              <a:t> </a:t>
            </a:r>
            <a:r>
              <a:rPr lang="nl-BE" sz="1600" dirty="0" err="1">
                <a:latin typeface="Consolas" panose="020B0609020204030204" pitchFamily="49" charset="0"/>
              </a:rPr>
              <a:t>the</a:t>
            </a:r>
            <a:r>
              <a:rPr lang="nl-BE" sz="1600" dirty="0">
                <a:latin typeface="Consolas" panose="020B0609020204030204" pitchFamily="49" charset="0"/>
              </a:rPr>
              <a:t> </a:t>
            </a:r>
            <a:r>
              <a:rPr lang="nl-BE" sz="1600" dirty="0" err="1">
                <a:latin typeface="Consolas" panose="020B0609020204030204" pitchFamily="49" charset="0"/>
              </a:rPr>
              <a:t>current</a:t>
            </a:r>
            <a:r>
              <a:rPr lang="nl-BE" sz="1600" dirty="0">
                <a:latin typeface="Consolas" panose="020B0609020204030204" pitchFamily="49" charset="0"/>
              </a:rPr>
              <a:t> file object is </a:t>
            </a:r>
            <a:r>
              <a:rPr lang="nl-BE" sz="1600" dirty="0" err="1">
                <a:latin typeface="Consolas" panose="020B0609020204030204" pitchFamily="49" charset="0"/>
              </a:rPr>
              <a:t>read</a:t>
            </a:r>
            <a:r>
              <a:rPr lang="nl-BE" sz="1600" dirty="0">
                <a:latin typeface="Consolas" panose="020B0609020204030204" pitchFamily="49" charset="0"/>
              </a:rPr>
              <a:t> </a:t>
            </a:r>
            <a:r>
              <a:rPr lang="nl-BE" sz="1600" dirty="0" err="1">
                <a:latin typeface="Consolas" panose="020B0609020204030204" pitchFamily="49" charset="0"/>
              </a:rPr>
              <a:t>only</a:t>
            </a:r>
            <a:r>
              <a:rPr lang="nl-BE" sz="1600" dirty="0">
                <a:latin typeface="Consolas" panose="020B0609020204030204" pitchFamily="49" charset="0"/>
              </a:rPr>
              <a:t> or </a:t>
            </a:r>
            <a:r>
              <a:rPr lang="nl-BE" sz="1600" dirty="0" err="1">
                <a:latin typeface="Consolas" panose="020B0609020204030204" pitchFamily="49" charset="0"/>
              </a:rPr>
              <a:t>not.If</a:t>
            </a:r>
            <a:r>
              <a:rPr lang="nl-BE" sz="1600" dirty="0">
                <a:latin typeface="Consolas" panose="020B0609020204030204" pitchFamily="49" charset="0"/>
              </a:rPr>
              <a:t> yes, skip </a:t>
            </a:r>
            <a:r>
              <a:rPr lang="nl-BE" sz="1600" dirty="0" err="1">
                <a:latin typeface="Consolas" panose="020B0609020204030204" pitchFamily="49" charset="0"/>
              </a:rPr>
              <a:t>calling</a:t>
            </a:r>
            <a:r>
              <a:rPr lang="nl-BE" sz="1600" dirty="0">
                <a:latin typeface="Consolas" panose="020B0609020204030204" pitchFamily="49" charset="0"/>
              </a:rPr>
              <a:t> </a:t>
            </a:r>
            <a:r>
              <a:rPr lang="nl-BE" sz="1600" dirty="0" err="1">
                <a:latin typeface="Consolas" panose="020B0609020204030204" pitchFamily="49" charset="0"/>
              </a:rPr>
              <a:t>it's</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r>
              <a:rPr lang="nl-BE" sz="1600" dirty="0" err="1">
                <a:latin typeface="Consolas" panose="020B0609020204030204" pitchFamily="49" charset="0"/>
              </a:rPr>
              <a:t>SaveText</a:t>
            </a:r>
            <a:r>
              <a:rPr lang="nl-BE" sz="1600" dirty="0">
                <a:latin typeface="Consolas" panose="020B0609020204030204" pitchFamily="49" charset="0"/>
              </a:rPr>
              <a:t>() </a:t>
            </a:r>
            <a:r>
              <a:rPr lang="nl-BE" sz="1600" dirty="0" err="1">
                <a:latin typeface="Consolas" panose="020B0609020204030204" pitchFamily="49" charset="0"/>
              </a:rPr>
              <a:t>method</a:t>
            </a:r>
            <a:r>
              <a:rPr lang="nl-BE" sz="1600" dirty="0">
                <a:latin typeface="Consolas" panose="020B0609020204030204" pitchFamily="49" charset="0"/>
              </a:rPr>
              <a:t> </a:t>
            </a:r>
            <a:r>
              <a:rPr lang="nl-BE" sz="1600" dirty="0" err="1">
                <a:latin typeface="Consolas" panose="020B0609020204030204" pitchFamily="49" charset="0"/>
              </a:rPr>
              <a:t>to</a:t>
            </a:r>
            <a:r>
              <a:rPr lang="nl-BE" sz="1600" dirty="0">
                <a:latin typeface="Consolas" panose="020B0609020204030204" pitchFamily="49" charset="0"/>
              </a:rPr>
              <a:t> skip </a:t>
            </a:r>
            <a:r>
              <a:rPr lang="nl-BE" sz="1600" dirty="0" err="1">
                <a:latin typeface="Consolas" panose="020B0609020204030204" pitchFamily="49" charset="0"/>
              </a:rPr>
              <a:t>the</a:t>
            </a:r>
            <a:r>
              <a:rPr lang="nl-BE" sz="1600" dirty="0">
                <a:latin typeface="Consolas" panose="020B0609020204030204" pitchFamily="49" charset="0"/>
              </a:rPr>
              <a:t> </a:t>
            </a:r>
            <a:r>
              <a:rPr lang="nl-BE" sz="1600" dirty="0" err="1">
                <a:latin typeface="Consolas" panose="020B0609020204030204" pitchFamily="49" charset="0"/>
              </a:rPr>
              <a:t>exception</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if</a:t>
            </a:r>
            <a:r>
              <a:rPr lang="nl-BE" sz="1600" dirty="0">
                <a:latin typeface="Consolas" panose="020B0609020204030204" pitchFamily="49" charset="0"/>
              </a:rPr>
              <a:t>(! </a:t>
            </a:r>
            <a:r>
              <a:rPr lang="nl-BE" sz="1600" dirty="0" err="1">
                <a:latin typeface="Consolas" panose="020B0609020204030204" pitchFamily="49" charset="0"/>
              </a:rPr>
              <a:t>objFile</a:t>
            </a:r>
            <a:r>
              <a:rPr lang="nl-BE" sz="1600" dirty="0">
                <a:latin typeface="Consolas" panose="020B0609020204030204" pitchFamily="49" charset="0"/>
              </a:rPr>
              <a:t> </a:t>
            </a:r>
            <a:r>
              <a:rPr lang="nl-BE" sz="1600" b="1" dirty="0">
                <a:latin typeface="Consolas" panose="020B0609020204030204" pitchFamily="49" charset="0"/>
              </a:rPr>
              <a:t>is</a:t>
            </a:r>
            <a:r>
              <a:rPr lang="nl-BE" sz="1600" dirty="0">
                <a:latin typeface="Consolas" panose="020B0609020204030204" pitchFamily="49" charset="0"/>
              </a:rPr>
              <a:t> </a:t>
            </a:r>
            <a:r>
              <a:rPr lang="nl-BE" sz="1600" dirty="0" err="1">
                <a:latin typeface="Consolas" panose="020B0609020204030204" pitchFamily="49" charset="0"/>
              </a:rPr>
              <a:t>ReadOnlySqlFile</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objFile.SaveText</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87</a:t>
            </a:fld>
            <a:endParaRPr lang="en-US" dirty="0"/>
          </a:p>
        </p:txBody>
      </p:sp>
    </p:spTree>
    <p:extLst>
      <p:ext uri="{BB962C8B-B14F-4D97-AF65-F5344CB8AC3E}">
        <p14:creationId xmlns:p14="http://schemas.microsoft.com/office/powerpoint/2010/main" val="5190432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Probleem</a:t>
            </a:r>
          </a:p>
        </p:txBody>
      </p:sp>
      <p:sp>
        <p:nvSpPr>
          <p:cNvPr id="3" name="Tijdelijke aanduiding voor inhoud 2"/>
          <p:cNvSpPr>
            <a:spLocks noGrp="1"/>
          </p:cNvSpPr>
          <p:nvPr>
            <p:ph idx="1"/>
          </p:nvPr>
        </p:nvSpPr>
        <p:spPr/>
        <p:txBody>
          <a:bodyPr/>
          <a:lstStyle/>
          <a:p>
            <a:r>
              <a:rPr lang="nl-BE" dirty="0"/>
              <a:t>We hebben in </a:t>
            </a:r>
            <a:r>
              <a:rPr lang="nl-BE" dirty="0" err="1"/>
              <a:t>SqlFileManager</a:t>
            </a:r>
            <a:r>
              <a:rPr lang="nl-BE" dirty="0"/>
              <a:t> de methode </a:t>
            </a:r>
            <a:r>
              <a:rPr lang="nl-BE" dirty="0" err="1"/>
              <a:t>SaveTextIntoFiles</a:t>
            </a:r>
            <a:r>
              <a:rPr lang="nl-BE" dirty="0"/>
              <a:t>() aangepast</a:t>
            </a:r>
          </a:p>
          <a:p>
            <a:r>
              <a:rPr lang="nl-BE" dirty="0"/>
              <a:t>We kunnen </a:t>
            </a:r>
            <a:r>
              <a:rPr lang="nl-BE" dirty="0" err="1"/>
              <a:t>ReadOnlySqlFile</a:t>
            </a:r>
            <a:r>
              <a:rPr lang="nl-BE" dirty="0"/>
              <a:t> klasse niet als vervanger gebruiken van zijn </a:t>
            </a:r>
            <a:r>
              <a:rPr lang="nl-BE" dirty="0" err="1"/>
              <a:t>parent</a:t>
            </a:r>
            <a:r>
              <a:rPr lang="nl-BE" dirty="0"/>
              <a:t> zonder </a:t>
            </a:r>
            <a:r>
              <a:rPr lang="nl-BE" dirty="0" err="1"/>
              <a:t>SqlFileManager</a:t>
            </a:r>
            <a:r>
              <a:rPr lang="nl-BE" dirty="0"/>
              <a:t> aan te passen</a:t>
            </a:r>
          </a:p>
          <a:p>
            <a:pPr lvl="1"/>
            <a:r>
              <a:rPr lang="nl-BE" dirty="0"/>
              <a:t>Niet ontworpen volgens LSP</a:t>
            </a:r>
          </a:p>
          <a:p>
            <a:r>
              <a:rPr lang="nl-BE" dirty="0"/>
              <a:t>Hoe LSP maken? </a:t>
            </a:r>
          </a:p>
          <a:p>
            <a:pPr lvl="1"/>
            <a:r>
              <a:rPr lang="nl-BE" dirty="0"/>
              <a:t>Gebruik maken van interfaces</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88</a:t>
            </a:fld>
            <a:endParaRPr lang="en-US" dirty="0"/>
          </a:p>
        </p:txBody>
      </p:sp>
    </p:spTree>
    <p:extLst>
      <p:ext uri="{BB962C8B-B14F-4D97-AF65-F5344CB8AC3E}">
        <p14:creationId xmlns:p14="http://schemas.microsoft.com/office/powerpoint/2010/main" val="4036799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LSP zoals het hoort</a:t>
            </a:r>
          </a:p>
        </p:txBody>
      </p:sp>
      <p:sp>
        <p:nvSpPr>
          <p:cNvPr id="3" name="Tijdelijke aanduiding voor inhoud 2"/>
          <p:cNvSpPr>
            <a:spLocks noGrp="1"/>
          </p:cNvSpPr>
          <p:nvPr>
            <p:ph sz="half" idx="1"/>
          </p:nvPr>
        </p:nvSpPr>
        <p:spPr>
          <a:solidFill>
            <a:schemeClr val="accent1"/>
          </a:solidFill>
        </p:spPr>
        <p:txBody>
          <a:bodyPr>
            <a:normAutofit/>
          </a:bodyPr>
          <a:lstStyle/>
          <a:p>
            <a:pPr marL="45720" indent="0">
              <a:buNone/>
            </a:pPr>
            <a:r>
              <a:rPr lang="nl-BE" sz="1700" b="1" dirty="0">
                <a:latin typeface="Consolas" panose="020B0609020204030204" pitchFamily="49" charset="0"/>
              </a:rPr>
              <a:t>public</a:t>
            </a:r>
            <a:r>
              <a:rPr lang="nl-BE" sz="1700" dirty="0">
                <a:latin typeface="Consolas" panose="020B0609020204030204" pitchFamily="49" charset="0"/>
              </a:rPr>
              <a:t> </a:t>
            </a:r>
            <a:r>
              <a:rPr lang="nl-BE" sz="1700" b="1" dirty="0">
                <a:latin typeface="Consolas" panose="020B0609020204030204" pitchFamily="49" charset="0"/>
              </a:rPr>
              <a:t>interface</a:t>
            </a:r>
            <a:r>
              <a:rPr lang="nl-BE" sz="1700" dirty="0">
                <a:latin typeface="Consolas" panose="020B0609020204030204" pitchFamily="49" charset="0"/>
              </a:rPr>
              <a:t> </a:t>
            </a:r>
            <a:r>
              <a:rPr lang="nl-BE" sz="1700" dirty="0" err="1">
                <a:latin typeface="Consolas" panose="020B0609020204030204" pitchFamily="49" charset="0"/>
              </a:rPr>
              <a:t>IReadableSqlFile</a:t>
            </a:r>
            <a:r>
              <a:rPr lang="nl-BE" sz="1700" dirty="0">
                <a:latin typeface="Consolas" panose="020B0609020204030204" pitchFamily="49" charset="0"/>
              </a:rPr>
              <a:t>  {  </a:t>
            </a:r>
          </a:p>
          <a:p>
            <a:pPr marL="45720" indent="0">
              <a:buNone/>
            </a:pPr>
            <a:r>
              <a:rPr lang="nl-BE" sz="1700" b="1" dirty="0">
                <a:latin typeface="Consolas" panose="020B0609020204030204" pitchFamily="49" charset="0"/>
              </a:rPr>
              <a:t>   string</a:t>
            </a:r>
            <a:r>
              <a:rPr lang="nl-BE" sz="1700" dirty="0">
                <a:latin typeface="Consolas" panose="020B0609020204030204" pitchFamily="49" charset="0"/>
              </a:rPr>
              <a:t> </a:t>
            </a:r>
            <a:r>
              <a:rPr lang="nl-BE" sz="1700" dirty="0" err="1">
                <a:latin typeface="Consolas" panose="020B0609020204030204" pitchFamily="49" charset="0"/>
              </a:rPr>
              <a:t>LoadText</a:t>
            </a:r>
            <a:r>
              <a:rPr lang="nl-BE" sz="1700" dirty="0">
                <a:latin typeface="Consolas" panose="020B0609020204030204" pitchFamily="49" charset="0"/>
              </a:rPr>
              <a:t>();  </a:t>
            </a:r>
          </a:p>
          <a:p>
            <a:pPr marL="45720" indent="0">
              <a:buNone/>
            </a:pPr>
            <a:r>
              <a:rPr lang="nl-BE" sz="1700" dirty="0">
                <a:latin typeface="Consolas" panose="020B0609020204030204" pitchFamily="49" charset="0"/>
              </a:rPr>
              <a:t>}  </a:t>
            </a:r>
          </a:p>
          <a:p>
            <a:pPr marL="45720" indent="0">
              <a:buNone/>
            </a:pPr>
            <a:r>
              <a:rPr lang="nl-BE" sz="1700" b="1" dirty="0">
                <a:latin typeface="Consolas" panose="020B0609020204030204" pitchFamily="49" charset="0"/>
              </a:rPr>
              <a:t>public</a:t>
            </a:r>
            <a:r>
              <a:rPr lang="nl-BE" sz="1700" dirty="0">
                <a:latin typeface="Consolas" panose="020B0609020204030204" pitchFamily="49" charset="0"/>
              </a:rPr>
              <a:t> </a:t>
            </a:r>
            <a:r>
              <a:rPr lang="nl-BE" sz="1700" b="1" dirty="0">
                <a:latin typeface="Consolas" panose="020B0609020204030204" pitchFamily="49" charset="0"/>
              </a:rPr>
              <a:t>interface</a:t>
            </a:r>
            <a:r>
              <a:rPr lang="nl-BE" sz="1700" dirty="0">
                <a:latin typeface="Consolas" panose="020B0609020204030204" pitchFamily="49" charset="0"/>
              </a:rPr>
              <a:t> </a:t>
            </a:r>
            <a:r>
              <a:rPr lang="nl-BE" sz="1700" dirty="0" err="1">
                <a:latin typeface="Consolas" panose="020B0609020204030204" pitchFamily="49" charset="0"/>
              </a:rPr>
              <a:t>IWritableSqlFile</a:t>
            </a:r>
            <a:r>
              <a:rPr lang="nl-BE" sz="1700" dirty="0">
                <a:latin typeface="Consolas" panose="020B0609020204030204" pitchFamily="49" charset="0"/>
              </a:rPr>
              <a:t>  {  </a:t>
            </a:r>
          </a:p>
          <a:p>
            <a:pPr marL="45720" indent="0">
              <a:buNone/>
            </a:pPr>
            <a:r>
              <a:rPr lang="nl-BE" sz="1700" b="1" dirty="0">
                <a:latin typeface="Consolas" panose="020B0609020204030204" pitchFamily="49" charset="0"/>
              </a:rPr>
              <a:t>   </a:t>
            </a:r>
            <a:r>
              <a:rPr lang="nl-BE" sz="1700" b="1" dirty="0" err="1">
                <a:latin typeface="Consolas" panose="020B0609020204030204" pitchFamily="49" charset="0"/>
              </a:rPr>
              <a:t>void</a:t>
            </a:r>
            <a:r>
              <a:rPr lang="nl-BE" sz="1700" dirty="0">
                <a:latin typeface="Consolas" panose="020B0609020204030204" pitchFamily="49" charset="0"/>
              </a:rPr>
              <a:t> </a:t>
            </a:r>
            <a:r>
              <a:rPr lang="nl-BE" sz="1700" dirty="0" err="1">
                <a:latin typeface="Consolas" panose="020B0609020204030204" pitchFamily="49" charset="0"/>
              </a:rPr>
              <a:t>SaveText</a:t>
            </a:r>
            <a:r>
              <a:rPr lang="nl-BE" sz="1700" dirty="0">
                <a:latin typeface="Consolas" panose="020B0609020204030204" pitchFamily="49" charset="0"/>
              </a:rPr>
              <a:t>();  </a:t>
            </a:r>
          </a:p>
          <a:p>
            <a:pPr marL="45720" indent="0">
              <a:buNone/>
            </a:pPr>
            <a:r>
              <a:rPr lang="nl-BE" sz="1700" dirty="0">
                <a:latin typeface="Consolas" panose="020B0609020204030204" pitchFamily="49" charset="0"/>
              </a:rPr>
              <a:t>}</a:t>
            </a:r>
          </a:p>
          <a:p>
            <a:pPr marL="45720" indent="0">
              <a:buNone/>
            </a:pPr>
            <a:endParaRPr lang="nl-BE" dirty="0"/>
          </a:p>
        </p:txBody>
      </p:sp>
      <p:sp>
        <p:nvSpPr>
          <p:cNvPr id="5" name="Tijdelijke aanduiding voor inhoud 4"/>
          <p:cNvSpPr>
            <a:spLocks noGrp="1"/>
          </p:cNvSpPr>
          <p:nvPr>
            <p:ph sz="half" idx="2"/>
          </p:nvPr>
        </p:nvSpPr>
        <p:spPr>
          <a:xfrm>
            <a:off x="6267612" y="2057400"/>
            <a:ext cx="5657688" cy="4023360"/>
          </a:xfrm>
          <a:solidFill>
            <a:schemeClr val="accent1"/>
          </a:solidFill>
        </p:spPr>
        <p:txBody>
          <a:bodyPr>
            <a:norm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ReadOnlySqlFile</a:t>
            </a:r>
            <a:r>
              <a:rPr lang="nl-BE" sz="1600" dirty="0">
                <a:latin typeface="Consolas" panose="020B0609020204030204" pitchFamily="49" charset="0"/>
              </a:rPr>
              <a:t>: </a:t>
            </a:r>
            <a:r>
              <a:rPr lang="nl-BE" sz="1600" dirty="0" err="1">
                <a:latin typeface="Consolas" panose="020B0609020204030204" pitchFamily="49" charset="0"/>
              </a:rPr>
              <a:t>IReadableSqlFile</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FilePath</a:t>
            </a:r>
            <a:r>
              <a:rPr lang="nl-BE" sz="1600" dirty="0">
                <a:latin typeface="Consolas" panose="020B0609020204030204" pitchFamily="49" charset="0"/>
              </a:rPr>
              <a:t> {</a:t>
            </a:r>
            <a:r>
              <a:rPr lang="nl-BE" sz="1600" b="1" dirty="0" err="1">
                <a:latin typeface="Consolas" panose="020B0609020204030204" pitchFamily="49" charset="0"/>
              </a:rPr>
              <a:t>get</a:t>
            </a:r>
            <a:r>
              <a:rPr lang="nl-BE" sz="1600" dirty="0" err="1">
                <a:latin typeface="Consolas" panose="020B0609020204030204" pitchFamily="49" charset="0"/>
              </a:rPr>
              <a:t>;</a:t>
            </a:r>
            <a:r>
              <a:rPr lang="nl-BE" sz="1600" b="1" dirty="0" err="1">
                <a:latin typeface="Consolas" panose="020B0609020204030204" pitchFamily="49" charset="0"/>
              </a:rPr>
              <a:t>set</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FileText</a:t>
            </a:r>
            <a:r>
              <a:rPr lang="nl-BE" sz="1600" dirty="0">
                <a:latin typeface="Consolas" panose="020B0609020204030204" pitchFamily="49" charset="0"/>
              </a:rPr>
              <a:t> {</a:t>
            </a:r>
            <a:r>
              <a:rPr lang="nl-BE" sz="1600" b="1" dirty="0" err="1">
                <a:latin typeface="Consolas" panose="020B0609020204030204" pitchFamily="49" charset="0"/>
              </a:rPr>
              <a:t>get</a:t>
            </a:r>
            <a:r>
              <a:rPr lang="nl-BE" sz="1600" dirty="0" err="1">
                <a:latin typeface="Consolas" panose="020B0609020204030204" pitchFamily="49" charset="0"/>
              </a:rPr>
              <a:t>;</a:t>
            </a:r>
            <a:r>
              <a:rPr lang="nl-BE" sz="1600" b="1" dirty="0" err="1">
                <a:latin typeface="Consolas" panose="020B0609020204030204" pitchFamily="49" charset="0"/>
              </a:rPr>
              <a:t>set</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LoadText</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read</a:t>
            </a:r>
            <a:r>
              <a:rPr lang="nl-BE" sz="1600" dirty="0">
                <a:latin typeface="Consolas" panose="020B0609020204030204" pitchFamily="49" charset="0"/>
              </a:rPr>
              <a:t> </a:t>
            </a:r>
            <a:r>
              <a:rPr lang="nl-BE" sz="1600" dirty="0" err="1">
                <a:latin typeface="Consolas" panose="020B0609020204030204" pitchFamily="49" charset="0"/>
              </a:rPr>
              <a:t>text</a:t>
            </a:r>
            <a:r>
              <a:rPr lang="nl-BE" sz="1600" dirty="0">
                <a:latin typeface="Consolas" panose="020B0609020204030204" pitchFamily="49" charset="0"/>
              </a:rPr>
              <a:t> </a:t>
            </a:r>
            <a:r>
              <a:rPr lang="nl-BE" sz="1600" dirty="0" err="1">
                <a:latin typeface="Consolas" panose="020B0609020204030204" pitchFamily="49" charset="0"/>
              </a:rPr>
              <a:t>from</a:t>
            </a:r>
            <a:r>
              <a:rPr lang="nl-BE" sz="1600" dirty="0">
                <a:latin typeface="Consolas" panose="020B0609020204030204" pitchFamily="49" charset="0"/>
              </a:rPr>
              <a:t> </a:t>
            </a:r>
            <a:r>
              <a:rPr lang="nl-BE" sz="1600" dirty="0" err="1">
                <a:latin typeface="Consolas" panose="020B0609020204030204" pitchFamily="49" charset="0"/>
              </a:rPr>
              <a:t>sql</a:t>
            </a:r>
            <a:r>
              <a:rPr lang="nl-BE" sz="1600" dirty="0">
                <a:latin typeface="Consolas" panose="020B0609020204030204" pitchFamily="49" charset="0"/>
              </a:rPr>
              <a:t> file */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a:t>
            </a:r>
            <a:r>
              <a:rPr lang="nl-BE" sz="2100" dirty="0">
                <a:latin typeface="Consolas" panose="020B0609020204030204" pitchFamily="49" charset="0"/>
              </a:rPr>
              <a:t>  </a:t>
            </a:r>
          </a:p>
          <a:p>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89</a:t>
            </a:fld>
            <a:endParaRPr lang="en-US" dirty="0"/>
          </a:p>
        </p:txBody>
      </p:sp>
    </p:spTree>
    <p:extLst>
      <p:ext uri="{BB962C8B-B14F-4D97-AF65-F5344CB8AC3E}">
        <p14:creationId xmlns:p14="http://schemas.microsoft.com/office/powerpoint/2010/main" val="335050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a:t>
            </a:r>
            <a:r>
              <a:rPr lang="nl-BE" dirty="0" err="1"/>
              <a:t>EmployeeRepository</a:t>
            </a:r>
            <a:endParaRPr lang="nl-BE" dirty="0"/>
          </a:p>
        </p:txBody>
      </p:sp>
      <p:sp>
        <p:nvSpPr>
          <p:cNvPr id="3" name="Tijdelijke aanduiding voor inhoud 2"/>
          <p:cNvSpPr>
            <a:spLocks noGrp="1"/>
          </p:cNvSpPr>
          <p:nvPr>
            <p:ph idx="1"/>
          </p:nvPr>
        </p:nvSpPr>
        <p:spPr>
          <a:xfrm>
            <a:off x="828675" y="2057399"/>
            <a:ext cx="11115675" cy="4531553"/>
          </a:xfrm>
          <a:solidFill>
            <a:schemeClr val="accent1"/>
          </a:solidFill>
        </p:spPr>
        <p:txBody>
          <a:bodyPr>
            <a:noAutofit/>
          </a:bodyPr>
          <a:lstStyle/>
          <a:p>
            <a:pPr marL="45720" indent="0">
              <a:buNone/>
            </a:pPr>
            <a:r>
              <a:rPr lang="en-US" sz="1800" dirty="0">
                <a:latin typeface="Consolas" panose="020B0609020204030204" pitchFamily="49" charset="0"/>
              </a:rPr>
              <a:t>	</a:t>
            </a:r>
            <a:r>
              <a:rPr lang="nl-BE" sz="1800" dirty="0">
                <a:latin typeface="Consolas" panose="020B0609020204030204" pitchFamily="49" charset="0"/>
              </a:rPr>
              <a:t>public </a:t>
            </a:r>
            <a:r>
              <a:rPr lang="nl-BE" sz="1800" dirty="0" err="1">
                <a:latin typeface="Consolas" panose="020B0609020204030204" pitchFamily="49" charset="0"/>
              </a:rPr>
              <a:t>void</a:t>
            </a:r>
            <a:r>
              <a:rPr lang="nl-BE" sz="1800" dirty="0">
                <a:latin typeface="Consolas" panose="020B0609020204030204" pitchFamily="49" charset="0"/>
              </a:rPr>
              <a:t> </a:t>
            </a:r>
            <a:r>
              <a:rPr lang="nl-BE" sz="1800" dirty="0" err="1">
                <a:latin typeface="Consolas" panose="020B0609020204030204" pitchFamily="49" charset="0"/>
              </a:rPr>
              <a:t>Dispose</a:t>
            </a:r>
            <a:r>
              <a:rPr lang="nl-BE" sz="1800" dirty="0">
                <a:latin typeface="Consolas" panose="020B0609020204030204" pitchFamily="49" charset="0"/>
              </a:rPr>
              <a:t>() {</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this.dBContext.Dispose</a:t>
            </a:r>
            <a:r>
              <a:rPr lang="nl-BE" sz="1800" dirty="0">
                <a:latin typeface="Consolas" panose="020B0609020204030204" pitchFamily="49" charset="0"/>
              </a:rPr>
              <a:t>();</a:t>
            </a:r>
          </a:p>
          <a:p>
            <a:pPr marL="45720" indent="0">
              <a:buNone/>
            </a:pPr>
            <a:r>
              <a:rPr lang="nl-BE" sz="1800" dirty="0">
                <a:latin typeface="Consolas" panose="020B0609020204030204" pitchFamily="49" charset="0"/>
              </a:rPr>
              <a:t>        }</a:t>
            </a:r>
          </a:p>
          <a:p>
            <a:pPr marL="45720" indent="0">
              <a:buNone/>
            </a:pPr>
            <a:r>
              <a:rPr lang="nl-BE" sz="1800" dirty="0">
                <a:latin typeface="Consolas" panose="020B0609020204030204" pitchFamily="49" charset="0"/>
              </a:rPr>
              <a:t>        public employees </a:t>
            </a:r>
            <a:r>
              <a:rPr lang="nl-BE" sz="1800" dirty="0" err="1">
                <a:latin typeface="Consolas" panose="020B0609020204030204" pitchFamily="49" charset="0"/>
              </a:rPr>
              <a:t>Find</a:t>
            </a:r>
            <a:r>
              <a:rPr lang="nl-BE" sz="1800" dirty="0">
                <a:latin typeface="Consolas" panose="020B0609020204030204" pitchFamily="49" charset="0"/>
              </a:rPr>
              <a:t>(int </a:t>
            </a:r>
            <a:r>
              <a:rPr lang="nl-BE" sz="1800" dirty="0" err="1">
                <a:latin typeface="Consolas" panose="020B0609020204030204" pitchFamily="49" charset="0"/>
              </a:rPr>
              <a:t>id</a:t>
            </a:r>
            <a:r>
              <a:rPr lang="nl-BE" sz="1800" dirty="0">
                <a:latin typeface="Consolas" panose="020B0609020204030204" pitchFamily="49" charset="0"/>
              </a:rPr>
              <a:t>) {</a:t>
            </a:r>
          </a:p>
          <a:p>
            <a:pPr marL="45720" indent="0">
              <a:buNone/>
            </a:pPr>
            <a:r>
              <a:rPr lang="en-US" sz="1800" dirty="0">
                <a:latin typeface="Consolas" panose="020B0609020204030204" pitchFamily="49" charset="0"/>
              </a:rPr>
              <a:t>            return </a:t>
            </a:r>
            <a:r>
              <a:rPr lang="en-US" sz="1800" dirty="0" err="1">
                <a:latin typeface="Consolas" panose="020B0609020204030204" pitchFamily="49" charset="0"/>
              </a:rPr>
              <a:t>dBContext.employees.Where</a:t>
            </a:r>
            <a:r>
              <a:rPr lang="en-US" sz="1800" dirty="0">
                <a:latin typeface="Consolas" panose="020B0609020204030204" pitchFamily="49" charset="0"/>
              </a:rPr>
              <a:t>(x =&gt; x.id == id).Select(x =&gt; 			    				  x).</a:t>
            </a:r>
            <a:r>
              <a:rPr lang="en-US" sz="1800" dirty="0" err="1">
                <a:latin typeface="Consolas" panose="020B0609020204030204" pitchFamily="49" charset="0"/>
              </a:rPr>
              <a:t>FirstOrDefault</a:t>
            </a:r>
            <a:r>
              <a:rPr lang="en-US" sz="1800" dirty="0">
                <a:latin typeface="Consolas" panose="020B0609020204030204" pitchFamily="49" charset="0"/>
              </a:rPr>
              <a:t>();</a:t>
            </a:r>
          </a:p>
          <a:p>
            <a:pPr marL="45720" indent="0">
              <a:buNone/>
            </a:pPr>
            <a:r>
              <a:rPr lang="nl-BE" sz="1800" dirty="0">
                <a:latin typeface="Consolas" panose="020B0609020204030204" pitchFamily="49" charset="0"/>
              </a:rPr>
              <a:t>        }</a:t>
            </a:r>
          </a:p>
          <a:p>
            <a:pPr marL="45720" indent="0">
              <a:buNone/>
            </a:pPr>
            <a:r>
              <a:rPr lang="nl-BE" sz="1800" dirty="0">
                <a:latin typeface="Consolas" panose="020B0609020204030204" pitchFamily="49" charset="0"/>
              </a:rPr>
              <a:t>        public </a:t>
            </a:r>
            <a:r>
              <a:rPr lang="nl-BE" sz="1800" dirty="0" err="1">
                <a:latin typeface="Consolas" panose="020B0609020204030204" pitchFamily="49" charset="0"/>
              </a:rPr>
              <a:t>void</a:t>
            </a:r>
            <a:r>
              <a:rPr lang="nl-BE" sz="1800" dirty="0">
                <a:latin typeface="Consolas" panose="020B0609020204030204" pitchFamily="49" charset="0"/>
              </a:rPr>
              <a:t> </a:t>
            </a:r>
            <a:r>
              <a:rPr lang="nl-BE" sz="1800" dirty="0" err="1">
                <a:latin typeface="Consolas" panose="020B0609020204030204" pitchFamily="49" charset="0"/>
              </a:rPr>
              <a:t>InsertOrUpdate</a:t>
            </a:r>
            <a:r>
              <a:rPr lang="nl-BE" sz="1800" dirty="0">
                <a:latin typeface="Consolas" panose="020B0609020204030204" pitchFamily="49" charset="0"/>
              </a:rPr>
              <a:t>(employees employee) {</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if</a:t>
            </a:r>
            <a:r>
              <a:rPr lang="nl-BE" sz="1800" dirty="0">
                <a:latin typeface="Consolas" panose="020B0609020204030204" pitchFamily="49" charset="0"/>
              </a:rPr>
              <a:t> (employee.id == default(int)) {</a:t>
            </a:r>
          </a:p>
          <a:p>
            <a:pPr marL="45720" indent="0">
              <a:buNone/>
            </a:pPr>
            <a:r>
              <a:rPr lang="nl-BE" sz="1800" dirty="0">
                <a:latin typeface="Consolas" panose="020B0609020204030204" pitchFamily="49" charset="0"/>
              </a:rPr>
              <a:t>                </a:t>
            </a:r>
            <a:r>
              <a:rPr lang="nl-BE" sz="1800" dirty="0" err="1">
                <a:latin typeface="Consolas" panose="020B0609020204030204" pitchFamily="49" charset="0"/>
              </a:rPr>
              <a:t>this.dBContext.employees.Add</a:t>
            </a:r>
            <a:r>
              <a:rPr lang="nl-BE" sz="1800" dirty="0">
                <a:latin typeface="Consolas" panose="020B0609020204030204" pitchFamily="49" charset="0"/>
              </a:rPr>
              <a:t>(employee);</a:t>
            </a:r>
          </a:p>
          <a:p>
            <a:pPr marL="45720" indent="0">
              <a:buNone/>
            </a:pPr>
            <a:r>
              <a:rPr lang="nl-BE" sz="1800" dirty="0">
                <a:latin typeface="Consolas" panose="020B0609020204030204" pitchFamily="49" charset="0"/>
              </a:rPr>
              <a:t>            }</a:t>
            </a:r>
          </a:p>
          <a:p>
            <a:pPr marL="45720" indent="0">
              <a:buNone/>
            </a:pPr>
            <a:r>
              <a:rPr lang="nl-BE" sz="18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4280513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BE" dirty="0"/>
              <a:t>LSP zoals het hoort</a:t>
            </a:r>
          </a:p>
        </p:txBody>
      </p:sp>
      <p:sp>
        <p:nvSpPr>
          <p:cNvPr id="7" name="Tijdelijke aanduiding voor inhoud 6"/>
          <p:cNvSpPr>
            <a:spLocks noGrp="1"/>
          </p:cNvSpPr>
          <p:nvPr>
            <p:ph idx="1"/>
          </p:nvPr>
        </p:nvSpPr>
        <p:spPr>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SqlFile</a:t>
            </a:r>
            <a:r>
              <a:rPr lang="nl-BE" sz="1600" dirty="0">
                <a:latin typeface="Consolas" panose="020B0609020204030204" pitchFamily="49" charset="0"/>
              </a:rPr>
              <a:t>: </a:t>
            </a:r>
            <a:r>
              <a:rPr lang="nl-BE" sz="1600" dirty="0" err="1">
                <a:latin typeface="Consolas" panose="020B0609020204030204" pitchFamily="49" charset="0"/>
              </a:rPr>
              <a:t>IWritableSqlFile,IReadableSqlFile</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FilePath</a:t>
            </a:r>
            <a:r>
              <a:rPr lang="nl-BE" sz="1600" dirty="0">
                <a:latin typeface="Consolas" panose="020B0609020204030204" pitchFamily="49" charset="0"/>
              </a:rPr>
              <a:t> {</a:t>
            </a:r>
            <a:r>
              <a:rPr lang="nl-BE" sz="1600" b="1" dirty="0" err="1">
                <a:latin typeface="Consolas" panose="020B0609020204030204" pitchFamily="49" charset="0"/>
              </a:rPr>
              <a:t>get</a:t>
            </a:r>
            <a:r>
              <a:rPr lang="nl-BE" sz="1600" dirty="0" err="1">
                <a:latin typeface="Consolas" panose="020B0609020204030204" pitchFamily="49" charset="0"/>
              </a:rPr>
              <a:t>;</a:t>
            </a:r>
            <a:r>
              <a:rPr lang="nl-BE" sz="1600" b="1" dirty="0" err="1">
                <a:latin typeface="Consolas" panose="020B0609020204030204" pitchFamily="49" charset="0"/>
              </a:rPr>
              <a:t>set</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FileText</a:t>
            </a:r>
            <a:r>
              <a:rPr lang="nl-BE" sz="1600" dirty="0">
                <a:latin typeface="Consolas" panose="020B0609020204030204" pitchFamily="49" charset="0"/>
              </a:rPr>
              <a:t> {</a:t>
            </a:r>
            <a:r>
              <a:rPr lang="nl-BE" sz="1600" b="1" dirty="0" err="1">
                <a:latin typeface="Consolas" panose="020B0609020204030204" pitchFamily="49" charset="0"/>
              </a:rPr>
              <a:t>get</a:t>
            </a:r>
            <a:r>
              <a:rPr lang="nl-BE" sz="1600" dirty="0" err="1">
                <a:latin typeface="Consolas" panose="020B0609020204030204" pitchFamily="49" charset="0"/>
              </a:rPr>
              <a:t>;</a:t>
            </a:r>
            <a:r>
              <a:rPr lang="nl-BE" sz="1600" b="1" dirty="0" err="1">
                <a:latin typeface="Consolas" panose="020B0609020204030204" pitchFamily="49" charset="0"/>
              </a:rPr>
              <a:t>set</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LoadText</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read</a:t>
            </a:r>
            <a:r>
              <a:rPr lang="nl-BE" sz="1600" dirty="0">
                <a:latin typeface="Consolas" panose="020B0609020204030204" pitchFamily="49" charset="0"/>
              </a:rPr>
              <a:t> </a:t>
            </a:r>
            <a:r>
              <a:rPr lang="nl-BE" sz="1600" dirty="0" err="1">
                <a:latin typeface="Consolas" panose="020B0609020204030204" pitchFamily="49" charset="0"/>
              </a:rPr>
              <a:t>text</a:t>
            </a:r>
            <a:r>
              <a:rPr lang="nl-BE" sz="1600" dirty="0">
                <a:latin typeface="Consolas" panose="020B0609020204030204" pitchFamily="49" charset="0"/>
              </a:rPr>
              <a:t> </a:t>
            </a:r>
            <a:r>
              <a:rPr lang="nl-BE" sz="1600" dirty="0" err="1">
                <a:latin typeface="Consolas" panose="020B0609020204030204" pitchFamily="49" charset="0"/>
              </a:rPr>
              <a:t>from</a:t>
            </a:r>
            <a:r>
              <a:rPr lang="nl-BE" sz="1600" dirty="0">
                <a:latin typeface="Consolas" panose="020B0609020204030204" pitchFamily="49" charset="0"/>
              </a:rPr>
              <a:t> </a:t>
            </a:r>
            <a:r>
              <a:rPr lang="nl-BE" sz="1600" dirty="0" err="1">
                <a:latin typeface="Consolas" panose="020B0609020204030204" pitchFamily="49" charset="0"/>
              </a:rPr>
              <a:t>sql</a:t>
            </a:r>
            <a:r>
              <a:rPr lang="nl-BE" sz="1600" dirty="0">
                <a:latin typeface="Consolas" panose="020B0609020204030204" pitchFamily="49" charset="0"/>
              </a:rPr>
              <a:t> file */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SaveText</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 Code </a:t>
            </a:r>
            <a:r>
              <a:rPr lang="nl-BE" sz="1600" dirty="0" err="1">
                <a:latin typeface="Consolas" panose="020B0609020204030204" pitchFamily="49" charset="0"/>
              </a:rPr>
              <a:t>to</a:t>
            </a:r>
            <a:r>
              <a:rPr lang="nl-BE" sz="1600" dirty="0">
                <a:latin typeface="Consolas" panose="020B0609020204030204" pitchFamily="49" charset="0"/>
              </a:rPr>
              <a:t> save </a:t>
            </a:r>
            <a:r>
              <a:rPr lang="nl-BE" sz="1600" dirty="0" err="1">
                <a:latin typeface="Consolas" panose="020B0609020204030204" pitchFamily="49" charset="0"/>
              </a:rPr>
              <a:t>text</a:t>
            </a:r>
            <a:r>
              <a:rPr lang="nl-BE" sz="1600" dirty="0">
                <a:latin typeface="Consolas" panose="020B0609020204030204" pitchFamily="49" charset="0"/>
              </a:rPr>
              <a:t> </a:t>
            </a:r>
            <a:r>
              <a:rPr lang="nl-BE" sz="1600" dirty="0" err="1">
                <a:latin typeface="Consolas" panose="020B0609020204030204" pitchFamily="49" charset="0"/>
              </a:rPr>
              <a:t>into</a:t>
            </a:r>
            <a:r>
              <a:rPr lang="nl-BE" sz="1600" dirty="0">
                <a:latin typeface="Consolas" panose="020B0609020204030204" pitchFamily="49" charset="0"/>
              </a:rPr>
              <a:t> </a:t>
            </a:r>
            <a:r>
              <a:rPr lang="nl-BE" sz="1600" dirty="0" err="1">
                <a:latin typeface="Consolas" panose="020B0609020204030204" pitchFamily="49" charset="0"/>
              </a:rPr>
              <a:t>sql</a:t>
            </a:r>
            <a:r>
              <a:rPr lang="nl-BE" sz="1600" dirty="0">
                <a:latin typeface="Consolas" panose="020B0609020204030204" pitchFamily="49" charset="0"/>
              </a:rPr>
              <a:t> file */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p>
        </p:txBody>
      </p:sp>
      <p:sp>
        <p:nvSpPr>
          <p:cNvPr id="5" name="Tijdelijke aanduiding voor dianummer 4"/>
          <p:cNvSpPr>
            <a:spLocks noGrp="1"/>
          </p:cNvSpPr>
          <p:nvPr>
            <p:ph type="sldNum" sz="quarter" idx="12"/>
          </p:nvPr>
        </p:nvSpPr>
        <p:spPr/>
        <p:txBody>
          <a:bodyPr/>
          <a:lstStyle/>
          <a:p>
            <a:fld id="{4FAB73BC-B049-4115-A692-8D63A059BFB8}" type="slidenum">
              <a:rPr lang="en-US" smtClean="0"/>
              <a:t>90</a:t>
            </a:fld>
            <a:endParaRPr lang="en-US" dirty="0"/>
          </a:p>
        </p:txBody>
      </p:sp>
    </p:spTree>
    <p:extLst>
      <p:ext uri="{BB962C8B-B14F-4D97-AF65-F5344CB8AC3E}">
        <p14:creationId xmlns:p14="http://schemas.microsoft.com/office/powerpoint/2010/main" val="11745499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LSP zoals het hoort</a:t>
            </a:r>
          </a:p>
        </p:txBody>
      </p:sp>
      <p:sp>
        <p:nvSpPr>
          <p:cNvPr id="3" name="Tijdelijke aanduiding voor inhoud 2"/>
          <p:cNvSpPr>
            <a:spLocks noGrp="1"/>
          </p:cNvSpPr>
          <p:nvPr>
            <p:ph idx="1"/>
          </p:nvPr>
        </p:nvSpPr>
        <p:spPr>
          <a:xfrm>
            <a:off x="1143000" y="1743075"/>
            <a:ext cx="9872871" cy="4845877"/>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SqlFileManager</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GetTextFromFiles</a:t>
            </a:r>
            <a:r>
              <a:rPr lang="nl-BE" sz="1600" dirty="0">
                <a:latin typeface="Consolas" panose="020B0609020204030204" pitchFamily="49" charset="0"/>
              </a:rPr>
              <a:t>(List&lt;</a:t>
            </a:r>
            <a:r>
              <a:rPr lang="nl-BE" sz="1600" dirty="0" err="1">
                <a:latin typeface="Consolas" panose="020B0609020204030204" pitchFamily="49" charset="0"/>
              </a:rPr>
              <a:t>IReadableSqlFile</a:t>
            </a:r>
            <a:r>
              <a:rPr lang="nl-BE" sz="1600" dirty="0">
                <a:latin typeface="Consolas" panose="020B0609020204030204" pitchFamily="49" charset="0"/>
              </a:rPr>
              <a:t>&gt; </a:t>
            </a:r>
            <a:r>
              <a:rPr lang="nl-BE" sz="1600" dirty="0" err="1">
                <a:latin typeface="Consolas" panose="020B0609020204030204" pitchFamily="49" charset="0"/>
              </a:rPr>
              <a:t>aLstReadableFiles</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StringBuilder</a:t>
            </a:r>
            <a:r>
              <a:rPr lang="nl-BE" sz="1600" dirty="0">
                <a:latin typeface="Consolas" panose="020B0609020204030204" pitchFamily="49" charset="0"/>
              </a:rPr>
              <a:t> </a:t>
            </a:r>
            <a:r>
              <a:rPr lang="nl-BE" sz="1600" dirty="0" err="1">
                <a:latin typeface="Consolas" panose="020B0609020204030204" pitchFamily="49" charset="0"/>
              </a:rPr>
              <a:t>objStrBuilder</a:t>
            </a:r>
            <a:r>
              <a:rPr lang="nl-BE" sz="1600" dirty="0">
                <a:latin typeface="Consolas" panose="020B0609020204030204" pitchFamily="49" charset="0"/>
              </a:rPr>
              <a:t> =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StringBuilder</a:t>
            </a:r>
            <a:r>
              <a:rPr lang="nl-BE" sz="1600" dirty="0">
                <a:latin typeface="Consolas" panose="020B0609020204030204" pitchFamily="49" charset="0"/>
              </a:rPr>
              <a:t>();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foreach</a:t>
            </a:r>
            <a:r>
              <a:rPr lang="nl-BE" sz="1600" dirty="0">
                <a:latin typeface="Consolas" panose="020B0609020204030204" pitchFamily="49" charset="0"/>
              </a:rPr>
              <a:t>(var </a:t>
            </a:r>
            <a:r>
              <a:rPr lang="nl-BE" sz="1600" dirty="0" err="1">
                <a:latin typeface="Consolas" panose="020B0609020204030204" pitchFamily="49" charset="0"/>
              </a:rPr>
              <a:t>objFile</a:t>
            </a:r>
            <a:r>
              <a:rPr lang="nl-BE" sz="1600" dirty="0">
                <a:latin typeface="Consolas" panose="020B0609020204030204" pitchFamily="49" charset="0"/>
              </a:rPr>
              <a:t> </a:t>
            </a:r>
            <a:r>
              <a:rPr lang="nl-BE" sz="1600" b="1" dirty="0">
                <a:latin typeface="Consolas" panose="020B0609020204030204" pitchFamily="49" charset="0"/>
              </a:rPr>
              <a:t>in</a:t>
            </a:r>
            <a:r>
              <a:rPr lang="nl-BE" sz="1600" dirty="0">
                <a:latin typeface="Consolas" panose="020B0609020204030204" pitchFamily="49" charset="0"/>
              </a:rPr>
              <a:t> </a:t>
            </a:r>
            <a:r>
              <a:rPr lang="nl-BE" sz="1600" dirty="0" err="1">
                <a:latin typeface="Consolas" panose="020B0609020204030204" pitchFamily="49" charset="0"/>
              </a:rPr>
              <a:t>aLstReadableFiles</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objStrBuilder.Append</a:t>
            </a:r>
            <a:r>
              <a:rPr lang="nl-BE" sz="1600" dirty="0">
                <a:latin typeface="Consolas" panose="020B0609020204030204" pitchFamily="49" charset="0"/>
              </a:rPr>
              <a:t>(</a:t>
            </a:r>
            <a:r>
              <a:rPr lang="nl-BE" sz="1600" dirty="0" err="1">
                <a:latin typeface="Consolas" panose="020B0609020204030204" pitchFamily="49" charset="0"/>
              </a:rPr>
              <a:t>objFile.LoadText</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br>
              <a:rPr lang="nl-BE" sz="1600" dirty="0">
                <a:latin typeface="Consolas" panose="020B0609020204030204" pitchFamily="49" charset="0"/>
              </a:rPr>
            </a:br>
            <a:r>
              <a:rPr lang="nl-BE" sz="1600" dirty="0">
                <a:latin typeface="Consolas" panose="020B0609020204030204" pitchFamily="49" charset="0"/>
              </a:rPr>
              <a:t>      </a:t>
            </a:r>
            <a:r>
              <a:rPr lang="nl-BE" sz="1600" b="1" dirty="0">
                <a:latin typeface="Consolas" panose="020B0609020204030204" pitchFamily="49" charset="0"/>
              </a:rPr>
              <a:t>return</a:t>
            </a:r>
            <a:r>
              <a:rPr lang="nl-BE" sz="1600" dirty="0">
                <a:latin typeface="Consolas" panose="020B0609020204030204" pitchFamily="49" charset="0"/>
              </a:rPr>
              <a:t> </a:t>
            </a:r>
            <a:r>
              <a:rPr lang="nl-BE" sz="1600" dirty="0" err="1">
                <a:latin typeface="Consolas" panose="020B0609020204030204" pitchFamily="49" charset="0"/>
              </a:rPr>
              <a:t>objStrBuilder.ToString</a:t>
            </a:r>
            <a:r>
              <a:rPr lang="nl-BE" sz="1600" dirty="0">
                <a:latin typeface="Consolas" panose="020B0609020204030204" pitchFamily="49" charset="0"/>
              </a:rPr>
              <a:t>();  </a:t>
            </a:r>
            <a:br>
              <a:rPr lang="nl-BE" sz="1600" dirty="0">
                <a:latin typeface="Consolas" panose="020B0609020204030204" pitchFamily="49" charset="0"/>
              </a:rPr>
            </a:b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SaveTextIntoFiles</a:t>
            </a:r>
            <a:r>
              <a:rPr lang="nl-BE" sz="1600" dirty="0">
                <a:latin typeface="Consolas" panose="020B0609020204030204" pitchFamily="49" charset="0"/>
              </a:rPr>
              <a:t>(List&lt;</a:t>
            </a:r>
            <a:r>
              <a:rPr lang="nl-BE" sz="1600" dirty="0" err="1">
                <a:latin typeface="Consolas" panose="020B0609020204030204" pitchFamily="49" charset="0"/>
              </a:rPr>
              <a:t>IWritableSqlFile</a:t>
            </a:r>
            <a:r>
              <a:rPr lang="nl-BE" sz="1600" dirty="0">
                <a:latin typeface="Consolas" panose="020B0609020204030204" pitchFamily="49" charset="0"/>
              </a:rPr>
              <a:t>&gt; </a:t>
            </a:r>
            <a:r>
              <a:rPr lang="nl-BE" sz="1600" dirty="0" err="1">
                <a:latin typeface="Consolas" panose="020B0609020204030204" pitchFamily="49" charset="0"/>
              </a:rPr>
              <a:t>aLstWritableFiles</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foreach</a:t>
            </a:r>
            <a:r>
              <a:rPr lang="nl-BE" sz="1600" dirty="0">
                <a:latin typeface="Consolas" panose="020B0609020204030204" pitchFamily="49" charset="0"/>
              </a:rPr>
              <a:t>(var </a:t>
            </a:r>
            <a:r>
              <a:rPr lang="nl-BE" sz="1600" dirty="0" err="1">
                <a:latin typeface="Consolas" panose="020B0609020204030204" pitchFamily="49" charset="0"/>
              </a:rPr>
              <a:t>objFile</a:t>
            </a:r>
            <a:r>
              <a:rPr lang="nl-BE" sz="1600" dirty="0">
                <a:latin typeface="Consolas" panose="020B0609020204030204" pitchFamily="49" charset="0"/>
              </a:rPr>
              <a:t> </a:t>
            </a:r>
            <a:r>
              <a:rPr lang="nl-BE" sz="1600" b="1" dirty="0">
                <a:latin typeface="Consolas" panose="020B0609020204030204" pitchFamily="49" charset="0"/>
              </a:rPr>
              <a:t>in</a:t>
            </a:r>
            <a:r>
              <a:rPr lang="nl-BE" sz="1600" dirty="0">
                <a:latin typeface="Consolas" panose="020B0609020204030204" pitchFamily="49" charset="0"/>
              </a:rPr>
              <a:t> </a:t>
            </a:r>
            <a:r>
              <a:rPr lang="nl-BE" sz="1600" dirty="0" err="1">
                <a:latin typeface="Consolas" panose="020B0609020204030204" pitchFamily="49" charset="0"/>
              </a:rPr>
              <a:t>aLstWritableFiles</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objFile.SaveText</a:t>
            </a:r>
            <a:r>
              <a:rPr lang="nl-BE" sz="1600" dirty="0">
                <a:latin typeface="Consolas" panose="020B0609020204030204" pitchFamily="49" charset="0"/>
              </a:rPr>
              <a:t>();  </a:t>
            </a:r>
            <a:br>
              <a:rPr lang="nl-BE" sz="1600" dirty="0">
                <a:latin typeface="Consolas" panose="020B0609020204030204" pitchFamily="49" charset="0"/>
              </a:rPr>
            </a:br>
            <a:r>
              <a:rPr lang="nl-BE" sz="1600" dirty="0">
                <a:latin typeface="Consolas" panose="020B0609020204030204" pitchFamily="49" charset="0"/>
              </a:rPr>
              <a:t>	}  </a:t>
            </a:r>
            <a:br>
              <a:rPr lang="nl-BE" sz="1600" dirty="0">
                <a:latin typeface="Consolas" panose="020B0609020204030204" pitchFamily="49" charset="0"/>
              </a:rPr>
            </a:br>
            <a:r>
              <a:rPr lang="nl-BE" sz="1600" dirty="0">
                <a:latin typeface="Consolas" panose="020B0609020204030204" pitchFamily="49" charset="0"/>
              </a:rPr>
              <a:t>   }  </a:t>
            </a:r>
            <a:br>
              <a:rPr lang="nl-BE" sz="1600" dirty="0">
                <a:latin typeface="Consolas" panose="020B0609020204030204" pitchFamily="49" charset="0"/>
              </a:rPr>
            </a:br>
            <a:r>
              <a:rPr lang="nl-BE" sz="16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91</a:t>
            </a:fld>
            <a:endParaRPr lang="en-US" dirty="0"/>
          </a:p>
        </p:txBody>
      </p:sp>
    </p:spTree>
    <p:extLst>
      <p:ext uri="{BB962C8B-B14F-4D97-AF65-F5344CB8AC3E}">
        <p14:creationId xmlns:p14="http://schemas.microsoft.com/office/powerpoint/2010/main" val="9585315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Interface </a:t>
            </a:r>
            <a:r>
              <a:rPr lang="nl-BE" dirty="0" err="1"/>
              <a:t>Segregation</a:t>
            </a:r>
            <a:r>
              <a:rPr lang="nl-BE" dirty="0"/>
              <a:t> </a:t>
            </a:r>
            <a:r>
              <a:rPr lang="nl-BE" dirty="0" err="1"/>
              <a:t>Principle</a:t>
            </a:r>
            <a:endParaRPr lang="nl-BE" dirty="0"/>
          </a:p>
        </p:txBody>
      </p:sp>
      <p:sp>
        <p:nvSpPr>
          <p:cNvPr id="3" name="Tijdelijke aanduiding voor inhoud 2"/>
          <p:cNvSpPr>
            <a:spLocks noGrp="1"/>
          </p:cNvSpPr>
          <p:nvPr>
            <p:ph idx="1"/>
          </p:nvPr>
        </p:nvSpPr>
        <p:spPr/>
        <p:txBody>
          <a:bodyPr/>
          <a:lstStyle/>
          <a:p>
            <a:r>
              <a:rPr lang="nl-BE" dirty="0"/>
              <a:t>ISP: “</a:t>
            </a:r>
            <a:r>
              <a:rPr lang="nl-BE" dirty="0" err="1"/>
              <a:t>clients</a:t>
            </a:r>
            <a:r>
              <a:rPr lang="nl-BE" dirty="0"/>
              <a:t> </a:t>
            </a:r>
            <a:r>
              <a:rPr lang="nl-BE" dirty="0" err="1"/>
              <a:t>should</a:t>
            </a:r>
            <a:r>
              <a:rPr lang="nl-BE" dirty="0"/>
              <a:t> </a:t>
            </a:r>
            <a:r>
              <a:rPr lang="nl-BE" dirty="0" err="1"/>
              <a:t>not</a:t>
            </a:r>
            <a:r>
              <a:rPr lang="nl-BE" dirty="0"/>
              <a:t> </a:t>
            </a:r>
            <a:r>
              <a:rPr lang="nl-BE" dirty="0" err="1"/>
              <a:t>be</a:t>
            </a:r>
            <a:r>
              <a:rPr lang="nl-BE" dirty="0"/>
              <a:t> </a:t>
            </a:r>
            <a:r>
              <a:rPr lang="nl-BE" dirty="0" err="1"/>
              <a:t>forced</a:t>
            </a:r>
            <a:r>
              <a:rPr lang="nl-BE" dirty="0"/>
              <a:t> </a:t>
            </a:r>
            <a:r>
              <a:rPr lang="nl-BE" dirty="0" err="1"/>
              <a:t>to</a:t>
            </a:r>
            <a:r>
              <a:rPr lang="nl-BE" dirty="0"/>
              <a:t> </a:t>
            </a:r>
            <a:r>
              <a:rPr lang="nl-BE" dirty="0" err="1"/>
              <a:t>implement</a:t>
            </a:r>
            <a:r>
              <a:rPr lang="nl-BE" dirty="0"/>
              <a:t> interfaces </a:t>
            </a:r>
            <a:r>
              <a:rPr lang="nl-BE" dirty="0" err="1"/>
              <a:t>they</a:t>
            </a:r>
            <a:r>
              <a:rPr lang="nl-BE" dirty="0"/>
              <a:t> </a:t>
            </a:r>
            <a:r>
              <a:rPr lang="nl-BE" dirty="0" err="1"/>
              <a:t>don’t</a:t>
            </a:r>
            <a:r>
              <a:rPr lang="nl-BE" dirty="0"/>
              <a:t> </a:t>
            </a:r>
            <a:r>
              <a:rPr lang="nl-BE" dirty="0" err="1"/>
              <a:t>use</a:t>
            </a:r>
            <a:r>
              <a:rPr lang="nl-BE" dirty="0"/>
              <a:t>. </a:t>
            </a:r>
            <a:r>
              <a:rPr lang="nl-BE" dirty="0" err="1"/>
              <a:t>Instead</a:t>
            </a:r>
            <a:r>
              <a:rPr lang="nl-BE" dirty="0"/>
              <a:t> of </a:t>
            </a:r>
            <a:r>
              <a:rPr lang="nl-BE" dirty="0" err="1"/>
              <a:t>one</a:t>
            </a:r>
            <a:r>
              <a:rPr lang="nl-BE" dirty="0"/>
              <a:t> fat interface </a:t>
            </a:r>
            <a:r>
              <a:rPr lang="nl-BE" dirty="0" err="1"/>
              <a:t>many</a:t>
            </a:r>
            <a:r>
              <a:rPr lang="nl-BE" dirty="0"/>
              <a:t> small interfaces are </a:t>
            </a:r>
            <a:r>
              <a:rPr lang="nl-BE" dirty="0" err="1"/>
              <a:t>preferred</a:t>
            </a:r>
            <a:r>
              <a:rPr lang="nl-BE" dirty="0"/>
              <a:t> </a:t>
            </a:r>
            <a:r>
              <a:rPr lang="nl-BE" dirty="0" err="1"/>
              <a:t>based</a:t>
            </a:r>
            <a:r>
              <a:rPr lang="nl-BE" dirty="0"/>
              <a:t> on </a:t>
            </a:r>
            <a:r>
              <a:rPr lang="nl-BE" dirty="0" err="1"/>
              <a:t>groups</a:t>
            </a:r>
            <a:r>
              <a:rPr lang="nl-BE" dirty="0"/>
              <a:t> of </a:t>
            </a:r>
            <a:r>
              <a:rPr lang="nl-BE" dirty="0" err="1"/>
              <a:t>methods</a:t>
            </a:r>
            <a:r>
              <a:rPr lang="nl-BE" dirty="0"/>
              <a:t>, </a:t>
            </a:r>
            <a:r>
              <a:rPr lang="nl-BE" dirty="0" err="1"/>
              <a:t>each</a:t>
            </a:r>
            <a:r>
              <a:rPr lang="nl-BE" dirty="0"/>
              <a:t> </a:t>
            </a:r>
            <a:r>
              <a:rPr lang="nl-BE" dirty="0" err="1"/>
              <a:t>one</a:t>
            </a:r>
            <a:r>
              <a:rPr lang="nl-BE" dirty="0"/>
              <a:t> </a:t>
            </a:r>
            <a:r>
              <a:rPr lang="nl-BE" dirty="0" err="1"/>
              <a:t>serving</a:t>
            </a:r>
            <a:r>
              <a:rPr lang="nl-BE" dirty="0"/>
              <a:t> </a:t>
            </a:r>
            <a:r>
              <a:rPr lang="nl-BE" dirty="0" err="1"/>
              <a:t>one</a:t>
            </a:r>
            <a:r>
              <a:rPr lang="nl-BE" dirty="0"/>
              <a:t> sub module.”</a:t>
            </a:r>
          </a:p>
          <a:p>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92</a:t>
            </a:fld>
            <a:endParaRPr lang="en-US" dirty="0"/>
          </a:p>
        </p:txBody>
      </p:sp>
    </p:spTree>
    <p:extLst>
      <p:ext uri="{BB962C8B-B14F-4D97-AF65-F5344CB8AC3E}">
        <p14:creationId xmlns:p14="http://schemas.microsoft.com/office/powerpoint/2010/main" val="11243175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dat niet voldoet aan ISP</a:t>
            </a:r>
          </a:p>
        </p:txBody>
      </p:sp>
      <p:sp>
        <p:nvSpPr>
          <p:cNvPr id="3" name="Tijdelijke aanduiding voor inhoud 2"/>
          <p:cNvSpPr>
            <a:spLocks noGrp="1"/>
          </p:cNvSpPr>
          <p:nvPr>
            <p:ph idx="1"/>
          </p:nvPr>
        </p:nvSpPr>
        <p:spPr/>
        <p:txBody>
          <a:bodyPr/>
          <a:lstStyle/>
          <a:p>
            <a:r>
              <a:rPr lang="nl-BE" dirty="0"/>
              <a:t>Stel: applicatie bouwen voor een IT-bedrijf </a:t>
            </a:r>
          </a:p>
          <a:p>
            <a:r>
              <a:rPr lang="nl-BE" dirty="0"/>
              <a:t>Bevat rollen zoals</a:t>
            </a:r>
          </a:p>
          <a:p>
            <a:pPr lvl="1"/>
            <a:r>
              <a:rPr lang="nl-BE" dirty="0" err="1"/>
              <a:t>TeamLead</a:t>
            </a:r>
            <a:r>
              <a:rPr lang="nl-BE" dirty="0"/>
              <a:t>: verdeelt grotere taken in kleinere taken en geeft die aan Programmers of voert het zelf uit</a:t>
            </a:r>
          </a:p>
          <a:p>
            <a:pPr lvl="1"/>
            <a:r>
              <a:rPr lang="nl-BE" dirty="0" err="1"/>
              <a:t>Programmer</a:t>
            </a:r>
            <a:r>
              <a:rPr lang="nl-BE" dirty="0"/>
              <a:t>: voert taken uit</a:t>
            </a:r>
          </a:p>
          <a:p>
            <a:pPr lvl="1"/>
            <a:r>
              <a:rPr lang="nl-BE" dirty="0"/>
              <a:t>Manager: wijst taken toe aan </a:t>
            </a:r>
            <a:r>
              <a:rPr lang="nl-BE" dirty="0" err="1"/>
              <a:t>TeamLead</a:t>
            </a:r>
            <a:r>
              <a:rPr lang="nl-BE" dirty="0"/>
              <a:t>, maar voert zelf geen taken uit</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93</a:t>
            </a:fld>
            <a:endParaRPr lang="en-US" dirty="0"/>
          </a:p>
        </p:txBody>
      </p:sp>
    </p:spTree>
    <p:extLst>
      <p:ext uri="{BB962C8B-B14F-4D97-AF65-F5344CB8AC3E}">
        <p14:creationId xmlns:p14="http://schemas.microsoft.com/office/powerpoint/2010/main" val="487170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dat niet voldoet aan ISP</a:t>
            </a:r>
          </a:p>
        </p:txBody>
      </p:sp>
      <p:sp>
        <p:nvSpPr>
          <p:cNvPr id="3" name="Tijdelijke aanduiding voor inhoud 2"/>
          <p:cNvSpPr>
            <a:spLocks noGrp="1"/>
          </p:cNvSpPr>
          <p:nvPr>
            <p:ph sz="half" idx="1"/>
          </p:nvPr>
        </p:nvSpPr>
        <p:spPr>
          <a:xfrm>
            <a:off x="238125" y="1619250"/>
            <a:ext cx="5659755" cy="4969703"/>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Interface </a:t>
            </a:r>
            <a:r>
              <a:rPr lang="nl-BE" sz="1600" dirty="0" err="1">
                <a:latin typeface="Consolas" panose="020B0609020204030204" pitchFamily="49" charset="0"/>
              </a:rPr>
              <a:t>ILead</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CreateSubTask</a:t>
            </a:r>
            <a:r>
              <a:rPr lang="nl-BE" sz="1600" dirty="0">
                <a:latin typeface="Consolas" panose="020B0609020204030204" pitchFamily="49" charset="0"/>
              </a:rPr>
              <a:t>();  </a:t>
            </a:r>
            <a:br>
              <a:rPr lang="nl-BE" sz="1600" dirty="0">
                <a:latin typeface="Consolas" panose="020B0609020204030204" pitchFamily="49" charset="0"/>
              </a:rPr>
            </a:br>
            <a:r>
              <a:rPr lang="nl-BE" sz="1600" b="1"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AssignTask</a:t>
            </a:r>
            <a:r>
              <a:rPr lang="nl-BE" sz="1600" dirty="0">
                <a:latin typeface="Consolas" panose="020B0609020204030204" pitchFamily="49" charset="0"/>
              </a:rPr>
              <a:t>();  </a:t>
            </a:r>
            <a:br>
              <a:rPr lang="nl-BE" sz="1600" dirty="0">
                <a:latin typeface="Consolas" panose="020B0609020204030204" pitchFamily="49" charset="0"/>
              </a:rPr>
            </a:br>
            <a:r>
              <a:rPr lang="nl-BE" sz="1600" b="1"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WorkOnTask</a:t>
            </a:r>
            <a:r>
              <a:rPr lang="nl-BE" sz="1600" dirty="0">
                <a:latin typeface="Consolas" panose="020B0609020204030204" pitchFamily="49" charset="0"/>
              </a:rPr>
              <a:t>();  </a:t>
            </a:r>
            <a:br>
              <a:rPr lang="nl-BE" sz="1600" dirty="0">
                <a:latin typeface="Consolas" panose="020B0609020204030204" pitchFamily="49" charset="0"/>
              </a:rPr>
            </a:br>
            <a:r>
              <a:rPr lang="nl-BE" sz="1600" dirty="0">
                <a:latin typeface="Consolas" panose="020B0609020204030204" pitchFamily="49" charset="0"/>
              </a:rPr>
              <a:t>}  </a:t>
            </a:r>
          </a:p>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TeamLead</a:t>
            </a:r>
            <a:r>
              <a:rPr lang="nl-BE" sz="1600" dirty="0">
                <a:latin typeface="Consolas" panose="020B0609020204030204" pitchFamily="49" charset="0"/>
              </a:rPr>
              <a:t> : </a:t>
            </a:r>
            <a:r>
              <a:rPr lang="nl-BE" sz="1600" dirty="0" err="1">
                <a:latin typeface="Consolas" panose="020B0609020204030204" pitchFamily="49" charset="0"/>
              </a:rPr>
              <a:t>ILead</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AssignTask</a:t>
            </a:r>
            <a:r>
              <a:rPr lang="nl-BE" sz="1600" dirty="0">
                <a:latin typeface="Consolas" panose="020B0609020204030204" pitchFamily="49" charset="0"/>
              </a:rPr>
              <a:t>()  {  </a:t>
            </a:r>
            <a:br>
              <a:rPr lang="nl-BE" sz="1600" dirty="0">
                <a:latin typeface="Consolas" panose="020B0609020204030204" pitchFamily="49" charset="0"/>
              </a:rPr>
            </a:b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assign</a:t>
            </a:r>
            <a:r>
              <a:rPr lang="nl-BE" sz="1600" dirty="0">
                <a:latin typeface="Consolas" panose="020B0609020204030204" pitchFamily="49" charset="0"/>
              </a:rPr>
              <a:t> a </a:t>
            </a:r>
            <a:r>
              <a:rPr lang="nl-BE" sz="1600" dirty="0" err="1">
                <a:latin typeface="Consolas" panose="020B0609020204030204" pitchFamily="49" charset="0"/>
              </a:rPr>
              <a:t>task</a:t>
            </a:r>
            <a:r>
              <a:rPr lang="nl-BE" sz="1600" dirty="0">
                <a:latin typeface="Consolas" panose="020B0609020204030204" pitchFamily="49" charset="0"/>
              </a:rPr>
              <a:t>.  </a:t>
            </a:r>
            <a:br>
              <a:rPr lang="nl-BE" sz="1600" dirty="0">
                <a:latin typeface="Consolas" panose="020B0609020204030204" pitchFamily="49" charset="0"/>
              </a:rPr>
            </a:b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CreateSubTask</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create</a:t>
            </a:r>
            <a:r>
              <a:rPr lang="nl-BE" sz="1600" dirty="0">
                <a:latin typeface="Consolas" panose="020B0609020204030204" pitchFamily="49" charset="0"/>
              </a:rPr>
              <a:t> a sub </a:t>
            </a:r>
            <a:r>
              <a:rPr lang="nl-BE" sz="1600" dirty="0" err="1">
                <a:latin typeface="Consolas" panose="020B0609020204030204" pitchFamily="49" charset="0"/>
              </a:rPr>
              <a:t>task</a:t>
            </a:r>
            <a:r>
              <a:rPr lang="nl-BE" sz="1600" dirty="0">
                <a:latin typeface="Consolas" panose="020B0609020204030204" pitchFamily="49" charset="0"/>
              </a:rPr>
              <a:t>  </a:t>
            </a:r>
            <a:br>
              <a:rPr lang="nl-BE" sz="1600" dirty="0">
                <a:latin typeface="Consolas" panose="020B0609020204030204" pitchFamily="49" charset="0"/>
              </a:rPr>
            </a:b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WorkOnTask</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implement</a:t>
            </a:r>
            <a:r>
              <a:rPr lang="nl-BE" sz="1600" dirty="0">
                <a:latin typeface="Consolas" panose="020B0609020204030204" pitchFamily="49" charset="0"/>
              </a:rPr>
              <a:t> </a:t>
            </a:r>
            <a:r>
              <a:rPr lang="nl-BE" sz="1600" dirty="0" err="1">
                <a:latin typeface="Consolas" panose="020B0609020204030204" pitchFamily="49" charset="0"/>
              </a:rPr>
              <a:t>perform</a:t>
            </a:r>
            <a:r>
              <a:rPr lang="nl-BE" sz="1600" dirty="0">
                <a:latin typeface="Consolas" panose="020B0609020204030204" pitchFamily="49" charset="0"/>
              </a:rPr>
              <a:t> </a:t>
            </a:r>
            <a:r>
              <a:rPr lang="nl-BE" sz="1600" dirty="0" err="1">
                <a:latin typeface="Consolas" panose="020B0609020204030204" pitchFamily="49" charset="0"/>
              </a:rPr>
              <a:t>assigned</a:t>
            </a:r>
            <a:r>
              <a:rPr lang="nl-BE" sz="1600" dirty="0">
                <a:latin typeface="Consolas" panose="020B0609020204030204" pitchFamily="49" charset="0"/>
              </a:rPr>
              <a:t> </a:t>
            </a:r>
            <a:r>
              <a:rPr lang="nl-BE" sz="1600" dirty="0" err="1">
                <a:latin typeface="Consolas" panose="020B0609020204030204" pitchFamily="49" charset="0"/>
              </a:rPr>
              <a:t>task</a:t>
            </a:r>
            <a:r>
              <a:rPr lang="nl-BE" sz="1600" dirty="0">
                <a:latin typeface="Consolas" panose="020B0609020204030204" pitchFamily="49" charset="0"/>
              </a:rPr>
              <a:t>.  </a:t>
            </a:r>
            <a:br>
              <a:rPr lang="nl-BE" sz="1600" dirty="0">
                <a:latin typeface="Consolas" panose="020B0609020204030204" pitchFamily="49" charset="0"/>
              </a:rPr>
            </a:br>
            <a:r>
              <a:rPr lang="nl-BE" sz="1600" dirty="0">
                <a:latin typeface="Consolas" panose="020B0609020204030204" pitchFamily="49" charset="0"/>
              </a:rPr>
              <a:t>   }  </a:t>
            </a:r>
            <a:br>
              <a:rPr lang="nl-BE" sz="1600" dirty="0">
                <a:latin typeface="Consolas" panose="020B0609020204030204" pitchFamily="49" charset="0"/>
              </a:rPr>
            </a:br>
            <a:r>
              <a:rPr lang="nl-BE" sz="1600" dirty="0">
                <a:latin typeface="Consolas" panose="020B0609020204030204" pitchFamily="49" charset="0"/>
              </a:rPr>
              <a:t>} </a:t>
            </a:r>
          </a:p>
        </p:txBody>
      </p:sp>
      <p:sp>
        <p:nvSpPr>
          <p:cNvPr id="5" name="Tijdelijke aanduiding voor inhoud 4"/>
          <p:cNvSpPr>
            <a:spLocks noGrp="1"/>
          </p:cNvSpPr>
          <p:nvPr>
            <p:ph sz="half" idx="2"/>
          </p:nvPr>
        </p:nvSpPr>
        <p:spPr>
          <a:xfrm>
            <a:off x="6267612" y="1619249"/>
            <a:ext cx="5657688" cy="4969703"/>
          </a:xfrm>
          <a:solidFill>
            <a:schemeClr val="accent1"/>
          </a:solidFill>
        </p:spPr>
        <p:txBody>
          <a:bodyPr>
            <a:normAutofit fontScale="92500" lnSpcReduction="10000"/>
          </a:bodyPr>
          <a:lstStyle/>
          <a:p>
            <a:pPr marL="45720" indent="0">
              <a:buNone/>
            </a:pPr>
            <a:r>
              <a:rPr lang="nl-BE" b="1" dirty="0">
                <a:latin typeface="Consolas" panose="020B0609020204030204" pitchFamily="49" charset="0"/>
              </a:rPr>
              <a:t>public</a:t>
            </a:r>
            <a:r>
              <a:rPr lang="nl-BE" dirty="0">
                <a:latin typeface="Consolas" panose="020B0609020204030204" pitchFamily="49" charset="0"/>
              </a:rPr>
              <a:t> </a:t>
            </a:r>
            <a:r>
              <a:rPr lang="nl-BE" b="1" dirty="0">
                <a:latin typeface="Consolas" panose="020B0609020204030204" pitchFamily="49" charset="0"/>
              </a:rPr>
              <a:t>class</a:t>
            </a:r>
            <a:r>
              <a:rPr lang="nl-BE" dirty="0">
                <a:latin typeface="Consolas" panose="020B0609020204030204" pitchFamily="49" charset="0"/>
              </a:rPr>
              <a:t> Manager: </a:t>
            </a:r>
            <a:r>
              <a:rPr lang="nl-BE" dirty="0" err="1">
                <a:latin typeface="Consolas" panose="020B0609020204030204" pitchFamily="49" charset="0"/>
              </a:rPr>
              <a:t>ILead</a:t>
            </a:r>
            <a:r>
              <a:rPr lang="nl-BE" dirty="0">
                <a:latin typeface="Consolas" panose="020B0609020204030204" pitchFamily="49" charset="0"/>
              </a:rPr>
              <a:t>  {  </a:t>
            </a:r>
          </a:p>
          <a:p>
            <a:pPr marL="45720" indent="0">
              <a:buNone/>
            </a:pPr>
            <a:r>
              <a:rPr lang="nl-BE" b="1" dirty="0">
                <a:latin typeface="Consolas" panose="020B0609020204030204" pitchFamily="49" charset="0"/>
              </a:rPr>
              <a:t>   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AssignTask</a:t>
            </a:r>
            <a:r>
              <a:rPr lang="nl-BE" dirty="0">
                <a:latin typeface="Consolas" panose="020B0609020204030204" pitchFamily="49" charset="0"/>
              </a:rPr>
              <a:t>()  {  </a:t>
            </a:r>
          </a:p>
          <a:p>
            <a:pPr marL="45720" indent="0">
              <a:buNone/>
            </a:pPr>
            <a:r>
              <a:rPr lang="nl-BE" dirty="0">
                <a:latin typeface="Consolas" panose="020B0609020204030204" pitchFamily="49" charset="0"/>
              </a:rPr>
              <a:t>      //Code </a:t>
            </a:r>
            <a:r>
              <a:rPr lang="nl-BE" dirty="0" err="1">
                <a:latin typeface="Consolas" panose="020B0609020204030204" pitchFamily="49" charset="0"/>
              </a:rPr>
              <a:t>to</a:t>
            </a:r>
            <a:r>
              <a:rPr lang="nl-BE" dirty="0">
                <a:latin typeface="Consolas" panose="020B0609020204030204" pitchFamily="49" charset="0"/>
              </a:rPr>
              <a:t> </a:t>
            </a:r>
            <a:r>
              <a:rPr lang="nl-BE" dirty="0" err="1">
                <a:latin typeface="Consolas" panose="020B0609020204030204" pitchFamily="49" charset="0"/>
              </a:rPr>
              <a:t>assign</a:t>
            </a:r>
            <a:r>
              <a:rPr lang="nl-BE" dirty="0">
                <a:latin typeface="Consolas" panose="020B0609020204030204" pitchFamily="49" charset="0"/>
              </a:rPr>
              <a:t> a </a:t>
            </a:r>
            <a:r>
              <a:rPr lang="nl-BE" dirty="0" err="1">
                <a:latin typeface="Consolas" panose="020B0609020204030204" pitchFamily="49" charset="0"/>
              </a:rPr>
              <a:t>task</a:t>
            </a:r>
            <a:r>
              <a:rPr lang="nl-BE" dirty="0">
                <a:latin typeface="Consolas" panose="020B0609020204030204" pitchFamily="49" charset="0"/>
              </a:rPr>
              <a:t>.  </a:t>
            </a:r>
          </a:p>
          <a:p>
            <a:pPr marL="45720" indent="0">
              <a:buNone/>
            </a:pPr>
            <a:r>
              <a:rPr lang="nl-BE" dirty="0">
                <a:latin typeface="Consolas" panose="020B0609020204030204" pitchFamily="49" charset="0"/>
              </a:rPr>
              <a:t>   }  </a:t>
            </a:r>
          </a:p>
          <a:p>
            <a:pPr marL="45720" indent="0">
              <a:buNone/>
            </a:pPr>
            <a:r>
              <a:rPr lang="nl-BE" b="1" dirty="0">
                <a:latin typeface="Consolas" panose="020B0609020204030204" pitchFamily="49" charset="0"/>
              </a:rPr>
              <a:t>   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CreateSubTask</a:t>
            </a:r>
            <a:r>
              <a:rPr lang="nl-BE" dirty="0">
                <a:latin typeface="Consolas" panose="020B0609020204030204" pitchFamily="49" charset="0"/>
              </a:rPr>
              <a:t>()  {  </a:t>
            </a:r>
          </a:p>
          <a:p>
            <a:pPr marL="45720" indent="0">
              <a:buNone/>
            </a:pPr>
            <a:r>
              <a:rPr lang="nl-BE" dirty="0">
                <a:latin typeface="Consolas" panose="020B0609020204030204" pitchFamily="49" charset="0"/>
              </a:rPr>
              <a:t>      //Code </a:t>
            </a:r>
            <a:r>
              <a:rPr lang="nl-BE" dirty="0" err="1">
                <a:latin typeface="Consolas" panose="020B0609020204030204" pitchFamily="49" charset="0"/>
              </a:rPr>
              <a:t>to</a:t>
            </a:r>
            <a:r>
              <a:rPr lang="nl-BE" dirty="0">
                <a:latin typeface="Consolas" panose="020B0609020204030204" pitchFamily="49" charset="0"/>
              </a:rPr>
              <a:t> </a:t>
            </a:r>
            <a:r>
              <a:rPr lang="nl-BE" dirty="0" err="1">
                <a:latin typeface="Consolas" panose="020B0609020204030204" pitchFamily="49" charset="0"/>
              </a:rPr>
              <a:t>create</a:t>
            </a:r>
            <a:r>
              <a:rPr lang="nl-BE" dirty="0">
                <a:latin typeface="Consolas" panose="020B0609020204030204" pitchFamily="49" charset="0"/>
              </a:rPr>
              <a:t> a sub </a:t>
            </a:r>
            <a:r>
              <a:rPr lang="nl-BE" dirty="0" err="1">
                <a:latin typeface="Consolas" panose="020B0609020204030204" pitchFamily="49" charset="0"/>
              </a:rPr>
              <a:t>task</a:t>
            </a:r>
            <a:r>
              <a:rPr lang="nl-BE" dirty="0">
                <a:latin typeface="Consolas" panose="020B0609020204030204" pitchFamily="49" charset="0"/>
              </a:rPr>
              <a:t>.  </a:t>
            </a:r>
          </a:p>
          <a:p>
            <a:pPr marL="45720" indent="0">
              <a:buNone/>
            </a:pPr>
            <a:r>
              <a:rPr lang="nl-BE" dirty="0">
                <a:latin typeface="Consolas" panose="020B0609020204030204" pitchFamily="49" charset="0"/>
              </a:rPr>
              <a:t>   }  </a:t>
            </a:r>
          </a:p>
          <a:p>
            <a:pPr marL="45720" indent="0">
              <a:buNone/>
            </a:pPr>
            <a:r>
              <a:rPr lang="nl-BE" b="1" dirty="0">
                <a:latin typeface="Consolas" panose="020B0609020204030204" pitchFamily="49" charset="0"/>
              </a:rPr>
              <a:t>   public</a:t>
            </a:r>
            <a:r>
              <a:rPr lang="nl-BE" dirty="0">
                <a:latin typeface="Consolas" panose="020B0609020204030204" pitchFamily="49" charset="0"/>
              </a:rPr>
              <a:t> </a:t>
            </a:r>
            <a:r>
              <a:rPr lang="nl-BE" b="1" dirty="0" err="1">
                <a:latin typeface="Consolas" panose="020B0609020204030204" pitchFamily="49" charset="0"/>
              </a:rPr>
              <a:t>void</a:t>
            </a:r>
            <a:r>
              <a:rPr lang="nl-BE" dirty="0">
                <a:latin typeface="Consolas" panose="020B0609020204030204" pitchFamily="49" charset="0"/>
              </a:rPr>
              <a:t> </a:t>
            </a:r>
            <a:r>
              <a:rPr lang="nl-BE" dirty="0" err="1">
                <a:latin typeface="Consolas" panose="020B0609020204030204" pitchFamily="49" charset="0"/>
              </a:rPr>
              <a:t>WorkOnTask</a:t>
            </a:r>
            <a:r>
              <a:rPr lang="nl-BE" dirty="0">
                <a:latin typeface="Consolas" panose="020B0609020204030204" pitchFamily="49" charset="0"/>
              </a:rPr>
              <a:t>()  {  </a:t>
            </a:r>
          </a:p>
          <a:p>
            <a:pPr marL="45720" indent="0">
              <a:buNone/>
            </a:pPr>
            <a:r>
              <a:rPr lang="nl-BE" b="1" dirty="0">
                <a:latin typeface="Consolas" panose="020B0609020204030204" pitchFamily="49" charset="0"/>
              </a:rPr>
              <a:t>      </a:t>
            </a:r>
            <a:r>
              <a:rPr lang="nl-BE" b="1" dirty="0" err="1">
                <a:latin typeface="Consolas" panose="020B0609020204030204" pitchFamily="49" charset="0"/>
              </a:rPr>
              <a:t>throw</a:t>
            </a:r>
            <a:r>
              <a:rPr lang="nl-BE" dirty="0">
                <a:latin typeface="Consolas" panose="020B0609020204030204" pitchFamily="49" charset="0"/>
              </a:rPr>
              <a:t> </a:t>
            </a:r>
            <a:r>
              <a:rPr lang="nl-BE" b="1" dirty="0">
                <a:latin typeface="Consolas" panose="020B0609020204030204" pitchFamily="49" charset="0"/>
              </a:rPr>
              <a:t>new</a:t>
            </a:r>
            <a:r>
              <a:rPr lang="nl-BE" dirty="0">
                <a:latin typeface="Consolas" panose="020B0609020204030204" pitchFamily="49" charset="0"/>
              </a:rPr>
              <a:t> </a:t>
            </a:r>
            <a:r>
              <a:rPr lang="nl-BE" dirty="0" err="1">
                <a:latin typeface="Consolas" panose="020B0609020204030204" pitchFamily="49" charset="0"/>
              </a:rPr>
              <a:t>Exception</a:t>
            </a:r>
            <a:r>
              <a:rPr lang="nl-BE" dirty="0">
                <a:latin typeface="Consolas" panose="020B0609020204030204" pitchFamily="49" charset="0"/>
              </a:rPr>
              <a:t>("Manager </a:t>
            </a:r>
            <a:r>
              <a:rPr lang="nl-BE" dirty="0" err="1">
                <a:latin typeface="Consolas" panose="020B0609020204030204" pitchFamily="49" charset="0"/>
              </a:rPr>
              <a:t>can</a:t>
            </a:r>
            <a:r>
              <a:rPr lang="nl-BE" dirty="0">
                <a:latin typeface="Consolas" panose="020B0609020204030204" pitchFamily="49" charset="0"/>
              </a:rPr>
              <a:t>		      't </a:t>
            </a:r>
            <a:r>
              <a:rPr lang="nl-BE" dirty="0" err="1">
                <a:latin typeface="Consolas" panose="020B0609020204030204" pitchFamily="49" charset="0"/>
              </a:rPr>
              <a:t>work</a:t>
            </a:r>
            <a:r>
              <a:rPr lang="nl-BE" dirty="0">
                <a:latin typeface="Consolas" panose="020B0609020204030204" pitchFamily="49" charset="0"/>
              </a:rPr>
              <a:t> on </a:t>
            </a:r>
            <a:r>
              <a:rPr lang="nl-BE" dirty="0" err="1">
                <a:latin typeface="Consolas" panose="020B0609020204030204" pitchFamily="49" charset="0"/>
              </a:rPr>
              <a:t>Task</a:t>
            </a:r>
            <a:r>
              <a:rPr lang="nl-BE" dirty="0">
                <a:latin typeface="Consolas" panose="020B0609020204030204" pitchFamily="49" charset="0"/>
              </a:rPr>
              <a:t>");  </a:t>
            </a:r>
          </a:p>
          <a:p>
            <a:pPr marL="45720" indent="0">
              <a:buNone/>
            </a:pPr>
            <a:r>
              <a:rPr lang="nl-BE" dirty="0">
                <a:latin typeface="Consolas" panose="020B0609020204030204" pitchFamily="49" charset="0"/>
              </a:rPr>
              <a:t>   }  </a:t>
            </a:r>
          </a:p>
          <a:p>
            <a:pPr marL="45720" indent="0">
              <a:buNone/>
            </a:pPr>
            <a:r>
              <a:rPr lang="nl-BE" dirty="0">
                <a:latin typeface="Consolas" panose="020B0609020204030204" pitchFamily="49" charset="0"/>
              </a:rPr>
              <a:t>}</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94</a:t>
            </a:fld>
            <a:endParaRPr lang="en-US" dirty="0"/>
          </a:p>
        </p:txBody>
      </p:sp>
    </p:spTree>
    <p:extLst>
      <p:ext uri="{BB962C8B-B14F-4D97-AF65-F5344CB8AC3E}">
        <p14:creationId xmlns:p14="http://schemas.microsoft.com/office/powerpoint/2010/main" val="15812309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Codevoorbeeld volgens ISP</a:t>
            </a:r>
          </a:p>
        </p:txBody>
      </p:sp>
      <p:sp>
        <p:nvSpPr>
          <p:cNvPr id="3" name="Tijdelijke aanduiding voor inhoud 2"/>
          <p:cNvSpPr>
            <a:spLocks noGrp="1"/>
          </p:cNvSpPr>
          <p:nvPr>
            <p:ph sz="half" idx="1"/>
          </p:nvPr>
        </p:nvSpPr>
        <p:spPr>
          <a:solidFill>
            <a:schemeClr val="accent1"/>
          </a:solidFill>
        </p:spPr>
        <p:txBody>
          <a:bodyPr>
            <a:normAutofit/>
          </a:bodyPr>
          <a:lstStyle/>
          <a:p>
            <a:pPr marL="45720" indent="0">
              <a:buNone/>
            </a:pPr>
            <a:r>
              <a:rPr lang="en-US" sz="2300" b="1" dirty="0">
                <a:latin typeface="Consolas" panose="020B0609020204030204" pitchFamily="49" charset="0"/>
              </a:rPr>
              <a:t>public</a:t>
            </a:r>
            <a:r>
              <a:rPr lang="en-US" sz="2300" dirty="0">
                <a:latin typeface="Consolas" panose="020B0609020204030204" pitchFamily="49" charset="0"/>
              </a:rPr>
              <a:t> </a:t>
            </a:r>
            <a:r>
              <a:rPr lang="en-US" sz="2300" b="1" dirty="0">
                <a:latin typeface="Consolas" panose="020B0609020204030204" pitchFamily="49" charset="0"/>
              </a:rPr>
              <a:t>interface</a:t>
            </a:r>
            <a:r>
              <a:rPr lang="en-US" sz="2300" dirty="0">
                <a:latin typeface="Consolas" panose="020B0609020204030204" pitchFamily="49" charset="0"/>
              </a:rPr>
              <a:t> </a:t>
            </a:r>
            <a:r>
              <a:rPr lang="en-US" sz="2300" dirty="0" err="1">
                <a:latin typeface="Consolas" panose="020B0609020204030204" pitchFamily="49" charset="0"/>
              </a:rPr>
              <a:t>IProgrammer</a:t>
            </a:r>
            <a:r>
              <a:rPr lang="en-US" sz="2300" dirty="0">
                <a:latin typeface="Consolas" panose="020B0609020204030204" pitchFamily="49" charset="0"/>
              </a:rPr>
              <a:t> {  </a:t>
            </a:r>
          </a:p>
          <a:p>
            <a:pPr marL="45720" indent="0">
              <a:buNone/>
            </a:pPr>
            <a:r>
              <a:rPr lang="en-US" sz="2300" b="1" dirty="0">
                <a:latin typeface="Consolas" panose="020B0609020204030204" pitchFamily="49" charset="0"/>
              </a:rPr>
              <a:t>   void</a:t>
            </a:r>
            <a:r>
              <a:rPr lang="en-US" sz="2300" dirty="0">
                <a:latin typeface="Consolas" panose="020B0609020204030204" pitchFamily="49" charset="0"/>
              </a:rPr>
              <a:t> </a:t>
            </a:r>
            <a:r>
              <a:rPr lang="en-US" sz="2300" dirty="0" err="1">
                <a:latin typeface="Consolas" panose="020B0609020204030204" pitchFamily="49" charset="0"/>
              </a:rPr>
              <a:t>WorkOnTask</a:t>
            </a:r>
            <a:r>
              <a:rPr lang="en-US" sz="2300" dirty="0">
                <a:latin typeface="Consolas" panose="020B0609020204030204" pitchFamily="49" charset="0"/>
              </a:rPr>
              <a:t>();  </a:t>
            </a:r>
          </a:p>
          <a:p>
            <a:pPr marL="45720" indent="0">
              <a:buNone/>
            </a:pPr>
            <a:r>
              <a:rPr lang="en-US" sz="2300" dirty="0">
                <a:latin typeface="Consolas" panose="020B0609020204030204" pitchFamily="49" charset="0"/>
              </a:rPr>
              <a:t>}   </a:t>
            </a:r>
          </a:p>
          <a:p>
            <a:pPr marL="45720" indent="0">
              <a:buNone/>
            </a:pPr>
            <a:r>
              <a:rPr lang="en-US" sz="2300" b="1" dirty="0">
                <a:latin typeface="Consolas" panose="020B0609020204030204" pitchFamily="49" charset="0"/>
              </a:rPr>
              <a:t>public</a:t>
            </a:r>
            <a:r>
              <a:rPr lang="en-US" sz="2300" dirty="0">
                <a:latin typeface="Consolas" panose="020B0609020204030204" pitchFamily="49" charset="0"/>
              </a:rPr>
              <a:t> </a:t>
            </a:r>
            <a:r>
              <a:rPr lang="en-US" sz="2300" b="1" dirty="0">
                <a:latin typeface="Consolas" panose="020B0609020204030204" pitchFamily="49" charset="0"/>
              </a:rPr>
              <a:t>interface</a:t>
            </a:r>
            <a:r>
              <a:rPr lang="en-US" sz="2300" dirty="0">
                <a:latin typeface="Consolas" panose="020B0609020204030204" pitchFamily="49" charset="0"/>
              </a:rPr>
              <a:t> </a:t>
            </a:r>
            <a:r>
              <a:rPr lang="en-US" sz="2300" dirty="0" err="1">
                <a:latin typeface="Consolas" panose="020B0609020204030204" pitchFamily="49" charset="0"/>
              </a:rPr>
              <a:t>ILead</a:t>
            </a:r>
            <a:r>
              <a:rPr lang="en-US" sz="2300" dirty="0">
                <a:latin typeface="Consolas" panose="020B0609020204030204" pitchFamily="49" charset="0"/>
              </a:rPr>
              <a:t> {  </a:t>
            </a:r>
          </a:p>
          <a:p>
            <a:pPr marL="45720" indent="0">
              <a:buNone/>
            </a:pPr>
            <a:r>
              <a:rPr lang="en-US" sz="2300" b="1" dirty="0">
                <a:latin typeface="Consolas" panose="020B0609020204030204" pitchFamily="49" charset="0"/>
              </a:rPr>
              <a:t>   void</a:t>
            </a:r>
            <a:r>
              <a:rPr lang="en-US" sz="2300" dirty="0">
                <a:latin typeface="Consolas" panose="020B0609020204030204" pitchFamily="49" charset="0"/>
              </a:rPr>
              <a:t> </a:t>
            </a:r>
            <a:r>
              <a:rPr lang="en-US" sz="2300" dirty="0" err="1">
                <a:latin typeface="Consolas" panose="020B0609020204030204" pitchFamily="49" charset="0"/>
              </a:rPr>
              <a:t>AssignTask</a:t>
            </a:r>
            <a:r>
              <a:rPr lang="en-US" sz="2300" dirty="0">
                <a:latin typeface="Consolas" panose="020B0609020204030204" pitchFamily="49" charset="0"/>
              </a:rPr>
              <a:t>();  </a:t>
            </a:r>
          </a:p>
          <a:p>
            <a:pPr marL="45720" indent="0">
              <a:buNone/>
            </a:pPr>
            <a:r>
              <a:rPr lang="en-US" sz="2300" b="1" dirty="0">
                <a:latin typeface="Consolas" panose="020B0609020204030204" pitchFamily="49" charset="0"/>
              </a:rPr>
              <a:t>   void</a:t>
            </a:r>
            <a:r>
              <a:rPr lang="en-US" sz="2300" dirty="0">
                <a:latin typeface="Consolas" panose="020B0609020204030204" pitchFamily="49" charset="0"/>
              </a:rPr>
              <a:t> </a:t>
            </a:r>
            <a:r>
              <a:rPr lang="en-US" sz="2300" dirty="0" err="1">
                <a:latin typeface="Consolas" panose="020B0609020204030204" pitchFamily="49" charset="0"/>
              </a:rPr>
              <a:t>CreateSubTask</a:t>
            </a:r>
            <a:r>
              <a:rPr lang="en-US" sz="2300" dirty="0">
                <a:latin typeface="Consolas" panose="020B0609020204030204" pitchFamily="49" charset="0"/>
              </a:rPr>
              <a:t>();  </a:t>
            </a:r>
          </a:p>
          <a:p>
            <a:pPr marL="45720" indent="0">
              <a:buNone/>
            </a:pPr>
            <a:r>
              <a:rPr lang="en-US" sz="2300" dirty="0">
                <a:latin typeface="Consolas" panose="020B0609020204030204" pitchFamily="49" charset="0"/>
              </a:rPr>
              <a:t>}</a:t>
            </a:r>
            <a:r>
              <a:rPr lang="en-US" sz="3300" dirty="0">
                <a:latin typeface="Consolas" panose="020B0609020204030204" pitchFamily="49" charset="0"/>
              </a:rPr>
              <a:t> </a:t>
            </a:r>
          </a:p>
          <a:p>
            <a:pPr marL="45720" indent="0">
              <a:buNone/>
            </a:pPr>
            <a:endParaRPr lang="nl-BE" dirty="0"/>
          </a:p>
        </p:txBody>
      </p:sp>
      <p:sp>
        <p:nvSpPr>
          <p:cNvPr id="4" name="Tijdelijke aanduiding voor inhoud 3"/>
          <p:cNvSpPr>
            <a:spLocks noGrp="1"/>
          </p:cNvSpPr>
          <p:nvPr>
            <p:ph sz="half" idx="2"/>
          </p:nvPr>
        </p:nvSpPr>
        <p:spPr>
          <a:xfrm>
            <a:off x="6267611" y="2057400"/>
            <a:ext cx="5686263" cy="4023360"/>
          </a:xfrm>
          <a:solidFill>
            <a:schemeClr val="accent1"/>
          </a:solidFill>
        </p:spPr>
        <p:txBody>
          <a:bodyPr>
            <a:norm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Programmer</a:t>
            </a:r>
            <a:r>
              <a:rPr lang="nl-BE" sz="1600" dirty="0">
                <a:latin typeface="Consolas" panose="020B0609020204030204" pitchFamily="49" charset="0"/>
              </a:rPr>
              <a:t>: </a:t>
            </a:r>
            <a:r>
              <a:rPr lang="nl-BE" sz="1600" dirty="0" err="1">
                <a:latin typeface="Consolas" panose="020B0609020204030204" pitchFamily="49" charset="0"/>
              </a:rPr>
              <a:t>IProgrammer</a:t>
            </a:r>
            <a:r>
              <a:rPr lang="nl-BE" sz="1600" dirty="0">
                <a:latin typeface="Consolas" panose="020B0609020204030204" pitchFamily="49" charset="0"/>
              </a:rPr>
              <a:t>  {  </a:t>
            </a:r>
            <a:br>
              <a:rPr lang="nl-BE" sz="1600" dirty="0">
                <a:latin typeface="Consolas" panose="020B0609020204030204" pitchFamily="49" charset="0"/>
              </a:rPr>
            </a:b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WorkOnTask</a:t>
            </a:r>
            <a:r>
              <a:rPr lang="nl-BE" sz="1600" dirty="0">
                <a:latin typeface="Consolas" panose="020B0609020204030204" pitchFamily="49" charset="0"/>
              </a:rPr>
              <a:t>()  {  </a:t>
            </a:r>
            <a:br>
              <a:rPr lang="nl-BE" sz="1600" dirty="0">
                <a:latin typeface="Consolas" panose="020B0609020204030204" pitchFamily="49" charset="0"/>
              </a:rPr>
            </a:b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implement</a:t>
            </a:r>
            <a:r>
              <a:rPr lang="nl-BE" sz="1600" dirty="0">
                <a:latin typeface="Consolas" panose="020B0609020204030204" pitchFamily="49" charset="0"/>
              </a:rPr>
              <a:t>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work</a:t>
            </a:r>
            <a:r>
              <a:rPr lang="nl-BE" sz="1600" dirty="0">
                <a:latin typeface="Consolas" panose="020B0609020204030204" pitchFamily="49" charset="0"/>
              </a:rPr>
              <a:t> on </a:t>
            </a:r>
            <a:r>
              <a:rPr lang="nl-BE" sz="1600" dirty="0" err="1">
                <a:latin typeface="Consolas" panose="020B0609020204030204" pitchFamily="49" charset="0"/>
              </a:rPr>
              <a:t>the</a:t>
            </a:r>
            <a:r>
              <a:rPr lang="nl-BE" sz="1600" dirty="0">
                <a:latin typeface="Consolas" panose="020B0609020204030204" pitchFamily="49" charset="0"/>
              </a:rPr>
              <a:t> </a:t>
            </a:r>
            <a:r>
              <a:rPr lang="nl-BE" sz="1600" dirty="0" err="1">
                <a:latin typeface="Consolas" panose="020B0609020204030204" pitchFamily="49" charset="0"/>
              </a:rPr>
              <a:t>Task</a:t>
            </a:r>
            <a:r>
              <a:rPr lang="nl-BE" sz="1600" dirty="0">
                <a:latin typeface="Consolas" panose="020B0609020204030204" pitchFamily="49" charset="0"/>
              </a:rPr>
              <a:t>.  </a:t>
            </a:r>
            <a:br>
              <a:rPr lang="nl-BE" sz="1600" dirty="0">
                <a:latin typeface="Consolas" panose="020B0609020204030204" pitchFamily="49" charset="0"/>
              </a:rPr>
            </a:br>
            <a:r>
              <a:rPr lang="nl-BE" sz="1600" dirty="0">
                <a:latin typeface="Consolas" panose="020B0609020204030204" pitchFamily="49" charset="0"/>
              </a:rPr>
              <a:t>   }  </a:t>
            </a:r>
            <a:br>
              <a:rPr lang="nl-BE" sz="1600" dirty="0">
                <a:latin typeface="Consolas" panose="020B0609020204030204" pitchFamily="49" charset="0"/>
              </a:rPr>
            </a:br>
            <a:r>
              <a:rPr lang="nl-BE" sz="1600" dirty="0">
                <a:latin typeface="Consolas" panose="020B0609020204030204" pitchFamily="49" charset="0"/>
              </a:rPr>
              <a:t>}  </a:t>
            </a:r>
          </a:p>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Manager: </a:t>
            </a:r>
            <a:r>
              <a:rPr lang="nl-BE" sz="1600" dirty="0" err="1">
                <a:latin typeface="Consolas" panose="020B0609020204030204" pitchFamily="49" charset="0"/>
              </a:rPr>
              <a:t>ILead</a:t>
            </a:r>
            <a:r>
              <a:rPr lang="nl-BE" sz="1600" dirty="0">
                <a:latin typeface="Consolas" panose="020B0609020204030204" pitchFamily="49" charset="0"/>
              </a:rPr>
              <a:t>  {  </a:t>
            </a:r>
            <a:br>
              <a:rPr lang="nl-BE" sz="1600" dirty="0">
                <a:latin typeface="Consolas" panose="020B0609020204030204" pitchFamily="49" charset="0"/>
              </a:rPr>
            </a:b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AssignTask</a:t>
            </a:r>
            <a:r>
              <a:rPr lang="nl-BE" sz="1600" dirty="0">
                <a:latin typeface="Consolas" panose="020B0609020204030204" pitchFamily="49" charset="0"/>
              </a:rPr>
              <a:t>()  {  </a:t>
            </a:r>
            <a:br>
              <a:rPr lang="nl-BE" sz="1600" dirty="0">
                <a:latin typeface="Consolas" panose="020B0609020204030204" pitchFamily="49" charset="0"/>
              </a:rPr>
            </a:b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assign</a:t>
            </a:r>
            <a:r>
              <a:rPr lang="nl-BE" sz="1600" dirty="0">
                <a:latin typeface="Consolas" panose="020B0609020204030204" pitchFamily="49" charset="0"/>
              </a:rPr>
              <a:t> a </a:t>
            </a:r>
            <a:r>
              <a:rPr lang="nl-BE" sz="1600" dirty="0" err="1">
                <a:latin typeface="Consolas" panose="020B0609020204030204" pitchFamily="49" charset="0"/>
              </a:rPr>
              <a:t>Task</a:t>
            </a:r>
            <a:r>
              <a:rPr lang="nl-BE" sz="1600" dirty="0">
                <a:latin typeface="Consolas" panose="020B0609020204030204" pitchFamily="49" charset="0"/>
              </a:rPr>
              <a:t>  </a:t>
            </a:r>
            <a:br>
              <a:rPr lang="nl-BE" sz="1600" dirty="0">
                <a:latin typeface="Consolas" panose="020B0609020204030204" pitchFamily="49" charset="0"/>
              </a:rPr>
            </a:b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CreateSubTask</a:t>
            </a:r>
            <a:r>
              <a:rPr lang="nl-BE" sz="1600" dirty="0">
                <a:latin typeface="Consolas" panose="020B0609020204030204" pitchFamily="49" charset="0"/>
              </a:rPr>
              <a:t>()  {  </a:t>
            </a:r>
            <a:br>
              <a:rPr lang="nl-BE" sz="1600" dirty="0">
                <a:latin typeface="Consolas" panose="020B0609020204030204" pitchFamily="49" charset="0"/>
              </a:rPr>
            </a:b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create</a:t>
            </a:r>
            <a:r>
              <a:rPr lang="nl-BE" sz="1600" dirty="0">
                <a:latin typeface="Consolas" panose="020B0609020204030204" pitchFamily="49" charset="0"/>
              </a:rPr>
              <a:t> a sub taks </a:t>
            </a:r>
            <a:r>
              <a:rPr lang="nl-BE" sz="1600" dirty="0" err="1">
                <a:latin typeface="Consolas" panose="020B0609020204030204" pitchFamily="49" charset="0"/>
              </a:rPr>
              <a:t>from</a:t>
            </a:r>
            <a:r>
              <a:rPr lang="nl-BE" sz="1600" dirty="0">
                <a:latin typeface="Consolas" panose="020B0609020204030204" pitchFamily="49" charset="0"/>
              </a:rPr>
              <a:t> a </a:t>
            </a:r>
            <a:r>
              <a:rPr lang="nl-BE" sz="1600" dirty="0" err="1">
                <a:latin typeface="Consolas" panose="020B0609020204030204" pitchFamily="49" charset="0"/>
              </a:rPr>
              <a:t>task</a:t>
            </a:r>
            <a:r>
              <a:rPr lang="nl-BE" sz="1600" dirty="0">
                <a:latin typeface="Consolas" panose="020B0609020204030204" pitchFamily="49" charset="0"/>
              </a:rPr>
              <a:t>.  </a:t>
            </a:r>
            <a:br>
              <a:rPr lang="nl-BE" sz="1600" dirty="0">
                <a:latin typeface="Consolas" panose="020B0609020204030204" pitchFamily="49" charset="0"/>
              </a:rPr>
            </a:br>
            <a:r>
              <a:rPr lang="nl-BE" sz="1600" dirty="0">
                <a:latin typeface="Consolas" panose="020B0609020204030204" pitchFamily="49" charset="0"/>
              </a:rPr>
              <a:t>   }  </a:t>
            </a:r>
            <a:br>
              <a:rPr lang="nl-BE" sz="1600" dirty="0">
                <a:latin typeface="Consolas" panose="020B0609020204030204" pitchFamily="49" charset="0"/>
              </a:rPr>
            </a:br>
            <a:r>
              <a:rPr lang="nl-BE" sz="1600" dirty="0">
                <a:latin typeface="Consolas" panose="020B0609020204030204" pitchFamily="49" charset="0"/>
              </a:rPr>
              <a:t>} </a:t>
            </a:r>
            <a:r>
              <a:rPr lang="nl-BE" dirty="0">
                <a:latin typeface="Consolas" panose="020B0609020204030204" pitchFamily="49" charset="0"/>
              </a:rPr>
              <a:t> </a:t>
            </a:r>
          </a:p>
        </p:txBody>
      </p:sp>
      <p:sp>
        <p:nvSpPr>
          <p:cNvPr id="5" name="Tijdelijke aanduiding voor dianummer 4"/>
          <p:cNvSpPr>
            <a:spLocks noGrp="1"/>
          </p:cNvSpPr>
          <p:nvPr>
            <p:ph type="sldNum" sz="quarter" idx="12"/>
          </p:nvPr>
        </p:nvSpPr>
        <p:spPr/>
        <p:txBody>
          <a:bodyPr/>
          <a:lstStyle/>
          <a:p>
            <a:fld id="{4FAB73BC-B049-4115-A692-8D63A059BFB8}" type="slidenum">
              <a:rPr lang="en-US" smtClean="0"/>
              <a:t>95</a:t>
            </a:fld>
            <a:endParaRPr lang="en-US" dirty="0"/>
          </a:p>
        </p:txBody>
      </p:sp>
    </p:spTree>
    <p:extLst>
      <p:ext uri="{BB962C8B-B14F-4D97-AF65-F5344CB8AC3E}">
        <p14:creationId xmlns:p14="http://schemas.microsoft.com/office/powerpoint/2010/main" val="31522946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BE" dirty="0"/>
              <a:t>Codevoorbeeld volgens ISP</a:t>
            </a:r>
          </a:p>
        </p:txBody>
      </p:sp>
      <p:sp>
        <p:nvSpPr>
          <p:cNvPr id="7" name="Tijdelijke aanduiding voor inhoud 6"/>
          <p:cNvSpPr>
            <a:spLocks noGrp="1"/>
          </p:cNvSpPr>
          <p:nvPr>
            <p:ph idx="1"/>
          </p:nvPr>
        </p:nvSpPr>
        <p:spPr>
          <a:xfrm>
            <a:off x="1143000" y="2057400"/>
            <a:ext cx="9872871" cy="4362450"/>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TeamLead</a:t>
            </a:r>
            <a:r>
              <a:rPr lang="nl-BE" sz="1600" dirty="0">
                <a:latin typeface="Consolas" panose="020B0609020204030204" pitchFamily="49" charset="0"/>
              </a:rPr>
              <a:t>: </a:t>
            </a:r>
            <a:r>
              <a:rPr lang="nl-BE" sz="1600" dirty="0" err="1">
                <a:latin typeface="Consolas" panose="020B0609020204030204" pitchFamily="49" charset="0"/>
              </a:rPr>
              <a:t>IProgrammer</a:t>
            </a:r>
            <a:r>
              <a:rPr lang="nl-BE" sz="1600" dirty="0">
                <a:latin typeface="Consolas" panose="020B0609020204030204" pitchFamily="49" charset="0"/>
              </a:rPr>
              <a:t>, </a:t>
            </a:r>
            <a:r>
              <a:rPr lang="nl-BE" sz="1600" dirty="0" err="1">
                <a:latin typeface="Consolas" panose="020B0609020204030204" pitchFamily="49" charset="0"/>
              </a:rPr>
              <a:t>ILead</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AssignTask</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assign</a:t>
            </a:r>
            <a:r>
              <a:rPr lang="nl-BE" sz="1600" dirty="0">
                <a:latin typeface="Consolas" panose="020B0609020204030204" pitchFamily="49" charset="0"/>
              </a:rPr>
              <a:t> a </a:t>
            </a:r>
            <a:r>
              <a:rPr lang="nl-BE" sz="1600" dirty="0" err="1">
                <a:latin typeface="Consolas" panose="020B0609020204030204" pitchFamily="49" charset="0"/>
              </a:rPr>
              <a:t>Task</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CreateSubTask</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create</a:t>
            </a:r>
            <a:r>
              <a:rPr lang="nl-BE" sz="1600" dirty="0">
                <a:latin typeface="Consolas" panose="020B0609020204030204" pitchFamily="49" charset="0"/>
              </a:rPr>
              <a:t> a sub </a:t>
            </a:r>
            <a:r>
              <a:rPr lang="nl-BE" sz="1600" dirty="0" err="1">
                <a:latin typeface="Consolas" panose="020B0609020204030204" pitchFamily="49" charset="0"/>
              </a:rPr>
              <a:t>task</a:t>
            </a:r>
            <a:r>
              <a:rPr lang="nl-BE" sz="1600" dirty="0">
                <a:latin typeface="Consolas" panose="020B0609020204030204" pitchFamily="49" charset="0"/>
              </a:rPr>
              <a:t> </a:t>
            </a:r>
            <a:r>
              <a:rPr lang="nl-BE" sz="1600" dirty="0" err="1">
                <a:latin typeface="Consolas" panose="020B0609020204030204" pitchFamily="49" charset="0"/>
              </a:rPr>
              <a:t>from</a:t>
            </a:r>
            <a:r>
              <a:rPr lang="nl-BE" sz="1600" dirty="0">
                <a:latin typeface="Consolas" panose="020B0609020204030204" pitchFamily="49" charset="0"/>
              </a:rPr>
              <a:t> a </a:t>
            </a:r>
            <a:r>
              <a:rPr lang="nl-BE" sz="1600" dirty="0" err="1">
                <a:latin typeface="Consolas" panose="020B0609020204030204" pitchFamily="49" charset="0"/>
              </a:rPr>
              <a:t>task</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WorkOnTask</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implement</a:t>
            </a:r>
            <a:r>
              <a:rPr lang="nl-BE" sz="1600" dirty="0">
                <a:latin typeface="Consolas" panose="020B0609020204030204" pitchFamily="49" charset="0"/>
              </a:rPr>
              <a:t>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work</a:t>
            </a:r>
            <a:r>
              <a:rPr lang="nl-BE" sz="1600" dirty="0">
                <a:latin typeface="Consolas" panose="020B0609020204030204" pitchFamily="49" charset="0"/>
              </a:rPr>
              <a:t> on </a:t>
            </a:r>
            <a:r>
              <a:rPr lang="nl-BE" sz="1600" dirty="0" err="1">
                <a:latin typeface="Consolas" panose="020B0609020204030204" pitchFamily="49" charset="0"/>
              </a:rPr>
              <a:t>the</a:t>
            </a:r>
            <a:r>
              <a:rPr lang="nl-BE" sz="1600" dirty="0">
                <a:latin typeface="Consolas" panose="020B0609020204030204" pitchFamily="49" charset="0"/>
              </a:rPr>
              <a:t> </a:t>
            </a:r>
            <a:r>
              <a:rPr lang="nl-BE" sz="1600" dirty="0" err="1">
                <a:latin typeface="Consolas" panose="020B0609020204030204" pitchFamily="49" charset="0"/>
              </a:rPr>
              <a:t>Task</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p>
        </p:txBody>
      </p:sp>
      <p:sp>
        <p:nvSpPr>
          <p:cNvPr id="5" name="Tijdelijke aanduiding voor dianummer 4"/>
          <p:cNvSpPr>
            <a:spLocks noGrp="1"/>
          </p:cNvSpPr>
          <p:nvPr>
            <p:ph type="sldNum" sz="quarter" idx="12"/>
          </p:nvPr>
        </p:nvSpPr>
        <p:spPr/>
        <p:txBody>
          <a:bodyPr/>
          <a:lstStyle/>
          <a:p>
            <a:fld id="{4FAB73BC-B049-4115-A692-8D63A059BFB8}" type="slidenum">
              <a:rPr lang="en-US" smtClean="0"/>
              <a:t>96</a:t>
            </a:fld>
            <a:endParaRPr lang="en-US" dirty="0"/>
          </a:p>
        </p:txBody>
      </p:sp>
    </p:spTree>
    <p:extLst>
      <p:ext uri="{BB962C8B-B14F-4D97-AF65-F5344CB8AC3E}">
        <p14:creationId xmlns:p14="http://schemas.microsoft.com/office/powerpoint/2010/main" val="18698520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Dependency</a:t>
            </a:r>
            <a:r>
              <a:rPr lang="nl-BE" dirty="0"/>
              <a:t> </a:t>
            </a:r>
            <a:r>
              <a:rPr lang="nl-BE" dirty="0" err="1"/>
              <a:t>Inversion</a:t>
            </a:r>
            <a:r>
              <a:rPr lang="nl-BE" dirty="0"/>
              <a:t> </a:t>
            </a:r>
            <a:r>
              <a:rPr lang="nl-BE" dirty="0" err="1"/>
              <a:t>Principle</a:t>
            </a:r>
            <a:endParaRPr lang="nl-BE" dirty="0"/>
          </a:p>
        </p:txBody>
      </p:sp>
      <p:sp>
        <p:nvSpPr>
          <p:cNvPr id="3" name="Tijdelijke aanduiding voor inhoud 2"/>
          <p:cNvSpPr>
            <a:spLocks noGrp="1"/>
          </p:cNvSpPr>
          <p:nvPr>
            <p:ph idx="1"/>
          </p:nvPr>
        </p:nvSpPr>
        <p:spPr/>
        <p:txBody>
          <a:bodyPr>
            <a:normAutofit fontScale="92500" lnSpcReduction="20000"/>
          </a:bodyPr>
          <a:lstStyle/>
          <a:p>
            <a:r>
              <a:rPr lang="nl-BE" dirty="0"/>
              <a:t>“High-level modules/classes </a:t>
            </a:r>
            <a:r>
              <a:rPr lang="nl-BE" dirty="0" err="1"/>
              <a:t>should</a:t>
            </a:r>
            <a:r>
              <a:rPr lang="nl-BE" dirty="0"/>
              <a:t> </a:t>
            </a:r>
            <a:r>
              <a:rPr lang="nl-BE" dirty="0" err="1"/>
              <a:t>not</a:t>
            </a:r>
            <a:r>
              <a:rPr lang="nl-BE" dirty="0"/>
              <a:t> </a:t>
            </a:r>
            <a:r>
              <a:rPr lang="nl-BE" dirty="0" err="1"/>
              <a:t>depend</a:t>
            </a:r>
            <a:r>
              <a:rPr lang="nl-BE" dirty="0"/>
              <a:t> </a:t>
            </a:r>
            <a:r>
              <a:rPr lang="nl-BE" dirty="0" err="1"/>
              <a:t>upon</a:t>
            </a:r>
            <a:r>
              <a:rPr lang="nl-BE" dirty="0"/>
              <a:t> low-level modules/classes. Both </a:t>
            </a:r>
            <a:r>
              <a:rPr lang="nl-BE" dirty="0" err="1"/>
              <a:t>should</a:t>
            </a:r>
            <a:r>
              <a:rPr lang="nl-BE" dirty="0"/>
              <a:t> </a:t>
            </a:r>
            <a:r>
              <a:rPr lang="nl-BE" dirty="0" err="1"/>
              <a:t>depend</a:t>
            </a:r>
            <a:r>
              <a:rPr lang="nl-BE" dirty="0"/>
              <a:t> on </a:t>
            </a:r>
            <a:r>
              <a:rPr lang="nl-BE" dirty="0" err="1"/>
              <a:t>abstractions</a:t>
            </a:r>
            <a:r>
              <a:rPr lang="nl-BE" dirty="0"/>
              <a:t>. </a:t>
            </a:r>
            <a:br>
              <a:rPr lang="nl-BE" dirty="0"/>
            </a:br>
            <a:r>
              <a:rPr lang="nl-BE" dirty="0" err="1"/>
              <a:t>Secondly</a:t>
            </a:r>
            <a:r>
              <a:rPr lang="nl-BE" dirty="0"/>
              <a:t>, </a:t>
            </a:r>
            <a:r>
              <a:rPr lang="nl-BE" dirty="0" err="1"/>
              <a:t>abstractions</a:t>
            </a:r>
            <a:r>
              <a:rPr lang="nl-BE" dirty="0"/>
              <a:t> </a:t>
            </a:r>
            <a:r>
              <a:rPr lang="nl-BE" dirty="0" err="1"/>
              <a:t>should</a:t>
            </a:r>
            <a:r>
              <a:rPr lang="nl-BE" dirty="0"/>
              <a:t> </a:t>
            </a:r>
            <a:r>
              <a:rPr lang="nl-BE" dirty="0" err="1"/>
              <a:t>not</a:t>
            </a:r>
            <a:r>
              <a:rPr lang="nl-BE" dirty="0"/>
              <a:t> </a:t>
            </a:r>
            <a:r>
              <a:rPr lang="nl-BE" dirty="0" err="1"/>
              <a:t>depend</a:t>
            </a:r>
            <a:r>
              <a:rPr lang="nl-BE" dirty="0"/>
              <a:t> </a:t>
            </a:r>
            <a:r>
              <a:rPr lang="nl-BE" dirty="0" err="1"/>
              <a:t>upon</a:t>
            </a:r>
            <a:r>
              <a:rPr lang="nl-BE" dirty="0"/>
              <a:t> details. Details </a:t>
            </a:r>
            <a:r>
              <a:rPr lang="nl-BE" dirty="0" err="1"/>
              <a:t>should</a:t>
            </a:r>
            <a:r>
              <a:rPr lang="nl-BE" dirty="0"/>
              <a:t> </a:t>
            </a:r>
            <a:r>
              <a:rPr lang="nl-BE" dirty="0" err="1"/>
              <a:t>depend</a:t>
            </a:r>
            <a:r>
              <a:rPr lang="nl-BE" dirty="0"/>
              <a:t> </a:t>
            </a:r>
            <a:r>
              <a:rPr lang="nl-BE" dirty="0" err="1"/>
              <a:t>upon</a:t>
            </a:r>
            <a:r>
              <a:rPr lang="nl-BE" dirty="0"/>
              <a:t> </a:t>
            </a:r>
            <a:r>
              <a:rPr lang="nl-BE" dirty="0" err="1"/>
              <a:t>abstractions</a:t>
            </a:r>
            <a:r>
              <a:rPr lang="nl-BE" dirty="0"/>
              <a:t>.”</a:t>
            </a:r>
          </a:p>
          <a:p>
            <a:r>
              <a:rPr lang="nl-BE" dirty="0"/>
              <a:t>High-level modules/classes:</a:t>
            </a:r>
          </a:p>
          <a:p>
            <a:pPr lvl="1"/>
            <a:r>
              <a:rPr lang="nl-BE" dirty="0"/>
              <a:t>Implementeren business logic</a:t>
            </a:r>
          </a:p>
          <a:p>
            <a:r>
              <a:rPr lang="nl-BE" dirty="0"/>
              <a:t>Low-level modules/classes:</a:t>
            </a:r>
          </a:p>
          <a:p>
            <a:pPr lvl="1"/>
            <a:r>
              <a:rPr lang="nl-BE" dirty="0"/>
              <a:t>E.g. schrijven van data naar databank,…</a:t>
            </a:r>
          </a:p>
          <a:p>
            <a:r>
              <a:rPr lang="nl-BE" dirty="0"/>
              <a:t>High-level module die afhangt van low-level module, en die veel weet over de klassen waarmee het </a:t>
            </a:r>
            <a:r>
              <a:rPr lang="nl-BE" dirty="0" err="1"/>
              <a:t>interageert</a:t>
            </a:r>
            <a:r>
              <a:rPr lang="nl-BE" dirty="0"/>
              <a:t> is “</a:t>
            </a:r>
            <a:r>
              <a:rPr lang="nl-BE" dirty="0" err="1"/>
              <a:t>tightly</a:t>
            </a:r>
            <a:r>
              <a:rPr lang="nl-BE" dirty="0"/>
              <a:t> </a:t>
            </a:r>
            <a:r>
              <a:rPr lang="nl-BE" dirty="0" err="1"/>
              <a:t>coupled</a:t>
            </a:r>
            <a:r>
              <a:rPr lang="nl-BE" dirty="0"/>
              <a:t>”</a:t>
            </a:r>
          </a:p>
          <a:p>
            <a:r>
              <a:rPr lang="nl-BE" dirty="0"/>
              <a:t>Wanneer een klasse veel weet over implementatie van een andere klasse:</a:t>
            </a:r>
          </a:p>
          <a:p>
            <a:pPr lvl="1"/>
            <a:r>
              <a:rPr lang="nl-BE" dirty="0"/>
              <a:t>Risico bestaat dat verandering aan ene klasse de andere klasse “breekt”</a:t>
            </a:r>
          </a:p>
          <a:p>
            <a:r>
              <a:rPr lang="nl-BE" dirty="0"/>
              <a:t>Dus: zoveel mogelijk: </a:t>
            </a:r>
            <a:r>
              <a:rPr lang="nl-BE" dirty="0" err="1"/>
              <a:t>loosely</a:t>
            </a:r>
            <a:r>
              <a:rPr lang="nl-BE" dirty="0"/>
              <a:t> </a:t>
            </a:r>
            <a:r>
              <a:rPr lang="nl-BE" dirty="0" err="1"/>
              <a:t>coupled</a:t>
            </a:r>
            <a:r>
              <a:rPr lang="nl-BE" dirty="0"/>
              <a:t> klassen</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97</a:t>
            </a:fld>
            <a:endParaRPr lang="en-US" dirty="0"/>
          </a:p>
        </p:txBody>
      </p:sp>
    </p:spTree>
    <p:extLst>
      <p:ext uri="{BB962C8B-B14F-4D97-AF65-F5344CB8AC3E}">
        <p14:creationId xmlns:p14="http://schemas.microsoft.com/office/powerpoint/2010/main" val="42241891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866775" y="2838450"/>
            <a:ext cx="7496175" cy="2228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lstStyle/>
          <a:p>
            <a:r>
              <a:rPr lang="nl-BE" dirty="0"/>
              <a:t>DI zoals het niet moet</a:t>
            </a:r>
          </a:p>
        </p:txBody>
      </p:sp>
      <p:sp>
        <p:nvSpPr>
          <p:cNvPr id="3" name="Tijdelijke aanduiding voor inhoud 2"/>
          <p:cNvSpPr>
            <a:spLocks noGrp="1"/>
          </p:cNvSpPr>
          <p:nvPr>
            <p:ph idx="1"/>
          </p:nvPr>
        </p:nvSpPr>
        <p:spPr/>
        <p:txBody>
          <a:bodyPr>
            <a:normAutofit/>
          </a:bodyPr>
          <a:lstStyle/>
          <a:p>
            <a:r>
              <a:rPr lang="nl-BE" dirty="0"/>
              <a:t>Stel:</a:t>
            </a:r>
          </a:p>
          <a:p>
            <a:pPr lvl="1"/>
            <a:r>
              <a:rPr lang="nl-BE" dirty="0"/>
              <a:t>Error </a:t>
            </a:r>
            <a:r>
              <a:rPr lang="nl-BE" dirty="0" err="1"/>
              <a:t>logging</a:t>
            </a:r>
            <a:r>
              <a:rPr lang="nl-BE" dirty="0"/>
              <a:t> module, die uitzonderingen logt in een bestand</a:t>
            </a:r>
          </a:p>
          <a:p>
            <a:pPr marL="45720" indent="0">
              <a:buNone/>
            </a:pPr>
            <a:r>
              <a:rPr lang="nl-BE" sz="1800" b="1" dirty="0">
                <a:latin typeface="Consolas" panose="020B0609020204030204" pitchFamily="49" charset="0"/>
              </a:rPr>
              <a:t>public</a:t>
            </a:r>
            <a:r>
              <a:rPr lang="nl-BE" sz="1800" dirty="0">
                <a:latin typeface="Consolas" panose="020B0609020204030204" pitchFamily="49" charset="0"/>
              </a:rPr>
              <a:t> </a:t>
            </a:r>
            <a:r>
              <a:rPr lang="nl-BE" sz="1800" b="1" dirty="0">
                <a:latin typeface="Consolas" panose="020B0609020204030204" pitchFamily="49" charset="0"/>
              </a:rPr>
              <a:t>class</a:t>
            </a:r>
            <a:r>
              <a:rPr lang="nl-BE" sz="1800" dirty="0">
                <a:latin typeface="Consolas" panose="020B0609020204030204" pitchFamily="49" charset="0"/>
              </a:rPr>
              <a:t> </a:t>
            </a:r>
            <a:r>
              <a:rPr lang="nl-BE" sz="1800" dirty="0" err="1">
                <a:latin typeface="Consolas" panose="020B0609020204030204" pitchFamily="49" charset="0"/>
              </a:rPr>
              <a:t>FileLogger</a:t>
            </a:r>
            <a:r>
              <a:rPr lang="nl-BE" sz="1800" dirty="0">
                <a:latin typeface="Consolas" panose="020B0609020204030204" pitchFamily="49" charset="0"/>
              </a:rPr>
              <a:t>  {  </a:t>
            </a:r>
          </a:p>
          <a:p>
            <a:pPr marL="45720" indent="0">
              <a:buNone/>
            </a:pPr>
            <a:r>
              <a:rPr lang="nl-BE" sz="1800" b="1" dirty="0">
                <a:latin typeface="Consolas" panose="020B0609020204030204" pitchFamily="49" charset="0"/>
              </a:rPr>
              <a:t>   public</a:t>
            </a:r>
            <a:r>
              <a:rPr lang="nl-BE" sz="1800" dirty="0">
                <a:latin typeface="Consolas" panose="020B0609020204030204" pitchFamily="49" charset="0"/>
              </a:rPr>
              <a:t> </a:t>
            </a:r>
            <a:r>
              <a:rPr lang="nl-BE" sz="1800" b="1" dirty="0" err="1">
                <a:latin typeface="Consolas" panose="020B0609020204030204" pitchFamily="49" charset="0"/>
              </a:rPr>
              <a:t>void</a:t>
            </a:r>
            <a:r>
              <a:rPr lang="nl-BE" sz="1800" dirty="0">
                <a:latin typeface="Consolas" panose="020B0609020204030204" pitchFamily="49" charset="0"/>
              </a:rPr>
              <a:t> </a:t>
            </a:r>
            <a:r>
              <a:rPr lang="nl-BE" sz="1800" dirty="0" err="1">
                <a:latin typeface="Consolas" panose="020B0609020204030204" pitchFamily="49" charset="0"/>
              </a:rPr>
              <a:t>LogMessage</a:t>
            </a:r>
            <a:r>
              <a:rPr lang="nl-BE" sz="1800" dirty="0">
                <a:latin typeface="Consolas" panose="020B0609020204030204" pitchFamily="49" charset="0"/>
              </a:rPr>
              <a:t>(</a:t>
            </a:r>
            <a:r>
              <a:rPr lang="nl-BE" sz="1800" b="1" dirty="0">
                <a:latin typeface="Consolas" panose="020B0609020204030204" pitchFamily="49" charset="0"/>
              </a:rPr>
              <a:t>string</a:t>
            </a:r>
            <a:r>
              <a:rPr lang="nl-BE" sz="1800" dirty="0">
                <a:latin typeface="Consolas" panose="020B0609020204030204" pitchFamily="49" charset="0"/>
              </a:rPr>
              <a:t> </a:t>
            </a:r>
            <a:r>
              <a:rPr lang="nl-BE" sz="1800" dirty="0" err="1">
                <a:latin typeface="Consolas" panose="020B0609020204030204" pitchFamily="49" charset="0"/>
              </a:rPr>
              <a:t>aStackTrace</a:t>
            </a:r>
            <a:r>
              <a:rPr lang="nl-BE" sz="1800" dirty="0">
                <a:latin typeface="Consolas" panose="020B0609020204030204" pitchFamily="49" charset="0"/>
              </a:rPr>
              <a:t>)   {  </a:t>
            </a:r>
          </a:p>
          <a:p>
            <a:pPr marL="45720" indent="0">
              <a:buNone/>
            </a:pPr>
            <a:r>
              <a:rPr lang="nl-BE" sz="1800" dirty="0">
                <a:latin typeface="Consolas" panose="020B0609020204030204" pitchFamily="49" charset="0"/>
              </a:rPr>
              <a:t>      //code </a:t>
            </a:r>
            <a:r>
              <a:rPr lang="nl-BE" sz="1800" dirty="0" err="1">
                <a:latin typeface="Consolas" panose="020B0609020204030204" pitchFamily="49" charset="0"/>
              </a:rPr>
              <a:t>to</a:t>
            </a:r>
            <a:r>
              <a:rPr lang="nl-BE" sz="1800" dirty="0">
                <a:latin typeface="Consolas" panose="020B0609020204030204" pitchFamily="49" charset="0"/>
              </a:rPr>
              <a:t> log stack </a:t>
            </a:r>
            <a:r>
              <a:rPr lang="nl-BE" sz="1800" dirty="0" err="1">
                <a:latin typeface="Consolas" panose="020B0609020204030204" pitchFamily="49" charset="0"/>
              </a:rPr>
              <a:t>trace</a:t>
            </a:r>
            <a:r>
              <a:rPr lang="nl-BE" sz="1800" dirty="0">
                <a:latin typeface="Consolas" panose="020B0609020204030204" pitchFamily="49" charset="0"/>
              </a:rPr>
              <a:t> </a:t>
            </a:r>
            <a:r>
              <a:rPr lang="nl-BE" sz="1800" dirty="0" err="1">
                <a:latin typeface="Consolas" panose="020B0609020204030204" pitchFamily="49" charset="0"/>
              </a:rPr>
              <a:t>into</a:t>
            </a:r>
            <a:r>
              <a:rPr lang="nl-BE" sz="1800" dirty="0">
                <a:latin typeface="Consolas" panose="020B0609020204030204" pitchFamily="49" charset="0"/>
              </a:rPr>
              <a:t> a file.  </a:t>
            </a:r>
          </a:p>
          <a:p>
            <a:pPr marL="45720" indent="0">
              <a:buNone/>
            </a:pPr>
            <a:r>
              <a:rPr lang="nl-BE" sz="1800" dirty="0">
                <a:latin typeface="Consolas" panose="020B0609020204030204" pitchFamily="49" charset="0"/>
              </a:rPr>
              <a:t>   }  </a:t>
            </a:r>
          </a:p>
          <a:p>
            <a:pPr marL="45720" indent="0">
              <a:buNone/>
            </a:pPr>
            <a:r>
              <a:rPr lang="nl-BE" sz="1800" dirty="0">
                <a:latin typeface="Consolas" panose="020B0609020204030204" pitchFamily="49" charset="0"/>
              </a:rPr>
              <a:t>}  </a:t>
            </a:r>
          </a:p>
          <a:p>
            <a:pPr marL="45720" indent="0">
              <a:buNone/>
            </a:pPr>
            <a:endParaRPr lang="nl-BE" dirty="0"/>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98</a:t>
            </a:fld>
            <a:endParaRPr lang="en-US" dirty="0"/>
          </a:p>
        </p:txBody>
      </p:sp>
    </p:spTree>
    <p:extLst>
      <p:ext uri="{BB962C8B-B14F-4D97-AF65-F5344CB8AC3E}">
        <p14:creationId xmlns:p14="http://schemas.microsoft.com/office/powerpoint/2010/main" val="12284677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DI zoals het niet moet</a:t>
            </a:r>
          </a:p>
        </p:txBody>
      </p:sp>
      <p:sp>
        <p:nvSpPr>
          <p:cNvPr id="3" name="Tijdelijke aanduiding voor inhoud 2"/>
          <p:cNvSpPr>
            <a:spLocks noGrp="1"/>
          </p:cNvSpPr>
          <p:nvPr>
            <p:ph idx="1"/>
          </p:nvPr>
        </p:nvSpPr>
        <p:spPr>
          <a:xfrm>
            <a:off x="1143000" y="2057399"/>
            <a:ext cx="9872871" cy="4429125"/>
          </a:xfrm>
          <a:solidFill>
            <a:schemeClr val="accent1"/>
          </a:solidFill>
        </p:spPr>
        <p:txBody>
          <a:bodyPr>
            <a:noAutofit/>
          </a:bodyPr>
          <a:lstStyle/>
          <a:p>
            <a:pPr marL="45720" indent="0">
              <a:buNone/>
            </a:pPr>
            <a:r>
              <a:rPr lang="nl-BE" sz="1600" b="1" dirty="0">
                <a:latin typeface="Consolas" panose="020B0609020204030204" pitchFamily="49" charset="0"/>
              </a:rPr>
              <a:t>public</a:t>
            </a:r>
            <a:r>
              <a:rPr lang="nl-BE" sz="1600" dirty="0">
                <a:latin typeface="Consolas" panose="020B0609020204030204" pitchFamily="49" charset="0"/>
              </a:rPr>
              <a:t> </a:t>
            </a:r>
            <a:r>
              <a:rPr lang="nl-BE" sz="1600" b="1" dirty="0" err="1">
                <a:latin typeface="Consolas" panose="020B0609020204030204" pitchFamily="49" charset="0"/>
              </a:rPr>
              <a:t>static</a:t>
            </a:r>
            <a:r>
              <a:rPr lang="nl-BE" sz="1600" dirty="0">
                <a:latin typeface="Consolas" panose="020B0609020204030204" pitchFamily="49" charset="0"/>
              </a:rPr>
              <a:t> </a:t>
            </a:r>
            <a:r>
              <a:rPr lang="nl-BE" sz="1600" b="1" dirty="0">
                <a:latin typeface="Consolas" panose="020B0609020204030204" pitchFamily="49" charset="0"/>
              </a:rPr>
              <a:t>class</a:t>
            </a:r>
            <a:r>
              <a:rPr lang="nl-BE" sz="1600" dirty="0">
                <a:latin typeface="Consolas" panose="020B0609020204030204" pitchFamily="49" charset="0"/>
              </a:rPr>
              <a:t> </a:t>
            </a:r>
            <a:r>
              <a:rPr lang="nl-BE" sz="1600" dirty="0" err="1">
                <a:latin typeface="Consolas" panose="020B0609020204030204" pitchFamily="49" charset="0"/>
              </a:rPr>
              <a:t>ExceptionLogger</a:t>
            </a: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public</a:t>
            </a:r>
            <a:r>
              <a:rPr lang="nl-BE" sz="1600" dirty="0">
                <a:latin typeface="Consolas" panose="020B0609020204030204" pitchFamily="49" charset="0"/>
              </a:rPr>
              <a:t> </a:t>
            </a:r>
            <a:r>
              <a:rPr lang="nl-BE" sz="1600" b="1" dirty="0" err="1">
                <a:latin typeface="Consolas" panose="020B0609020204030204" pitchFamily="49" charset="0"/>
              </a:rPr>
              <a:t>static</a:t>
            </a:r>
            <a:r>
              <a:rPr lang="nl-BE" sz="1600" dirty="0">
                <a:latin typeface="Consolas" panose="020B0609020204030204" pitchFamily="49" charset="0"/>
              </a:rPr>
              <a:t> </a:t>
            </a:r>
            <a:r>
              <a:rPr lang="nl-BE" sz="1600" b="1" dirty="0" err="1">
                <a:latin typeface="Consolas" panose="020B0609020204030204" pitchFamily="49" charset="0"/>
              </a:rPr>
              <a:t>void</a:t>
            </a:r>
            <a:r>
              <a:rPr lang="nl-BE" sz="1600" dirty="0">
                <a:latin typeface="Consolas" panose="020B0609020204030204" pitchFamily="49" charset="0"/>
              </a:rPr>
              <a:t> </a:t>
            </a:r>
            <a:r>
              <a:rPr lang="nl-BE" sz="1600" dirty="0" err="1">
                <a:latin typeface="Consolas" panose="020B0609020204030204" pitchFamily="49" charset="0"/>
              </a:rPr>
              <a:t>LogIntoFile</a:t>
            </a:r>
            <a:r>
              <a:rPr lang="nl-BE" sz="1600" dirty="0">
                <a:latin typeface="Consolas" panose="020B0609020204030204" pitchFamily="49" charset="0"/>
              </a:rPr>
              <a:t>(</a:t>
            </a:r>
            <a:r>
              <a:rPr lang="nl-BE" sz="1600" dirty="0" err="1">
                <a:latin typeface="Consolas" panose="020B0609020204030204" pitchFamily="49" charset="0"/>
              </a:rPr>
              <a:t>Exception</a:t>
            </a:r>
            <a:r>
              <a:rPr lang="nl-BE" sz="1600" dirty="0">
                <a:latin typeface="Consolas" panose="020B0609020204030204" pitchFamily="49" charset="0"/>
              </a:rPr>
              <a:t> </a:t>
            </a:r>
            <a:r>
              <a:rPr lang="nl-BE" sz="1600" dirty="0" err="1">
                <a:latin typeface="Consolas" panose="020B0609020204030204" pitchFamily="49" charset="0"/>
              </a:rPr>
              <a:t>aException</a:t>
            </a: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FileLogger</a:t>
            </a:r>
            <a:r>
              <a:rPr lang="nl-BE" sz="1600" dirty="0">
                <a:latin typeface="Consolas" panose="020B0609020204030204" pitchFamily="49" charset="0"/>
              </a:rPr>
              <a:t> </a:t>
            </a:r>
            <a:r>
              <a:rPr lang="nl-BE" sz="1600" dirty="0" err="1">
                <a:latin typeface="Consolas" panose="020B0609020204030204" pitchFamily="49" charset="0"/>
              </a:rPr>
              <a:t>objFileLogger</a:t>
            </a:r>
            <a:r>
              <a:rPr lang="nl-BE" sz="1600" dirty="0">
                <a:latin typeface="Consolas" panose="020B0609020204030204" pitchFamily="49" charset="0"/>
              </a:rPr>
              <a:t> = </a:t>
            </a:r>
            <a:r>
              <a:rPr lang="nl-BE" sz="1600" b="1" dirty="0">
                <a:latin typeface="Consolas" panose="020B0609020204030204" pitchFamily="49" charset="0"/>
              </a:rPr>
              <a:t>new</a:t>
            </a:r>
            <a:r>
              <a:rPr lang="nl-BE" sz="1600" dirty="0">
                <a:latin typeface="Consolas" panose="020B0609020204030204" pitchFamily="49" charset="0"/>
              </a:rPr>
              <a:t> </a:t>
            </a:r>
            <a:r>
              <a:rPr lang="nl-BE" sz="1600" dirty="0" err="1">
                <a:latin typeface="Consolas" panose="020B0609020204030204" pitchFamily="49" charset="0"/>
              </a:rPr>
              <a:t>FileLogger</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a:t>
            </a:r>
            <a:r>
              <a:rPr lang="nl-BE" sz="1600" dirty="0" err="1">
                <a:latin typeface="Consolas" panose="020B0609020204030204" pitchFamily="49" charset="0"/>
              </a:rPr>
              <a:t>objFileLogger.LogMessage</a:t>
            </a:r>
            <a:r>
              <a:rPr lang="nl-BE" sz="1600" dirty="0">
                <a:latin typeface="Consolas" panose="020B0609020204030204" pitchFamily="49" charset="0"/>
              </a:rPr>
              <a:t>(</a:t>
            </a:r>
            <a:r>
              <a:rPr lang="nl-BE" sz="1600" dirty="0" err="1">
                <a:latin typeface="Consolas" panose="020B0609020204030204" pitchFamily="49" charset="0"/>
              </a:rPr>
              <a:t>GetUserReadableMessage</a:t>
            </a:r>
            <a:r>
              <a:rPr lang="nl-BE" sz="1600" dirty="0">
                <a:latin typeface="Consolas" panose="020B0609020204030204" pitchFamily="49" charset="0"/>
              </a:rPr>
              <a:t>(</a:t>
            </a:r>
            <a:r>
              <a:rPr lang="nl-BE" sz="1600" dirty="0" err="1">
                <a:latin typeface="Consolas" panose="020B0609020204030204" pitchFamily="49" charset="0"/>
              </a:rPr>
              <a:t>aException</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b="1" dirty="0">
                <a:latin typeface="Consolas" panose="020B0609020204030204" pitchFamily="49" charset="0"/>
              </a:rPr>
              <a:t>   private</a:t>
            </a:r>
            <a:r>
              <a:rPr lang="nl-BE" sz="1600" dirty="0">
                <a:latin typeface="Consolas" panose="020B0609020204030204" pitchFamily="49" charset="0"/>
              </a:rPr>
              <a:t> </a:t>
            </a:r>
            <a:r>
              <a:rPr lang="nl-BE" sz="1600" b="1" dirty="0">
                <a:latin typeface="Consolas" panose="020B0609020204030204" pitchFamily="49" charset="0"/>
              </a:rPr>
              <a:t>string</a:t>
            </a:r>
            <a:r>
              <a:rPr lang="nl-BE" sz="1600" dirty="0">
                <a:latin typeface="Consolas" panose="020B0609020204030204" pitchFamily="49" charset="0"/>
              </a:rPr>
              <a:t> </a:t>
            </a:r>
            <a:r>
              <a:rPr lang="nl-BE" sz="1600" dirty="0" err="1">
                <a:latin typeface="Consolas" panose="020B0609020204030204" pitchFamily="49" charset="0"/>
              </a:rPr>
              <a:t>GetUserReadableMessage</a:t>
            </a:r>
            <a:r>
              <a:rPr lang="nl-BE" sz="1600" dirty="0">
                <a:latin typeface="Consolas" panose="020B0609020204030204" pitchFamily="49" charset="0"/>
              </a:rPr>
              <a:t>(</a:t>
            </a:r>
            <a:r>
              <a:rPr lang="nl-BE" sz="1600" dirty="0" err="1">
                <a:latin typeface="Consolas" panose="020B0609020204030204" pitchFamily="49" charset="0"/>
              </a:rPr>
              <a:t>Exception</a:t>
            </a:r>
            <a:r>
              <a:rPr lang="nl-BE" sz="1600" dirty="0">
                <a:latin typeface="Consolas" panose="020B0609020204030204" pitchFamily="49" charset="0"/>
              </a:rPr>
              <a:t> ex)  {  </a:t>
            </a:r>
          </a:p>
          <a:p>
            <a:pPr marL="45720" indent="0">
              <a:buNone/>
            </a:pPr>
            <a:r>
              <a:rPr lang="nl-BE" sz="1600" b="1" dirty="0">
                <a:latin typeface="Consolas" panose="020B0609020204030204" pitchFamily="49" charset="0"/>
              </a:rPr>
              <a:t>      string</a:t>
            </a:r>
            <a:r>
              <a:rPr lang="nl-BE" sz="1600" dirty="0">
                <a:latin typeface="Consolas" panose="020B0609020204030204" pitchFamily="49" charset="0"/>
              </a:rPr>
              <a:t> </a:t>
            </a:r>
            <a:r>
              <a:rPr lang="nl-BE" sz="1600" dirty="0" err="1">
                <a:latin typeface="Consolas" panose="020B0609020204030204" pitchFamily="49" charset="0"/>
              </a:rPr>
              <a:t>strMessage</a:t>
            </a:r>
            <a:r>
              <a:rPr lang="nl-BE" sz="1600" dirty="0">
                <a:latin typeface="Consolas" panose="020B0609020204030204" pitchFamily="49" charset="0"/>
              </a:rPr>
              <a:t> = </a:t>
            </a:r>
            <a:r>
              <a:rPr lang="nl-BE" sz="1600" b="1" dirty="0">
                <a:latin typeface="Consolas" panose="020B0609020204030204" pitchFamily="49" charset="0"/>
              </a:rPr>
              <a:t>string</a:t>
            </a:r>
            <a:r>
              <a:rPr lang="nl-BE" sz="1600" dirty="0">
                <a:latin typeface="Consolas" panose="020B0609020204030204" pitchFamily="49" charset="0"/>
              </a:rPr>
              <a:t>. Empty;  </a:t>
            </a:r>
          </a:p>
          <a:p>
            <a:pPr marL="45720" indent="0">
              <a:buNone/>
            </a:pPr>
            <a:r>
              <a:rPr lang="nl-BE" sz="1600" dirty="0">
                <a:latin typeface="Consolas" panose="020B0609020204030204" pitchFamily="49" charset="0"/>
              </a:rPr>
              <a:t>      //code </a:t>
            </a:r>
            <a:r>
              <a:rPr lang="nl-BE" sz="1600" dirty="0" err="1">
                <a:latin typeface="Consolas" panose="020B0609020204030204" pitchFamily="49" charset="0"/>
              </a:rPr>
              <a:t>to</a:t>
            </a:r>
            <a:r>
              <a:rPr lang="nl-BE" sz="1600" dirty="0">
                <a:latin typeface="Consolas" panose="020B0609020204030204" pitchFamily="49" charset="0"/>
              </a:rPr>
              <a:t> </a:t>
            </a:r>
            <a:r>
              <a:rPr lang="nl-BE" sz="1600" dirty="0" err="1">
                <a:latin typeface="Consolas" panose="020B0609020204030204" pitchFamily="49" charset="0"/>
              </a:rPr>
              <a:t>convert</a:t>
            </a:r>
            <a:r>
              <a:rPr lang="nl-BE" sz="1600" dirty="0">
                <a:latin typeface="Consolas" panose="020B0609020204030204" pitchFamily="49" charset="0"/>
              </a:rPr>
              <a:t> </a:t>
            </a:r>
            <a:r>
              <a:rPr lang="nl-BE" sz="1600" dirty="0" err="1">
                <a:latin typeface="Consolas" panose="020B0609020204030204" pitchFamily="49" charset="0"/>
              </a:rPr>
              <a:t>Exception's</a:t>
            </a:r>
            <a:r>
              <a:rPr lang="nl-BE" sz="1600" dirty="0">
                <a:latin typeface="Consolas" panose="020B0609020204030204" pitchFamily="49" charset="0"/>
              </a:rPr>
              <a:t> stack </a:t>
            </a:r>
            <a:r>
              <a:rPr lang="nl-BE" sz="1600" dirty="0" err="1">
                <a:latin typeface="Consolas" panose="020B0609020204030204" pitchFamily="49" charset="0"/>
              </a:rPr>
              <a:t>trace</a:t>
            </a:r>
            <a:r>
              <a:rPr lang="nl-BE" sz="1600" dirty="0">
                <a:latin typeface="Consolas" panose="020B0609020204030204" pitchFamily="49" charset="0"/>
              </a:rPr>
              <a:t> </a:t>
            </a:r>
            <a:r>
              <a:rPr lang="nl-BE" sz="1600" dirty="0" err="1">
                <a:latin typeface="Consolas" panose="020B0609020204030204" pitchFamily="49" charset="0"/>
              </a:rPr>
              <a:t>and</a:t>
            </a:r>
            <a:r>
              <a:rPr lang="nl-BE" sz="1600" dirty="0">
                <a:latin typeface="Consolas" panose="020B0609020204030204" pitchFamily="49" charset="0"/>
              </a:rPr>
              <a:t> </a:t>
            </a:r>
            <a:r>
              <a:rPr lang="nl-BE" sz="1600" dirty="0" err="1">
                <a:latin typeface="Consolas" panose="020B0609020204030204" pitchFamily="49" charset="0"/>
              </a:rPr>
              <a:t>message</a:t>
            </a:r>
            <a:r>
              <a:rPr lang="nl-BE" sz="1600" dirty="0">
                <a:latin typeface="Consolas" panose="020B0609020204030204" pitchFamily="49" charset="0"/>
              </a:rPr>
              <a:t> </a:t>
            </a:r>
            <a:r>
              <a:rPr lang="nl-BE" sz="1600" dirty="0" err="1">
                <a:latin typeface="Consolas" panose="020B0609020204030204" pitchFamily="49" charset="0"/>
              </a:rPr>
              <a:t>to</a:t>
            </a:r>
            <a:r>
              <a:rPr lang="nl-BE" sz="1600" dirty="0">
                <a:latin typeface="Consolas" panose="020B0609020204030204" pitchFamily="49" charset="0"/>
              </a:rPr>
              <a:t> user </a:t>
            </a:r>
            <a:r>
              <a:rPr lang="nl-BE" sz="1600" dirty="0" err="1">
                <a:latin typeface="Consolas" panose="020B0609020204030204" pitchFamily="49" charset="0"/>
              </a:rPr>
              <a:t>readable</a:t>
            </a:r>
            <a:r>
              <a:rPr lang="nl-BE" sz="1600" dirty="0">
                <a:latin typeface="Consolas" panose="020B0609020204030204" pitchFamily="49" charset="0"/>
              </a:rPr>
              <a:t> format.  </a:t>
            </a:r>
          </a:p>
          <a:p>
            <a:pPr marL="45720" indent="0">
              <a:buNone/>
            </a:pPr>
            <a:r>
              <a:rPr lang="nl-BE" sz="1600" dirty="0">
                <a:latin typeface="Consolas" panose="020B0609020204030204" pitchFamily="49" charset="0"/>
              </a:rPr>
              <a:t>      </a:t>
            </a:r>
            <a:r>
              <a:rPr lang="nl-BE" sz="1600" b="1" dirty="0">
                <a:latin typeface="Consolas" panose="020B0609020204030204" pitchFamily="49" charset="0"/>
              </a:rPr>
              <a:t>return</a:t>
            </a:r>
            <a:r>
              <a:rPr lang="nl-BE" sz="1600" dirty="0">
                <a:latin typeface="Consolas" panose="020B0609020204030204" pitchFamily="49" charset="0"/>
              </a:rPr>
              <a:t> </a:t>
            </a:r>
            <a:r>
              <a:rPr lang="nl-BE" sz="1600" dirty="0" err="1">
                <a:latin typeface="Consolas" panose="020B0609020204030204" pitchFamily="49" charset="0"/>
              </a:rPr>
              <a:t>strMessage</a:t>
            </a:r>
            <a:r>
              <a:rPr lang="nl-BE" sz="1600" dirty="0">
                <a:latin typeface="Consolas" panose="020B0609020204030204" pitchFamily="49" charset="0"/>
              </a:rPr>
              <a:t>;  </a:t>
            </a:r>
          </a:p>
          <a:p>
            <a:pPr marL="45720" indent="0">
              <a:buNone/>
            </a:pPr>
            <a:r>
              <a:rPr lang="nl-BE" sz="1600" dirty="0">
                <a:latin typeface="Consolas" panose="020B0609020204030204" pitchFamily="49" charset="0"/>
              </a:rPr>
              <a:t>   }  </a:t>
            </a:r>
          </a:p>
          <a:p>
            <a:pPr marL="45720" indent="0">
              <a:buNone/>
            </a:pPr>
            <a:r>
              <a:rPr lang="nl-BE" sz="1600" dirty="0">
                <a:latin typeface="Consolas" panose="020B0609020204030204" pitchFamily="49" charset="0"/>
              </a:rPr>
              <a:t>}  </a:t>
            </a:r>
          </a:p>
        </p:txBody>
      </p:sp>
      <p:sp>
        <p:nvSpPr>
          <p:cNvPr id="4" name="Tijdelijke aanduiding voor dianummer 3"/>
          <p:cNvSpPr>
            <a:spLocks noGrp="1"/>
          </p:cNvSpPr>
          <p:nvPr>
            <p:ph type="sldNum" sz="quarter" idx="12"/>
          </p:nvPr>
        </p:nvSpPr>
        <p:spPr/>
        <p:txBody>
          <a:bodyPr/>
          <a:lstStyle/>
          <a:p>
            <a:fld id="{4FAB73BC-B049-4115-A692-8D63A059BFB8}" type="slidenum">
              <a:rPr lang="en-US" smtClean="0"/>
              <a:t>99</a:t>
            </a:fld>
            <a:endParaRPr lang="en-US" dirty="0"/>
          </a:p>
        </p:txBody>
      </p:sp>
    </p:spTree>
    <p:extLst>
      <p:ext uri="{BB962C8B-B14F-4D97-AF65-F5344CB8AC3E}">
        <p14:creationId xmlns:p14="http://schemas.microsoft.com/office/powerpoint/2010/main" val="377425541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4592</TotalTime>
  <Words>3492</Words>
  <Application>Microsoft Office PowerPoint</Application>
  <PresentationFormat>Breedbeeld</PresentationFormat>
  <Paragraphs>1163</Paragraphs>
  <Slides>111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111</vt:i4>
      </vt:variant>
    </vt:vector>
  </HeadingPairs>
  <TitlesOfParts>
    <vt:vector size="115" baseType="lpstr">
      <vt:lpstr>Calibri</vt:lpstr>
      <vt:lpstr>Consolas</vt:lpstr>
      <vt:lpstr>Corbel</vt:lpstr>
      <vt:lpstr>Basis</vt:lpstr>
      <vt:lpstr>PATRONEN</vt:lpstr>
      <vt:lpstr>Patronen?</vt:lpstr>
      <vt:lpstr>Unit OF Work &amp; Repository patroon</vt:lpstr>
      <vt:lpstr>Repository patroon</vt:lpstr>
      <vt:lpstr>Unit of Work patroon</vt:lpstr>
      <vt:lpstr>Codevoorbeeld: interface IEmployeRepository</vt:lpstr>
      <vt:lpstr>Codevoorbeeld: EmployeeRepository</vt:lpstr>
      <vt:lpstr>Codevoorbeeld: EmployeeRepository</vt:lpstr>
      <vt:lpstr>Codevoorbeeld: EmployeeRepository</vt:lpstr>
      <vt:lpstr>Codevoorbeeld: EmployeeRepository</vt:lpstr>
      <vt:lpstr>Codevoorbeeld: IUnitOfWork</vt:lpstr>
      <vt:lpstr>Codevoorbeeld: UnitOfWork</vt:lpstr>
      <vt:lpstr>Codevoorbeeld: Program.cs</vt:lpstr>
      <vt:lpstr>Codevoorbeeld: Program.cs</vt:lpstr>
      <vt:lpstr>Demo</vt:lpstr>
      <vt:lpstr>Dependency Injection</vt:lpstr>
      <vt:lpstr>Tightly vs loosely coupled</vt:lpstr>
      <vt:lpstr>Voorbeeld van tightly coupled applicatie</vt:lpstr>
      <vt:lpstr>Voorbeeld van tightly coupled applicatie</vt:lpstr>
      <vt:lpstr>Nadelen</vt:lpstr>
      <vt:lpstr>Afhankelijkheden op verschillende niveaus</vt:lpstr>
      <vt:lpstr>Afhankelijkheden op verschillende niveaus</vt:lpstr>
      <vt:lpstr>Probleem met unit testen van de code</vt:lpstr>
      <vt:lpstr>Betere aanpak</vt:lpstr>
      <vt:lpstr>Enter loosely coupled code</vt:lpstr>
      <vt:lpstr>Waarom losgekoppelde code?</vt:lpstr>
      <vt:lpstr>Waarom losgekoppelde code?</vt:lpstr>
      <vt:lpstr>Impliciete vs expliciete afhankelijkheden</vt:lpstr>
      <vt:lpstr>Codevoorbeeld van impliciete afhankelijkheid</vt:lpstr>
      <vt:lpstr>Codevoorbeeld van impliciete afhankelijkheid</vt:lpstr>
      <vt:lpstr>Expliciete afhankelijkheden</vt:lpstr>
      <vt:lpstr>Zelfde codevoorbeeld maar met expliciete afhankelijkheden</vt:lpstr>
      <vt:lpstr>Zelfde codevoorbeeld maar met expliciete afhankelijkheden</vt:lpstr>
      <vt:lpstr>Zelfde codevoorbeeld maar met expliciete afhankelijkheden</vt:lpstr>
      <vt:lpstr>Nog een ander codevoorbeeld</vt:lpstr>
      <vt:lpstr>Nog een ander codevoorbeeld</vt:lpstr>
      <vt:lpstr>Mogelijk probleem </vt:lpstr>
      <vt:lpstr>Dependency Injection Container</vt:lpstr>
      <vt:lpstr>Codevoorbeeld met DI Container</vt:lpstr>
      <vt:lpstr>Codevoorbeeld met DI Container</vt:lpstr>
      <vt:lpstr>Codevoorbeeld met DI Container</vt:lpstr>
      <vt:lpstr>Referenties</vt:lpstr>
      <vt:lpstr>Builder</vt:lpstr>
      <vt:lpstr>Builder: concepten</vt:lpstr>
      <vt:lpstr>Klasse Beer (product)</vt:lpstr>
      <vt:lpstr>IBeerBuilder interface (IBuilder interface)</vt:lpstr>
      <vt:lpstr>Concrete builders (2 klassen)</vt:lpstr>
      <vt:lpstr>Concrete builders (2 klassen)</vt:lpstr>
      <vt:lpstr>Concrete builders (2 klassen)</vt:lpstr>
      <vt:lpstr>Concrete builders (2 klassen)</vt:lpstr>
      <vt:lpstr>Klasse Director </vt:lpstr>
      <vt:lpstr>Klasse Director </vt:lpstr>
      <vt:lpstr>Alles samenvoegen</vt:lpstr>
      <vt:lpstr>Builder: conclusie</vt:lpstr>
      <vt:lpstr>Referenties Builderpatroon</vt:lpstr>
      <vt:lpstr>Strategy &amp; Factory </vt:lpstr>
      <vt:lpstr>Strategy &amp; Factory pattern</vt:lpstr>
      <vt:lpstr>Klasse InterestCalculator (eerste poging)</vt:lpstr>
      <vt:lpstr>Uitbreidbaarheid?</vt:lpstr>
      <vt:lpstr>Klasse InterestCalculator (eerste poging)</vt:lpstr>
      <vt:lpstr>Oplossing: strategy en factory patroon</vt:lpstr>
      <vt:lpstr>Implementaties van interface</vt:lpstr>
      <vt:lpstr>Implementaties van interface</vt:lpstr>
      <vt:lpstr>Factorypatroon toepassen</vt:lpstr>
      <vt:lpstr>Factorypatroon toepassen</vt:lpstr>
      <vt:lpstr>Onze oorspronkelijke InterestCalculator wordt</vt:lpstr>
      <vt:lpstr>Referenties: Strategy en factory patroon</vt:lpstr>
      <vt:lpstr>SOLID principles</vt:lpstr>
      <vt:lpstr>S.O.L.I.D. principles</vt:lpstr>
      <vt:lpstr>Single Responsibility Principle</vt:lpstr>
      <vt:lpstr>SRP: hoe het niet moet</vt:lpstr>
      <vt:lpstr>SRP: hoe het beter kan</vt:lpstr>
      <vt:lpstr>SRP: hoe het beter kan</vt:lpstr>
      <vt:lpstr>Open/Closed Principle</vt:lpstr>
      <vt:lpstr>OCP: hoe het niet moet</vt:lpstr>
      <vt:lpstr>OCP </vt:lpstr>
      <vt:lpstr>PowerPoint-presentatie</vt:lpstr>
      <vt:lpstr>Maar …</vt:lpstr>
      <vt:lpstr>Dus…</vt:lpstr>
      <vt:lpstr>Uiteindelijk: methode TotalArea</vt:lpstr>
      <vt:lpstr>Liskov Substitution Principle</vt:lpstr>
      <vt:lpstr>LSP zoals het niet hoort</vt:lpstr>
      <vt:lpstr>LSP zoals het niet hoort</vt:lpstr>
      <vt:lpstr>LSP zoals het niet hoort</vt:lpstr>
      <vt:lpstr>LSP zoals het niet hoort</vt:lpstr>
      <vt:lpstr>LSP zoals het niet hoort</vt:lpstr>
      <vt:lpstr>LSP zoals het niet hoort</vt:lpstr>
      <vt:lpstr>Probleem</vt:lpstr>
      <vt:lpstr>LSP zoals het hoort</vt:lpstr>
      <vt:lpstr>LSP zoals het hoort</vt:lpstr>
      <vt:lpstr>LSP zoals het hoort</vt:lpstr>
      <vt:lpstr>Interface Segregation Principle</vt:lpstr>
      <vt:lpstr>Codevoorbeeld dat niet voldoet aan ISP</vt:lpstr>
      <vt:lpstr>Codevoorbeeld dat niet voldoet aan ISP</vt:lpstr>
      <vt:lpstr>Codevoorbeeld volgens ISP</vt:lpstr>
      <vt:lpstr>Codevoorbeeld volgens ISP</vt:lpstr>
      <vt:lpstr>Dependency Inversion Principle</vt:lpstr>
      <vt:lpstr>DI zoals het niet moet</vt:lpstr>
      <vt:lpstr>DI zoals het niet moet</vt:lpstr>
      <vt:lpstr>DI zoals het niet hoort</vt:lpstr>
      <vt:lpstr>DI zoals het niet hoort</vt:lpstr>
      <vt:lpstr>DI zoals het niet hoort</vt:lpstr>
      <vt:lpstr>DI zoals het niet hoort</vt:lpstr>
      <vt:lpstr>DI zoals het niet hoort: oplossing</vt:lpstr>
      <vt:lpstr>DI zoals het moet</vt:lpstr>
      <vt:lpstr>DI zoals het moet</vt:lpstr>
      <vt:lpstr>DI zoals het moet</vt:lpstr>
      <vt:lpstr>DI zoals het moet </vt:lpstr>
      <vt:lpstr>DI zoals het moet</vt:lpstr>
      <vt:lpstr>DI zoals het moet</vt:lpstr>
      <vt:lpstr>Referenties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dc:title>
  <dc:creator>Peter Demeester</dc:creator>
  <cp:lastModifiedBy>Peter Demeester</cp:lastModifiedBy>
  <cp:revision>115</cp:revision>
  <dcterms:created xsi:type="dcterms:W3CDTF">2016-03-31T14:21:54Z</dcterms:created>
  <dcterms:modified xsi:type="dcterms:W3CDTF">2018-05-01T08:52:34Z</dcterms:modified>
</cp:coreProperties>
</file>