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notesMasterIdLst>
    <p:notesMasterId r:id="rId110"/>
  </p:notesMasterIdLst>
  <p:handoutMasterIdLst>
    <p:handoutMasterId r:id="rId111"/>
  </p:handoutMasterIdLst>
  <p:sldIdLst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37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64"/>
    <a:srgbClr val="C6714A"/>
    <a:srgbClr val="DCA655"/>
    <a:srgbClr val="6B4189"/>
    <a:srgbClr val="3F9A79"/>
    <a:srgbClr val="16666F"/>
    <a:srgbClr val="447E90"/>
    <a:srgbClr val="4E8DCC"/>
    <a:srgbClr val="89B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17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39" y="48"/>
      </p:cViewPr>
      <p:guideLst>
        <p:guide orient="horz" pos="649"/>
        <p:guide pos="470"/>
      </p:guideLst>
    </p:cSldViewPr>
  </p:slideViewPr>
  <p:outlineViewPr>
    <p:cViewPr>
      <p:scale>
        <a:sx n="33" d="100"/>
        <a:sy n="33" d="100"/>
      </p:scale>
      <p:origin x="0" y="-637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presProps" Target="presProps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102" Type="http://schemas.openxmlformats.org/officeDocument/2006/relationships/slide" Target="slides/slide95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13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14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152A-4670-DD4C-AAFC-C17F734418B3}" type="datetimeFigureOut"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4A2F-BD0D-8B4B-8C63-218B4E48F3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00B5-6857-DB44-9846-7C78C09874F3}" type="datetimeFigureOut"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B8F35-2A73-D34D-93FE-F1753C8EDA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system.data.common.dbcommandbuilder.refreshschema.aspx" TargetMode="External"/><Relationship Id="rId13" Type="http://schemas.openxmlformats.org/officeDocument/2006/relationships/hyperlink" Target="http://msdn.microsoft.com/en-us/library/system.data.sqlclient.sqldataadapter.updatecommand.aspx" TargetMode="External"/><Relationship Id="rId3" Type="http://schemas.openxmlformats.org/officeDocument/2006/relationships/hyperlink" Target="http://msdn.microsoft.com/en-us/library/system.data.sqlclient.sqldataadapter.aspx" TargetMode="External"/><Relationship Id="rId7" Type="http://schemas.openxmlformats.org/officeDocument/2006/relationships/hyperlink" Target="http://msdn.microsoft.com/en-us/library/system.data.sqlclient.sqlcommandbuilder.dataadapter.aspx" TargetMode="External"/><Relationship Id="rId12" Type="http://schemas.openxmlformats.org/officeDocument/2006/relationships/hyperlink" Target="http://msdn.microsoft.com/en-us/library/system.data.sqlclient.sqldataadapter.insertcommand.aspx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sdn.microsoft.com/en-us/library/system.data.sqlclient.sqldataadapter.rowupdating.aspx" TargetMode="External"/><Relationship Id="rId11" Type="http://schemas.openxmlformats.org/officeDocument/2006/relationships/hyperlink" Target="http://msdn.microsoft.com/en-us/library/system.data.sqlclient.sqlcommand.transaction.aspx" TargetMode="External"/><Relationship Id="rId5" Type="http://schemas.openxmlformats.org/officeDocument/2006/relationships/hyperlink" Target="http://msdn.microsoft.com/en-us/library/system.data.sqlclient.sqldataadapter.selectcommand.aspx" TargetMode="External"/><Relationship Id="rId15" Type="http://schemas.openxmlformats.org/officeDocument/2006/relationships/hyperlink" Target="http://msdn.microsoft.com/en-us/library/system.componentmodel.component.dispose.aspx" TargetMode="External"/><Relationship Id="rId10" Type="http://schemas.openxmlformats.org/officeDocument/2006/relationships/hyperlink" Target="http://msdn.microsoft.com/en-us/library/system.data.sqlclient.sqlcommand.commandtimeout.aspx" TargetMode="External"/><Relationship Id="rId4" Type="http://schemas.openxmlformats.org/officeDocument/2006/relationships/hyperlink" Target="http://msdn.microsoft.com/en-us/library/system.data.dataset.aspx" TargetMode="External"/><Relationship Id="rId9" Type="http://schemas.openxmlformats.org/officeDocument/2006/relationships/hyperlink" Target="http://msdn.microsoft.com/en-us/library/system.data.sqlclient.sqlcommand.connection.aspx" TargetMode="External"/><Relationship Id="rId14" Type="http://schemas.openxmlformats.org/officeDocument/2006/relationships/hyperlink" Target="http://msdn.microsoft.com/en-us/library/system.data.sqlclient.sqldataadapter.deletecommand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Products.Load</a:t>
            </a:r>
            <a:r>
              <a:rPr lang="nl-BE" dirty="0"/>
              <a:t>(</a:t>
            </a:r>
            <a:r>
              <a:rPr lang="nl-BE" dirty="0" err="1"/>
              <a:t>rdr</a:t>
            </a:r>
            <a:r>
              <a:rPr lang="nl-BE" dirty="0"/>
              <a:t>,</a:t>
            </a:r>
            <a:r>
              <a:rPr lang="nl-BE" baseline="0" dirty="0"/>
              <a:t> </a:t>
            </a:r>
            <a:r>
              <a:rPr lang="nl-BE" baseline="0" dirty="0" err="1"/>
              <a:t>LoadOption.PreserveChanges</a:t>
            </a:r>
            <a:r>
              <a:rPr lang="nl-BE" dirty="0"/>
              <a:t>); zal dus een </a:t>
            </a:r>
            <a:r>
              <a:rPr lang="nl-BE" dirty="0" err="1"/>
              <a:t>DataTable</a:t>
            </a:r>
            <a:r>
              <a:rPr lang="nl-BE" dirty="0"/>
              <a:t> laden met data</a:t>
            </a:r>
            <a:r>
              <a:rPr lang="nl-BE" baseline="0" dirty="0"/>
              <a:t> uit </a:t>
            </a:r>
            <a:r>
              <a:rPr lang="nl-BE" baseline="0" dirty="0" err="1"/>
              <a:t>DataReader</a:t>
            </a:r>
            <a:r>
              <a:rPr lang="nl-BE" baseline="0" dirty="0"/>
              <a:t>. Eigenlijk een methode om een </a:t>
            </a:r>
            <a:r>
              <a:rPr lang="nl-BE" baseline="0" dirty="0" err="1"/>
              <a:t>datatable</a:t>
            </a:r>
            <a:r>
              <a:rPr lang="nl-BE" baseline="0" dirty="0"/>
              <a:t> op te vullen.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B8F35-2A73-D34D-93FE-F1753C8EDAE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173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does not automatically generate the Transact-SQL statements required to reconcile changes made to a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DataSet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with the associated instance of SQL Server. However, you can create a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to automatically generate Transact-SQL statements for single-table updates if you set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property of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Then, any additional Transact-SQL statements that you do not set are generated by 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registers itself as a listener for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RowUpdating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events whenever you set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7"/>
              </a:rPr>
              <a:t>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property. You can only associate one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object with each other at one time.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generate INSERT, UPDATE, or DELETE statements, 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uses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property to retrieve a required set of metadata automatically. If you change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after the metadata has been retrieved, such as after the first update, you should call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RefreshSchema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method to update the metadata.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must also return at least one primary key or unique column. If none are present, an </a:t>
            </a:r>
            <a:r>
              <a:rPr lang="en-US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InvalidOperation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exception is generated, and the commands are not generated.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also uses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/>
              </a:rPr>
              <a:t>Connection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0"/>
              </a:rPr>
              <a:t>CommandTimeout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/>
              </a:rPr>
              <a:t>Transaction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properties referenced by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user should call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RefreshSchema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if one or more of these properties are modified, or if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SelectCommand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itself is replaced. Otherwise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2"/>
              </a:rPr>
              <a:t>InsertCommand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UpdateCommand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14"/>
              </a:rPr>
              <a:t>DeleteCommand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properties retain their previous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call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/>
              </a:rPr>
              <a:t>Dispose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 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SqlCommandBuilder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disassociated from the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SqlDataAdapter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generated commands are no longer used.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23966-5259-401D-A2C6-5CBB32CD5339}" type="slidenum">
              <a:rPr lang="nl-BE" smtClean="0"/>
              <a:pPr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44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2FFB-BB5E-4ADB-8338-2A0A83A22814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EBF5-018F-4E93-A6AA-6BC5971C3BFC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4398-3D4D-4CB9-8942-EE308713D4E7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B0CE-D362-48FF-9C7A-E3CDB67ADEE3}" type="datetime1">
              <a:rPr lang="nl-BE" smtClean="0"/>
              <a:t>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62B0-1DC1-4FA1-ACF6-8DB43DCBADDD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C209-63EB-4314-AC5B-462BBDA0686B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115-4ADB-4109-B3E3-D482B732C01A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9909-EA3D-4143-BE82-52617460E030}" type="datetime1">
              <a:rPr lang="nl-BE" smtClean="0"/>
              <a:t>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D377-06B1-484E-B0A3-DC7CC97CC939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3C7C-048A-40BA-B3B7-50317D79FA23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5729-6EDE-40AA-950A-50921406CE00}" type="datetime1">
              <a:rPr lang="nl-BE" smtClean="0"/>
              <a:t>7/02/2018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footer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282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DD34-4FC0-449E-AFC1-9ADFCF187437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5120-57AB-40F7-91DB-ACFBA371C60B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0C3A-B876-4C73-AA35-F5466C0D9C21}" type="datetime1">
              <a:rPr lang="nl-BE" smtClean="0"/>
              <a:t>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FC7-B526-43C5-9AE9-15F738610C7D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6F26-95C9-454A-97D0-9BADA2228AE4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CCBF-54CC-4ACE-868A-061E2339685D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666D9-55EE-4BCC-ACAD-A89B1DAC7FD3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CCA6-A603-46ED-A2BB-739349DD4D27}" type="datetime1">
              <a:rPr lang="nl-BE" smtClean="0"/>
              <a:t>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93AF-1DE3-478A-9D57-F7C4C80C0A41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1451-3A78-4E5D-9C64-3651A76133BC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D9FA-A5F2-47A8-B362-7264754928A0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2084-A6E2-4143-8080-23ACAFE4248B}" type="datetime1">
              <a:rPr lang="nl-BE" smtClean="0"/>
              <a:t>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4AA3-2921-4F15-B769-A0970BF021EA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A8DA-B184-46B0-BA0F-1CD31CF80677}" type="datetime1">
              <a:rPr lang="nl-BE" smtClean="0"/>
              <a:t>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68C9-BA6C-431A-840A-65408C0046EB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B9AA-3988-449E-9E48-22B985D58D77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3A47-68EB-4324-98C4-8B9D5D2E3437}" type="datetime1">
              <a:rPr lang="nl-BE" smtClean="0"/>
              <a:t>7/02/2018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882F-18D5-4DA8-861A-8E76A9386BBA}" type="datetime1">
              <a:rPr lang="nl-BE" smtClean="0"/>
              <a:t>7/02/2018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5D82D86-A82B-4A4D-8812-364AF88B8731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79C1169-8F13-4B71-BCD8-906B642F2968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0465189-C726-46EC-8D12-71B8DDF3D113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51EF50D8-7F6B-49E0-A962-12D58653A7FD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BB51B9A-4931-4A2E-B032-B71ADDA49A08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616A52-D3BE-4B57-912F-7F14D79520E5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CFF6486-78B8-4825-9D35-1577BA02524A}" type="datetime1">
              <a:rPr lang="nl-BE" smtClean="0"/>
              <a:t>7/02/2018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harp-station.com/Tutorial/AdoDotNet/Lesson04" TargetMode="External"/><Relationship Id="rId13" Type="http://schemas.openxmlformats.org/officeDocument/2006/relationships/hyperlink" Target="http://www.murach.com/books/d4cs/index.htm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://www.csharp-station.com/Tutorial/AdoDotNet/Lesson03" TargetMode="External"/><Relationship Id="rId12" Type="http://schemas.openxmlformats.org/officeDocument/2006/relationships/hyperlink" Target="https://www.microsoftpressstore.com/store/microsoft-ado.net-4-step-by-step-9780735638884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www.csharp-station.com/Tutorial/AdoDotNet/Lesson02" TargetMode="External"/><Relationship Id="rId11" Type="http://schemas.openxmlformats.org/officeDocument/2006/relationships/hyperlink" Target="http://www.csharp-station.com/Tutorial/AdoDotNet/Lesson07" TargetMode="External"/><Relationship Id="rId5" Type="http://schemas.openxmlformats.org/officeDocument/2006/relationships/hyperlink" Target="http://www.csharp-station.com/Tutorial/AdoDotNet/Lesson01" TargetMode="External"/><Relationship Id="rId10" Type="http://schemas.openxmlformats.org/officeDocument/2006/relationships/hyperlink" Target="http://www.csharp-station.com/Tutorial/AdoDotNet/Lesson06" TargetMode="External"/><Relationship Id="rId4" Type="http://schemas.openxmlformats.org/officeDocument/2006/relationships/image" Target="../media/image10.jpeg"/><Relationship Id="rId9" Type="http://schemas.openxmlformats.org/officeDocument/2006/relationships/hyperlink" Target="http://www.csharp-station.com/Tutorial/AdoDotNet/Lesson05" TargetMode="External"/><Relationship Id="rId14" Type="http://schemas.openxmlformats.org/officeDocument/2006/relationships/hyperlink" Target="http://www.amazon.com/MCTS-Self-Paced-Training-Exam-70-516/dp/0735627398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data.sqlclient.sqlcommandbuilder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bobby-tables.com/csharp.html" TargetMode="External"/><Relationship Id="rId2" Type="http://schemas.openxmlformats.org/officeDocument/2006/relationships/hyperlink" Target="http://www.unixwiz.net/techtips/sql-injection.html" TargetMode="Externa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/>
          <a:p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Programming </a:t>
            </a:r>
            <a:r>
              <a:rPr lang="nl-B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  <a:endParaRPr lang="nl-B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Peter </a:t>
            </a:r>
            <a:r>
              <a:rPr lang="nl-BE" dirty="0" err="1"/>
              <a:t>Demeester</a:t>
            </a:r>
            <a:endParaRPr lang="nl-BE" dirty="0"/>
          </a:p>
          <a:p>
            <a:r>
              <a:rPr lang="nl-BE" dirty="0"/>
              <a:t>Academiejaar 2017-2018</a:t>
            </a:r>
          </a:p>
        </p:txBody>
      </p:sp>
    </p:spTree>
    <p:extLst>
      <p:ext uri="{BB962C8B-B14F-4D97-AF65-F5344CB8AC3E}">
        <p14:creationId xmlns:p14="http://schemas.microsoft.com/office/powerpoint/2010/main" val="129708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 van Data Providers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</a:t>
            </a:fld>
            <a:endParaRPr lang="nl-B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72038"/>
              </p:ext>
            </p:extLst>
          </p:nvPr>
        </p:nvGraphicFramePr>
        <p:xfrm>
          <a:off x="179512" y="1125393"/>
          <a:ext cx="8784976" cy="5379018"/>
        </p:xfrm>
        <a:graphic>
          <a:graphicData uri="http://schemas.openxmlformats.org/drawingml/2006/table">
            <a:tbl>
              <a:tblPr/>
              <a:tblGrid>
                <a:gridCol w="188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0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311">
                <a:tc>
                  <a:txBody>
                    <a:bodyPr/>
                    <a:lstStyle/>
                    <a:p>
                      <a:pPr algn="l"/>
                      <a:r>
                        <a:rPr lang="nl-BE" sz="2000" b="1" dirty="0"/>
                        <a:t>Provider Name</a:t>
                      </a:r>
                    </a:p>
                  </a:txBody>
                  <a:tcPr marL="36838" marR="36838" marT="44206" marB="44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b="1" dirty="0"/>
                        <a:t>API prefix</a:t>
                      </a:r>
                    </a:p>
                  </a:txBody>
                  <a:tcPr marL="36838" marR="36838" marT="44206" marB="44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b="1" dirty="0"/>
                        <a:t>Data Source Description</a:t>
                      </a:r>
                    </a:p>
                  </a:txBody>
                  <a:tcPr marL="36838" marR="36838" marT="44206" marB="44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549">
                <a:tc>
                  <a:txBody>
                    <a:bodyPr/>
                    <a:lstStyle/>
                    <a:p>
                      <a:r>
                        <a:rPr lang="nl-BE" sz="2000" dirty="0"/>
                        <a:t>ODBC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Odbc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Sources with an ODBC interface. Normally older data bases.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177">
                <a:tc>
                  <a:txBody>
                    <a:bodyPr/>
                    <a:lstStyle/>
                    <a:p>
                      <a:r>
                        <a:rPr lang="nl-BE" sz="2000" dirty="0" err="1"/>
                        <a:t>OleDb</a:t>
                      </a:r>
                      <a:r>
                        <a:rPr lang="nl-BE" sz="2000" dirty="0"/>
                        <a:t>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dirty="0" err="1"/>
                        <a:t>OleDb</a:t>
                      </a:r>
                      <a:endParaRPr lang="nl-BE" sz="2000" dirty="0"/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Sources that expose an </a:t>
                      </a:r>
                      <a:r>
                        <a:rPr lang="en-US" sz="2000" dirty="0" err="1"/>
                        <a:t>OleDb</a:t>
                      </a:r>
                      <a:r>
                        <a:rPr lang="en-US" sz="2000" dirty="0"/>
                        <a:t> interface, i.e. Access or Excel.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347">
                <a:tc>
                  <a:txBody>
                    <a:bodyPr/>
                    <a:lstStyle/>
                    <a:p>
                      <a:r>
                        <a:rPr lang="nl-BE" sz="2000"/>
                        <a:t>Oracle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Oracle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For Oracle Databases.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841">
                <a:tc>
                  <a:txBody>
                    <a:bodyPr/>
                    <a:lstStyle/>
                    <a:p>
                      <a:r>
                        <a:rPr lang="nl-BE" sz="2000"/>
                        <a:t>SQL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Sql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For interacting with Microsoft SQL Server.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358">
                <a:tc>
                  <a:txBody>
                    <a:bodyPr/>
                    <a:lstStyle/>
                    <a:p>
                      <a:r>
                        <a:rPr lang="nl-BE" sz="2000" dirty="0" err="1"/>
                        <a:t>Borland</a:t>
                      </a:r>
                      <a:r>
                        <a:rPr lang="nl-BE" sz="2000" dirty="0"/>
                        <a:t> Data Provider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000"/>
                        <a:t>Bdp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Generic access to many databases such as </a:t>
                      </a:r>
                      <a:r>
                        <a:rPr lang="en-US" sz="2000" dirty="0" err="1"/>
                        <a:t>Interbase</a:t>
                      </a:r>
                      <a:r>
                        <a:rPr lang="en-US" sz="2000" dirty="0"/>
                        <a:t>, SQL Server, IBM DB2, and Oracle.</a:t>
                      </a:r>
                    </a:p>
                  </a:txBody>
                  <a:tcPr marL="36838" marR="36838" marT="36838" marB="368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639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finally{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(rdr !=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01815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CTS Self-Paced Training Kit (Exam 70-516): Accessing Data with Microsoft .NET Framework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941168"/>
            <a:ext cx="1772816" cy="1772816"/>
          </a:xfrm>
          <a:prstGeom prst="rect">
            <a:avLst/>
          </a:prstGeom>
          <a:noFill/>
        </p:spPr>
      </p:pic>
      <p:pic>
        <p:nvPicPr>
          <p:cNvPr id="5124" name="Picture 4" descr="Murach's ADO.NET 4 Database Programming with C# 2010 (Murach: Training &amp; Reference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941168"/>
            <a:ext cx="1777380" cy="1777380"/>
          </a:xfrm>
          <a:prstGeom prst="rect">
            <a:avLst/>
          </a:prstGeom>
          <a:noFill/>
        </p:spPr>
      </p:pic>
      <p:pic>
        <p:nvPicPr>
          <p:cNvPr id="5126" name="Picture 6" descr="Microsoft ADO.NET 4 Step by Step (Step by Step (Microsoft)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797152"/>
            <a:ext cx="1907704" cy="190770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948" y="992010"/>
            <a:ext cx="8028852" cy="4525963"/>
          </a:xfrm>
        </p:spPr>
        <p:txBody>
          <a:bodyPr>
            <a:normAutofit lnSpcReduction="10000"/>
          </a:bodyPr>
          <a:lstStyle/>
          <a:p>
            <a:r>
              <a:rPr lang="nl-BE" sz="2000" dirty="0">
                <a:hlinkClick r:id="rId5"/>
              </a:rPr>
              <a:t>http://www.csharp-station.com/Tutorial/AdoDotNet/Lesson01</a:t>
            </a:r>
            <a:endParaRPr lang="nl-BE" sz="2000" dirty="0"/>
          </a:p>
          <a:p>
            <a:r>
              <a:rPr lang="nl-BE" sz="2000" dirty="0">
                <a:hlinkClick r:id="rId6"/>
              </a:rPr>
              <a:t>http://www.csharp-station.com/Tutorial/AdoDotNet/Lesson02</a:t>
            </a:r>
            <a:endParaRPr lang="nl-BE" sz="2000" dirty="0"/>
          </a:p>
          <a:p>
            <a:r>
              <a:rPr lang="nl-BE" sz="2000" dirty="0">
                <a:hlinkClick r:id="rId7"/>
              </a:rPr>
              <a:t>http://www.csharp-station.com/Tutorial/AdoDotNet/Lesson03</a:t>
            </a:r>
            <a:endParaRPr lang="nl-BE" sz="2000" dirty="0"/>
          </a:p>
          <a:p>
            <a:r>
              <a:rPr lang="nl-BE" sz="2000" dirty="0">
                <a:hlinkClick r:id="rId8"/>
              </a:rPr>
              <a:t>http://www.csharp-station.com/Tutorial/AdoDotNet/Lesson04</a:t>
            </a:r>
            <a:endParaRPr lang="nl-BE" sz="2000" dirty="0"/>
          </a:p>
          <a:p>
            <a:r>
              <a:rPr lang="nl-BE" sz="2000" dirty="0">
                <a:hlinkClick r:id="rId9"/>
              </a:rPr>
              <a:t>http://www.csharp-station.com/Tutorial/AdoDotNet/Lesson05</a:t>
            </a:r>
            <a:endParaRPr lang="nl-BE" sz="2000" dirty="0"/>
          </a:p>
          <a:p>
            <a:r>
              <a:rPr lang="nl-BE" sz="2000" dirty="0">
                <a:hlinkClick r:id="rId10"/>
              </a:rPr>
              <a:t>http://www.csharp-station.com/Tutorial/AdoDotNet/Lesson06</a:t>
            </a:r>
            <a:endParaRPr lang="nl-BE" sz="2000" dirty="0"/>
          </a:p>
          <a:p>
            <a:r>
              <a:rPr lang="nl-BE" sz="2000" dirty="0">
                <a:hlinkClick r:id="rId11"/>
              </a:rPr>
              <a:t>http://www.csharp-station.com/Tutorial/AdoDotNet/Lesson07</a:t>
            </a:r>
            <a:endParaRPr lang="nl-BE" sz="2000" dirty="0"/>
          </a:p>
          <a:p>
            <a:r>
              <a:rPr lang="en-US" sz="2000" dirty="0">
                <a:hlinkClick r:id="rId12"/>
              </a:rPr>
              <a:t>Microsoft ADO.NET 4 Step by Step</a:t>
            </a:r>
            <a:endParaRPr lang="en-US" sz="2000" dirty="0"/>
          </a:p>
          <a:p>
            <a:r>
              <a:rPr lang="en-US" sz="2000" dirty="0">
                <a:hlinkClick r:id="rId13"/>
              </a:rPr>
              <a:t>Murach's ADO.NET 4 Database Programming with C# 2010</a:t>
            </a:r>
            <a:endParaRPr lang="en-US" sz="2000" dirty="0"/>
          </a:p>
          <a:p>
            <a:r>
              <a:rPr lang="en-US" sz="2000" dirty="0">
                <a:hlinkClick r:id="rId14"/>
              </a:rPr>
              <a:t>MCTS Self-Paced Training Kit (Exam 70-516): Accessing Data with Microsoft .NET Framework 4</a:t>
            </a:r>
            <a:endParaRPr lang="en-US" sz="2000" dirty="0"/>
          </a:p>
          <a:p>
            <a:endParaRPr lang="nl-BE" sz="2000" dirty="0"/>
          </a:p>
          <a:p>
            <a:endParaRPr lang="nl-BE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0259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150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Stel dat je een connectie wilt maken met een Excel werkblad</a:t>
            </a:r>
          </a:p>
          <a:p>
            <a:pPr lvl="1"/>
            <a:r>
              <a:rPr lang="nl-BE" b="1" dirty="0"/>
              <a:t>OleDb</a:t>
            </a:r>
            <a:r>
              <a:rPr lang="nl-BE" dirty="0"/>
              <a:t>DataProvider gebruiken om te connecteren met databron (in dit geval Excel) die </a:t>
            </a:r>
            <a:r>
              <a:rPr lang="nl-BE" b="1" dirty="0"/>
              <a:t>OleDb</a:t>
            </a:r>
            <a:r>
              <a:rPr lang="nl-BE" dirty="0"/>
              <a:t> interface implementeert</a:t>
            </a:r>
          </a:p>
          <a:p>
            <a:pPr lvl="1"/>
            <a:r>
              <a:rPr lang="nl-BE" dirty="0"/>
              <a:t>Daartoe gebruiken we </a:t>
            </a:r>
            <a:r>
              <a:rPr lang="nl-BE" b="1" dirty="0"/>
              <a:t>OleDb</a:t>
            </a:r>
            <a:r>
              <a:rPr lang="nl-BE" dirty="0"/>
              <a:t>Connection</a:t>
            </a:r>
          </a:p>
          <a:p>
            <a:r>
              <a:rPr lang="nl-BE" dirty="0"/>
              <a:t>Indien we zouden willen connecteren met een SQL Server</a:t>
            </a:r>
          </a:p>
          <a:p>
            <a:pPr lvl="1"/>
            <a:r>
              <a:rPr lang="nl-BE" b="1" dirty="0"/>
              <a:t>Sql</a:t>
            </a:r>
            <a:r>
              <a:rPr lang="nl-BE" dirty="0"/>
              <a:t>Connection</a:t>
            </a:r>
          </a:p>
          <a:p>
            <a:r>
              <a:rPr lang="nl-BE" dirty="0"/>
              <a:t>Voor </a:t>
            </a:r>
            <a:r>
              <a:rPr lang="nl-BE" dirty="0" err="1"/>
              <a:t>MySql</a:t>
            </a:r>
            <a:r>
              <a:rPr lang="nl-BE" dirty="0"/>
              <a:t> wordt dit dan</a:t>
            </a:r>
          </a:p>
          <a:p>
            <a:pPr lvl="1"/>
            <a:r>
              <a:rPr lang="nl-BE" b="1" dirty="0"/>
              <a:t>MySql</a:t>
            </a:r>
            <a:r>
              <a:rPr lang="nl-BE" dirty="0"/>
              <a:t>Connection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112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BE" dirty="0"/>
              <a:t>.NET Framework Data Providers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  <a:noFill/>
        </p:spPr>
        <p:txBody>
          <a:bodyPr>
            <a:normAutofit fontScale="47500" lnSpcReduction="20000"/>
          </a:bodyPr>
          <a:lstStyle/>
          <a:p>
            <a:r>
              <a:rPr lang="nl-BE" sz="4200" dirty="0"/>
              <a:t>Verschillende objecten die kunnen gebruikt worden om met data te werken </a:t>
            </a:r>
          </a:p>
          <a:p>
            <a:r>
              <a:rPr lang="nl-BE" sz="4200" b="1" dirty="0"/>
              <a:t>Connection</a:t>
            </a:r>
            <a:r>
              <a:rPr lang="nl-BE" sz="4200" dirty="0"/>
              <a:t>: connectie met databron</a:t>
            </a:r>
          </a:p>
          <a:p>
            <a:pPr lvl="1"/>
            <a:r>
              <a:rPr lang="nl-BE" sz="3600" dirty="0"/>
              <a:t>Vb: SqlConnection: identificeert databank server, databanknaam, gebruikersnaam, paswoord + andere parameters die nodig zijn om te connecteren met databank</a:t>
            </a:r>
          </a:p>
          <a:p>
            <a:pPr lvl="1"/>
            <a:r>
              <a:rPr lang="nl-BE" sz="3600" dirty="0"/>
              <a:t>Dit connectie-object wordt gebruikt door het </a:t>
            </a:r>
            <a:r>
              <a:rPr lang="nl-BE" sz="3600" dirty="0" err="1"/>
              <a:t>command</a:t>
            </a:r>
            <a:r>
              <a:rPr lang="nl-BE" sz="3600" dirty="0"/>
              <a:t>-object, zodat databank gekend is waarop commando’s moeten worden uitgevoerd </a:t>
            </a:r>
          </a:p>
          <a:p>
            <a:r>
              <a:rPr lang="nl-BE" sz="4200" b="1" dirty="0"/>
              <a:t>Command</a:t>
            </a:r>
            <a:r>
              <a:rPr lang="nl-BE" sz="4200" dirty="0"/>
              <a:t>: </a:t>
            </a:r>
          </a:p>
          <a:p>
            <a:pPr lvl="1"/>
            <a:r>
              <a:rPr lang="nl-BE" sz="3800" dirty="0"/>
              <a:t>databank commando’s om data terug te geven, te wijzigen, om stored procedures te runnen, sturen en ontvangen van parameter informatie</a:t>
            </a:r>
          </a:p>
          <a:p>
            <a:pPr lvl="1"/>
            <a:r>
              <a:rPr lang="nl-BE" sz="3800" dirty="0"/>
              <a:t>Vb: </a:t>
            </a:r>
            <a:r>
              <a:rPr lang="nl-BE" sz="3800" dirty="0" err="1"/>
              <a:t>MySqlCommand</a:t>
            </a:r>
            <a:endParaRPr lang="nl-BE" sz="3800" dirty="0"/>
          </a:p>
          <a:p>
            <a:r>
              <a:rPr lang="nl-BE" sz="4200" b="1" dirty="0"/>
              <a:t>DataReader</a:t>
            </a:r>
            <a:r>
              <a:rPr lang="nl-BE" sz="4200" dirty="0"/>
              <a:t>: </a:t>
            </a:r>
          </a:p>
          <a:p>
            <a:pPr lvl="1"/>
            <a:r>
              <a:rPr lang="nl-BE" sz="3800" dirty="0"/>
              <a:t>voorziet een high-performance stream van data van de databron</a:t>
            </a:r>
          </a:p>
          <a:p>
            <a:pPr lvl="1"/>
            <a:r>
              <a:rPr lang="nl-BE" sz="3800" dirty="0"/>
              <a:t>“Fast, forward-only, read-only access to data”. Enkel mogelijk om data uit de stream te halen op een sequentiële manier. </a:t>
            </a:r>
            <a:r>
              <a:rPr lang="nl-BE" sz="3800" i="1" u="sng" dirty="0"/>
              <a:t>Goed voor snelheid, maar als je data wilt manipuleren: beter met DataSet</a:t>
            </a:r>
          </a:p>
          <a:p>
            <a:pPr lvl="1"/>
            <a:r>
              <a:rPr lang="nl-BE" sz="3800" dirty="0"/>
              <a:t>Vb: </a:t>
            </a:r>
            <a:r>
              <a:rPr lang="nl-BE" sz="3800" dirty="0" err="1"/>
              <a:t>SqlDataReader</a:t>
            </a:r>
            <a:endParaRPr lang="nl-BE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41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.NET Framework Data Providers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916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nl-BE" b="1" dirty="0" err="1"/>
              <a:t>DataAdapter</a:t>
            </a:r>
            <a:r>
              <a:rPr lang="nl-BE" dirty="0"/>
              <a:t>: brug tussen DataSet en datasource</a:t>
            </a:r>
          </a:p>
          <a:p>
            <a:pPr lvl="1"/>
            <a:r>
              <a:rPr lang="nl-BE" dirty="0"/>
              <a:t>Gebruikt command objecten om SQL commando’s uit te voeren: SELECT, INSERT, UPDATE, DELETE</a:t>
            </a:r>
          </a:p>
          <a:p>
            <a:pPr lvl="1"/>
            <a:r>
              <a:rPr lang="nl-BE" dirty="0"/>
              <a:t>Veranderingen aan DataSet doorsturen naar databron (databank)</a:t>
            </a:r>
          </a:p>
          <a:p>
            <a:pPr lvl="1"/>
            <a:r>
              <a:rPr lang="nl-BE" dirty="0"/>
              <a:t>Vb: SqlDataAdapter</a:t>
            </a:r>
          </a:p>
          <a:p>
            <a:r>
              <a:rPr lang="nl-BE" dirty="0"/>
              <a:t>Buitenbeentje: </a:t>
            </a:r>
            <a:r>
              <a:rPr lang="nl-BE" b="1" dirty="0"/>
              <a:t>DataSet</a:t>
            </a:r>
            <a:r>
              <a:rPr lang="nl-BE" dirty="0"/>
              <a:t>: </a:t>
            </a:r>
          </a:p>
          <a:p>
            <a:pPr lvl="1"/>
            <a:r>
              <a:rPr lang="nl-BE" dirty="0"/>
              <a:t>in memory representatie van data</a:t>
            </a:r>
          </a:p>
          <a:p>
            <a:pPr lvl="1"/>
            <a:r>
              <a:rPr lang="nl-BE" dirty="0"/>
              <a:t>disconnected</a:t>
            </a:r>
          </a:p>
          <a:p>
            <a:pPr lvl="1"/>
            <a:r>
              <a:rPr lang="nl-BE" dirty="0"/>
              <a:t>Kunnen rijen en kolommen bevatten, net zoals databanktabellen + ook relaties tussen tabellen (FK – PK)</a:t>
            </a:r>
          </a:p>
          <a:p>
            <a:pPr lvl="1"/>
            <a:r>
              <a:rPr lang="nl-BE" i="1" u="sng" dirty="0"/>
              <a:t>Wordt gebruikt door alle DataProviders: heeft dus</a:t>
            </a:r>
            <a:br>
              <a:rPr lang="nl-BE" i="1" u="sng" dirty="0"/>
            </a:br>
            <a:r>
              <a:rPr lang="nl-BE" i="1" u="sng" dirty="0"/>
              <a:t>geen specifieke prefix!!!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3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DBConnection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959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DbConnection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Connection object:</a:t>
            </a:r>
          </a:p>
          <a:p>
            <a:pPr lvl="1"/>
            <a:r>
              <a:rPr lang="nl-BE" dirty="0"/>
              <a:t>Connectie maken met databank</a:t>
            </a:r>
          </a:p>
          <a:p>
            <a:pPr lvl="1"/>
            <a:r>
              <a:rPr lang="nl-BE" dirty="0"/>
              <a:t>Beheert alle low-level logica geassocieerd met de specifieke databankprotocollen</a:t>
            </a:r>
          </a:p>
          <a:p>
            <a:r>
              <a:rPr lang="nl-BE" dirty="0"/>
              <a:t>Connectie object instantiëren, connectie openen en daarna sluiten</a:t>
            </a:r>
          </a:p>
          <a:p>
            <a:r>
              <a:rPr lang="nl-BE" dirty="0"/>
              <a:t>Connecties kunnen belangrijk zijn:</a:t>
            </a:r>
          </a:p>
          <a:p>
            <a:pPr lvl="1"/>
            <a:r>
              <a:rPr lang="nl-BE" dirty="0"/>
              <a:t>Denk maar aan een website die met databank gekoppeld is</a:t>
            </a:r>
          </a:p>
          <a:p>
            <a:pPr lvl="1"/>
            <a:r>
              <a:rPr lang="nl-BE" dirty="0"/>
              <a:t>Als er duizenden mensen tegelijk databank raadplegen, kan tot problemen leiden indien niet goed geïmplementeerd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9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202449" cy="28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42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230832" y="1628800"/>
            <a:ext cx="7848872" cy="71095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SqlConnection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32" y="1196752"/>
            <a:ext cx="8229600" cy="1972816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Declareren van object gebeurt als volgt:</a:t>
            </a:r>
          </a:p>
          <a:p>
            <a:pPr lvl="1">
              <a:buNone/>
            </a:pP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conn = new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("Data Source=(local); Initial Catalog=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Northwind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Integrated Security=SSPI");</a:t>
            </a:r>
          </a:p>
          <a:p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Parameters van de constructor:</a:t>
            </a:r>
          </a:p>
          <a:p>
            <a:pPr>
              <a:buNone/>
            </a:pPr>
            <a:endParaRPr lang="nl-BE" dirty="0"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17</a:t>
            </a:fld>
            <a:endParaRPr lang="nl-BE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1520" y="3140968"/>
          <a:ext cx="8784976" cy="2785110"/>
        </p:xfrm>
        <a:graphic>
          <a:graphicData uri="http://schemas.openxmlformats.org/drawingml/2006/table">
            <a:tbl>
              <a:tblPr/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Connection String Parameter Name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Description</a:t>
                      </a:r>
                    </a:p>
                  </a:txBody>
                  <a:tcPr marL="47625" marR="47625" marT="57150" marB="57150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Data Source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the server. Could be local machine, machine domain name, or IP Address.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Initial Catalog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Database name.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Integrated Security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 to SSPI to make connection with user's Windows login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/>
                        <a:t>User 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 of user configured in SQL Server.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Password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matching SQL Server User ID.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5934670"/>
            <a:ext cx="8820472" cy="923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accent2">
                    <a:lumMod val="50000"/>
                  </a:schemeClr>
                </a:solidFill>
              </a:rPr>
              <a:t>Voorbeeld: </a:t>
            </a:r>
            <a:r>
              <a:rPr lang="nl-BE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 conn = new SqlConnection("Data Source = DatabaseServer; Initial Catalog=Northwind; User ID=YourUserID; Password=YourPassword");</a:t>
            </a:r>
          </a:p>
        </p:txBody>
      </p:sp>
    </p:spTree>
    <p:extLst>
      <p:ext uri="{BB962C8B-B14F-4D97-AF65-F5344CB8AC3E}">
        <p14:creationId xmlns:p14="http://schemas.microsoft.com/office/powerpoint/2010/main" val="357358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van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Andere ADO.NET objecten zoals SqlCommand of SqlDataAdapter gebruiken een connection object als parameter</a:t>
            </a:r>
          </a:p>
          <a:p>
            <a:r>
              <a:rPr lang="nl-BE" dirty="0"/>
              <a:t>De volgorde van de operaties tijdens het bestaan van een SqlConnection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Instantiëren van SqlConnection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Connectie openen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Geef het connectie object door aan andere ADO.NET objecten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Voer andere database operaties uit met ADO.NET objecten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BE" dirty="0"/>
              <a:t>Sluit de connectie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11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Gebruik van SqlConnection: codevoorbeeld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369"/>
            <a:ext cx="8229600" cy="536227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nl-BE" sz="18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&lt;summary&gt;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Demonstrates how to work with SqlConnection objects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SqlConnectionDemo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static void Main()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1. Instantiate the connection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SqlConnection conn = new SqlConnection(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"Data Source=(local);Initial Catalog=Northwind;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 Integrated Security=SSPI");</a:t>
            </a:r>
            <a:b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	 </a:t>
            </a:r>
            <a:r>
              <a:rPr lang="nl-BE" sz="18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rdr = null;</a:t>
            </a:r>
          </a:p>
          <a:p>
            <a:pPr>
              <a:buNone/>
            </a:pPr>
            <a:endParaRPr lang="nl-BE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Alvorens te beginnen</a:t>
            </a:r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0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Gebruik van SqlConnection: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842"/>
            <a:ext cx="8229600" cy="5341518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try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2. Open the connection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conn.Open();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3. Pass the connection to a command object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SqlCommand cmd = new SqlCommand("select * from 												    Customers", conn);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4. Use the </a:t>
            </a:r>
            <a:r>
              <a:rPr lang="nl-BE" sz="18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get query results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rdr = cmd.ExecuteReader();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print the CustomerID of each record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while (rdr.Read())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Console.WriteLine(rdr[0]);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7971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Gebruik van SqlConnection: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842"/>
            <a:ext cx="8229600" cy="510844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finally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close the reader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if (rdr != null)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rdr.Close();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endParaRPr lang="nl-BE" sz="1800" b="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5. Close the connection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if (conn != null) {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conn.Close();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nl-BE" sz="18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372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Uitleg codevoorbeeld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Connectie openen door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Open()</a:t>
            </a:r>
            <a:r>
              <a:rPr lang="nl-BE" dirty="0"/>
              <a:t> methode van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dirty="0"/>
              <a:t> object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conn</a:t>
            </a:r>
            <a:r>
              <a:rPr lang="nl-BE" dirty="0"/>
              <a:t> te gebruiken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Alvorens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te gebruiken, moet je ADO.NET laten weten welke connectie het nodig heeft. In dit geval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Elke operatie gebaseerd op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zal gebruik maken van deze connectie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voert een query uit op de Customers tabel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Result set die teruggeven wordt is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SqlDataReader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While loop leest de eerst kolom (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rdr[0]</a:t>
            </a:r>
            <a:r>
              <a:rPr lang="nl-BE" dirty="0">
                <a:cs typeface="Arial" pitchFamily="34" charset="0"/>
              </a:rPr>
              <a:t> of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rdr[“CustomerID”]</a:t>
            </a:r>
            <a:r>
              <a:rPr lang="nl-B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12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Uitleg codevoorbeeld SqlConnection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24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Op het einde: sluiten van connection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Wanneer dat niet gebeurt:</a:t>
            </a:r>
          </a:p>
          <a:p>
            <a:pPr marL="719138" lvl="2" indent="-269875"/>
            <a:r>
              <a:rPr lang="nl-BE" dirty="0"/>
              <a:t>Serieuze consequenties op gebied van performantie en schaalbaarheid van de applicatie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>
                <a:latin typeface="Consolas" pitchFamily="49" charset="0"/>
                <a:cs typeface="Consolas" pitchFamily="49" charset="0"/>
              </a:rPr>
              <a:t>Close()</a:t>
            </a:r>
            <a:r>
              <a:rPr lang="nl-BE" dirty="0"/>
              <a:t> methode wordt opgeroepen in finally blok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Finally blok zorgt ervoor dat alles binnen het blok uitgevoerd wordt, onafhankelijk of ervoor een exceptie of niet wordt opgeworpen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Daarom: </a:t>
            </a:r>
          </a:p>
          <a:p>
            <a:pPr marL="719138" lvl="2" indent="-269875"/>
            <a:r>
              <a:rPr lang="nl-BE" dirty="0"/>
              <a:t>Zorg er steeds voor dat connectie steeds gesloten worden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Zorg er ook voor dat connectie nooit null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Bij een </a:t>
            </a:r>
            <a:r>
              <a:rPr lang="nl-B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het open en sluiten van een connectie niet nodig</a:t>
            </a:r>
            <a:r>
              <a:rPr lang="nl-B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(zie later)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Bekijk ook eens: </a:t>
            </a:r>
            <a:r>
              <a:rPr lang="nl-BE" dirty="0">
                <a:hlinkClick r:id="rId2"/>
              </a:rPr>
              <a:t>http://www.connectionstrings.com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10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MySqlConnection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9389" y="1523232"/>
            <a:ext cx="8614611" cy="4813643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Syntax is een beetje anders dan voor </a:t>
            </a:r>
            <a:r>
              <a:rPr lang="nl-BE" dirty="0" err="1"/>
              <a:t>SqlConnection</a:t>
            </a:r>
            <a:br>
              <a:rPr lang="nl-BE" dirty="0"/>
            </a:br>
            <a:r>
              <a:rPr lang="nl-BE" sz="2900" b="0" dirty="0">
                <a:latin typeface="Consolas" panose="020B0609020204030204" pitchFamily="49" charset="0"/>
              </a:rPr>
              <a:t>private </a:t>
            </a:r>
            <a:r>
              <a:rPr lang="nl-BE" sz="2900" b="0" dirty="0" err="1">
                <a:latin typeface="Consolas" panose="020B0609020204030204" pitchFamily="49" charset="0"/>
              </a:rPr>
              <a:t>MySqlConnection</a:t>
            </a:r>
            <a:r>
              <a:rPr lang="nl-BE" sz="2900" b="0" dirty="0">
                <a:latin typeface="Consolas" panose="020B0609020204030204" pitchFamily="49" charset="0"/>
              </a:rPr>
              <a:t> </a:t>
            </a:r>
            <a:r>
              <a:rPr lang="nl-BE" sz="2900" b="0" dirty="0" err="1">
                <a:latin typeface="Consolas" panose="020B0609020204030204" pitchFamily="49" charset="0"/>
              </a:rPr>
              <a:t>connection</a:t>
            </a:r>
            <a:r>
              <a:rPr lang="nl-BE" sz="2900" b="0" dirty="0">
                <a:latin typeface="Consolas" panose="020B0609020204030204" pitchFamily="49" charset="0"/>
              </a:rPr>
              <a:t>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private </a:t>
            </a:r>
            <a:r>
              <a:rPr lang="nl-BE" sz="2900" b="0" dirty="0" err="1">
                <a:latin typeface="Consolas" panose="020B0609020204030204" pitchFamily="49" charset="0"/>
              </a:rPr>
              <a:t>void</a:t>
            </a:r>
            <a:r>
              <a:rPr lang="nl-BE" sz="2900" b="0" dirty="0">
                <a:latin typeface="Consolas" panose="020B0609020204030204" pitchFamily="49" charset="0"/>
              </a:rPr>
              <a:t> </a:t>
            </a:r>
            <a:r>
              <a:rPr lang="nl-BE" sz="2900" b="0" dirty="0" err="1">
                <a:latin typeface="Consolas" panose="020B0609020204030204" pitchFamily="49" charset="0"/>
              </a:rPr>
              <a:t>Initialize</a:t>
            </a:r>
            <a:r>
              <a:rPr lang="nl-BE" sz="2900" b="0" dirty="0">
                <a:latin typeface="Consolas" panose="020B0609020204030204" pitchFamily="49" charset="0"/>
              </a:rPr>
              <a:t>()  {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server = "</a:t>
            </a:r>
            <a:r>
              <a:rPr lang="nl-BE" sz="2900" b="0" dirty="0" err="1">
                <a:latin typeface="Consolas" panose="020B0609020204030204" pitchFamily="49" charset="0"/>
              </a:rPr>
              <a:t>localhost</a:t>
            </a:r>
            <a:r>
              <a:rPr lang="nl-BE" sz="2900" b="0" dirty="0">
                <a:latin typeface="Consolas" panose="020B0609020204030204" pitchFamily="49" charset="0"/>
              </a:rPr>
              <a:t>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database = “</a:t>
            </a:r>
            <a:r>
              <a:rPr lang="nl-BE" sz="2900" b="0" dirty="0" err="1">
                <a:latin typeface="Consolas" panose="020B0609020204030204" pitchFamily="49" charset="0"/>
              </a:rPr>
              <a:t>myDatabase</a:t>
            </a:r>
            <a:r>
              <a:rPr lang="nl-BE" sz="2900" b="0" dirty="0">
                <a:latin typeface="Consolas" panose="020B0609020204030204" pitchFamily="49" charset="0"/>
              </a:rPr>
              <a:t>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</a:t>
            </a:r>
            <a:r>
              <a:rPr lang="nl-BE" sz="2900" b="0" dirty="0" err="1">
                <a:latin typeface="Consolas" panose="020B0609020204030204" pitchFamily="49" charset="0"/>
              </a:rPr>
              <a:t>uid</a:t>
            </a:r>
            <a:r>
              <a:rPr lang="nl-BE" sz="2900" b="0" dirty="0">
                <a:latin typeface="Consolas" panose="020B0609020204030204" pitchFamily="49" charset="0"/>
              </a:rPr>
              <a:t> = “peter";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password = “Azerty123";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string </a:t>
            </a:r>
            <a:r>
              <a:rPr lang="nl-BE" sz="2900" b="0" dirty="0" err="1">
                <a:latin typeface="Consolas" panose="020B0609020204030204" pitchFamily="49" charset="0"/>
              </a:rPr>
              <a:t>connectionString</a:t>
            </a:r>
            <a:r>
              <a:rPr lang="nl-BE" sz="2900" b="0" dirty="0">
                <a:latin typeface="Consolas" panose="020B0609020204030204" pitchFamily="49" charset="0"/>
              </a:rPr>
              <a:t>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</a:t>
            </a:r>
            <a:r>
              <a:rPr lang="nl-BE" sz="2900" b="0" dirty="0" err="1">
                <a:latin typeface="Consolas" panose="020B0609020204030204" pitchFamily="49" charset="0"/>
              </a:rPr>
              <a:t>connectionString</a:t>
            </a:r>
            <a:r>
              <a:rPr lang="nl-BE" sz="2900" b="0" dirty="0">
                <a:latin typeface="Consolas" panose="020B0609020204030204" pitchFamily="49" charset="0"/>
              </a:rPr>
              <a:t> = "SERVER=" + server + ";" + 				 "DATABASE=" + database + ";" + "UID=" + </a:t>
            </a:r>
            <a:r>
              <a:rPr lang="nl-BE" sz="2900" b="0" dirty="0" err="1">
                <a:latin typeface="Consolas" panose="020B0609020204030204" pitchFamily="49" charset="0"/>
              </a:rPr>
              <a:t>uid</a:t>
            </a:r>
            <a:r>
              <a:rPr lang="nl-BE" sz="2900" b="0" dirty="0">
                <a:latin typeface="Consolas" panose="020B0609020204030204" pitchFamily="49" charset="0"/>
              </a:rPr>
              <a:t> + ";" + 		 "PASSWORD=" + password + ";";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    </a:t>
            </a:r>
            <a:r>
              <a:rPr lang="nl-BE" sz="2900" b="0" dirty="0" err="1">
                <a:latin typeface="Consolas" panose="020B0609020204030204" pitchFamily="49" charset="0"/>
              </a:rPr>
              <a:t>connection</a:t>
            </a:r>
            <a:r>
              <a:rPr lang="nl-BE" sz="2900" b="0" dirty="0">
                <a:latin typeface="Consolas" panose="020B0609020204030204" pitchFamily="49" charset="0"/>
              </a:rPr>
              <a:t> = new </a:t>
            </a:r>
            <a:r>
              <a:rPr lang="nl-BE" sz="2900" b="0" dirty="0" err="1">
                <a:latin typeface="Consolas" panose="020B0609020204030204" pitchFamily="49" charset="0"/>
              </a:rPr>
              <a:t>MySqlConnection</a:t>
            </a:r>
            <a:r>
              <a:rPr lang="nl-BE" sz="2900" b="0" dirty="0">
                <a:latin typeface="Consolas" panose="020B0609020204030204" pitchFamily="49" charset="0"/>
              </a:rPr>
              <a:t>(</a:t>
            </a:r>
            <a:r>
              <a:rPr lang="nl-BE" sz="2900" b="0" dirty="0" err="1">
                <a:latin typeface="Consolas" panose="020B0609020204030204" pitchFamily="49" charset="0"/>
              </a:rPr>
              <a:t>connectionString</a:t>
            </a:r>
            <a:r>
              <a:rPr lang="nl-BE" sz="29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2900" b="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8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DBCommand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659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DbCommand-SqlCommand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DbCommand</a:t>
            </a:r>
          </a:p>
          <a:p>
            <a:pPr lvl="1"/>
            <a:r>
              <a:rPr lang="nl-BE" dirty="0"/>
              <a:t>Beschrijft welk type interactie je met de databank wilt</a:t>
            </a:r>
          </a:p>
          <a:p>
            <a:pPr lvl="1"/>
            <a:r>
              <a:rPr lang="nl-BE" dirty="0"/>
              <a:t>Bijv:</a:t>
            </a:r>
          </a:p>
          <a:p>
            <a:pPr lvl="2"/>
            <a:r>
              <a:rPr lang="nl-BE" dirty="0"/>
              <a:t>Select</a:t>
            </a:r>
          </a:p>
          <a:p>
            <a:pPr lvl="2"/>
            <a:r>
              <a:rPr lang="nl-BE" dirty="0"/>
              <a:t>Modify</a:t>
            </a:r>
          </a:p>
          <a:p>
            <a:pPr lvl="2"/>
            <a:r>
              <a:rPr lang="nl-BE" dirty="0"/>
              <a:t>Insert</a:t>
            </a:r>
          </a:p>
          <a:p>
            <a:pPr lvl="2"/>
            <a:r>
              <a:rPr lang="nl-BE" dirty="0"/>
              <a:t>Delete</a:t>
            </a:r>
          </a:p>
          <a:p>
            <a:pPr lvl="1"/>
            <a:r>
              <a:rPr lang="nl-BE" dirty="0"/>
              <a:t>Commando’s op rijen in een tabel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5" name="PIJL-RECHTS 4"/>
          <p:cNvSpPr/>
          <p:nvPr/>
        </p:nvSpPr>
        <p:spPr>
          <a:xfrm>
            <a:off x="3059832" y="3933056"/>
            <a:ext cx="187220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5364088" y="3645024"/>
            <a:ext cx="237626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Zie </a:t>
            </a:r>
            <a:r>
              <a:rPr lang="nl-BE" dirty="0" err="1"/>
              <a:t>Relational</a:t>
            </a:r>
            <a:r>
              <a:rPr lang="nl-BE" dirty="0"/>
              <a:t> Databases ;-)</a:t>
            </a:r>
          </a:p>
        </p:txBody>
      </p:sp>
    </p:spTree>
    <p:extLst>
      <p:ext uri="{BB962C8B-B14F-4D97-AF65-F5344CB8AC3E}">
        <p14:creationId xmlns:p14="http://schemas.microsoft.com/office/powerpoint/2010/main" val="59855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519358"/>
            <a:ext cx="8424936" cy="8640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SqlCommand object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from Categories",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nl-BE" dirty="0"/>
              <a:t>Constructor bestaat uit een query, die zegt wat er moet gebeuren, en een referentie naar een SqlConnection object</a:t>
            </a:r>
          </a:p>
          <a:p>
            <a:r>
              <a:rPr lang="nl-BE" dirty="0"/>
              <a:t>Belangrijkste methodes van </a:t>
            </a:r>
            <a:r>
              <a:rPr lang="nl-BE" dirty="0" err="1"/>
              <a:t>SqlCommand</a:t>
            </a:r>
            <a:endParaRPr lang="nl-BE" dirty="0"/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ExecuteReader</a:t>
            </a:r>
            <a:r>
              <a:rPr lang="nl-BE" dirty="0"/>
              <a:t> =&gt; voert query uit en retourneert resultaat als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dirty="0"/>
              <a:t> object 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ExecuteNonQuery</a:t>
            </a:r>
            <a:r>
              <a:rPr lang="nl-BE" dirty="0"/>
              <a:t> =&gt; voert query uit en geeft # rijen die beïnvloed zijn terug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ExecuteScalar</a:t>
            </a:r>
            <a:r>
              <a:rPr lang="nl-BE" dirty="0"/>
              <a:t> =&gt; voert query uit en retourneert 1</a:t>
            </a:r>
            <a:r>
              <a:rPr lang="nl-BE" baseline="30000" dirty="0"/>
              <a:t>ste</a:t>
            </a:r>
            <a:r>
              <a:rPr lang="nl-BE" dirty="0"/>
              <a:t> kolom van de 1</a:t>
            </a:r>
            <a:r>
              <a:rPr lang="nl-BE" baseline="30000" dirty="0"/>
              <a:t>ste</a:t>
            </a:r>
            <a:r>
              <a:rPr lang="nl-BE" dirty="0"/>
              <a:t> rij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81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717032"/>
            <a:ext cx="9144000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0" y="1484784"/>
            <a:ext cx="9144000" cy="18722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Instantiate a new command with a query and connection</a:t>
            </a:r>
          </a:p>
          <a:p>
            <a:pPr>
              <a:buNone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from Categories",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Call Execute reader to get query results</a:t>
            </a:r>
          </a:p>
          <a:p>
            <a:pPr>
              <a:buNone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rdr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cmd.ExecuteReader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800" dirty="0">
                <a:cs typeface="Arial" pitchFamily="34" charset="0"/>
              </a:rPr>
              <a:t>Om select commando </a:t>
            </a:r>
            <a:r>
              <a:rPr lang="en-US" sz="2800" dirty="0" err="1">
                <a:cs typeface="Arial" pitchFamily="34" charset="0"/>
              </a:rPr>
              <a:t>uit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te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US" sz="2800" dirty="0" err="1">
                <a:cs typeface="Arial" pitchFamily="34" charset="0"/>
              </a:rPr>
              <a:t>voeren</a:t>
            </a:r>
            <a:endParaRPr lang="en-US" sz="2800" dirty="0">
              <a:cs typeface="Arial" pitchFamily="34" charset="0"/>
            </a:endParaRPr>
          </a:p>
          <a:p>
            <a:pPr lvl="1"/>
            <a:r>
              <a:rPr lang="en-US" sz="2400" dirty="0" err="1">
                <a:cs typeface="Arial" pitchFamily="34" charset="0"/>
              </a:rPr>
              <a:t>ExecuteReader</a:t>
            </a:r>
            <a:r>
              <a:rPr lang="en-US" sz="2400" dirty="0">
                <a:cs typeface="Arial" pitchFamily="34" charset="0"/>
              </a:rPr>
              <a:t>() </a:t>
            </a:r>
            <a:r>
              <a:rPr lang="en-US" sz="2400" dirty="0" err="1">
                <a:cs typeface="Arial" pitchFamily="34" charset="0"/>
              </a:rPr>
              <a:t>methode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uitvoeren</a:t>
            </a:r>
            <a:endParaRPr lang="en-US" sz="2400" dirty="0">
              <a:cs typeface="Arial" pitchFamily="34" charset="0"/>
            </a:endParaRPr>
          </a:p>
          <a:p>
            <a:pPr lvl="1"/>
            <a:r>
              <a:rPr lang="en-US" sz="2400" dirty="0" err="1">
                <a:cs typeface="Arial" pitchFamily="34" charset="0"/>
              </a:rPr>
              <a:t>Resultaat</a:t>
            </a:r>
            <a:r>
              <a:rPr lang="en-US" sz="2400" dirty="0">
                <a:cs typeface="Arial" pitchFamily="34" charset="0"/>
              </a:rPr>
              <a:t> is </a:t>
            </a:r>
            <a:r>
              <a:rPr lang="en-US" sz="2400" dirty="0" err="1">
                <a:cs typeface="Arial" pitchFamily="34" charset="0"/>
              </a:rPr>
              <a:t>een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SqlDataReader</a:t>
            </a:r>
            <a:r>
              <a:rPr lang="en-US" sz="2400" dirty="0">
                <a:cs typeface="Arial" pitchFamily="34" charset="0"/>
              </a:rPr>
              <a:t> (</a:t>
            </a:r>
            <a:r>
              <a:rPr lang="en-US" sz="2400" dirty="0" err="1">
                <a:cs typeface="Arial" pitchFamily="34" charset="0"/>
              </a:rPr>
              <a:t>zie</a:t>
            </a:r>
            <a:r>
              <a:rPr lang="en-US" sz="2400" dirty="0">
                <a:cs typeface="Arial" pitchFamily="34" charset="0"/>
              </a:rPr>
              <a:t> later)</a:t>
            </a:r>
            <a:endParaRPr lang="nl-BE" sz="24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27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89" y="1523232"/>
            <a:ext cx="8847908" cy="4525963"/>
          </a:xfrm>
          <a:solidFill>
            <a:schemeClr val="accent1">
              <a:alpha val="5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 insertString = "insert into Categories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(CategoryName, Description) values ('Miscellaneous', 'Whatever doesn''t fit elsewhere')";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1. Instantiate a new command with a query and connection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 cmd = new SqlCommand(insertString, conn);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2. Call ExecuteNonQuery to send command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cmd.ExecuteNonQuery();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4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Programming </a:t>
            </a:r>
            <a:r>
              <a:rPr lang="nl-NL" dirty="0" err="1"/>
              <a:t>Techniques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7948" y="1523232"/>
            <a:ext cx="8322150" cy="4525963"/>
          </a:xfrm>
        </p:spPr>
        <p:txBody>
          <a:bodyPr>
            <a:normAutofit lnSpcReduction="10000"/>
          </a:bodyPr>
          <a:lstStyle/>
          <a:p>
            <a:r>
              <a:rPr lang="nl-NL" dirty="0"/>
              <a:t>OPO C# Programming </a:t>
            </a:r>
            <a:r>
              <a:rPr lang="nl-NL" dirty="0" err="1"/>
              <a:t>Techniques</a:t>
            </a:r>
            <a:r>
              <a:rPr lang="nl-NL" dirty="0"/>
              <a:t> (7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OLA C# Programming </a:t>
            </a:r>
            <a:r>
              <a:rPr lang="nl-NL" dirty="0" err="1"/>
              <a:t>Techniques</a:t>
            </a:r>
            <a:r>
              <a:rPr lang="nl-NL" dirty="0"/>
              <a:t> (Theorie) (1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Theorie-examen: gesloten boek</a:t>
            </a:r>
          </a:p>
          <a:p>
            <a:pPr lvl="1"/>
            <a:r>
              <a:rPr lang="nl-NL" dirty="0"/>
              <a:t>OLA C# Programming </a:t>
            </a:r>
            <a:r>
              <a:rPr lang="nl-NL" dirty="0" err="1"/>
              <a:t>Techniques</a:t>
            </a:r>
            <a:r>
              <a:rPr lang="nl-NL" dirty="0"/>
              <a:t> (Lab) (3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Labo’s op GIT (+/- zoals in C# OO Programming) (40%) </a:t>
            </a:r>
          </a:p>
          <a:p>
            <a:pPr lvl="2"/>
            <a:r>
              <a:rPr lang="nl-NL" dirty="0"/>
              <a:t>Labo-examen (60%)</a:t>
            </a:r>
          </a:p>
          <a:p>
            <a:pPr lvl="1"/>
            <a:r>
              <a:rPr lang="nl-NL" dirty="0"/>
              <a:t>OLA Advanced </a:t>
            </a:r>
            <a:r>
              <a:rPr lang="nl-NL" dirty="0" err="1"/>
              <a:t>Applied</a:t>
            </a:r>
            <a:r>
              <a:rPr lang="nl-NL" dirty="0"/>
              <a:t> Programming (3 </a:t>
            </a:r>
            <a:r>
              <a:rPr lang="nl-NL" dirty="0" err="1"/>
              <a:t>stp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2 opdrachten: 1</a:t>
            </a:r>
            <a:r>
              <a:rPr lang="nl-NL" baseline="30000" dirty="0"/>
              <a:t>ste</a:t>
            </a:r>
            <a:r>
              <a:rPr lang="nl-NL" dirty="0"/>
              <a:t> opdracht is 1 </a:t>
            </a:r>
            <a:r>
              <a:rPr lang="nl-NL" dirty="0" err="1"/>
              <a:t>stp</a:t>
            </a:r>
            <a:r>
              <a:rPr lang="nl-NL" dirty="0"/>
              <a:t>, 2</a:t>
            </a:r>
            <a:r>
              <a:rPr lang="nl-NL" baseline="30000" dirty="0"/>
              <a:t>de</a:t>
            </a:r>
            <a:r>
              <a:rPr lang="nl-NL" dirty="0"/>
              <a:t> opdracht is 2 </a:t>
            </a:r>
            <a:r>
              <a:rPr lang="nl-NL" dirty="0" err="1"/>
              <a:t>stp</a:t>
            </a:r>
            <a:r>
              <a:rPr lang="nl-NL" dirty="0"/>
              <a:t> waard!</a:t>
            </a:r>
          </a:p>
          <a:p>
            <a:pPr lvl="2"/>
            <a:r>
              <a:rPr lang="nl-NL" dirty="0"/>
              <a:t>Ter herinnering: 1 </a:t>
            </a:r>
            <a:r>
              <a:rPr lang="nl-NL" dirty="0" err="1"/>
              <a:t>stp</a:t>
            </a:r>
            <a:r>
              <a:rPr lang="nl-NL" dirty="0"/>
              <a:t> komt overeen met 25 tot 30 uren werk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6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Ipv string als eerste parameter</a:t>
            </a:r>
          </a:p>
          <a:p>
            <a:pPr lvl="1"/>
            <a:r>
              <a:rPr lang="nl-BE" dirty="0"/>
              <a:t>Variabele </a:t>
            </a:r>
            <a:r>
              <a:rPr lang="nl-BE" dirty="0" err="1"/>
              <a:t>insertString</a:t>
            </a:r>
            <a:endParaRPr lang="nl-BE" dirty="0"/>
          </a:p>
          <a:p>
            <a:pPr lvl="1"/>
            <a:r>
              <a:rPr lang="nl-BE" dirty="0"/>
              <a:t>Bemerk '' in doesn’’t</a:t>
            </a:r>
          </a:p>
          <a:p>
            <a:pPr lvl="2"/>
            <a:r>
              <a:rPr lang="nl-BE" dirty="0"/>
              <a:t>Escape karakter</a:t>
            </a:r>
          </a:p>
          <a:p>
            <a:r>
              <a:rPr lang="nl-BE" dirty="0">
                <a:latin typeface="Consolas" pitchFamily="49" charset="0"/>
                <a:cs typeface="Consolas" pitchFamily="49" charset="0"/>
              </a:rPr>
              <a:t>ExecuteNonQuery</a:t>
            </a:r>
            <a:r>
              <a:rPr lang="nl-BE" dirty="0"/>
              <a:t> method op SqlCommand object</a:t>
            </a:r>
          </a:p>
          <a:p>
            <a:pPr lvl="1"/>
            <a:r>
              <a:rPr lang="nl-BE" dirty="0"/>
              <a:t>Geeft geen resultaat terug</a:t>
            </a:r>
          </a:p>
          <a:p>
            <a:pPr lvl="1"/>
            <a:r>
              <a:rPr lang="nl-BE" dirty="0"/>
              <a:t>Voert enkel insert commando uit</a:t>
            </a:r>
          </a:p>
          <a:p>
            <a:pPr lvl="2">
              <a:buNone/>
            </a:pPr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758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accent1">
              <a:alpha val="50000"/>
            </a:schemeClr>
          </a:solidFill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updateString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"update Categories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					 set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'Other'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where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CategoryName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'Miscellaneous‘ ";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1. Instantiate a new command with command text only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updateString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2. Set the Connection property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cmd.Connection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 3. Call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ExecuteNonQuery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send command</a:t>
            </a:r>
          </a:p>
          <a:p>
            <a:pPr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cmd.ExecuteNonQuery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nl-BE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95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127"/>
            <a:ext cx="9144000" cy="4716954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 deleteString = “delete from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CategoryName = 'Other‘ ";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Instantiate a new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 = new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cmd.CommandText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deleteString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Set the Connection property</a:t>
            </a:r>
            <a:b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cmd.Connection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4. Call ExecuteNonQuery to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</a:t>
            </a:r>
            <a:r>
              <a:rPr lang="nl-BE" sz="20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cmd.ExecuteNonQuery();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315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1556791"/>
            <a:ext cx="9144000" cy="312527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Eén enkel waarde terugkrijgen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Instantiate a new command</a:t>
            </a:r>
          </a:p>
          <a:p>
            <a:pPr>
              <a:buNone/>
            </a:pP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count(*) from Categories",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Call 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ExecuteScalar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send command</a:t>
            </a:r>
          </a:p>
          <a:p>
            <a:pPr>
              <a:buNone/>
            </a:pP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count = (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cmd.ExecuteScalar</a:t>
            </a:r>
            <a:r>
              <a:rPr lang="en-US" sz="2400" b="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>
                <a:cs typeface="Arial" pitchFamily="34" charset="0"/>
              </a:rPr>
              <a:t>Return type van </a:t>
            </a:r>
            <a:r>
              <a:rPr lang="en-US" sz="2400" dirty="0" err="1">
                <a:cs typeface="Arial" pitchFamily="34" charset="0"/>
              </a:rPr>
              <a:t>methode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ExecuteScalar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dirty="0">
                <a:cs typeface="Arial" pitchFamily="34" charset="0"/>
              </a:rPr>
              <a:t>is </a:t>
            </a:r>
            <a:r>
              <a:rPr lang="en-US" sz="2400" dirty="0" err="1">
                <a:cs typeface="Arial" pitchFamily="34" charset="0"/>
              </a:rPr>
              <a:t>een</a:t>
            </a:r>
            <a:r>
              <a:rPr lang="en-US" sz="2400" dirty="0">
                <a:cs typeface="Arial" pitchFamily="34" charset="0"/>
              </a:rPr>
              <a:t> object</a:t>
            </a:r>
          </a:p>
          <a:p>
            <a:pPr lvl="1"/>
            <a:r>
              <a:rPr lang="en-US" sz="2000" dirty="0" err="1">
                <a:cs typeface="Arial" pitchFamily="34" charset="0"/>
              </a:rPr>
              <a:t>Vandaar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casten</a:t>
            </a:r>
            <a:r>
              <a:rPr lang="en-US" sz="2000" dirty="0">
                <a:cs typeface="Arial" pitchFamily="34" charset="0"/>
              </a:rPr>
              <a:t>!</a:t>
            </a:r>
            <a:endParaRPr lang="nl-BE" sz="20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1127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589"/>
            <a:ext cx="9144000" cy="5257800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using System.Data.SqlClient;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/// Demonstrates how to work with SqlCommand objects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SqlCommandDemo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SqlConnection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SqlCommandDemo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Instantiate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conn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("Data Source=(local);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		 =Northwind;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84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4465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call methods that demo SqlCommand capabilities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static void Main() {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SqlCommandDemo scd = new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SqlCommandDemo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Before Insert");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("------------------------");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ExecuteReader method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scd.ReadData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ExecuteNonQuery method for Insert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scd.Insertdata();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After Insert");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("------------------------------"); </a:t>
            </a:r>
            <a:b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	 scd.ReadData();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525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269377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ExecuteNonQuery method for Update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scd.UpdateData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After Update");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("------------------------------");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scd.ReadData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ExecuteNonQuery method for Delete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scd.DeleteData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Console.WriteLine("Categories After Delete");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("------------------------------"); </a:t>
            </a:r>
          </a:p>
          <a:p>
            <a:pPr>
              <a:buNone/>
            </a:pP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</a:t>
            </a:r>
            <a:r>
              <a:rPr lang="nl-BE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scd.ReadData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nl-BE" sz="1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6114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880"/>
            <a:ext cx="9144000" cy="5074762"/>
          </a:xfrm>
          <a:solidFill>
            <a:schemeClr val="accent1">
              <a:alpha val="5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use ExecuteScalar method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int numberOfRecords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scd.GetNumberOfRecords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Console.WriteLine("Number of Records: {0}", numberOfRecords);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ExecuteReader method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ReadData()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SqlDataReader rdr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conn.Open();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60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 1. Instantiate a new command with a query and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SqlCommand cmd = new SqlCommand("select CategoryName from    								      		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conn);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// 2. Call Execute reader to get query results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rdr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cmd.ExecuteReader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// print the CategoryName of each record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while (rdr.Read())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Console.WriteLine(rdr[0]);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// close the 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if (rdr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3949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99504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ExecuteNonQuery method for Insert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Insertdata()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conn.Open();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4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C# Programming </a:t>
            </a:r>
            <a:r>
              <a:rPr lang="nl-NL" dirty="0" err="1"/>
              <a:t>Techniques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Totaal OPO-cijfer:</a:t>
            </a:r>
          </a:p>
          <a:p>
            <a:pPr lvl="1"/>
            <a:r>
              <a:rPr lang="nl-NL" dirty="0"/>
              <a:t>(1/7 * theorie)  + (3/7 * lab) + (3/7 * GP)</a:t>
            </a:r>
          </a:p>
          <a:p>
            <a:pPr lvl="1"/>
            <a:r>
              <a:rPr lang="nl-NL" dirty="0"/>
              <a:t>Uitzondering: extreem tekort op 1 van de </a:t>
            </a:r>
            <a:r>
              <a:rPr lang="nl-NL" dirty="0" err="1"/>
              <a:t>OLA’s</a:t>
            </a:r>
            <a:endParaRPr lang="nl-NL" dirty="0"/>
          </a:p>
          <a:p>
            <a:r>
              <a:rPr lang="nl-NL" dirty="0"/>
              <a:t>AAP, C# PT =&gt; woensdag 3</a:t>
            </a:r>
            <a:r>
              <a:rPr lang="nl-NL" baseline="30000" dirty="0"/>
              <a:t>de</a:t>
            </a:r>
            <a:r>
              <a:rPr lang="nl-NL" dirty="0"/>
              <a:t> lestijd</a:t>
            </a:r>
          </a:p>
          <a:p>
            <a:r>
              <a:rPr lang="nl-NL" dirty="0"/>
              <a:t>Labo C# PT + uitleg/feedback over AAP </a:t>
            </a:r>
            <a:br>
              <a:rPr lang="nl-NL" dirty="0"/>
            </a:br>
            <a:r>
              <a:rPr lang="nl-NL" dirty="0"/>
              <a:t>			     =&gt; donderdag 3</a:t>
            </a:r>
            <a:r>
              <a:rPr lang="nl-NL" baseline="30000" dirty="0"/>
              <a:t>de</a:t>
            </a:r>
            <a:r>
              <a:rPr lang="nl-NL" dirty="0"/>
              <a:t> lestijd</a:t>
            </a:r>
          </a:p>
          <a:p>
            <a:r>
              <a:rPr lang="nl-NL" dirty="0"/>
              <a:t>				 individuele feedback van labo’s + 					       	 oplossing demonsteren!</a:t>
            </a:r>
          </a:p>
          <a:p>
            <a:r>
              <a:rPr lang="nl-NL" dirty="0"/>
              <a:t>Deze week: nog geen labo =&gt; </a:t>
            </a:r>
            <a:r>
              <a:rPr lang="nl-NL"/>
              <a:t>hou Toledo in de gaten!</a:t>
            </a:r>
            <a:endParaRPr lang="nl-NL" dirty="0"/>
          </a:p>
          <a:p>
            <a:r>
              <a:rPr lang="nl-NL" dirty="0"/>
              <a:t>Om de 3 weken oplossing demonstreren</a:t>
            </a:r>
          </a:p>
          <a:p>
            <a:pPr lvl="1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41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51"/>
            <a:ext cx="9144000" cy="5891349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prepare command string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string insertString = "insert into Categories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(CategoryName, Description) values ('Miscellaneous',    				'Whatever doesn''t fit elsewhere')";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1. Instantiate a new command with a query and connection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SqlCommand cmd = new SqlCommand(insertString, 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2. Call ExecuteNonQuery to send command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cmd.ExecuteNonQuery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finally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// Close the connection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if (conn != null)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conn.Close();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}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 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131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006"/>
            <a:ext cx="9144000" cy="499270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ExecuteNonQuery method for Update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UpdateData()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prepare command string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string updateString = "update Categories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					set CategoryName = 'Other'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                 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CategoryName = '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Miscellaneous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'";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1. Instantiate a new command with command text only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SqlCommand cmd = new SqlCommand(updateString);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830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4771"/>
            <a:ext cx="9144000" cy="499715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2. Set the Connection property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cmd.Connection = conn;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3. Call ExecuteNonQuery to send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cmd.ExecuteNonQuery();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5365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129"/>
            <a:ext cx="9144000" cy="5070374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ExecuteNonQuery method for Delete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void DeleteData(){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prepare command string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string deleteString = "delete from Categories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						where CategoryName = '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'";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1. Instantiate a new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SqlCommand cmd = new SqlCommand();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567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6394"/>
            <a:ext cx="9144000" cy="5436326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// 2. Set the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CommandText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property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cmd.CommandText = deleteString;             	      </a:t>
            </a:r>
            <a:b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	  // 3. Set the Connection property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cmd.Connection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// 4. Call ExecuteNonQuery to send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cmd.ExecuteNonQuery();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}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nl-BE" sz="1400" dirty="0">
                <a:latin typeface="Arial" pitchFamily="34" charset="0"/>
                <a:cs typeface="Arial" pitchFamily="34" charset="0"/>
              </a:rPr>
              <a:t>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699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785"/>
            <a:ext cx="9144000" cy="5661248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use ExecuteScalar method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&lt;/summary&gt;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/// &lt;returns&gt;number of records&lt;/returns&gt;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public int GetNumberOfRecords()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int count = -1;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try{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1. Instantiate a new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SqlCommand cmd = new SqlCommand("select count(*) from 	  	 	      									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// 2. Call ExecuteScalar to send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count = (int)cmd.ExecuteScalar();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7301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Codevoorbeeld: alles te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598817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return count;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18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DBDataReader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9508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 met SqlDataReader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nl-BE" dirty="0"/>
              <a:t>SqlDataReader wordt gebruikt om data te lezen op de meest efficiënte manier</a:t>
            </a:r>
          </a:p>
          <a:p>
            <a:r>
              <a:rPr lang="nl-BE" dirty="0"/>
              <a:t>Het kan </a:t>
            </a:r>
            <a:r>
              <a:rPr lang="nl-BE" b="1" dirty="0"/>
              <a:t>NIET</a:t>
            </a:r>
            <a:r>
              <a:rPr lang="nl-BE" dirty="0"/>
              <a:t> gebruikt worden om data weg te schrijven</a:t>
            </a:r>
          </a:p>
          <a:p>
            <a:r>
              <a:rPr lang="nl-BE" dirty="0"/>
              <a:t>Wordt meestal omschreven als</a:t>
            </a:r>
          </a:p>
          <a:p>
            <a:pPr lvl="1"/>
            <a:r>
              <a:rPr lang="nl-BE" dirty="0"/>
              <a:t>“</a:t>
            </a:r>
            <a:r>
              <a:rPr lang="nl-BE" sz="2900" dirty="0"/>
              <a:t>Fast-forward firehose-like stream of data</a:t>
            </a:r>
            <a:r>
              <a:rPr lang="nl-BE" dirty="0"/>
              <a:t>”</a:t>
            </a:r>
          </a:p>
          <a:p>
            <a:r>
              <a:rPr lang="nl-BE" dirty="0"/>
              <a:t>Data kan enkel gelezen worden op een forward-only sequential manier</a:t>
            </a:r>
          </a:p>
          <a:p>
            <a:pPr lvl="1"/>
            <a:r>
              <a:rPr lang="nl-BE" dirty="0"/>
              <a:t>Eens data gelezen is, moet je het ergens opslaan want je kan </a:t>
            </a:r>
            <a:r>
              <a:rPr lang="nl-BE" b="1" dirty="0"/>
              <a:t>niet</a:t>
            </a:r>
            <a:r>
              <a:rPr lang="nl-BE" dirty="0"/>
              <a:t> terug keren en het opnieuw lezen</a:t>
            </a:r>
          </a:p>
          <a:p>
            <a:pPr lvl="1"/>
            <a:r>
              <a:rPr lang="nl-BE" dirty="0"/>
              <a:t>Doordat enkel forward-only mogelijk is:</a:t>
            </a:r>
          </a:p>
          <a:p>
            <a:pPr lvl="2"/>
            <a:r>
              <a:rPr lang="nl-BE" sz="2900" dirty="0"/>
              <a:t>Heel snel!</a:t>
            </a:r>
          </a:p>
          <a:p>
            <a:pPr lvl="2"/>
            <a:r>
              <a:rPr lang="nl-BE" sz="2900" dirty="0"/>
              <a:t>Geen overhead!</a:t>
            </a:r>
          </a:p>
          <a:p>
            <a:r>
              <a:rPr lang="nl-BE" dirty="0"/>
              <a:t>Dus: als je enkel een groep data éénmaal moet lezen en je wilt dat het vlug gaat, dan is SqlDataReader de beste keuze!</a:t>
            </a:r>
          </a:p>
          <a:p>
            <a:r>
              <a:rPr lang="nl-BE" dirty="0"/>
              <a:t>Ook als de data zodanig groot is dat het niet allemaal in RAM geheugen kan =&gt; gebruik SqlDataReader!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265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650550" y="1484784"/>
            <a:ext cx="7056784" cy="64807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SqlDataReader object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 rdr = cmd.ExecuteReader();</a:t>
            </a:r>
          </a:p>
          <a:p>
            <a:r>
              <a:rPr lang="nl-BE" sz="2800" dirty="0">
                <a:cs typeface="Arial" pitchFamily="34" charset="0"/>
              </a:rPr>
              <a:t>Om een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>
                <a:cs typeface="Arial" pitchFamily="34" charset="0"/>
              </a:rPr>
              <a:t> aan te maken moet je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ExecuteReader</a:t>
            </a:r>
            <a:r>
              <a:rPr lang="nl-BE" sz="2800" dirty="0">
                <a:cs typeface="Arial" pitchFamily="34" charset="0"/>
              </a:rPr>
              <a:t> methode van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800" dirty="0">
                <a:cs typeface="Arial" pitchFamily="34" charset="0"/>
              </a:rPr>
              <a:t> aanroepen, die een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>
                <a:cs typeface="Arial" pitchFamily="34" charset="0"/>
              </a:rPr>
              <a:t> object retourneert</a:t>
            </a:r>
          </a:p>
          <a:p>
            <a:endParaRPr lang="nl-BE" sz="2800" dirty="0">
              <a:cs typeface="Arial" pitchFamily="34" charset="0"/>
            </a:endParaRPr>
          </a:p>
          <a:p>
            <a:endParaRPr lang="nl-BE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672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b="1" dirty="0"/>
              <a:t>ADO.NET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latin typeface="Trebuchet MS" pitchFamily="34" charset="0"/>
              </a:rPr>
              <a:t>Introductie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9FE60EC4-0CF2-4565-8338-01D522F5CBE7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724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Om data te lezen</a:t>
            </a:r>
          </a:p>
          <a:p>
            <a:pPr lvl="1"/>
            <a:r>
              <a:rPr lang="nl-BE" dirty="0"/>
              <a:t>Rij per rij uit tabel halen</a:t>
            </a:r>
          </a:p>
          <a:p>
            <a:pPr lvl="1"/>
            <a:r>
              <a:rPr lang="nl-BE" dirty="0"/>
              <a:t>Eens rij gelezen is, is ze niet meer beschikbaar</a:t>
            </a:r>
          </a:p>
          <a:p>
            <a:pPr lvl="1"/>
            <a:r>
              <a:rPr lang="nl-BE" dirty="0"/>
              <a:t>Om de rij opnieuw te kunnen lezen, moet je een nieuwe instantie aanmaken, en de datastream opnieuw lezen</a:t>
            </a:r>
          </a:p>
          <a:p>
            <a:r>
              <a:rPr lang="nl-BE" dirty="0"/>
              <a:t>Typisch wordt het lezen gedaan a.d.h.v. een 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419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6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while (rdr.Read()) {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get the results of each column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contact = (string)rdr["ContactName"];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company = (string)rdr["CompanyName"];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city    = (string)rdr["City"];</a:t>
            </a:r>
          </a:p>
          <a:p>
            <a:pPr>
              <a:buNone/>
            </a:pPr>
            <a:endParaRPr lang="nl-BE" sz="24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print out the results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Console.Write(contact);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Console.Write(city);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Console.Write(company);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Console.WriteLine();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948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lezen: 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93296"/>
          </a:xfrm>
        </p:spPr>
        <p:txBody>
          <a:bodyPr>
            <a:normAutofit/>
          </a:bodyPr>
          <a:lstStyle/>
          <a:p>
            <a:r>
              <a:rPr lang="nl-BE" sz="2800" dirty="0">
                <a:latin typeface="Consolas" pitchFamily="49" charset="0"/>
                <a:cs typeface="Consolas" pitchFamily="49" charset="0"/>
              </a:rPr>
              <a:t>Read</a:t>
            </a:r>
            <a:r>
              <a:rPr lang="nl-BE" sz="2800" dirty="0"/>
              <a:t> methode van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/>
              <a:t> retourneert een boolean</a:t>
            </a:r>
          </a:p>
          <a:p>
            <a:pPr lvl="1"/>
            <a:r>
              <a:rPr lang="nl-BE" dirty="0"/>
              <a:t>True als er nog rijen te lezen zijn</a:t>
            </a:r>
          </a:p>
          <a:p>
            <a:pPr lvl="1"/>
            <a:r>
              <a:rPr lang="nl-BE" dirty="0"/>
              <a:t>Wanneer laatste record gelezen is =&gt; false</a:t>
            </a:r>
          </a:p>
          <a:p>
            <a:r>
              <a:rPr lang="nl-BE" sz="2800" dirty="0"/>
              <a:t>Merk op dat je zowel via de kolomindex als via de kolomnaam data van een kolom kan halen</a:t>
            </a:r>
          </a:p>
          <a:p>
            <a:r>
              <a:rPr lang="nl-BE" sz="2800" dirty="0"/>
              <a:t>Vergeet niet te casten</a:t>
            </a:r>
          </a:p>
          <a:p>
            <a:r>
              <a:rPr lang="nl-BE" sz="2800" dirty="0"/>
              <a:t>Vergeet niet om je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800" dirty="0"/>
              <a:t> te sluiten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212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3475"/>
            <a:ext cx="9144000" cy="5655171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System.Data.SqlClient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SqlDataReaderExample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class ReaderDemo 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static void Main() 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ReaderDemo rd = new ReaderDemo();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rd.SimpleRead();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public void SimpleRead() {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declare the SqlDataReader, which is used in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both the try block and the finally block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SqlDataReader rdr = null;</a:t>
            </a:r>
          </a:p>
          <a:p>
            <a:pPr>
              <a:buNone/>
            </a:pPr>
            <a:endParaRPr lang="nl-BE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762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6938"/>
            <a:ext cx="9144000" cy="5052605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create a connection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conn = new SqlConnection(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"Data Source=(local);Initial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Catalog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=Northwind; </a:t>
            </a:r>
            <a:b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create a command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 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* from Customers",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open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conn.Open();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get an instance of the SqlDataReader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rdr = cmd.ExecuteReader();</a:t>
            </a:r>
          </a:p>
          <a:p>
            <a:pPr>
              <a:buNone/>
            </a:pPr>
            <a:endParaRPr lang="nl-BE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414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684"/>
            <a:ext cx="9144000" cy="5879315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print a set of column headers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Console.WriteLine("Contact Name             City                Company Name");</a:t>
            </a:r>
          </a:p>
          <a:p>
            <a:pPr>
              <a:buNone/>
            </a:pPr>
            <a:r>
              <a:rPr lang="nl-BE" sz="1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Console.WriteLine("------------             ------------        ------------");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print necessary columns of each record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 (rdr.Read())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get the results of each column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string contact = (string)rdr["ContactName"];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string company = (string)rdr["CompanyName"];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string city    = (string)rdr["City"];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print out the results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Console.Write(contact);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Console.Write(city);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Console.Write(company);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17289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3480"/>
            <a:ext cx="9144000" cy="499715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finally{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3. close the 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(rdr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close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if (conn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99552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Heel geschikt om heel snel data te lezen</a:t>
            </a:r>
          </a:p>
          <a:p>
            <a:r>
              <a:rPr lang="nl-BE" dirty="0"/>
              <a:t>Ideaal om bijv.</a:t>
            </a:r>
          </a:p>
          <a:p>
            <a:pPr lvl="1"/>
            <a:r>
              <a:rPr lang="nl-BE" dirty="0"/>
              <a:t>ListBox of DropDownList te populeren</a:t>
            </a:r>
          </a:p>
          <a:p>
            <a:r>
              <a:rPr lang="nl-BE" dirty="0"/>
              <a:t>Indien je data wilt wijzigen en terug sturen naar databank</a:t>
            </a:r>
          </a:p>
          <a:p>
            <a:pPr lvl="1"/>
            <a:r>
              <a:rPr lang="nl-BE" dirty="0"/>
              <a:t>Gebruik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DataAdapter</a:t>
            </a:r>
            <a:r>
              <a:rPr lang="nl-BE" dirty="0"/>
              <a:t> (zie straks)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962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3070"/>
            <a:ext cx="9144000" cy="5445224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 connection = new SqlConnection();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connection.CreateCommand();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cmd.CommandType = CommandType.Text;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cmd.CommandText = "SELECT ProductID, ProductName FROM Products";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connection.Open();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SqlDataReader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rdr = cmd.ExecuteReader();</a:t>
            </a:r>
          </a:p>
          <a:p>
            <a:pPr>
              <a:buNone/>
            </a:pP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DataTable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products = new DataTable();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products.Load(rdr, </a:t>
            </a:r>
            <a:r>
              <a:rPr lang="nl-BE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LoadOption.PreserveChanges</a:t>
            </a: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connection.Close();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cmbProducts.DataSource = products;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cmbProducts.DisplayMember = "ProductName";</a:t>
            </a:r>
          </a:p>
          <a:p>
            <a:pPr>
              <a:buNone/>
            </a:pPr>
            <a:r>
              <a:rPr lang="nl-BE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cmbProducts.ValueMember = "ProductID";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9785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DBDAtaAdapTer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955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ADO.NET?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523232"/>
            <a:ext cx="8534399" cy="452596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ADO.NET: </a:t>
            </a:r>
            <a:r>
              <a:rPr lang="nl-BE" dirty="0" err="1"/>
              <a:t>objectgeöriënteerde</a:t>
            </a:r>
            <a:r>
              <a:rPr lang="nl-BE" dirty="0"/>
              <a:t> verzameling van bibliotheken die toelaat om met verschillende “databronnen” te interageren</a:t>
            </a:r>
          </a:p>
          <a:p>
            <a:r>
              <a:rPr lang="nl-BE" dirty="0"/>
              <a:t>Databron?</a:t>
            </a:r>
          </a:p>
          <a:p>
            <a:pPr lvl="1"/>
            <a:r>
              <a:rPr lang="nl-BE" dirty="0"/>
              <a:t>Databank</a:t>
            </a:r>
          </a:p>
          <a:p>
            <a:pPr lvl="1"/>
            <a:r>
              <a:rPr lang="nl-BE" dirty="0"/>
              <a:t>Tekstbestand</a:t>
            </a:r>
          </a:p>
          <a:p>
            <a:pPr lvl="1"/>
            <a:r>
              <a:rPr lang="nl-BE" dirty="0"/>
              <a:t>Excel</a:t>
            </a:r>
          </a:p>
          <a:p>
            <a:pPr lvl="1"/>
            <a:r>
              <a:rPr lang="nl-BE" dirty="0"/>
              <a:t>XML file</a:t>
            </a:r>
          </a:p>
          <a:p>
            <a:r>
              <a:rPr lang="nl-BE" dirty="0"/>
              <a:t>We zullen ons vooral concentreren op databanken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001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DbDataAdapter-SqlDataAdapter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60</a:t>
            </a:fld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113663"/>
            <a:ext cx="9036496" cy="34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617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DbDataAdapter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DbDataAdapter</a:t>
            </a:r>
            <a:r>
              <a:rPr lang="nl-BE" dirty="0"/>
              <a:t> wordt gebruikt om data tussen data source (databank, Excel file,...) en </a:t>
            </a:r>
            <a:r>
              <a:rPr lang="nl-BE" dirty="0" err="1"/>
              <a:t>datatable</a:t>
            </a:r>
            <a:r>
              <a:rPr lang="nl-BE" dirty="0"/>
              <a:t> uit te wisselen (opvragen en updaten)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573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DataSet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DataAdapter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62</a:t>
            </a:fld>
            <a:endParaRPr lang="nl-BE"/>
          </a:p>
        </p:txBody>
      </p:sp>
      <p:pic>
        <p:nvPicPr>
          <p:cNvPr id="5" name="Picture 2" descr="ado net architecture jobscoch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7877611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995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vs SqlDataAdapter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/>
              <a:t>voert de volgende taken uit </a:t>
            </a:r>
          </a:p>
          <a:p>
            <a:pPr lvl="1"/>
            <a:r>
              <a:rPr lang="nl-BE" dirty="0"/>
              <a:t>om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  <a:r>
              <a:rPr lang="nl-BE" dirty="0"/>
              <a:t> op te vullen met data</a:t>
            </a:r>
          </a:p>
          <a:p>
            <a:pPr lvl="2"/>
            <a:r>
              <a:rPr lang="nl-BE" dirty="0"/>
              <a:t>Connectie openen</a:t>
            </a:r>
          </a:p>
          <a:p>
            <a:pPr lvl="2"/>
            <a:r>
              <a:rPr lang="nl-BE" dirty="0"/>
              <a:t>Data ontvangen en in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  <a:r>
              <a:rPr lang="nl-BE" dirty="0"/>
              <a:t> stoppen</a:t>
            </a:r>
          </a:p>
          <a:p>
            <a:pPr lvl="2"/>
            <a:r>
              <a:rPr lang="nl-BE" dirty="0"/>
              <a:t>Connectie sluiten</a:t>
            </a:r>
          </a:p>
          <a:p>
            <a:pPr lvl="1"/>
            <a:r>
              <a:rPr lang="nl-BE" dirty="0"/>
              <a:t>Om een databron te updaten met de veranderingen aangebracht in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</a:p>
          <a:p>
            <a:pPr lvl="2"/>
            <a:r>
              <a:rPr lang="nl-BE" dirty="0"/>
              <a:t>Connectie openen</a:t>
            </a:r>
          </a:p>
          <a:p>
            <a:pPr lvl="2"/>
            <a:r>
              <a:rPr lang="nl-BE" dirty="0"/>
              <a:t>Veranderingen schrijven van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DataSet</a:t>
            </a:r>
            <a:r>
              <a:rPr lang="nl-BE" dirty="0"/>
              <a:t> naar databron</a:t>
            </a:r>
          </a:p>
          <a:p>
            <a:pPr lvl="2"/>
            <a:r>
              <a:rPr lang="nl-BE" dirty="0"/>
              <a:t>Connectie sluiten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80008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Werken met gedisconnecteerde data: DataSet en SqlDataAdapter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DataSet</a:t>
            </a:r>
          </a:p>
          <a:p>
            <a:pPr lvl="1"/>
            <a:r>
              <a:rPr lang="nl-BE" dirty="0"/>
              <a:t>In-memory data opslag die verschillende tabellen kan bewaren</a:t>
            </a:r>
          </a:p>
          <a:p>
            <a:pPr lvl="1"/>
            <a:r>
              <a:rPr lang="nl-BE" dirty="0"/>
              <a:t>Kan enkel data bewaren en niet met de databron interageren</a:t>
            </a:r>
          </a:p>
          <a:p>
            <a:r>
              <a:rPr lang="nl-BE" dirty="0"/>
              <a:t>SqlDataAdapter</a:t>
            </a:r>
          </a:p>
          <a:p>
            <a:pPr lvl="1"/>
            <a:r>
              <a:rPr lang="nl-BE" dirty="0"/>
              <a:t>Beheert de connectie met de databron </a:t>
            </a:r>
          </a:p>
          <a:p>
            <a:pPr lvl="1"/>
            <a:r>
              <a:rPr lang="nl-BE" dirty="0"/>
              <a:t>Opent connectie enkel wanneer nodig, en sluit het van zodra werk uitgevoerd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159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Wanneer werken met gedisconnecteerde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61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Vertegenwoordiger</a:t>
            </a:r>
          </a:p>
          <a:p>
            <a:pPr lvl="1"/>
            <a:r>
              <a:rPr lang="nl-BE" dirty="0"/>
              <a:t>Syncht ‘s morgens met databank</a:t>
            </a:r>
          </a:p>
          <a:p>
            <a:pPr lvl="1"/>
            <a:r>
              <a:rPr lang="nl-BE" dirty="0"/>
              <a:t>Voegt overdag klanten toe</a:t>
            </a:r>
          </a:p>
          <a:p>
            <a:pPr lvl="1"/>
            <a:r>
              <a:rPr lang="nl-BE" dirty="0"/>
              <a:t>Wijzigt bestellingen</a:t>
            </a:r>
          </a:p>
          <a:p>
            <a:pPr lvl="1"/>
            <a:r>
              <a:rPr lang="nl-BE" dirty="0"/>
              <a:t>Syncht ‘s avonds opnieuw met databank</a:t>
            </a:r>
          </a:p>
          <a:p>
            <a:r>
              <a:rPr lang="nl-BE" dirty="0"/>
              <a:t>Website schaalbaarder maken</a:t>
            </a:r>
          </a:p>
          <a:p>
            <a:pPr lvl="1"/>
            <a:r>
              <a:rPr lang="nl-BE" sz="2700" dirty="0"/>
              <a:t>Met SqlDataReader =&gt; telkens opnieuw connectie maken met databank als er een nieuwe pagina getoond wordt</a:t>
            </a:r>
          </a:p>
          <a:p>
            <a:pPr lvl="1"/>
            <a:r>
              <a:rPr lang="nl-BE" sz="2700" dirty="0"/>
              <a:t>Dit zal problemen geven met schaalbaarheid als het aantal gebruikers toeneemt</a:t>
            </a:r>
          </a:p>
          <a:p>
            <a:pPr lvl="1"/>
            <a:r>
              <a:rPr lang="nl-BE" sz="2700" dirty="0"/>
              <a:t>Een manier om dit op te lossen: DataSet gebruiken, die telkens geüpdatet wordt (alles wordt in soort cache bewaard). Van zodra nieuwe pagina wordt gevraagd =&gt; data uit cache halen</a:t>
            </a:r>
          </a:p>
          <a:p>
            <a:pPr lvl="1"/>
            <a:r>
              <a:rPr lang="nl-BE" sz="2700" dirty="0"/>
              <a:t>Niet telkens connectie maken met databank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5446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58184" y="1523232"/>
            <a:ext cx="8064896" cy="18002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Een DataSet en SqlDataAdapter object creëren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 dsCustomers = new </a:t>
            </a:r>
            <a:r>
              <a:rPr lang="nl-BE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nl-BE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SqlDataAdapter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CompanyName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from Customers",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2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nl-BE" sz="2800" dirty="0">
                <a:cs typeface="Arial" pitchFamily="34" charset="0"/>
              </a:rPr>
              <a:t>SQL select statement zegt welke data naar DataSet zal gestuurd worden</a:t>
            </a:r>
          </a:p>
          <a:p>
            <a:r>
              <a:rPr lang="nl-BE" sz="2800" dirty="0">
                <a:cs typeface="Arial" pitchFamily="34" charset="0"/>
              </a:rPr>
              <a:t>conn moet reeds bestaan, maar nog niet geopend zijn: dit is de verantwoordelijkheid van de </a:t>
            </a:r>
            <a:r>
              <a:rPr lang="nl-BE" sz="2800" dirty="0" err="1">
                <a:latin typeface="Consolas" pitchFamily="49" charset="0"/>
                <a:cs typeface="Consolas" pitchFamily="49" charset="0"/>
              </a:rPr>
              <a:t>SqlDataAdapter</a:t>
            </a:r>
            <a:endParaRPr lang="nl-BE" sz="2800" dirty="0">
              <a:latin typeface="Consolas" pitchFamily="49" charset="0"/>
              <a:cs typeface="Consolas" pitchFamily="49" charset="0"/>
            </a:endParaRPr>
          </a:p>
          <a:p>
            <a:r>
              <a:rPr lang="nl-BE" sz="2800" dirty="0" err="1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sz="2800" dirty="0">
                <a:cs typeface="Arial" pitchFamily="34" charset="0"/>
              </a:rPr>
              <a:t> bevat alle commando’s om te interageren met de </a:t>
            </a:r>
            <a:r>
              <a:rPr lang="nl-BE" sz="2800" dirty="0" err="1">
                <a:cs typeface="Arial" pitchFamily="34" charset="0"/>
              </a:rPr>
              <a:t>databron</a:t>
            </a:r>
            <a:endParaRPr lang="nl-BE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2905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2229394"/>
            <a:ext cx="9144000" cy="43195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Creëren van een SqlDataAdapter: insert, update en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3232"/>
            <a:ext cx="8656320" cy="4525963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>
                <a:cs typeface="Arial" pitchFamily="34" charset="0"/>
              </a:rPr>
              <a:t>Manier om insert, update of delete commando’s automatisch toe te voegen</a:t>
            </a:r>
          </a:p>
          <a:p>
            <a:pPr>
              <a:buNone/>
            </a:pPr>
            <a:r>
              <a:rPr lang="nl-BE" sz="23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SqlCommandBuilder cmdBldr = new SqlCommandBuilder(daCustomers);</a:t>
            </a:r>
          </a:p>
          <a:p>
            <a:r>
              <a:rPr lang="nl-BE" sz="2800" dirty="0">
                <a:cs typeface="Arial" pitchFamily="34" charset="0"/>
              </a:rPr>
              <a:t>Hiervoor heb je wel een bestaande </a:t>
            </a:r>
            <a:r>
              <a:rPr lang="nl-BE" sz="2800" dirty="0" err="1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sz="2800" dirty="0">
                <a:cs typeface="Arial" pitchFamily="34" charset="0"/>
              </a:rPr>
              <a:t> (=</a:t>
            </a:r>
            <a:r>
              <a:rPr lang="nl-BE" sz="2800" dirty="0" err="1">
                <a:latin typeface="Consolas" pitchFamily="49" charset="0"/>
                <a:cs typeface="Consolas" pitchFamily="49" charset="0"/>
              </a:rPr>
              <a:t>daCustomers</a:t>
            </a:r>
            <a:r>
              <a:rPr lang="nl-BE" sz="2800" dirty="0">
                <a:cs typeface="Arial" pitchFamily="34" charset="0"/>
              </a:rPr>
              <a:t>) nodig</a:t>
            </a:r>
          </a:p>
          <a:p>
            <a:r>
              <a:rPr lang="nl-BE" sz="2800" dirty="0">
                <a:cs typeface="Arial" pitchFamily="34" charset="0"/>
              </a:rPr>
              <a:t>Hierdoor weet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SqlCommandBuilder</a:t>
            </a:r>
            <a:r>
              <a:rPr lang="nl-BE" sz="2800" dirty="0">
                <a:cs typeface="Arial" pitchFamily="34" charset="0"/>
              </a:rPr>
              <a:t> aan welke </a:t>
            </a:r>
            <a:r>
              <a:rPr lang="nl-BE" sz="2800" dirty="0">
                <a:latin typeface="Consolas" pitchFamily="49" charset="0"/>
                <a:cs typeface="Consolas" pitchFamily="49" charset="0"/>
              </a:rPr>
              <a:t>SqlDataAdapter</a:t>
            </a:r>
            <a:r>
              <a:rPr lang="nl-BE" sz="2800" dirty="0">
                <a:cs typeface="Arial" pitchFamily="34" charset="0"/>
              </a:rPr>
              <a:t> hij commando’s moet toevoegen (zie ook volgende les!)</a:t>
            </a:r>
          </a:p>
          <a:p>
            <a:endParaRPr lang="nl-BE" sz="2800" dirty="0">
              <a:cs typeface="Arial" pitchFamily="34" charset="0"/>
            </a:endParaRPr>
          </a:p>
          <a:p>
            <a:r>
              <a:rPr lang="nl-BE" sz="2800" dirty="0">
                <a:cs typeface="Arial" pitchFamily="34" charset="0"/>
              </a:rPr>
              <a:t>Meer informatie over SqlCommandBuilder: zie </a:t>
            </a:r>
            <a:r>
              <a:rPr lang="nl-BE" sz="2800" dirty="0">
                <a:hlinkClick r:id="rId3"/>
              </a:rPr>
              <a:t>http://msdn.microsoft.com/en-us/library/system.data.sqlclient.sqlcommandbuilder.aspx</a:t>
            </a:r>
            <a:endParaRPr lang="nl-BE" sz="2800" dirty="0">
              <a:cs typeface="Arial" pitchFamily="34" charset="0"/>
            </a:endParaRPr>
          </a:p>
          <a:p>
            <a:endParaRPr lang="nl-BE" sz="28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3875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DATASEt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227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30619" y="1523232"/>
            <a:ext cx="6984776" cy="432048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opvullen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daCustomers.Fill(dsCustomers, "Customers");</a:t>
            </a:r>
          </a:p>
          <a:p>
            <a:r>
              <a:rPr lang="nl-BE" sz="2400" dirty="0">
                <a:cs typeface="Arial" pitchFamily="34" charset="0"/>
              </a:rPr>
              <a:t>Aan de hand van bovenstaande commando (</a:t>
            </a:r>
            <a:r>
              <a:rPr lang="nl-BE" sz="2400" dirty="0">
                <a:latin typeface="Consolas" pitchFamily="49" charset="0"/>
                <a:cs typeface="Consolas" pitchFamily="49" charset="0"/>
              </a:rPr>
              <a:t>Fill</a:t>
            </a:r>
            <a:r>
              <a:rPr lang="nl-BE" sz="2400" dirty="0">
                <a:cs typeface="Arial" pitchFamily="34" charset="0"/>
              </a:rPr>
              <a:t> methode van SqlDataAdapter) kan de DataSet opgevuld worden</a:t>
            </a:r>
          </a:p>
          <a:p>
            <a:r>
              <a:rPr lang="nl-BE" sz="2400" dirty="0">
                <a:cs typeface="Arial" pitchFamily="34" charset="0"/>
              </a:rPr>
              <a:t>Fill methode gebruikt 2 parameters:</a:t>
            </a:r>
          </a:p>
          <a:p>
            <a:pPr lvl="1"/>
            <a:r>
              <a:rPr lang="nl-BE" sz="2000" dirty="0">
                <a:cs typeface="Arial" pitchFamily="34" charset="0"/>
              </a:rPr>
              <a:t>DataSet: moet reeds geïnstantieerd zijn</a:t>
            </a:r>
          </a:p>
          <a:p>
            <a:pPr lvl="1"/>
            <a:r>
              <a:rPr lang="nl-BE" sz="2000" dirty="0">
                <a:cs typeface="Arial" pitchFamily="34" charset="0"/>
              </a:rPr>
              <a:t>Tabelnaam: </a:t>
            </a:r>
          </a:p>
          <a:p>
            <a:pPr lvl="2"/>
            <a:r>
              <a:rPr lang="nl-BE" sz="1900" dirty="0">
                <a:cs typeface="Arial" pitchFamily="34" charset="0"/>
              </a:rPr>
              <a:t>naam van de tabel die zal gecreërd worden in DataSet</a:t>
            </a:r>
          </a:p>
          <a:p>
            <a:pPr lvl="2"/>
            <a:r>
              <a:rPr lang="nl-BE" sz="1900" dirty="0">
                <a:cs typeface="Arial" pitchFamily="34" charset="0"/>
              </a:rPr>
              <a:t>Naam mag vrij gekozen worden</a:t>
            </a:r>
          </a:p>
          <a:p>
            <a:pPr lvl="2"/>
            <a:r>
              <a:rPr lang="nl-BE" sz="1900" dirty="0">
                <a:cs typeface="Arial" pitchFamily="34" charset="0"/>
              </a:rPr>
              <a:t>Wordt enkel gebruikt om er later naar te kunnen verwijzen</a:t>
            </a:r>
          </a:p>
          <a:p>
            <a:r>
              <a:rPr lang="nl-BE" sz="2400" dirty="0">
                <a:cs typeface="Arial" pitchFamily="34" charset="0"/>
              </a:rPr>
              <a:t>Fill methode heeft ook versie (remember overloading) met slechts 1 parameter</a:t>
            </a:r>
          </a:p>
          <a:p>
            <a:pPr lvl="1"/>
            <a:r>
              <a:rPr lang="nl-BE" sz="2000" dirty="0">
                <a:cs typeface="Arial" pitchFamily="34" charset="0"/>
              </a:rPr>
              <a:t>Enkel DataSet</a:t>
            </a:r>
          </a:p>
          <a:p>
            <a:pPr lvl="1"/>
            <a:r>
              <a:rPr lang="nl-BE" sz="2000" dirty="0">
                <a:cs typeface="Arial" pitchFamily="34" charset="0"/>
              </a:rPr>
              <a:t>Tabelnaam krijgt dan een defaultnaam: bijv. table1</a:t>
            </a:r>
          </a:p>
          <a:p>
            <a:endParaRPr lang="nl-BE" sz="24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735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ADO.NET architectuur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1026" name="Picture 2" descr="Data provider graph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2377"/>
            <a:ext cx="9161773" cy="504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8542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545921" y="2658359"/>
            <a:ext cx="6552728" cy="100811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gebruiken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>
                <a:cs typeface="Arial" pitchFamily="34" charset="0"/>
              </a:rPr>
              <a:t>Code om DataSet te binden aan DataGrid in een Form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dgCustomers.DataSource = dsCustomers; 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dgCustomers.DataMember = "Customers";</a:t>
            </a:r>
          </a:p>
          <a:p>
            <a:pPr>
              <a:buNone/>
            </a:pPr>
            <a:endParaRPr lang="nl-B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4568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80458" y="3266918"/>
            <a:ext cx="7416824" cy="93610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Veranderingen updaten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nl-BE" sz="2800" dirty="0"/>
              <a:t>Na veranderingen aan data (in DataSet) aangebracht</a:t>
            </a:r>
          </a:p>
          <a:p>
            <a:pPr lvl="1"/>
            <a:r>
              <a:rPr lang="nl-BE" sz="2400" dirty="0"/>
              <a:t>Wijzigingen terugschrijven naar databank:</a:t>
            </a:r>
          </a:p>
          <a:p>
            <a:pPr>
              <a:buNone/>
            </a:pPr>
            <a:r>
              <a:rPr lang="nl-BE" sz="2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daCustomers.Update(dsCustomers, "Customers");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609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2555776" y="2186702"/>
            <a:ext cx="173364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4888" y="274638"/>
            <a:ext cx="8229600" cy="1143000"/>
          </a:xfrm>
        </p:spPr>
        <p:txBody>
          <a:bodyPr/>
          <a:lstStyle/>
          <a:p>
            <a:r>
              <a:rPr lang="nl-BE" dirty="0"/>
              <a:t>Dataset organisatie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159360" y="6352231"/>
            <a:ext cx="527440" cy="365125"/>
          </a:xfrm>
        </p:spPr>
        <p:txBody>
          <a:bodyPr/>
          <a:lstStyle/>
          <a:p>
            <a:fld id="{9FE60EC4-0CF2-4565-8338-01D522F5CBE7}" type="slidenum">
              <a:rPr lang="nl-BE" smtClean="0"/>
              <a:pPr/>
              <a:t>72</a:t>
            </a:fld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374122" y="1178699"/>
            <a:ext cx="3888432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200" dirty="0"/>
              <a:t>Dataset</a:t>
            </a:r>
          </a:p>
        </p:txBody>
      </p:sp>
      <p:sp>
        <p:nvSpPr>
          <p:cNvPr id="6" name="Rechthoek 5"/>
          <p:cNvSpPr/>
          <p:nvPr/>
        </p:nvSpPr>
        <p:spPr>
          <a:xfrm>
            <a:off x="2411760" y="2330718"/>
            <a:ext cx="173364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2267744" y="2525694"/>
            <a:ext cx="173364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</a:t>
            </a:r>
            <a:r>
              <a:rPr lang="nl-BE" sz="2400" dirty="0" err="1"/>
              <a:t>table</a:t>
            </a:r>
            <a:endParaRPr lang="nl-BE" sz="2400" dirty="0"/>
          </a:p>
        </p:txBody>
      </p:sp>
      <p:sp>
        <p:nvSpPr>
          <p:cNvPr id="9" name="Rechthoek 8"/>
          <p:cNvSpPr/>
          <p:nvPr/>
        </p:nvSpPr>
        <p:spPr>
          <a:xfrm>
            <a:off x="1742274" y="4152608"/>
            <a:ext cx="174347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1598258" y="4296624"/>
            <a:ext cx="174347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1454242" y="4491600"/>
            <a:ext cx="174347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column</a:t>
            </a:r>
          </a:p>
        </p:txBody>
      </p:sp>
      <p:sp>
        <p:nvSpPr>
          <p:cNvPr id="12" name="Rechthoek 11"/>
          <p:cNvSpPr/>
          <p:nvPr/>
        </p:nvSpPr>
        <p:spPr>
          <a:xfrm>
            <a:off x="4319972" y="4214304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/>
          <p:cNvSpPr/>
          <p:nvPr/>
        </p:nvSpPr>
        <p:spPr>
          <a:xfrm>
            <a:off x="4175956" y="4358320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4031940" y="4553296"/>
            <a:ext cx="1656184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</a:t>
            </a:r>
            <a:r>
              <a:rPr lang="nl-BE" sz="2400" dirty="0" err="1"/>
              <a:t>Row</a:t>
            </a:r>
            <a:endParaRPr lang="nl-BE" sz="2400" dirty="0"/>
          </a:p>
        </p:txBody>
      </p:sp>
      <p:sp>
        <p:nvSpPr>
          <p:cNvPr id="15" name="Rechthoek 14"/>
          <p:cNvSpPr/>
          <p:nvPr/>
        </p:nvSpPr>
        <p:spPr>
          <a:xfrm>
            <a:off x="6757776" y="4235352"/>
            <a:ext cx="17636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15"/>
          <p:cNvSpPr/>
          <p:nvPr/>
        </p:nvSpPr>
        <p:spPr>
          <a:xfrm>
            <a:off x="6613760" y="4379368"/>
            <a:ext cx="17636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/>
          <p:cNvSpPr/>
          <p:nvPr/>
        </p:nvSpPr>
        <p:spPr>
          <a:xfrm>
            <a:off x="6469744" y="4574344"/>
            <a:ext cx="1763688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 err="1"/>
              <a:t>Constraint</a:t>
            </a:r>
            <a:endParaRPr lang="nl-BE" sz="2400" dirty="0"/>
          </a:p>
        </p:txBody>
      </p:sp>
      <p:sp>
        <p:nvSpPr>
          <p:cNvPr id="18" name="Rechthoek 17"/>
          <p:cNvSpPr/>
          <p:nvPr/>
        </p:nvSpPr>
        <p:spPr>
          <a:xfrm>
            <a:off x="1643813" y="5627210"/>
            <a:ext cx="163477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/>
          <p:cNvSpPr/>
          <p:nvPr/>
        </p:nvSpPr>
        <p:spPr>
          <a:xfrm>
            <a:off x="1499797" y="5771226"/>
            <a:ext cx="163477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1355781" y="5966202"/>
            <a:ext cx="1634770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dirty="0"/>
              <a:t>Data </a:t>
            </a:r>
            <a:r>
              <a:rPr lang="nl-BE" sz="2400" dirty="0" err="1"/>
              <a:t>relation</a:t>
            </a:r>
            <a:endParaRPr lang="nl-BE" sz="2400" dirty="0"/>
          </a:p>
        </p:txBody>
      </p:sp>
      <p:cxnSp>
        <p:nvCxnSpPr>
          <p:cNvPr id="22" name="Rechte verbindingslijn 21"/>
          <p:cNvCxnSpPr/>
          <p:nvPr/>
        </p:nvCxnSpPr>
        <p:spPr>
          <a:xfrm>
            <a:off x="971600" y="1898779"/>
            <a:ext cx="0" cy="4442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>
            <a:off x="971600" y="6341415"/>
            <a:ext cx="3841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1"/>
          </p:cNvCxnSpPr>
          <p:nvPr/>
        </p:nvCxnSpPr>
        <p:spPr>
          <a:xfrm flipH="1">
            <a:off x="971600" y="2885734"/>
            <a:ext cx="1296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>
            <a:stCxn id="8" idx="2"/>
          </p:cNvCxnSpPr>
          <p:nvPr/>
        </p:nvCxnSpPr>
        <p:spPr>
          <a:xfrm>
            <a:off x="3134567" y="3245774"/>
            <a:ext cx="0" cy="453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2614010" y="3699191"/>
            <a:ext cx="50256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>
            <a:endCxn id="15" idx="0"/>
          </p:cNvCxnSpPr>
          <p:nvPr/>
        </p:nvCxnSpPr>
        <p:spPr>
          <a:xfrm>
            <a:off x="7639620" y="3699191"/>
            <a:ext cx="0" cy="536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>
            <a:stCxn id="12" idx="0"/>
          </p:cNvCxnSpPr>
          <p:nvPr/>
        </p:nvCxnSpPr>
        <p:spPr>
          <a:xfrm flipV="1">
            <a:off x="5148064" y="3699191"/>
            <a:ext cx="0" cy="51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>
            <a:stCxn id="9" idx="0"/>
          </p:cNvCxnSpPr>
          <p:nvPr/>
        </p:nvCxnSpPr>
        <p:spPr>
          <a:xfrm flipV="1">
            <a:off x="2614010" y="3699191"/>
            <a:ext cx="0" cy="453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6551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organisatie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Dataset:</a:t>
            </a:r>
          </a:p>
          <a:p>
            <a:pPr lvl="1"/>
            <a:r>
              <a:rPr lang="nl-BE" dirty="0"/>
              <a:t>Georganiseerd zoals relationele databank</a:t>
            </a:r>
          </a:p>
          <a:p>
            <a:pPr lvl="1"/>
            <a:r>
              <a:rPr lang="nl-BE" dirty="0"/>
              <a:t>Kan meerdere tabellen bevatten</a:t>
            </a:r>
          </a:p>
          <a:p>
            <a:pPr lvl="1"/>
            <a:r>
              <a:rPr lang="nl-BE" dirty="0"/>
              <a:t>Elke tabel kan meerdere kolommen en rijen bevatten</a:t>
            </a:r>
          </a:p>
          <a:p>
            <a:pPr lvl="1"/>
            <a:r>
              <a:rPr lang="nl-BE" dirty="0"/>
              <a:t>Elke tabel kan 1 of meer </a:t>
            </a:r>
            <a:r>
              <a:rPr lang="nl-BE" dirty="0" err="1"/>
              <a:t>constraints</a:t>
            </a:r>
            <a:r>
              <a:rPr lang="nl-BE" dirty="0"/>
              <a:t> bevatten</a:t>
            </a:r>
          </a:p>
          <a:p>
            <a:pPr lvl="2"/>
            <a:r>
              <a:rPr lang="nl-BE" dirty="0"/>
              <a:t>Definiëren unieke sleutel, </a:t>
            </a:r>
            <a:r>
              <a:rPr lang="nl-BE" dirty="0" err="1"/>
              <a:t>foreign</a:t>
            </a:r>
            <a:r>
              <a:rPr lang="nl-BE" dirty="0"/>
              <a:t> </a:t>
            </a:r>
            <a:r>
              <a:rPr lang="nl-BE" dirty="0" err="1"/>
              <a:t>key</a:t>
            </a:r>
            <a:endParaRPr lang="nl-BE" dirty="0"/>
          </a:p>
          <a:p>
            <a:r>
              <a:rPr lang="nl-BE" dirty="0"/>
              <a:t>Onthou dat:</a:t>
            </a:r>
          </a:p>
          <a:p>
            <a:pPr lvl="1"/>
            <a:r>
              <a:rPr lang="nl-BE" dirty="0"/>
              <a:t>Elke tabel correspondeert met </a:t>
            </a:r>
            <a:r>
              <a:rPr lang="nl-BE" dirty="0" err="1"/>
              <a:t>resultset</a:t>
            </a:r>
            <a:r>
              <a:rPr lang="nl-BE" dirty="0"/>
              <a:t> die geretourneerd wordt door SELECT statement</a:t>
            </a:r>
          </a:p>
          <a:p>
            <a:pPr lvl="1"/>
            <a:r>
              <a:rPr lang="nl-BE" dirty="0"/>
              <a:t>Alle objecten worden </a:t>
            </a:r>
            <a:r>
              <a:rPr lang="nl-BE" dirty="0" err="1"/>
              <a:t>opgeslaan</a:t>
            </a:r>
            <a:r>
              <a:rPr lang="nl-BE" dirty="0"/>
              <a:t> in </a:t>
            </a:r>
            <a:r>
              <a:rPr lang="nl-BE" dirty="0" err="1"/>
              <a:t>collections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640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klassen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2354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nl-BE" dirty="0" err="1"/>
              <a:t>Properties</a:t>
            </a:r>
            <a:r>
              <a:rPr lang="nl-BE" dirty="0"/>
              <a:t> van Dataset klasse</a:t>
            </a:r>
          </a:p>
          <a:p>
            <a:pPr lvl="1"/>
            <a:r>
              <a:rPr lang="nl-BE" dirty="0" err="1"/>
              <a:t>DataSetName</a:t>
            </a:r>
            <a:endParaRPr lang="nl-BE" dirty="0"/>
          </a:p>
          <a:p>
            <a:pPr lvl="1"/>
            <a:r>
              <a:rPr lang="nl-BE" dirty="0" err="1"/>
              <a:t>Tables</a:t>
            </a:r>
            <a:endParaRPr lang="nl-BE" dirty="0"/>
          </a:p>
          <a:p>
            <a:pPr lvl="2"/>
            <a:r>
              <a:rPr lang="nl-BE" dirty="0" err="1"/>
              <a:t>aDataSet.Tables.Count</a:t>
            </a:r>
            <a:r>
              <a:rPr lang="nl-BE" dirty="0"/>
              <a:t>() </a:t>
            </a:r>
          </a:p>
          <a:p>
            <a:pPr lvl="2"/>
            <a:r>
              <a:rPr lang="nl-BE" dirty="0" err="1"/>
              <a:t>aDataSet.Tables</a:t>
            </a:r>
            <a:r>
              <a:rPr lang="nl-BE" dirty="0"/>
              <a:t>[“</a:t>
            </a:r>
            <a:r>
              <a:rPr lang="nl-BE" dirty="0" err="1"/>
              <a:t>Vendors</a:t>
            </a:r>
            <a:r>
              <a:rPr lang="nl-BE" dirty="0"/>
              <a:t>”]</a:t>
            </a:r>
          </a:p>
          <a:p>
            <a:pPr lvl="1"/>
            <a:r>
              <a:rPr lang="nl-BE" dirty="0"/>
              <a:t>Relations</a:t>
            </a:r>
          </a:p>
          <a:p>
            <a:r>
              <a:rPr lang="nl-BE" dirty="0" err="1"/>
              <a:t>Properties</a:t>
            </a:r>
            <a:r>
              <a:rPr lang="nl-BE" dirty="0"/>
              <a:t> en methodes van </a:t>
            </a:r>
            <a:r>
              <a:rPr lang="nl-BE" dirty="0" err="1"/>
              <a:t>DataTable</a:t>
            </a:r>
            <a:r>
              <a:rPr lang="nl-BE" dirty="0"/>
              <a:t> klasse</a:t>
            </a:r>
          </a:p>
          <a:p>
            <a:pPr lvl="1"/>
            <a:r>
              <a:rPr lang="nl-BE" dirty="0" err="1"/>
              <a:t>TableName</a:t>
            </a:r>
            <a:r>
              <a:rPr lang="nl-BE" dirty="0"/>
              <a:t> (P)</a:t>
            </a:r>
          </a:p>
          <a:p>
            <a:pPr lvl="1"/>
            <a:r>
              <a:rPr lang="nl-BE" dirty="0"/>
              <a:t>Columns (P)</a:t>
            </a:r>
          </a:p>
          <a:p>
            <a:pPr lvl="1"/>
            <a:r>
              <a:rPr lang="nl-BE" dirty="0" err="1"/>
              <a:t>Rows</a:t>
            </a:r>
            <a:r>
              <a:rPr lang="nl-BE" dirty="0"/>
              <a:t> (P)</a:t>
            </a:r>
          </a:p>
          <a:p>
            <a:pPr lvl="1"/>
            <a:r>
              <a:rPr lang="nl-BE" dirty="0" err="1"/>
              <a:t>Constraints</a:t>
            </a:r>
            <a:r>
              <a:rPr lang="nl-BE" dirty="0"/>
              <a:t> (P)</a:t>
            </a:r>
          </a:p>
          <a:p>
            <a:pPr lvl="1"/>
            <a:r>
              <a:rPr lang="nl-BE" dirty="0" err="1"/>
              <a:t>NewRow</a:t>
            </a:r>
            <a:r>
              <a:rPr lang="nl-BE" dirty="0"/>
              <a:t> (M)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1938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 klassen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Properties</a:t>
            </a:r>
            <a:r>
              <a:rPr lang="nl-BE" dirty="0"/>
              <a:t> van </a:t>
            </a:r>
            <a:r>
              <a:rPr lang="nl-BE" dirty="0" err="1"/>
              <a:t>DataColumn</a:t>
            </a:r>
            <a:endParaRPr lang="nl-BE" dirty="0"/>
          </a:p>
          <a:p>
            <a:pPr lvl="1"/>
            <a:r>
              <a:rPr lang="nl-BE" dirty="0" err="1"/>
              <a:t>ColumnName</a:t>
            </a:r>
            <a:endParaRPr lang="nl-BE" dirty="0"/>
          </a:p>
          <a:p>
            <a:pPr lvl="1"/>
            <a:r>
              <a:rPr lang="nl-BE" dirty="0" err="1"/>
              <a:t>AllowDBNull</a:t>
            </a:r>
            <a:endParaRPr lang="nl-BE" dirty="0"/>
          </a:p>
          <a:p>
            <a:pPr lvl="1"/>
            <a:r>
              <a:rPr lang="nl-BE" dirty="0" err="1"/>
              <a:t>AutoIncrement</a:t>
            </a:r>
            <a:endParaRPr lang="nl-BE" dirty="0"/>
          </a:p>
          <a:p>
            <a:r>
              <a:rPr lang="nl-BE" dirty="0" err="1"/>
              <a:t>Properties</a:t>
            </a:r>
            <a:r>
              <a:rPr lang="nl-BE" dirty="0"/>
              <a:t> en methodes van </a:t>
            </a:r>
            <a:r>
              <a:rPr lang="nl-BE" dirty="0" err="1"/>
              <a:t>DataRow</a:t>
            </a:r>
            <a:endParaRPr lang="nl-BE" dirty="0"/>
          </a:p>
          <a:p>
            <a:pPr lvl="1"/>
            <a:r>
              <a:rPr lang="nl-BE" dirty="0" err="1"/>
              <a:t>Indexer</a:t>
            </a:r>
            <a:r>
              <a:rPr lang="nl-BE" dirty="0"/>
              <a:t> (P) =&gt; geeft toegang tot specifieke kolom van de rij</a:t>
            </a:r>
          </a:p>
          <a:p>
            <a:pPr lvl="1"/>
            <a:r>
              <a:rPr lang="nl-BE" dirty="0"/>
              <a:t>Delete (M)</a:t>
            </a:r>
          </a:p>
          <a:p>
            <a:pPr lvl="1"/>
            <a:r>
              <a:rPr lang="nl-BE" dirty="0" err="1"/>
              <a:t>IsNull</a:t>
            </a:r>
            <a:r>
              <a:rPr lang="nl-BE" dirty="0"/>
              <a:t> (M)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8392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431" y="1630491"/>
            <a:ext cx="8748346" cy="280831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string message=“”;</a:t>
            </a:r>
          </a:p>
          <a:p>
            <a:pPr marL="896938" indent="-896938"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foreach(DataRow dr in 		     		  		</a:t>
            </a:r>
            <a:r>
              <a:rPr lang="nl-BE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vendorsDataSet.Tables</a:t>
            </a: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[“Vendors”].</a:t>
            </a:r>
            <a:r>
              <a:rPr lang="nl-BE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Rows</a:t>
            </a: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){			</a:t>
            </a:r>
            <a:r>
              <a:rPr lang="nl-BE" sz="24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+= dr[“Name”] + “\n”;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nl-BE" sz="24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MessageBox.Show(message);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2542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4835949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System.Data.SqlClient;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System.Drawing;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System.Windows.Forms;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DisconnectedDataform : Form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SqlDataAdapter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daCustomers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dsCustomers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DataGrid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dgCustomers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private const string tableName = "Customers";</a:t>
            </a:r>
          </a:p>
          <a:p>
            <a:pPr>
              <a:buNone/>
            </a:pPr>
            <a:endParaRPr lang="nl-BE" sz="1600" dirty="0"/>
          </a:p>
          <a:p>
            <a:pPr>
              <a:buNone/>
            </a:pPr>
            <a:r>
              <a:rPr lang="nl-BE" sz="1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64976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818531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initialize form with DataGrid and Button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DisconnectedDataform()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fill dataset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Initdata();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set up datagrid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 = new DataGrid();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dgCustomers.Location = new Point(5, 5);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dgCustomers.Size = new Size(	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            this.ClientRectangle.Size.Width - 10,	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	    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this.ClientRectangle.Height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- 50);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dgCustomers.DataSource = dsCustomers;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dgCustomers.DataMember = tableName;</a:t>
            </a:r>
          </a:p>
          <a:p>
            <a:pPr>
              <a:buNone/>
            </a:pPr>
            <a:endParaRPr lang="nl-BE" sz="1600" dirty="0"/>
          </a:p>
          <a:p>
            <a:pPr>
              <a:buNone/>
            </a:pPr>
            <a:r>
              <a:rPr lang="nl-BE" sz="160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4999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495800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create update button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Button btnUpdate = new Button();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btnUpdate.Text = "Update";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btnUpdate.Location = new Point(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this.ClientRectangle.Width/2 - btnUpdate.Width/2,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this.ClientRectangle.Height - (btnUpdate.Height + 10));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btnUpdate.Click += new EventHandler(btnUpdateClicked);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make sure controls appear on form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Controls.AddRange(new Control[] { dgCustomers, btnUpdate });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nl-BE" sz="1600" dirty="0"/>
          </a:p>
          <a:p>
            <a:pPr>
              <a:buNone/>
            </a:pPr>
            <a:r>
              <a:rPr lang="nl-BE" sz="1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403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PROVIDERS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650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5722"/>
            <a:ext cx="9144000" cy="5088655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set up ADO.NET objects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void Initdata()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instantiate the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SqlConnection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	"Server=(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local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=Northwind; 							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		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instantiate a new DataSet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dsCustomers = new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2. init SqlDataAdapter with select command and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daCustomers = new SqlDataAdapter(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"select CustomerID, CompanyName from Customers",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3. fill in insert, update, and delete commands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SqlCommandBuilder cmdBldr = new SqlCommandBuilder(daCustomers);</a:t>
            </a:r>
          </a:p>
          <a:p>
            <a:pPr>
              <a:buNone/>
            </a:pPr>
            <a:r>
              <a:rPr lang="nl-BE" sz="16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pPr>
              <a:buNone/>
            </a:pPr>
            <a:r>
              <a:rPr lang="nl-BE" sz="160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348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samenvoegen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4. fill the dataset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daCustomers.Fill(dsCustomers, tableName);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Update button was clicked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void btnUpdateClicked(object sender, EventArgs e)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write changes back to DataBase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daCustomers.Update(dsCustomers, tableName);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start the Windows form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static void Main()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Application.Run(new DisconnectedDataForm());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958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59587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611560" y="2564904"/>
            <a:ext cx="7920880" cy="72008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Parameters toevoegen aan commando’s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nl-BE" sz="3300" dirty="0"/>
              <a:t>Stel</a:t>
            </a:r>
          </a:p>
          <a:p>
            <a:pPr lvl="1"/>
            <a:r>
              <a:rPr lang="nl-BE" dirty="0"/>
              <a:t>Je wilt alle klanten weten uit een bepaalde stad</a:t>
            </a:r>
          </a:p>
          <a:p>
            <a:pPr lvl="1"/>
            <a:r>
              <a:rPr lang="nl-BE" dirty="0"/>
              <a:t>Mogelijke (slechte!!!) oplossing:</a:t>
            </a:r>
          </a:p>
          <a:p>
            <a:pPr lvl="1">
              <a:buNone/>
            </a:pP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don't ever do this 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 </a:t>
            </a:r>
            <a:b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"select * from Customers where city = ‘ " + </a:t>
            </a:r>
            <a:r>
              <a:rPr lang="en-US" sz="23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inputCity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" ’ ");</a:t>
            </a:r>
          </a:p>
          <a:p>
            <a:pPr lvl="1">
              <a:buNone/>
            </a:pPr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nl-BE" dirty="0">
                <a:cs typeface="Arial" pitchFamily="34" charset="0"/>
              </a:rPr>
              <a:t>Waarom is dit een slechte oplossing?</a:t>
            </a:r>
          </a:p>
          <a:p>
            <a:r>
              <a:rPr lang="nl-BE" sz="3300" dirty="0">
                <a:cs typeface="Arial" pitchFamily="34" charset="0"/>
              </a:rPr>
              <a:t>Beter manier is om gebruik te maken van parameters!</a:t>
            </a:r>
          </a:p>
          <a:p>
            <a:r>
              <a:rPr lang="nl-BE" sz="3300" dirty="0">
                <a:cs typeface="Arial" pitchFamily="34" charset="0"/>
              </a:rPr>
              <a:t>Alles geplaatst in een parameter wordt behandeld als field data (geen deel van de SQL statement) zodat je applicatie veel veiliger wordt</a:t>
            </a:r>
          </a:p>
          <a:p>
            <a:r>
              <a:rPr lang="nl-BE" sz="3300" dirty="0">
                <a:cs typeface="Arial" pitchFamily="34" charset="0"/>
              </a:rPr>
              <a:t>Meer weten over SQL Injectie? Zie bijv. </a:t>
            </a:r>
            <a:r>
              <a:rPr lang="nl-BE" sz="3300" dirty="0">
                <a:cs typeface="Arial" pitchFamily="34" charset="0"/>
                <a:hlinkClick r:id="rId2"/>
              </a:rPr>
              <a:t>http://www.unixwiz.net/techtips/sql-injection.html</a:t>
            </a:r>
            <a:endParaRPr lang="nl-BE" sz="3300" dirty="0">
              <a:cs typeface="Arial" pitchFamily="34" charset="0"/>
            </a:endParaRPr>
          </a:p>
          <a:p>
            <a:r>
              <a:rPr lang="nl-BE" sz="3300" dirty="0">
                <a:cs typeface="Arial" pitchFamily="34" charset="0"/>
                <a:hlinkClick r:id="rId3"/>
              </a:rPr>
              <a:t>http://bobby-tables.com/csharp.html</a:t>
            </a:r>
            <a:endParaRPr lang="nl-BE" sz="3300" dirty="0">
              <a:cs typeface="Arial" pitchFamily="34" charset="0"/>
            </a:endParaRPr>
          </a:p>
          <a:p>
            <a:endParaRPr lang="nl-BE" sz="3300" dirty="0">
              <a:cs typeface="Arial" pitchFamily="34" charset="0"/>
            </a:endParaRPr>
          </a:p>
          <a:p>
            <a:endParaRPr lang="nl-BE" sz="3300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326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Geparameteriseerde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 stappen proces</a:t>
            </a:r>
          </a:p>
          <a:p>
            <a:pPr lvl="1"/>
            <a:r>
              <a:rPr lang="nl-BE" dirty="0"/>
              <a:t>Maak de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commando string met parameters</a:t>
            </a:r>
          </a:p>
          <a:p>
            <a:pPr lvl="1"/>
            <a:r>
              <a:rPr lang="nl-BE" dirty="0"/>
              <a:t>Maak een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nl-BE" dirty="0"/>
              <a:t> object, wijs er een waarde aan toe</a:t>
            </a:r>
          </a:p>
          <a:p>
            <a:pPr lvl="1"/>
            <a:r>
              <a:rPr lang="nl-BE" dirty="0"/>
              <a:t>Wijs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SqlParameter</a:t>
            </a:r>
            <a:r>
              <a:rPr lang="nl-BE" dirty="0"/>
              <a:t> object toe aan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object Parameters eigenschap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91216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556792"/>
            <a:ext cx="8064896" cy="164796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SqlCommand object klaarmaken voor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declare command object with parameter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("select * from 			             Customers where city = @City", conn);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3657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484783"/>
            <a:ext cx="7198338" cy="187672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SqlParameter object aanmaken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define parameters used in command object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param.ParameterName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"@City";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param.Value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inputCity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0016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467544" y="1484784"/>
            <a:ext cx="6264696" cy="93610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Associeer SqlParameter met SqlCommand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add new parameter to command object</a:t>
            </a: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cmd.Parameters.Add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90318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646"/>
            <a:ext cx="8229600" cy="5204876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System.Data.SqlClient;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ParamDemo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static void Main()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conn and reader declared outside try block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		//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visibility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 finally block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SqlConnection conn   = null;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SqlDataReader reader =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string inputCity = "London";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try {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0896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1062"/>
            <a:ext cx="9144000" cy="5589240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instantiate and open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 =  new SqlConnection("Server=(local);DataBase=Northwind;</a:t>
            </a:r>
            <a:b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             		 Integrated 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conn.Open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		// don't ever do 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!!!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		// SqlCommand cmd = new SqlCommand(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		// "select * from Customers where city = '" + inputCity + "'";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declare command object with parameter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cmd = new SqlCommand(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"select * from Customers where city = @City", conn);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2. define parameters used in command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param  = new SqlParameter();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param.ParameterName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"@City";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8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param.Value</a:t>
            </a: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= inputCity;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99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ADO.NET voorziet een gemeenschappelijke manier om met verschillende databronnen te interageren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Toch zijn er uiteraard verschillende bibliotheken, afhankelijk van soort databron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Deze bibliotheken worden DataProviders genoemd</a:t>
            </a:r>
          </a:p>
          <a:p>
            <a:pPr lvl="2"/>
            <a:r>
              <a:rPr lang="nl-BE" dirty="0"/>
              <a:t>Afhankelijk van databron of protocol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7260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5" y="1523232"/>
            <a:ext cx="8604068" cy="452596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3. add new parameter to command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cmd.Parameters.Add(param);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get data stream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reader = cmd.ExecuteReader();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write each record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while(reader.Read())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Console.WriteLine("{0}, {1}", reader["CompanyName"],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reader["ContactName"]);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6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3538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Alles samen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479"/>
            <a:ext cx="8229600" cy="5030732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close reader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(reader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reader.Close();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close connection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(conn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19917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4293096"/>
            <a:ext cx="9144000" cy="1872208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Stored procedures gebruiken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kan ook gebruikt worden om stored procedures uit te voeren</a:t>
            </a:r>
          </a:p>
          <a:p>
            <a:r>
              <a:rPr lang="nl-BE" dirty="0"/>
              <a:t>Daartoe dienen 2 zaken te gebeuren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object laten weten welke stored procedure er moet uitgevoerd worden</a:t>
            </a:r>
          </a:p>
          <a:p>
            <a:pPr lvl="1"/>
            <a:r>
              <a:rPr lang="nl-BE" dirty="0">
                <a:latin typeface="Consolas" pitchFamily="49" charset="0"/>
                <a:cs typeface="Consolas" pitchFamily="49" charset="0"/>
              </a:rPr>
              <a:t>SqlCommand</a:t>
            </a:r>
            <a:r>
              <a:rPr lang="nl-BE" dirty="0"/>
              <a:t> object vertellen dat het een stored procedure moet uitvoeren</a:t>
            </a:r>
          </a:p>
          <a:p>
            <a:pPr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create a command object identifying the stored procedure</a:t>
            </a:r>
          </a:p>
          <a:p>
            <a:pPr>
              <a:buNone/>
            </a:pP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= new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("Ten Most Expensive Products",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conn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endParaRPr lang="en-US" sz="19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command object so it knows to execute a stored procedure</a:t>
            </a:r>
          </a:p>
          <a:p>
            <a:pPr>
              <a:buNone/>
            </a:pP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cmd.CommandType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nl-BE" sz="19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92</a:t>
            </a:fld>
            <a:endParaRPr lang="nl-BE"/>
          </a:p>
        </p:txBody>
      </p:sp>
      <p:sp>
        <p:nvSpPr>
          <p:cNvPr id="5" name="Oval 4"/>
          <p:cNvSpPr/>
          <p:nvPr/>
        </p:nvSpPr>
        <p:spPr>
          <a:xfrm>
            <a:off x="2621415" y="5560886"/>
            <a:ext cx="331236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0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1484784"/>
            <a:ext cx="9144000" cy="4752528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Parameters en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1. create a command object identifying the stored procedure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SqlCommand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CustOrderHist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conn);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command object so it knows to execute a stored procedure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cmd.CommandType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CommandType.StoredProcedure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parameter to command, which will be passed to the stored procedure</a:t>
            </a:r>
          </a:p>
          <a:p>
            <a:pPr>
              <a:buNone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cmd.Parameters.Add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SqlParameter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("@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CustomerID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",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nl-BE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8076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3149"/>
            <a:ext cx="9144000" cy="4861560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using System.Data.SqlClient;</a:t>
            </a:r>
          </a:p>
          <a:p>
            <a:pPr>
              <a:buNone/>
            </a:pPr>
            <a:endParaRPr lang="nl-BE" sz="18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 StoredProcDemo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static void Main()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StoredProcDemo spd = new StoredProcDemo();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run a simple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spd.RunStoredProc();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run a stored procedure that takes a parameter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spd.RunStoredProcParams();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nl-BE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0422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6782"/>
            <a:ext cx="9144000" cy="4897927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a simple stored procedure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public void RunStoredProc()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SqlConnection conn = null;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SqlDataReader rdr  = null;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Console.WriteLine("\nTop 10 Most Expensive Products:\n");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try {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 	// create and open a connection object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 = new SqlConnection("Server=(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local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Northwind; 									   </a:t>
            </a:r>
            <a:r>
              <a:rPr lang="nl-BE" sz="17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Integrated</a:t>
            </a: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Security=SSPI");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conn.Open();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// 1. create a command object identifying the stored procedure</a:t>
            </a:r>
          </a:p>
          <a:p>
            <a:pPr>
              <a:buNone/>
            </a:pPr>
            <a:r>
              <a:rPr lang="nl-BE" sz="17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SqlCommand cmd  = new SqlCommand("Ten Most Expensive Products", 											conn);</a:t>
            </a:r>
          </a:p>
          <a:p>
            <a:pPr>
              <a:buNone/>
            </a:pPr>
            <a:endParaRPr lang="nl-BE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5655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2. set the command object so it knows to execute a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cmd.CommandType = CommandType.StoredProcedure;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execute the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rdr = cmd.ExecuteReader();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iterate through results, printing each to console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 (rdr.Read())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Console.WriteLine("Product: {0,-25} Price: ${1,6:####.00}",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rdr["TenMostExpensiveProducts"], rdr["UnitPrice"]);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418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finally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(conn != null)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conn.Close();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if (rdr != null){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rdr.Close();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65155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9" y="1164772"/>
            <a:ext cx="9144000" cy="5244737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run a stored procedure that takes a parameter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 void RunStoredProcParams()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SqlConnection conn = null;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SqlDataReader rdr  = null;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// typically obtained from user input, but we take a short cut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string custId = "FURIB";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Console.WriteLine("\nCustomer Order History:\n");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try 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create and open a connection object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 = new 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SqlConnection("Server=(local);DataBase=Northwind;Integrated 							Security=SSPI");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conn.Open();</a:t>
            </a:r>
          </a:p>
          <a:p>
            <a:pPr>
              <a:buNone/>
            </a:pPr>
            <a:endParaRPr lang="nl-BE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532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Codevoorbeeld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9670"/>
            <a:ext cx="9144000" cy="5748329"/>
          </a:xfrm>
          <a:solidFill>
            <a:schemeClr val="accent1">
              <a:alpha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1. create a command object identifying the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SqlCommand cmd  = new SqlCommand("CustOrderHist", conn);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2. set the command object so it knows to execute a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cmd.CommandType = CommandType.StoredProcedure;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nl-BE" sz="15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3. add parameter to command, which will be passed to the stored procedure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cmd.Parameters.Add(new SqlParameter("@CustomerID", custId));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execute the command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rdr = cmd.ExecuteReader();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// iterate through results, printing each to console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while (rdr.Read())	{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	Console.WriteLine("Product: {0,-35} Total: {1,2}", 			rdr["ProductName"],rdr["Total"]);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nl-BE" sz="18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nl-BE" sz="1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60EC4-0CF2-4565-8338-01D522F5CBE7}" type="slidenum">
              <a:rPr lang="nl-BE" smtClean="0"/>
              <a:pPr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781607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_templat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odisee_template</Template>
  <TotalTime>781</TotalTime>
  <Words>3876</Words>
  <Application>Microsoft Office PowerPoint</Application>
  <PresentationFormat>On-screen Show (4:3)</PresentationFormat>
  <Paragraphs>1080</Paragraphs>
  <Slides>102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102</vt:i4>
      </vt:variant>
    </vt:vector>
  </HeadingPairs>
  <TitlesOfParts>
    <vt:vector size="114" baseType="lpstr">
      <vt:lpstr>Arial</vt:lpstr>
      <vt:lpstr>Calibri</vt:lpstr>
      <vt:lpstr>Consolas</vt:lpstr>
      <vt:lpstr>Corbel</vt:lpstr>
      <vt:lpstr>Trebuchet MS</vt:lpstr>
      <vt:lpstr>odisee_template</vt:lpstr>
      <vt:lpstr>2_Odisee</vt:lpstr>
      <vt:lpstr>3_Odisee</vt:lpstr>
      <vt:lpstr>7_Odisee</vt:lpstr>
      <vt:lpstr>4_Odisee</vt:lpstr>
      <vt:lpstr>5_Odisee</vt:lpstr>
      <vt:lpstr>6_Odisee</vt:lpstr>
      <vt:lpstr>C# Programming Techniques</vt:lpstr>
      <vt:lpstr>Alvorens te beginnen</vt:lpstr>
      <vt:lpstr>C# Programming Techniques</vt:lpstr>
      <vt:lpstr>C# Programming Techniques</vt:lpstr>
      <vt:lpstr>ADO.NET</vt:lpstr>
      <vt:lpstr>ADO.NET?</vt:lpstr>
      <vt:lpstr>ADO.NET architectuur</vt:lpstr>
      <vt:lpstr>DATA PROVIDERS</vt:lpstr>
      <vt:lpstr>Data Providers</vt:lpstr>
      <vt:lpstr>Voorbeelden van Data Providers</vt:lpstr>
      <vt:lpstr>Voorbeeld</vt:lpstr>
      <vt:lpstr>.NET Framework Data Providers Objects</vt:lpstr>
      <vt:lpstr>.NET Framework Data Providers Objects</vt:lpstr>
      <vt:lpstr>DBConnection</vt:lpstr>
      <vt:lpstr>DbConnection object</vt:lpstr>
      <vt:lpstr>DbConnection</vt:lpstr>
      <vt:lpstr>SqlConnection object</vt:lpstr>
      <vt:lpstr>Gebruik van SqlConnection</vt:lpstr>
      <vt:lpstr>Gebruik van SqlConnection: codevoorbeeld</vt:lpstr>
      <vt:lpstr>Gebruik van SqlConnection: codevoorbeeld</vt:lpstr>
      <vt:lpstr>Gebruik van SqlConnection: codevoorbeeld</vt:lpstr>
      <vt:lpstr>Uitleg codevoorbeeld SqlConnection</vt:lpstr>
      <vt:lpstr>Uitleg codevoorbeeld SqlConnection</vt:lpstr>
      <vt:lpstr>MySqlConnection </vt:lpstr>
      <vt:lpstr>DBCommand</vt:lpstr>
      <vt:lpstr>DbCommand-SqlCommand object</vt:lpstr>
      <vt:lpstr>SqlCommand object creëren</vt:lpstr>
      <vt:lpstr>Querying data</vt:lpstr>
      <vt:lpstr>Inserting Data</vt:lpstr>
      <vt:lpstr>Inserting Data</vt:lpstr>
      <vt:lpstr>Updating Data</vt:lpstr>
      <vt:lpstr>Deleting Data</vt:lpstr>
      <vt:lpstr>Eén enkel waarde terugkrijgen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Codevoorbeeld: alles te samen</vt:lpstr>
      <vt:lpstr>DBDataReader</vt:lpstr>
      <vt:lpstr>Data lezen met SqlDataReader</vt:lpstr>
      <vt:lpstr>SqlDataReader object creëren</vt:lpstr>
      <vt:lpstr>Data lezen</vt:lpstr>
      <vt:lpstr>Data lezen: codevoorbeeld</vt:lpstr>
      <vt:lpstr>Data lezen: codevoorbeeld</vt:lpstr>
      <vt:lpstr>Codevoorbeeld</vt:lpstr>
      <vt:lpstr>Codevoorbeeld</vt:lpstr>
      <vt:lpstr>Codevoorbeeld</vt:lpstr>
      <vt:lpstr>Codevoorbeeld</vt:lpstr>
      <vt:lpstr>DataReader</vt:lpstr>
      <vt:lpstr>DataReader</vt:lpstr>
      <vt:lpstr>DBDAtaAdapTer</vt:lpstr>
      <vt:lpstr>DbDataAdapter-SqlDataAdapter</vt:lpstr>
      <vt:lpstr>DbDataAdapter</vt:lpstr>
      <vt:lpstr>DataSet vs DataAdapter</vt:lpstr>
      <vt:lpstr>DataSet vs SqlDataAdapter</vt:lpstr>
      <vt:lpstr>Werken met gedisconnecteerde data: DataSet en SqlDataAdapter</vt:lpstr>
      <vt:lpstr>Wanneer werken met gedisconnecteerde data?</vt:lpstr>
      <vt:lpstr>Een DataSet en SqlDataAdapter object creëren</vt:lpstr>
      <vt:lpstr>Creëren van een SqlDataAdapter: insert, update en delete</vt:lpstr>
      <vt:lpstr>DATASEt</vt:lpstr>
      <vt:lpstr>DataSet opvullen</vt:lpstr>
      <vt:lpstr>DataSet gebruiken</vt:lpstr>
      <vt:lpstr>Veranderingen updaten</vt:lpstr>
      <vt:lpstr>Dataset organisatie</vt:lpstr>
      <vt:lpstr>Dataset organisatie</vt:lpstr>
      <vt:lpstr>Dataset klassen</vt:lpstr>
      <vt:lpstr>Dataset klassen</vt:lpstr>
      <vt:lpstr>Codevoorbeeld</vt:lpstr>
      <vt:lpstr>Alles samenvoegen</vt:lpstr>
      <vt:lpstr>Alles samenvoegen</vt:lpstr>
      <vt:lpstr>Alles samenvoegen</vt:lpstr>
      <vt:lpstr>Alles samenvoegen</vt:lpstr>
      <vt:lpstr>Alles samenvoegen</vt:lpstr>
      <vt:lpstr>PARAMETERS</vt:lpstr>
      <vt:lpstr>Parameters toevoegen aan commando’s</vt:lpstr>
      <vt:lpstr>Geparameteriseerde queries</vt:lpstr>
      <vt:lpstr>SqlCommand object klaarmaken voor parameters</vt:lpstr>
      <vt:lpstr>SqlParameter object aanmaken</vt:lpstr>
      <vt:lpstr>Associeer SqlParameter met SqlCommand object</vt:lpstr>
      <vt:lpstr>Alles samen</vt:lpstr>
      <vt:lpstr>Alles samen</vt:lpstr>
      <vt:lpstr>Alles samen</vt:lpstr>
      <vt:lpstr>Alles samen</vt:lpstr>
      <vt:lpstr>Stored procedures gebruiken</vt:lpstr>
      <vt:lpstr>Parameters en stored procedures</vt:lpstr>
      <vt:lpstr>Codevoorbeeld</vt:lpstr>
      <vt:lpstr>Codevoorbeeld</vt:lpstr>
      <vt:lpstr>Codevoorbeeld</vt:lpstr>
      <vt:lpstr>Codevoorbeeld</vt:lpstr>
      <vt:lpstr>Codevoorbeeld</vt:lpstr>
      <vt:lpstr>Codevoorbeeld</vt:lpstr>
      <vt:lpstr>Codevoorbeeld</vt:lpstr>
      <vt:lpstr>Bronnen</vt:lpstr>
      <vt:lpstr>PowerPoint Presentation</vt:lpstr>
    </vt:vector>
  </TitlesOfParts>
  <Company>KAHOHUB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Database Programmeren</dc:title>
  <dc:creator>Peter Demeester</dc:creator>
  <cp:lastModifiedBy>Dwight Van der Velpen</cp:lastModifiedBy>
  <cp:revision>53</cp:revision>
  <dcterms:created xsi:type="dcterms:W3CDTF">2015-02-07T20:59:17Z</dcterms:created>
  <dcterms:modified xsi:type="dcterms:W3CDTF">2018-02-07T17:13:29Z</dcterms:modified>
</cp:coreProperties>
</file>