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8" r:id="rId3"/>
    <p:sldId id="413" r:id="rId4"/>
    <p:sldId id="426" r:id="rId5"/>
    <p:sldId id="292" r:id="rId6"/>
    <p:sldId id="294" r:id="rId7"/>
    <p:sldId id="296" r:id="rId8"/>
    <p:sldId id="424" r:id="rId9"/>
    <p:sldId id="351" r:id="rId10"/>
    <p:sldId id="354" r:id="rId11"/>
    <p:sldId id="397" r:id="rId12"/>
    <p:sldId id="417" r:id="rId13"/>
    <p:sldId id="374" r:id="rId14"/>
    <p:sldId id="419" r:id="rId15"/>
    <p:sldId id="404" r:id="rId16"/>
    <p:sldId id="373" r:id="rId17"/>
    <p:sldId id="358" r:id="rId18"/>
    <p:sldId id="359" r:id="rId19"/>
    <p:sldId id="372" r:id="rId20"/>
    <p:sldId id="414" r:id="rId21"/>
    <p:sldId id="360" r:id="rId22"/>
    <p:sldId id="361" r:id="rId23"/>
    <p:sldId id="383" r:id="rId24"/>
    <p:sldId id="384" r:id="rId25"/>
    <p:sldId id="371" r:id="rId26"/>
    <p:sldId id="363" r:id="rId27"/>
    <p:sldId id="364" r:id="rId28"/>
    <p:sldId id="370" r:id="rId29"/>
    <p:sldId id="366" r:id="rId30"/>
    <p:sldId id="369" r:id="rId31"/>
    <p:sldId id="368" r:id="rId32"/>
    <p:sldId id="330" r:id="rId33"/>
    <p:sldId id="331" r:id="rId34"/>
    <p:sldId id="420" r:id="rId35"/>
    <p:sldId id="421" r:id="rId36"/>
    <p:sldId id="375" r:id="rId37"/>
    <p:sldId id="332" r:id="rId38"/>
    <p:sldId id="409" r:id="rId39"/>
    <p:sldId id="376" r:id="rId40"/>
    <p:sldId id="377" r:id="rId41"/>
    <p:sldId id="378" r:id="rId42"/>
    <p:sldId id="334" r:id="rId43"/>
    <p:sldId id="381" r:id="rId44"/>
    <p:sldId id="310" r:id="rId45"/>
    <p:sldId id="311" r:id="rId46"/>
    <p:sldId id="335" r:id="rId47"/>
    <p:sldId id="336" r:id="rId48"/>
    <p:sldId id="337" r:id="rId49"/>
    <p:sldId id="338" r:id="rId50"/>
    <p:sldId id="400" r:id="rId51"/>
    <p:sldId id="339" r:id="rId52"/>
    <p:sldId id="411" r:id="rId53"/>
    <p:sldId id="412" r:id="rId54"/>
    <p:sldId id="415" r:id="rId55"/>
    <p:sldId id="382" r:id="rId56"/>
    <p:sldId id="318" r:id="rId57"/>
    <p:sldId id="416" r:id="rId58"/>
    <p:sldId id="410" r:id="rId59"/>
    <p:sldId id="407" r:id="rId60"/>
    <p:sldId id="387" r:id="rId61"/>
    <p:sldId id="388" r:id="rId62"/>
    <p:sldId id="389" r:id="rId63"/>
    <p:sldId id="390" r:id="rId64"/>
    <p:sldId id="392" r:id="rId65"/>
    <p:sldId id="340" r:id="rId66"/>
    <p:sldId id="427" r:id="rId67"/>
  </p:sldIdLst>
  <p:sldSz cx="9144000" cy="6858000" type="screen4x3"/>
  <p:notesSz cx="6851650" cy="922655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0BFF6-5B06-4398-A544-5D3D5EE3BDA5}" v="6" dt="2021-03-05T12:59:3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1691" autoAdjust="0"/>
  </p:normalViewPr>
  <p:slideViewPr>
    <p:cSldViewPr>
      <p:cViewPr varScale="1">
        <p:scale>
          <a:sx n="82" d="100"/>
          <a:sy n="82" d="100"/>
        </p:scale>
        <p:origin x="10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3437232-328A-1C4B-BECA-07B6380F8A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3088"/>
            <a:ext cx="5480050" cy="41513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</a:defRPr>
            </a:lvl1pPr>
          </a:lstStyle>
          <a:p>
            <a:pPr>
              <a:defRPr/>
            </a:pPr>
            <a:fld id="{1917C957-FA73-C549-9FAB-E4D61161B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8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8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6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7C957-FA73-C549-9FAB-E4D61161BC3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E51B-9370-F849-9415-55D90BE27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1508-A2E2-DD46-8EF0-45FA66432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873BF-46E2-DD47-9B6C-3BA780B39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E50C5-8708-D244-8155-B8C745BD0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4FA64-5647-904A-9375-97FD58FE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01872-2183-0841-B1D1-3370C481D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33877-5800-984A-AA18-7BB4BFE0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DA591-D48A-494E-99BE-F8FB954C3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E809E-9F8E-4145-BD74-9C68DC775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BB5D1-4C77-2846-A2EB-61EE8B46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D71C1-5D4F-844A-89EC-C20AFBD50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B89A3A2-EDB0-5144-B547-7BCA76B8C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t.i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t.ie/academicaffairsandregistrar/calendar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w3schools.com/tags/tryit.asp?filename=tryhtml5_video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w3schools.com/tags/tryit.asp?filename=tryhtml5_embed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fuMydY72NMCIns4czJmLSkdO2ioiNVd9&amp;authuser=450273@dit.ie&amp;usp=drive_f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hyperlink" Target="https://drive.google.com/open?id=1fuMydY72NMCIns4czJmLSkdO2ioiNVd9&amp;authuser=450273@dit.ie&amp;usp=drive_f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teamtreehouse.com/" TargetMode="External"/><Relationship Id="rId4" Type="http://schemas.openxmlformats.org/officeDocument/2006/relationships/hyperlink" Target="https://www.lynda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412" y="1052736"/>
            <a:ext cx="7623175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Introduction to HTML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Starting HTML – a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93465"/>
            <a:ext cx="8496300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endParaRPr lang="en-GB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>
              <a:cs typeface="+mn-cs"/>
            </a:endParaRP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&lt;name&gt; </a:t>
            </a:r>
            <a:r>
              <a:rPr lang="en-GB" sz="3200" dirty="0">
                <a:cs typeface="+mn-cs"/>
              </a:rPr>
              <a:t>Contents </a:t>
            </a:r>
            <a:r>
              <a:rPr lang="en-GB" sz="3200" b="1" dirty="0">
                <a:cs typeface="+mn-cs"/>
              </a:rPr>
              <a:t>&lt;/name&gt;</a:t>
            </a: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298366"/>
            <a:ext cx="22780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Opening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2297683"/>
            <a:ext cx="21399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Closing tag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907704" y="1838896"/>
            <a:ext cx="820167" cy="562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228185" y="1765870"/>
            <a:ext cx="936103" cy="53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71" y="3051483"/>
            <a:ext cx="5743950" cy="37845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Syntax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cs typeface="+mn-cs"/>
              </a:rPr>
              <a:t>Tags</a:t>
            </a:r>
            <a:r>
              <a:rPr lang="en-US" sz="2400" dirty="0">
                <a:cs typeface="+mn-cs"/>
              </a:rPr>
              <a:t> are enclosed in brackets (&lt;,&gt;)</a:t>
            </a:r>
            <a:endParaRPr lang="en-US" sz="1200" dirty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400" dirty="0">
                <a:cs typeface="+mn-cs"/>
              </a:rPr>
              <a:t>Content is enclosed between the tags</a:t>
            </a:r>
            <a:endParaRPr lang="en-GB" sz="1200" dirty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400" dirty="0">
                <a:cs typeface="+mn-cs"/>
              </a:rPr>
              <a:t>Tags and content form look as follows:</a:t>
            </a:r>
          </a:p>
          <a:p>
            <a:pPr marL="0" indent="0" eaLnBrk="1" hangingPunct="1">
              <a:spcBef>
                <a:spcPts val="1776"/>
              </a:spcBef>
              <a:buNone/>
              <a:defRPr/>
            </a:pPr>
            <a:r>
              <a:rPr lang="en-GB" sz="2400" dirty="0">
                <a:solidFill>
                  <a:schemeClr val="accent2"/>
                </a:solidFill>
                <a:latin typeface="Tahoma" charset="0"/>
                <a:cs typeface="+mn-cs"/>
              </a:rPr>
              <a:t>		&lt;start-tag&gt;</a:t>
            </a:r>
            <a:r>
              <a:rPr lang="en-GB" sz="2400" i="1" dirty="0">
                <a:latin typeface="Tahoma" charset="0"/>
                <a:cs typeface="+mn-cs"/>
              </a:rPr>
              <a:t>content</a:t>
            </a:r>
            <a:r>
              <a:rPr lang="en-GB" sz="2400" dirty="0">
                <a:solidFill>
                  <a:schemeClr val="accent2"/>
                </a:solidFill>
                <a:latin typeface="Tahoma" charset="0"/>
                <a:cs typeface="+mn-cs"/>
              </a:rPr>
              <a:t>&lt;end-tag&gt;</a:t>
            </a:r>
          </a:p>
          <a:p>
            <a:pPr eaLnBrk="1" hangingPunct="1">
              <a:defRPr/>
            </a:pPr>
            <a:endParaRPr lang="en-GB" sz="1200" dirty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 eaLnBrk="1" hangingPunct="1">
              <a:defRPr/>
            </a:pPr>
            <a:endParaRPr lang="en-GB" sz="2400" dirty="0">
              <a:latin typeface="Tahoma" charset="0"/>
              <a:cs typeface="+mn-cs"/>
            </a:endParaRPr>
          </a:p>
          <a:p>
            <a:pPr marL="742950" lvl="1" indent="-285750" eaLnBrk="1" hangingPunct="1">
              <a:defRPr/>
            </a:pPr>
            <a:endParaRPr lang="en-US" dirty="0">
              <a:solidFill>
                <a:schemeClr val="accent2"/>
              </a:solidFill>
              <a:latin typeface="Tahoma" charset="0"/>
              <a:ea typeface="Arial" charset="0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56992"/>
            <a:ext cx="5104361" cy="33631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Structural tags are mandatory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&lt;!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DOCTYPE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html&gt;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</a:rPr>
              <a:t>Styling, metadata…. goes here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sz="2400" dirty="0">
                <a:solidFill>
                  <a:srgbClr val="BFBFBF"/>
                </a:solidFill>
                <a:latin typeface="Arial" charset="0"/>
                <a:ea typeface="ＭＳ Ｐゴシック" charset="0"/>
              </a:rPr>
              <a:t>Web page content goes here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51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&lt;b&gt;&lt;/b&gt;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solidFill>
                  <a:srgbClr val="CC9900"/>
                </a:solidFill>
                <a:cs typeface="+mj-cs"/>
              </a:rPr>
              <a:t>Make content bold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First tag - &lt;b&gt;&lt;/b&gt;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>
                <a:cs typeface="+mn-cs"/>
              </a:rPr>
              <a:t>&lt;b&gt; </a:t>
            </a:r>
            <a:r>
              <a:rPr lang="en-GB" sz="3200" dirty="0">
                <a:cs typeface="+mn-cs"/>
              </a:rPr>
              <a:t>Contents </a:t>
            </a:r>
            <a:r>
              <a:rPr lang="en-GB" sz="3200" b="1" dirty="0">
                <a:cs typeface="+mn-cs"/>
              </a:rPr>
              <a:t>&lt;/b&gt;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&lt;b&gt;</a:t>
            </a:r>
            <a:r>
              <a:rPr lang="is-IS" sz="3200" dirty="0">
                <a:cs typeface="+mn-cs"/>
              </a:rPr>
              <a:t>TU259</a:t>
            </a:r>
            <a:r>
              <a:rPr lang="en-GB" sz="3200" dirty="0">
                <a:cs typeface="+mn-cs"/>
              </a:rPr>
              <a:t> is the code of this course</a:t>
            </a:r>
            <a:r>
              <a:rPr lang="en-GB" sz="3200" b="1" dirty="0">
                <a:cs typeface="+mn-cs"/>
              </a:rPr>
              <a:t>&lt;/b&gt;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is-IS" sz="3200" b="1" dirty="0">
                <a:cs typeface="+mn-cs"/>
              </a:rPr>
              <a:t>TU259</a:t>
            </a:r>
            <a:r>
              <a:rPr lang="en-GB" sz="3200" b="1" dirty="0">
                <a:cs typeface="+mn-cs"/>
              </a:rPr>
              <a:t> is the code of this course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84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PQuestion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398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3800" b="1">
                <a:latin typeface="Garamond" charset="0"/>
                <a:ea typeface="ＭＳ Ｐゴシック" charset="0"/>
              </a:rPr>
              <a:t>What happens if you forget to close &lt;b&gt; tag </a:t>
            </a:r>
            <a:r>
              <a:rPr lang="en-US" sz="3800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?</a:t>
            </a:r>
          </a:p>
        </p:txBody>
      </p:sp>
      <p:sp>
        <p:nvSpPr>
          <p:cNvPr id="84995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7859713" cy="45307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buFont typeface="Wingdings" charset="0"/>
              <a:buAutoNum type="arabicPeriod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All text is bold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lang="en-IE" dirty="0">
                <a:latin typeface="Arial" charset="0"/>
                <a:ea typeface="ＭＳ Ｐゴシック" charset="0"/>
              </a:rPr>
              <a:t>No text is bold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lang="en-IE" dirty="0">
                <a:latin typeface="Arial" charset="0"/>
                <a:ea typeface="ＭＳ Ｐゴシック" charset="0"/>
              </a:rPr>
              <a:t>The page does not render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&gt;&lt;/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err="1">
                <a:solidFill>
                  <a:srgbClr val="CC9900"/>
                </a:solidFill>
                <a:cs typeface="+mj-cs"/>
              </a:rPr>
              <a:t>Emphasises</a:t>
            </a:r>
            <a:r>
              <a:rPr lang="en-US" sz="5400" b="1" dirty="0">
                <a:solidFill>
                  <a:srgbClr val="CC9900"/>
                </a:solidFill>
                <a:cs typeface="+mj-cs"/>
              </a:rPr>
              <a:t> content by using italics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&gt;&lt;/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>
                <a:cs typeface="+mn-cs"/>
              </a:rPr>
              <a:t>&lt;</a:t>
            </a:r>
            <a:r>
              <a:rPr lang="en-GB" sz="3200" b="1" dirty="0" err="1">
                <a:cs typeface="+mn-cs"/>
              </a:rPr>
              <a:t>em</a:t>
            </a:r>
            <a:r>
              <a:rPr lang="en-GB" sz="3200" b="1" dirty="0">
                <a:cs typeface="+mn-cs"/>
              </a:rPr>
              <a:t>&gt; </a:t>
            </a:r>
            <a:r>
              <a:rPr lang="en-GB" sz="3200" dirty="0">
                <a:cs typeface="+mn-cs"/>
              </a:rPr>
              <a:t>Contents </a:t>
            </a:r>
            <a:r>
              <a:rPr lang="en-GB" sz="3200" b="1" dirty="0">
                <a:cs typeface="+mn-cs"/>
              </a:rPr>
              <a:t>&lt;/</a:t>
            </a:r>
            <a:r>
              <a:rPr lang="en-GB" sz="3200" b="1" dirty="0" err="1">
                <a:cs typeface="+mn-cs"/>
              </a:rPr>
              <a:t>em</a:t>
            </a:r>
            <a:r>
              <a:rPr lang="en-GB" sz="3200" b="1" dirty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&lt;</a:t>
            </a:r>
            <a:r>
              <a:rPr lang="en-GB" sz="3200" b="1" dirty="0" err="1">
                <a:cs typeface="+mn-cs"/>
              </a:rPr>
              <a:t>em</a:t>
            </a:r>
            <a:r>
              <a:rPr lang="en-GB" sz="3200" b="1" dirty="0">
                <a:cs typeface="+mn-cs"/>
              </a:rPr>
              <a:t>&gt;</a:t>
            </a:r>
            <a:r>
              <a:rPr lang="is-IS" sz="3200" dirty="0">
                <a:cs typeface="+mn-cs"/>
              </a:rPr>
              <a:t>TU259</a:t>
            </a:r>
            <a:r>
              <a:rPr lang="en-GB" sz="3200" dirty="0">
                <a:cs typeface="+mn-cs"/>
              </a:rPr>
              <a:t> is the code of this course</a:t>
            </a:r>
            <a:r>
              <a:rPr lang="en-GB" sz="3200" b="1" dirty="0">
                <a:cs typeface="+mn-cs"/>
              </a:rPr>
              <a:t>&lt;/</a:t>
            </a:r>
            <a:r>
              <a:rPr lang="en-GB" sz="3200" b="1" dirty="0" err="1">
                <a:cs typeface="+mn-cs"/>
              </a:rPr>
              <a:t>em</a:t>
            </a:r>
            <a:r>
              <a:rPr lang="en-GB" sz="3200" b="1" dirty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is-IS" sz="3200" i="1" dirty="0">
                <a:cs typeface="+mn-cs"/>
              </a:rPr>
              <a:t>TU259</a:t>
            </a:r>
            <a:r>
              <a:rPr lang="en-GB" sz="3200" i="1" dirty="0">
                <a:cs typeface="+mn-cs"/>
              </a:rPr>
              <a:t> is the code of this course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>
                <a:cs typeface="+mn-cs"/>
              </a:rPr>
              <a:t>Write the code that would have the following output: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TU259 </a:t>
            </a:r>
            <a:r>
              <a:rPr lang="en-GB" sz="3200" dirty="0">
                <a:cs typeface="+mn-cs"/>
              </a:rPr>
              <a:t>is the </a:t>
            </a:r>
            <a:r>
              <a:rPr lang="en-GB" sz="3200" i="1" dirty="0">
                <a:cs typeface="+mn-cs"/>
              </a:rPr>
              <a:t>code</a:t>
            </a:r>
            <a:r>
              <a:rPr lang="en-GB" sz="3200" dirty="0">
                <a:cs typeface="+mn-cs"/>
              </a:rPr>
              <a:t> of this course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&lt;a&gt;&lt;/a&gt;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solidFill>
                  <a:srgbClr val="CC9900"/>
                </a:solidFill>
                <a:cs typeface="+mj-cs"/>
              </a:rPr>
              <a:t>Used to link web pages together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Introduction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developers view a web page as a document that must be created according to authoring and development guidelines</a:t>
            </a:r>
          </a:p>
          <a:p>
            <a:pPr eaLnBrk="1" hangingPunct="1">
              <a:defRPr/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developers use </a:t>
            </a:r>
            <a:r>
              <a:rPr lang="en-GB" b="1" dirty="0">
                <a:latin typeface="Arial" charset="0"/>
                <a:ea typeface="ＭＳ Ｐゴシック" charset="0"/>
              </a:rPr>
              <a:t>HTML</a:t>
            </a:r>
            <a:r>
              <a:rPr lang="en-GB" dirty="0">
                <a:latin typeface="Arial" charset="0"/>
                <a:ea typeface="ＭＳ Ｐゴシック" charset="0"/>
              </a:rPr>
              <a:t>(HTML5) to write code of a web page</a:t>
            </a:r>
          </a:p>
          <a:p>
            <a:pPr eaLnBrk="1" hangingPunct="1">
              <a:defRPr/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browsers have a built-in interpreter to render the results of a code in its window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 Attributes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6792"/>
            <a:ext cx="8496300" cy="1800200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&lt;tag </a:t>
            </a:r>
            <a:r>
              <a:rPr lang="en-GB" sz="3200" b="1" dirty="0" err="1">
                <a:cs typeface="+mn-cs"/>
              </a:rPr>
              <a:t>attr</a:t>
            </a:r>
            <a:r>
              <a:rPr lang="en-GB" sz="3200" b="1" dirty="0">
                <a:cs typeface="+mn-cs"/>
              </a:rPr>
              <a:t>=“value”&gt; </a:t>
            </a:r>
            <a:r>
              <a:rPr lang="en-GB" sz="3200" dirty="0">
                <a:cs typeface="+mn-cs"/>
              </a:rPr>
              <a:t>Contents </a:t>
            </a:r>
            <a:r>
              <a:rPr lang="en-GB" sz="3200" b="1" dirty="0">
                <a:cs typeface="+mn-cs"/>
              </a:rPr>
              <a:t>&lt;/tag&gt;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331640" y="1988840"/>
            <a:ext cx="2376264" cy="10801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4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 Attributes - &lt;a&gt;&lt;/a&gt;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712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>
                <a:cs typeface="+mn-cs"/>
              </a:rPr>
              <a:t>Anchor - </a:t>
            </a:r>
            <a:r>
              <a:rPr lang="en-GB" sz="3200" b="1" dirty="0">
                <a:cs typeface="+mn-cs"/>
              </a:rPr>
              <a:t>&lt;a&gt;</a:t>
            </a:r>
            <a:r>
              <a:rPr lang="en-GB" sz="3200" dirty="0">
                <a:cs typeface="+mn-cs"/>
              </a:rPr>
              <a:t> - link</a:t>
            </a: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GB" sz="2800" dirty="0">
                <a:cs typeface="+mn-cs"/>
              </a:rPr>
              <a:t>&lt;</a:t>
            </a:r>
            <a:r>
              <a:rPr lang="en-GB" sz="2800" b="1" dirty="0">
                <a:cs typeface="+mn-cs"/>
              </a:rPr>
              <a:t>a</a:t>
            </a:r>
            <a:r>
              <a:rPr lang="en-GB" sz="2800" dirty="0">
                <a:cs typeface="+mn-cs"/>
              </a:rPr>
              <a:t> </a:t>
            </a:r>
            <a:r>
              <a:rPr lang="en-GB" sz="2800" dirty="0" err="1">
                <a:cs typeface="+mn-cs"/>
              </a:rPr>
              <a:t>href</a:t>
            </a:r>
            <a:r>
              <a:rPr lang="en-GB" sz="2800" dirty="0">
                <a:cs typeface="+mn-cs"/>
              </a:rPr>
              <a:t>=“</a:t>
            </a:r>
            <a:r>
              <a:rPr lang="en-GB" sz="2800" dirty="0"/>
              <a:t>https://</a:t>
            </a:r>
            <a:r>
              <a:rPr lang="en-GB" sz="2800" dirty="0" err="1"/>
              <a:t>www.tudublin.ie</a:t>
            </a:r>
            <a:r>
              <a:rPr lang="en-GB" sz="2800" dirty="0"/>
              <a:t>/&gt; </a:t>
            </a:r>
            <a:r>
              <a:rPr lang="en-GB" sz="2800" dirty="0">
                <a:cs typeface="+mn-cs"/>
              </a:rPr>
              <a:t>Overview of TU Dublin&lt;</a:t>
            </a:r>
            <a:r>
              <a:rPr lang="en-GB" sz="2800" b="1" dirty="0">
                <a:cs typeface="+mn-cs"/>
              </a:rPr>
              <a:t>/a</a:t>
            </a:r>
            <a:r>
              <a:rPr lang="en-GB" sz="2800" dirty="0">
                <a:cs typeface="+mn-cs"/>
              </a:rPr>
              <a:t>&gt;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88" y="4005064"/>
            <a:ext cx="1620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075" y="3933056"/>
            <a:ext cx="1101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value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971550" y="3284984"/>
            <a:ext cx="360363" cy="649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700338" y="3356992"/>
            <a:ext cx="0" cy="576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&lt;a&gt;&lt;/a&gt;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</a:pPr>
            <a:endParaRPr lang="en-GB" sz="3200" b="1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 dirty="0">
                <a:latin typeface="Arial" charset="0"/>
                <a:ea typeface="ＭＳ Ｐゴシック" charset="0"/>
              </a:rPr>
              <a:t>&lt;a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href</a:t>
            </a:r>
            <a:r>
              <a:rPr lang="en-GB" sz="3200" b="1" dirty="0">
                <a:latin typeface="Arial" charset="0"/>
                <a:ea typeface="ＭＳ Ｐゴシック" charset="0"/>
              </a:rPr>
              <a:t> = </a:t>
            </a:r>
            <a:r>
              <a:rPr lang="en-GB" sz="3200" dirty="0">
                <a:latin typeface="Arial" charset="0"/>
                <a:ea typeface="ＭＳ Ｐゴシック" charset="0"/>
              </a:rPr>
              <a:t>“…”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&gt; </a:t>
            </a:r>
            <a:r>
              <a:rPr lang="en-GB" altLang="ja-JP" sz="3200" dirty="0">
                <a:latin typeface="Arial" charset="0"/>
                <a:ea typeface="ＭＳ Ｐゴシック" charset="0"/>
              </a:rPr>
              <a:t>….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&lt;/a&gt;</a:t>
            </a:r>
          </a:p>
          <a:p>
            <a:pPr marL="0" indent="0" eaLnBrk="1" hangingPunct="1">
              <a:buFont typeface="Wingdings" charset="0"/>
              <a:buNone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None/>
            </a:pPr>
            <a:r>
              <a:rPr lang="en-GB" sz="3200" b="1" dirty="0">
                <a:latin typeface="Arial" charset="0"/>
                <a:ea typeface="ＭＳ Ｐゴシック" charset="0"/>
              </a:rPr>
              <a:t>&lt;a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href</a:t>
            </a:r>
            <a:r>
              <a:rPr lang="en-GB" sz="3200" dirty="0">
                <a:latin typeface="Arial" charset="0"/>
                <a:ea typeface="ＭＳ Ｐゴシック" charset="0"/>
              </a:rPr>
              <a:t>=</a:t>
            </a:r>
            <a:r>
              <a:rPr lang="en-GB" sz="3200" dirty="0">
                <a:latin typeface="Arial" charset="0"/>
                <a:ea typeface="ＭＳ Ｐゴシック" charset="0"/>
                <a:hlinkClick r:id="rId2"/>
              </a:rPr>
              <a:t>“</a:t>
            </a:r>
            <a:r>
              <a:rPr lang="en-GB" sz="3200" u="sng" dirty="0"/>
              <a:t>https://tudublin.ie</a:t>
            </a:r>
          </a:p>
          <a:p>
            <a:pPr marL="0" indent="0" eaLnBrk="1" hangingPunct="1">
              <a:buNone/>
            </a:pPr>
            <a:r>
              <a:rPr lang="en-GB" sz="3200" dirty="0">
                <a:latin typeface="Arial" charset="0"/>
                <a:ea typeface="ＭＳ Ｐゴシック" charset="0"/>
              </a:rPr>
              <a:t> ”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&gt;</a:t>
            </a:r>
            <a:r>
              <a:rPr lang="en-GB" altLang="ja-JP" sz="3200" dirty="0">
                <a:latin typeface="Arial" charset="0"/>
                <a:ea typeface="ＭＳ Ｐゴシック" charset="0"/>
              </a:rPr>
              <a:t> Overview of </a:t>
            </a:r>
            <a:r>
              <a:rPr lang="en-GB" altLang="ja-JP" sz="3200" dirty="0" err="1">
                <a:latin typeface="Arial" charset="0"/>
                <a:ea typeface="ＭＳ Ｐゴシック" charset="0"/>
              </a:rPr>
              <a:t>TUDublin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&lt;/a&gt;</a:t>
            </a:r>
          </a:p>
          <a:p>
            <a:pPr marL="0" indent="0" eaLnBrk="1" hangingPunct="1">
              <a:buFont typeface="Wingdings" charset="0"/>
              <a:buNone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GB" sz="3200" u="sng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Overview of </a:t>
            </a:r>
            <a:r>
              <a:rPr lang="en-GB" sz="3200" u="sng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TUDublin</a:t>
            </a:r>
            <a:endParaRPr lang="en-GB" sz="3200" u="sng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marL="0" indent="0" eaLnBrk="1" hangingPunct="1"/>
            <a:endParaRPr lang="en-GB" sz="2400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endParaRPr lang="en-US" sz="2400" dirty="0">
              <a:latin typeface="Arial" charset="0"/>
              <a:cs typeface="Arial" charset="0"/>
            </a:endParaRPr>
          </a:p>
          <a:p>
            <a:pPr marL="0" indent="0" eaLnBrk="1" hangingPunct="1"/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Hyperlinks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cs typeface="+mn-cs"/>
              </a:rPr>
              <a:t>Anchors</a:t>
            </a:r>
            <a:r>
              <a:rPr lang="en-US" sz="2800" dirty="0">
                <a:cs typeface="+mn-cs"/>
              </a:rPr>
              <a:t> are &lt;a&gt; tags to link different sections of the same web page</a:t>
            </a:r>
          </a:p>
          <a:p>
            <a:pPr eaLnBrk="1" hangingPunct="1">
              <a:spcBef>
                <a:spcPts val="1776"/>
              </a:spcBef>
              <a:defRPr/>
            </a:pPr>
            <a:r>
              <a:rPr lang="en-GB" sz="2800" dirty="0">
                <a:cs typeface="+mn-cs"/>
              </a:rPr>
              <a:t>2 uses of anchors are for table of contents and eliminating scrolling</a:t>
            </a:r>
          </a:p>
          <a:p>
            <a:pPr marL="0" indent="0" eaLnBrk="1" hangingPunct="1">
              <a:spcBef>
                <a:spcPts val="1776"/>
              </a:spcBef>
              <a:buNone/>
              <a:defRPr/>
            </a:pPr>
            <a:endParaRPr lang="en-GB" sz="2800" dirty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800" dirty="0">
                <a:cs typeface="+mn-cs"/>
              </a:rPr>
              <a:t>Creation of anchor requires 2 &lt;a&gt; tags</a:t>
            </a:r>
          </a:p>
          <a:p>
            <a:pPr eaLnBrk="1" hangingPunct="1">
              <a:spcBef>
                <a:spcPts val="1776"/>
              </a:spcBef>
              <a:buFont typeface="Wingdings" charset="0"/>
              <a:buNone/>
              <a:defRPr/>
            </a:pPr>
            <a:r>
              <a:rPr lang="en-GB" sz="2800" dirty="0">
                <a:cs typeface="+mn-cs"/>
              </a:rPr>
              <a:t>	</a:t>
            </a:r>
            <a:r>
              <a:rPr lang="en-GB" sz="2800" dirty="0">
                <a:solidFill>
                  <a:schemeClr val="accent2"/>
                </a:solidFill>
                <a:cs typeface="+mn-cs"/>
              </a:rPr>
              <a:t>&lt;a name=“sale”&gt;</a:t>
            </a:r>
            <a:r>
              <a:rPr lang="en-GB" sz="2800" dirty="0">
                <a:cs typeface="+mn-cs"/>
              </a:rPr>
              <a:t> and </a:t>
            </a:r>
            <a:r>
              <a:rPr lang="en-GB" sz="2800" dirty="0">
                <a:solidFill>
                  <a:schemeClr val="accent2"/>
                </a:solidFill>
                <a:cs typeface="+mn-cs"/>
              </a:rPr>
              <a:t>&lt;a </a:t>
            </a:r>
            <a:r>
              <a:rPr lang="en-GB" sz="2800" dirty="0" err="1">
                <a:solidFill>
                  <a:schemeClr val="accent2"/>
                </a:solidFill>
                <a:cs typeface="+mn-cs"/>
              </a:rPr>
              <a:t>href</a:t>
            </a:r>
            <a:r>
              <a:rPr lang="en-GB" sz="2800" dirty="0">
                <a:solidFill>
                  <a:schemeClr val="accent2"/>
                </a:solidFill>
                <a:cs typeface="+mn-cs"/>
              </a:rPr>
              <a:t>=“#sale”&gt;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Hyperlinks - anchors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&lt;a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 name=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"Contents"&gt;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Table of Contents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&lt;/a&gt;</a:t>
            </a:r>
            <a:br>
              <a:rPr lang="en-US" dirty="0">
                <a:solidFill>
                  <a:schemeClr val="accent2"/>
                </a:solidFill>
                <a:cs typeface="+mn-cs"/>
              </a:rPr>
            </a:br>
            <a:r>
              <a:rPr lang="en-US" dirty="0">
                <a:solidFill>
                  <a:schemeClr val="accent2"/>
                </a:solidFill>
                <a:cs typeface="+mn-cs"/>
              </a:rPr>
              <a:t>	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&lt;a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 </a:t>
            </a:r>
            <a:r>
              <a:rPr lang="en-US" dirty="0" err="1">
                <a:solidFill>
                  <a:schemeClr val="accent2"/>
                </a:solidFill>
                <a:cs typeface="+mn-cs"/>
              </a:rPr>
              <a:t>href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=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"#Contents"&gt;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 Return to Table of Contents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&lt;/a&gt;</a:t>
            </a:r>
            <a:endParaRPr lang="en-US" sz="2400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GB" sz="2400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img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solidFill>
                  <a:srgbClr val="CC9900"/>
                </a:solidFill>
                <a:cs typeface="+mj-cs"/>
              </a:rPr>
              <a:t>Defines an image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img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- VOID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 dirty="0">
                <a:latin typeface="Arial" charset="0"/>
                <a:ea typeface="ＭＳ Ｐゴシック" charset="0"/>
              </a:rPr>
              <a:t>&lt;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img</a:t>
            </a:r>
            <a:r>
              <a:rPr lang="en-GB" sz="3200" b="1" dirty="0">
                <a:latin typeface="Arial" charset="0"/>
                <a:ea typeface="ＭＳ Ｐゴシック" charset="0"/>
              </a:rPr>
              <a:t>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src</a:t>
            </a:r>
            <a:r>
              <a:rPr lang="en-GB" sz="3200" b="1" dirty="0">
                <a:latin typeface="Arial" charset="0"/>
                <a:ea typeface="ＭＳ Ｐゴシック" charset="0"/>
              </a:rPr>
              <a:t> = </a:t>
            </a:r>
            <a:r>
              <a:rPr lang="en-GB" sz="3200" dirty="0">
                <a:latin typeface="Arial" charset="0"/>
                <a:ea typeface="ＭＳ Ｐゴシック" charset="0"/>
              </a:rPr>
              <a:t>URL </a:t>
            </a:r>
            <a:r>
              <a:rPr lang="en-GB" sz="3200" b="1" dirty="0">
                <a:latin typeface="Arial" charset="0"/>
                <a:ea typeface="ＭＳ Ｐゴシック" charset="0"/>
              </a:rPr>
              <a:t>alt</a:t>
            </a:r>
            <a:r>
              <a:rPr lang="en-GB" sz="3200" dirty="0">
                <a:latin typeface="Arial" charset="0"/>
                <a:ea typeface="ＭＳ Ｐゴシック" charset="0"/>
              </a:rPr>
              <a:t> = text</a:t>
            </a:r>
            <a:r>
              <a:rPr lang="en-GB" sz="3200" b="1" dirty="0"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None/>
              <a:defRPr/>
            </a:pPr>
            <a:r>
              <a:rPr lang="en-GB" sz="3200" b="1" dirty="0">
                <a:latin typeface="Arial" charset="0"/>
                <a:ea typeface="ＭＳ Ｐゴシック" charset="0"/>
              </a:rPr>
              <a:t>&lt;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img</a:t>
            </a:r>
            <a:r>
              <a:rPr lang="en-GB" sz="3200" b="1" dirty="0">
                <a:latin typeface="Arial" charset="0"/>
                <a:ea typeface="ＭＳ Ｐゴシック" charset="0"/>
              </a:rPr>
              <a:t>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src</a:t>
            </a:r>
            <a:r>
              <a:rPr lang="en-GB" sz="3200" dirty="0">
                <a:latin typeface="Arial" charset="0"/>
                <a:ea typeface="ＭＳ Ｐゴシック" charset="0"/>
              </a:rPr>
              <a:t>=“</a:t>
            </a:r>
            <a:r>
              <a:rPr lang="en-GB" sz="3200" dirty="0" err="1"/>
              <a:t>TUdublinlogo</a:t>
            </a:r>
            <a:r>
              <a:rPr lang="en-GB" sz="3200" dirty="0" err="1">
                <a:latin typeface="Arial" charset="0"/>
                <a:ea typeface="ＭＳ Ｐゴシック" charset="0"/>
              </a:rPr>
              <a:t>.jpg</a:t>
            </a:r>
            <a:r>
              <a:rPr lang="en-GB" sz="3200" dirty="0">
                <a:latin typeface="Arial" charset="0"/>
                <a:ea typeface="ＭＳ Ｐゴシック" charset="0"/>
              </a:rPr>
              <a:t>” alt=“TU Logo”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&gt;</a:t>
            </a:r>
            <a:endParaRPr lang="en-GB" altLang="ja-JP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defRPr/>
            </a:pPr>
            <a:endParaRPr lang="en-GB" sz="2400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 dirty="0">
              <a:latin typeface="Arial" charset="0"/>
            </a:endParaRPr>
          </a:p>
          <a:p>
            <a:pPr marL="0" indent="0"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4888" y="981075"/>
            <a:ext cx="237331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For accessibility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Broken request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859338" y="1397000"/>
            <a:ext cx="1225550" cy="519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16" y="4437112"/>
            <a:ext cx="24257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GB" sz="3200" dirty="0">
                <a:cs typeface="+mn-cs"/>
              </a:rPr>
              <a:t>Write the code that would make the following image (</a:t>
            </a:r>
            <a:r>
              <a:rPr lang="en-GB" sz="3200" dirty="0" err="1"/>
              <a:t>Tudublinlogo.jpg</a:t>
            </a:r>
            <a:r>
              <a:rPr lang="en-GB" sz="3200" dirty="0">
                <a:cs typeface="+mn-cs"/>
              </a:rPr>
              <a:t>) a link to the TU Dublin website: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17032"/>
            <a:ext cx="24257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rgbClr val="CC9900"/>
                </a:solidFill>
                <a:cs typeface="+mj-cs"/>
              </a:rPr>
              <a:t>Used when you need to break a line prematurely 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- VOID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496300" cy="4387850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>
                <a:cs typeface="+mn-cs"/>
              </a:rPr>
              <a:t>&lt;</a:t>
            </a:r>
            <a:r>
              <a:rPr lang="en-GB" sz="3200" b="1" dirty="0" err="1">
                <a:cs typeface="+mn-cs"/>
              </a:rPr>
              <a:t>br</a:t>
            </a:r>
            <a:r>
              <a:rPr lang="en-GB" sz="3200" b="1" dirty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None/>
              <a:defRPr/>
            </a:pPr>
            <a:r>
              <a:rPr lang="en-GB" sz="2400" dirty="0"/>
              <a:t>TU Dublin is Ireland's first Technological </a:t>
            </a:r>
            <a:r>
              <a:rPr lang="en-GB" sz="2400"/>
              <a:t>University.</a:t>
            </a:r>
            <a:r>
              <a:rPr lang="en-GB" sz="2400" b="1">
                <a:cs typeface="+mn-cs"/>
              </a:rPr>
              <a:t>&lt;</a:t>
            </a:r>
            <a:r>
              <a:rPr lang="en-GB" sz="2400" b="1" dirty="0" err="1">
                <a:cs typeface="+mn-cs"/>
              </a:rPr>
              <a:t>br</a:t>
            </a:r>
            <a:r>
              <a:rPr lang="en-GB" sz="2400" b="1" dirty="0">
                <a:cs typeface="+mn-cs"/>
              </a:rPr>
              <a:t>&gt; </a:t>
            </a:r>
            <a:r>
              <a:rPr lang="en-GB" sz="2400" dirty="0"/>
              <a:t>With campuses in Dublin City, Tallaght and </a:t>
            </a:r>
            <a:r>
              <a:rPr lang="en-GB" sz="2400" dirty="0" err="1"/>
              <a:t>Blanchardstown</a:t>
            </a:r>
            <a:r>
              <a:rPr lang="en-GB" sz="2400" dirty="0"/>
              <a:t>, it spans the largest population centres of ...</a:t>
            </a:r>
            <a:endParaRPr lang="en-GB" sz="2400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None/>
              <a:defRPr/>
            </a:pPr>
            <a:r>
              <a:rPr lang="en-GB" sz="2400" dirty="0"/>
              <a:t>TU Dublin is Ireland's first Technological University. </a:t>
            </a:r>
            <a:endParaRPr lang="en-GB" sz="2400" b="1" dirty="0"/>
          </a:p>
          <a:p>
            <a:pPr marL="0" indent="0" eaLnBrk="1" hangingPunct="1">
              <a:buNone/>
              <a:defRPr/>
            </a:pPr>
            <a:r>
              <a:rPr lang="en-GB" sz="2400" dirty="0"/>
              <a:t>With campuses in Dublin City, Tallaght and </a:t>
            </a:r>
            <a:r>
              <a:rPr lang="en-GB" sz="2400" dirty="0" err="1"/>
              <a:t>Blanchardstown</a:t>
            </a:r>
            <a:r>
              <a:rPr lang="en-GB" sz="2400" dirty="0"/>
              <a:t>, it spans the largest population centres of ...</a:t>
            </a:r>
            <a:endParaRPr lang="en-GB" sz="2400" dirty="0">
              <a:solidFill>
                <a:srgbClr val="CC99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Resources </a:t>
            </a:r>
            <a:r>
              <a:rPr lang="mr-IN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–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 Code Academy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1800" y="6488668"/>
            <a:ext cx="321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https://www.codecademy.com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93"/>
            <a:ext cx="9037660" cy="58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rgbClr val="CC9900"/>
                </a:solidFill>
                <a:cs typeface="+mj-cs"/>
              </a:rPr>
              <a:t>Main textual blocks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 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>
                <a:cs typeface="+mn-cs"/>
              </a:rPr>
              <a:t>&lt;p&gt;&lt;/p&gt;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None/>
              <a:defRPr/>
            </a:pPr>
            <a:r>
              <a:rPr lang="en-GB" sz="2000" b="1" dirty="0"/>
              <a:t>&lt;p&gt;</a:t>
            </a:r>
            <a:r>
              <a:rPr lang="en-GB" sz="2000" dirty="0"/>
              <a:t>TU Dublin is Ireland's first Technological University. </a:t>
            </a:r>
            <a:r>
              <a:rPr lang="en-GB" sz="2000" b="1" dirty="0"/>
              <a:t>&lt;/p&gt;</a:t>
            </a:r>
          </a:p>
          <a:p>
            <a:pPr marL="0" indent="0" eaLnBrk="1" hangingPunct="1">
              <a:buNone/>
              <a:defRPr/>
            </a:pPr>
            <a:r>
              <a:rPr lang="en-GB" sz="2000" b="1" dirty="0"/>
              <a:t>&lt;p&gt;</a:t>
            </a:r>
            <a:r>
              <a:rPr lang="en-GB" sz="2000" dirty="0"/>
              <a:t>With campuses in Dublin City, Tallaght and </a:t>
            </a:r>
            <a:r>
              <a:rPr lang="en-GB" sz="2000" dirty="0" err="1"/>
              <a:t>Blanchardstown</a:t>
            </a:r>
            <a:r>
              <a:rPr lang="en-GB" sz="2000" dirty="0"/>
              <a:t>, it spans the largest population centres of ... </a:t>
            </a:r>
            <a:r>
              <a:rPr lang="en-GB" sz="2000" b="1" dirty="0"/>
              <a:t>&lt;/p&gt;</a:t>
            </a:r>
            <a:endParaRPr lang="en-GB" sz="2000" dirty="0">
              <a:solidFill>
                <a:srgbClr val="CC99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None/>
              <a:defRPr/>
            </a:pPr>
            <a:r>
              <a:rPr lang="en-GB" sz="2000" dirty="0"/>
              <a:t>TU Dublin is Ireland's first Technological University.</a:t>
            </a:r>
            <a:endParaRPr lang="en-GB" sz="2000" b="1" dirty="0"/>
          </a:p>
          <a:p>
            <a:pPr marL="0" indent="0" eaLnBrk="1" hangingPunct="1">
              <a:spcBef>
                <a:spcPts val="1224"/>
              </a:spcBef>
              <a:buNone/>
              <a:defRPr/>
            </a:pPr>
            <a:r>
              <a:rPr lang="en-GB" sz="2000" dirty="0"/>
              <a:t>With campuses in Dublin City, Tallaght and </a:t>
            </a:r>
            <a:r>
              <a:rPr lang="en-GB" sz="2000" dirty="0" err="1"/>
              <a:t>Blanchardstown</a:t>
            </a:r>
            <a:r>
              <a:rPr lang="en-GB" sz="2000" dirty="0"/>
              <a:t>, it spans the largest population centres of ...</a:t>
            </a:r>
            <a:endParaRPr lang="en-US" sz="20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endParaRPr lang="en-US" b="1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2800" dirty="0">
                <a:solidFill>
                  <a:schemeClr val="tx2"/>
                </a:solidFill>
                <a:cs typeface="+mn-cs"/>
              </a:rPr>
              <a:t>This a paragraph of text in a HTML document</a:t>
            </a:r>
            <a:r>
              <a:rPr lang="en-US" sz="2800" b="1" dirty="0">
                <a:solidFill>
                  <a:schemeClr val="tx2"/>
                </a:solidFill>
                <a:cs typeface="+mn-cs"/>
              </a:rPr>
              <a:t>&lt;/p&gt;</a:t>
            </a:r>
            <a:endParaRPr lang="en-US" sz="2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140200" y="28527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476375" y="4365625"/>
            <a:ext cx="5543550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743075" y="4529138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schemeClr val="tx2"/>
              </a:solidFill>
              <a:effectLst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effectLst/>
                <a:cs typeface="Arial" charset="0"/>
              </a:rPr>
              <a:t>This a paragraph of text in an HTML document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6732588" y="4508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164388" y="428625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Line space</a:t>
            </a:r>
            <a:endParaRPr lang="en-US" i="1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&lt;p&gt;&lt;/p&gt;, &lt;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96887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>
                <a:solidFill>
                  <a:schemeClr val="tx2"/>
                </a:solidFill>
                <a:cs typeface="+mn-cs"/>
              </a:rPr>
              <a:t>This a paragraph of text in an HTML document</a:t>
            </a:r>
            <a:r>
              <a:rPr lang="en-US" sz="1800" b="1" dirty="0">
                <a:solidFill>
                  <a:schemeClr val="tx2"/>
                </a:solidFill>
                <a:cs typeface="+mn-cs"/>
              </a:rPr>
              <a:t>&lt;/p&gt;</a:t>
            </a:r>
            <a:endParaRPr lang="en-US" sz="1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>
                <a:solidFill>
                  <a:schemeClr val="tx2"/>
                </a:solidFill>
                <a:cs typeface="+mn-cs"/>
              </a:rPr>
              <a:t>This a 2nd paragraph of text in an HTML document</a:t>
            </a:r>
            <a:r>
              <a:rPr lang="en-US" sz="1800" b="1" dirty="0">
                <a:solidFill>
                  <a:schemeClr val="tx2"/>
                </a:solidFill>
                <a:cs typeface="+mn-cs"/>
              </a:rPr>
              <a:t>&lt;/p&gt;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	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		This a paragraph of text in an HTML document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		This a 2nd paragraph of text in an HTML document</a:t>
            </a:r>
            <a:endParaRPr lang="en-US" sz="1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>
                <a:solidFill>
                  <a:schemeClr val="tx2"/>
                </a:solidFill>
                <a:cs typeface="+mn-cs"/>
              </a:rPr>
              <a:t>This a paragraph of text in an HTML document</a:t>
            </a:r>
            <a:r>
              <a:rPr lang="en-US" sz="1800" b="1" dirty="0">
                <a:solidFill>
                  <a:schemeClr val="tx2"/>
                </a:solidFill>
                <a:cs typeface="+mn-cs"/>
              </a:rPr>
              <a:t>&lt;/p&gt;</a:t>
            </a:r>
            <a:endParaRPr lang="en-US" sz="1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cs typeface="+mn-cs"/>
              </a:rPr>
              <a:t>&lt;</a:t>
            </a:r>
            <a:r>
              <a:rPr lang="en-US" sz="1800" b="1" dirty="0" err="1">
                <a:solidFill>
                  <a:schemeClr val="tx2"/>
                </a:solidFill>
                <a:cs typeface="+mn-cs"/>
              </a:rPr>
              <a:t>br</a:t>
            </a:r>
            <a:r>
              <a:rPr lang="en-US" sz="1800" b="1" dirty="0">
                <a:solidFill>
                  <a:schemeClr val="tx2"/>
                </a:solidFill>
                <a:cs typeface="+mn-cs"/>
              </a:rPr>
              <a:t>/&gt;</a:t>
            </a:r>
            <a:endParaRPr lang="en-US" sz="1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>
                <a:solidFill>
                  <a:schemeClr val="tx2"/>
                </a:solidFill>
                <a:cs typeface="+mn-cs"/>
              </a:rPr>
              <a:t>This a 2nd paragraph of text in an HTML document</a:t>
            </a:r>
            <a:r>
              <a:rPr lang="en-US" sz="1800" b="1" dirty="0">
                <a:solidFill>
                  <a:schemeClr val="tx2"/>
                </a:solidFill>
                <a:cs typeface="+mn-cs"/>
              </a:rPr>
              <a:t>&lt;/p&gt;</a:t>
            </a:r>
            <a:br>
              <a:rPr lang="en-US" sz="1800" dirty="0">
                <a:solidFill>
                  <a:schemeClr val="tx2"/>
                </a:solidFill>
                <a:cs typeface="+mn-cs"/>
              </a:rPr>
            </a:br>
            <a:endParaRPr lang="en-US" sz="1800" b="1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br>
              <a:rPr lang="en-US" sz="1800" dirty="0">
                <a:solidFill>
                  <a:schemeClr val="tx2"/>
                </a:solidFill>
                <a:cs typeface="+mn-cs"/>
              </a:rPr>
            </a:br>
            <a:r>
              <a:rPr lang="en-US" sz="1800" dirty="0">
                <a:solidFill>
                  <a:schemeClr val="tx2"/>
                </a:solidFill>
                <a:cs typeface="+mn-cs"/>
              </a:rPr>
              <a:t>		</a:t>
            </a:r>
            <a:r>
              <a:rPr lang="en-US" sz="1800" dirty="0">
                <a:cs typeface="+mn-cs"/>
              </a:rPr>
              <a:t>This a paragraph of text in an HTML document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cs typeface="+mn-cs"/>
              </a:rPr>
              <a:t>			This a 2nd paragraph of text in an HTML document</a:t>
            </a:r>
            <a:endParaRPr lang="en-US" sz="1800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195513" y="2565400"/>
            <a:ext cx="5400675" cy="647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4500563" y="19891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124075" y="5084763"/>
            <a:ext cx="5543550" cy="1008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4500563" y="45815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&lt;title&gt;&lt;/title&gt;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solidFill>
                  <a:srgbClr val="CC9900"/>
                </a:solidFill>
                <a:cs typeface="+mj-cs"/>
              </a:rPr>
              <a:t>The title of the web page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276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&lt;title&gt;&lt;/title&gt;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>
                <a:cs typeface="+mn-cs"/>
              </a:rPr>
              <a:t>&lt;title&gt; </a:t>
            </a:r>
            <a:r>
              <a:rPr lang="en-GB" sz="3200" dirty="0">
                <a:cs typeface="+mn-cs"/>
              </a:rPr>
              <a:t>This is the title you want to appear on the browser</a:t>
            </a:r>
            <a:r>
              <a:rPr lang="en-GB" sz="3200" b="1" dirty="0">
                <a:cs typeface="+mn-cs"/>
              </a:rPr>
              <a:t>&lt;/title&gt;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cs typeface="+mn-cs"/>
              </a:rPr>
              <a:t>&lt;title&gt;</a:t>
            </a:r>
            <a:r>
              <a:rPr lang="en-GB" sz="3200" dirty="0">
                <a:cs typeface="+mn-cs"/>
              </a:rPr>
              <a:t>BBC - Homepage</a:t>
            </a:r>
            <a:r>
              <a:rPr lang="en-GB" sz="3200" b="1" dirty="0">
                <a:cs typeface="+mn-cs"/>
              </a:rPr>
              <a:t>&lt;/title&gt;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54650"/>
            <a:ext cx="396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7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&lt;h1&gt;&lt;/h1&gt; …&lt;h6&gt;&lt;/h6&gt;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rgbClr val="CC9900"/>
                </a:solidFill>
                <a:cs typeface="+mj-cs"/>
              </a:rPr>
              <a:t>Headings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Headings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>
                <a:cs typeface="+mn-cs"/>
              </a:rPr>
              <a:t>There are 6 levels of headings </a:t>
            </a:r>
            <a:r>
              <a:rPr lang="en-GB" sz="2400">
                <a:solidFill>
                  <a:schemeClr val="accent2"/>
                </a:solidFill>
                <a:cs typeface="+mn-cs"/>
              </a:rPr>
              <a:t>&lt;h1&gt;</a:t>
            </a:r>
            <a:r>
              <a:rPr lang="en-GB" sz="2400">
                <a:cs typeface="+mn-cs"/>
              </a:rPr>
              <a:t>…..</a:t>
            </a:r>
            <a:r>
              <a:rPr lang="en-GB" sz="2400">
                <a:solidFill>
                  <a:schemeClr val="accent2"/>
                </a:solidFill>
                <a:cs typeface="+mn-cs"/>
              </a:rPr>
              <a:t>&lt;h6&gt;</a:t>
            </a:r>
            <a:r>
              <a:rPr lang="en-GB" sz="2400">
                <a:cs typeface="+mn-cs"/>
              </a:rPr>
              <a:t>,</a:t>
            </a:r>
            <a:r>
              <a:rPr lang="en-GB" sz="2400">
                <a:solidFill>
                  <a:schemeClr val="accent2"/>
                </a:solidFill>
                <a:cs typeface="+mn-cs"/>
              </a:rPr>
              <a:t> </a:t>
            </a:r>
            <a:r>
              <a:rPr lang="en-GB" sz="2400">
                <a:cs typeface="+mn-cs"/>
              </a:rPr>
              <a:t>the higher the heading number the smaller the text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000" b="1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&lt;h1&gt;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1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&lt;/h1&gt;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&lt;h2&gt;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2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&lt;/h2&gt;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&lt;h3&gt;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3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&lt;/h3&gt;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&lt;h4&gt;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4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&lt;/h4&gt;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&lt;h5&gt;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5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&lt;/h5&gt;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>
                <a:solidFill>
                  <a:schemeClr val="tx2"/>
                </a:solidFill>
                <a:cs typeface="+mn-cs"/>
              </a:rPr>
              <a:t>&lt;h6&gt;</a:t>
            </a:r>
            <a:r>
              <a:rPr lang="en-US" sz="2000">
                <a:solidFill>
                  <a:schemeClr val="tx2"/>
                </a:solidFill>
                <a:cs typeface="+mn-cs"/>
              </a:rPr>
              <a:t> Heading 6</a:t>
            </a:r>
            <a:r>
              <a:rPr lang="en-US" sz="2000" b="1">
                <a:solidFill>
                  <a:schemeClr val="tx2"/>
                </a:solidFill>
                <a:cs typeface="+mn-cs"/>
              </a:rPr>
              <a:t>&lt;/h6&gt;</a:t>
            </a:r>
            <a:endParaRPr lang="en-US" sz="2000">
              <a:solidFill>
                <a:schemeClr val="tx2"/>
              </a:solidFill>
              <a:cs typeface="+mn-cs"/>
            </a:endParaRPr>
          </a:p>
          <a:p>
            <a:pPr eaLnBrk="1" hangingPunct="1">
              <a:defRPr/>
            </a:pPr>
            <a:endParaRPr lang="en-GB" sz="2000">
              <a:solidFill>
                <a:schemeClr val="tx2"/>
              </a:solidFill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>
              <a:ea typeface="Arial" charset="0"/>
            </a:endParaRPr>
          </a:p>
          <a:p>
            <a:pPr eaLnBrk="1" hangingPunct="1">
              <a:defRPr/>
            </a:pPr>
            <a:endParaRPr lang="en-US" sz="2400">
              <a:cs typeface="+mn-cs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292725" y="2243138"/>
            <a:ext cx="3101975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1</a:t>
            </a:r>
          </a:p>
          <a:p>
            <a:pPr>
              <a:defRPr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2</a:t>
            </a:r>
          </a:p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3</a:t>
            </a:r>
          </a:p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4</a:t>
            </a:r>
          </a:p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5</a:t>
            </a: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6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348038" y="34290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>
              <a:cs typeface="+mn-cs"/>
            </a:endParaRPr>
          </a:p>
          <a:p>
            <a:pPr eaLnBrk="1" hangingPunct="1">
              <a:defRPr/>
            </a:pPr>
            <a:r>
              <a:rPr lang="en-US" sz="3200" dirty="0">
                <a:cs typeface="+mn-cs"/>
              </a:rPr>
              <a:t>Write the code which would produce the following output: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>
              <a:cs typeface="+mn-c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Academic Calendar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The standard TU Dublin </a:t>
            </a:r>
            <a:r>
              <a:rPr lang="en-US" sz="2000" i="1" dirty="0">
                <a:cs typeface="+mn-cs"/>
              </a:rPr>
              <a:t>academic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i="1" dirty="0">
                <a:cs typeface="+mn-cs"/>
              </a:rPr>
              <a:t>calendar</a:t>
            </a:r>
            <a:r>
              <a:rPr lang="en-US" sz="2000" dirty="0">
                <a:cs typeface="+mn-cs"/>
              </a:rPr>
              <a:t> is available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online at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000" u="sng" dirty="0">
                <a:cs typeface="+mn-cs"/>
                <a:hlinkClick r:id="rId3"/>
              </a:rPr>
              <a:t>http://www.dit.ie/academicaffairsandregistrar/calendar/</a:t>
            </a:r>
            <a:endParaRPr lang="en-US" sz="20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000" dirty="0">
              <a:cs typeface="+mn-cs"/>
            </a:endParaRP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  <a:p>
            <a:pPr eaLnBrk="1" hangingPunct="1">
              <a:defRPr/>
            </a:pPr>
            <a:endParaRPr lang="en-GB" sz="20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000" dirty="0">
              <a:ea typeface="Arial" charset="0"/>
            </a:endParaRP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0825" y="3068638"/>
            <a:ext cx="6480175" cy="230505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hr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rgbClr val="CC9900"/>
                </a:solidFill>
                <a:cs typeface="+mj-cs"/>
              </a:rPr>
              <a:t>Horizontal rules appear as lines across the user agent screen 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Resources </a:t>
            </a:r>
            <a:r>
              <a:rPr lang="mr-IN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–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 Khan Academy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9792" y="6488668"/>
            <a:ext cx="330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dirty="0">
                <a:hlinkClick r:id="rId3"/>
              </a:rPr>
              <a:t>https://www.khanacademy.org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2" y="1052736"/>
            <a:ext cx="8346388" cy="5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hr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>
                <a:latin typeface="Arial" charset="0"/>
                <a:ea typeface="ＭＳ Ｐゴシック" charset="0"/>
              </a:rPr>
              <a:t>&lt;hr&gt;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A line should be drawn under this text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&lt;hr&gt;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A line should be drawn under this text</a:t>
            </a: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  <a:p>
            <a:pPr marL="0" indent="0" eaLnBrk="1" hangingPunct="1"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>
              <a:latin typeface="Arial" charset="0"/>
            </a:endParaRP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95288" y="6165850"/>
            <a:ext cx="8208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&lt;div&gt; &lt;/div&gt;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rgbClr val="CC9900"/>
                </a:solidFill>
                <a:cs typeface="+mj-cs"/>
              </a:rPr>
              <a:t>Format a large block of text in a similar fashion </a:t>
            </a:r>
            <a:endParaRPr lang="en-US" sz="5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&lt;div&gt;&lt;/div&gt;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chemeClr val="tx2"/>
                </a:solidFill>
                <a:cs typeface="+mn-cs"/>
              </a:rPr>
              <a:t> &lt;div&gt;&lt;/div&gt;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200" b="1" dirty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chemeClr val="tx2"/>
                </a:solidFill>
                <a:cs typeface="+mn-cs"/>
              </a:rPr>
              <a:t>&lt;div</a:t>
            </a:r>
            <a:r>
              <a:rPr lang="en-GB" sz="3200" dirty="0">
                <a:solidFill>
                  <a:schemeClr val="tx2"/>
                </a:solidFill>
                <a:cs typeface="+mn-cs"/>
              </a:rPr>
              <a:t> style=</a:t>
            </a:r>
            <a:r>
              <a:rPr lang="en-GB" sz="3200" b="1" dirty="0">
                <a:solidFill>
                  <a:schemeClr val="tx2"/>
                </a:solidFill>
                <a:cs typeface="+mn-cs"/>
              </a:rPr>
              <a:t>”</a:t>
            </a:r>
            <a:r>
              <a:rPr lang="en-GB" sz="3200" b="1" dirty="0" err="1">
                <a:solidFill>
                  <a:schemeClr val="tx2"/>
                </a:solidFill>
                <a:cs typeface="+mn-cs"/>
              </a:rPr>
              <a:t>text-align:center</a:t>
            </a:r>
            <a:r>
              <a:rPr lang="en-GB" sz="3200" b="1" dirty="0">
                <a:solidFill>
                  <a:schemeClr val="tx2"/>
                </a:solidFill>
                <a:cs typeface="+mn-cs"/>
              </a:rPr>
              <a:t>"&gt;</a:t>
            </a:r>
            <a:br>
              <a:rPr lang="en-GB" sz="3200" dirty="0">
                <a:solidFill>
                  <a:schemeClr val="tx2"/>
                </a:solidFill>
                <a:cs typeface="+mn-cs"/>
              </a:rPr>
            </a:br>
            <a:r>
              <a:rPr lang="en-GB" sz="3200" dirty="0">
                <a:solidFill>
                  <a:schemeClr val="tx2"/>
                </a:solidFill>
                <a:cs typeface="+mn-cs"/>
              </a:rPr>
              <a:t>  Text formatted using div tag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chemeClr val="tx2"/>
                </a:solidFill>
                <a:cs typeface="+mn-cs"/>
              </a:rPr>
              <a:t>&lt;/div&gt;</a:t>
            </a:r>
          </a:p>
          <a:p>
            <a:pPr eaLnBrk="1" hangingPunct="1">
              <a:buFont typeface="Wingdings" charset="0"/>
              <a:buNone/>
              <a:defRPr/>
            </a:pPr>
            <a:endParaRPr lang="en-GB" sz="1200" b="1" dirty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algn="ctr" eaLnBrk="1" hangingPunct="1">
              <a:buFont typeface="Wingdings" charset="0"/>
              <a:buNone/>
              <a:defRPr/>
            </a:pPr>
            <a:r>
              <a:rPr lang="en-GB" sz="2400" dirty="0">
                <a:cs typeface="+mn-cs"/>
              </a:rPr>
              <a:t>Text formatted using div tag</a:t>
            </a:r>
            <a:endParaRPr lang="en-US" sz="2400" dirty="0">
              <a:cs typeface="+mn-cs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68313" y="5588000"/>
            <a:ext cx="835183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331640" y="3140968"/>
            <a:ext cx="4608512" cy="72008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268112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</a:t>
            </a:r>
            <a:r>
              <a:rPr lang="en-US"/>
              <a:t>go into a CSS file!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446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ol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&lt;/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ol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ul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&lt;/</a:t>
            </a:r>
            <a:r>
              <a:rPr lang="en-US" sz="5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ul</a:t>
            </a: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&lt;dl&gt; &lt;/dl&gt;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>
                <a:solidFill>
                  <a:schemeClr val="accent1"/>
                </a:solidFill>
                <a:cs typeface="+mj-cs"/>
              </a:rPr>
              <a:t>Lists</a:t>
            </a:r>
            <a:br>
              <a:rPr lang="en-US" sz="5400" b="1" dirty="0">
                <a:cs typeface="+mj-cs"/>
              </a:rPr>
            </a:br>
            <a:endParaRPr lang="en-US" sz="5400" b="1" dirty="0"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Lists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HTML supports 3 types of lists:</a:t>
            </a:r>
          </a:p>
          <a:p>
            <a:pPr marL="742950" lvl="1" indent="-285750" eaLnBrk="1" hangingPunct="1">
              <a:defRPr/>
            </a:pPr>
            <a:r>
              <a:rPr lang="en-GB" sz="2400" b="1" dirty="0">
                <a:ea typeface="Arial" charset="0"/>
              </a:rPr>
              <a:t>Ordered</a:t>
            </a:r>
            <a:r>
              <a:rPr lang="en-GB" sz="2400" dirty="0">
                <a:ea typeface="Arial" charset="0"/>
              </a:rPr>
              <a:t> –</a:t>
            </a:r>
            <a:r>
              <a:rPr lang="en-GB" sz="2400" dirty="0">
                <a:solidFill>
                  <a:schemeClr val="accent2"/>
                </a:solidFill>
                <a:ea typeface="Arial" charset="0"/>
              </a:rPr>
              <a:t> &lt;</a:t>
            </a:r>
            <a:r>
              <a:rPr lang="en-GB" sz="2400" dirty="0" err="1">
                <a:solidFill>
                  <a:schemeClr val="accent2"/>
                </a:solidFill>
                <a:ea typeface="Arial" charset="0"/>
              </a:rPr>
              <a:t>ol</a:t>
            </a:r>
            <a:r>
              <a:rPr lang="en-GB" sz="2400" dirty="0">
                <a:solidFill>
                  <a:schemeClr val="accent2"/>
                </a:solidFill>
                <a:ea typeface="Arial" charset="0"/>
              </a:rPr>
              <a:t>&gt;</a:t>
            </a:r>
          </a:p>
          <a:p>
            <a:pPr marL="742950" lvl="1" indent="-285750" eaLnBrk="1" hangingPunct="1">
              <a:defRPr/>
            </a:pPr>
            <a:r>
              <a:rPr lang="en-GB" sz="2400" b="1" dirty="0">
                <a:ea typeface="Arial" charset="0"/>
              </a:rPr>
              <a:t>Unordered</a:t>
            </a:r>
            <a:r>
              <a:rPr lang="en-GB" sz="2400" dirty="0">
                <a:ea typeface="Arial" charset="0"/>
              </a:rPr>
              <a:t> –</a:t>
            </a:r>
            <a:r>
              <a:rPr lang="en-GB" sz="2400" dirty="0">
                <a:solidFill>
                  <a:schemeClr val="accent2"/>
                </a:solidFill>
                <a:ea typeface="Arial" charset="0"/>
              </a:rPr>
              <a:t> &lt;</a:t>
            </a:r>
            <a:r>
              <a:rPr lang="en-GB" sz="2400" dirty="0" err="1">
                <a:solidFill>
                  <a:schemeClr val="accent2"/>
                </a:solidFill>
                <a:ea typeface="Arial" charset="0"/>
              </a:rPr>
              <a:t>ul</a:t>
            </a:r>
            <a:r>
              <a:rPr lang="en-GB" sz="2400" dirty="0">
                <a:solidFill>
                  <a:schemeClr val="accent2"/>
                </a:solidFill>
                <a:ea typeface="Arial" charset="0"/>
              </a:rPr>
              <a:t>&gt;</a:t>
            </a:r>
          </a:p>
          <a:p>
            <a:pPr marL="742950" lvl="1" indent="-285750" eaLnBrk="1" hangingPunct="1">
              <a:defRPr/>
            </a:pPr>
            <a:r>
              <a:rPr lang="en-GB" sz="2400" b="1" dirty="0">
                <a:ea typeface="Arial" charset="0"/>
              </a:rPr>
              <a:t>Definition</a:t>
            </a:r>
            <a:r>
              <a:rPr lang="en-GB" sz="2400" dirty="0">
                <a:ea typeface="Arial" charset="0"/>
              </a:rPr>
              <a:t> –</a:t>
            </a:r>
            <a:r>
              <a:rPr lang="en-GB" sz="2400" dirty="0">
                <a:solidFill>
                  <a:schemeClr val="accent2"/>
                </a:solidFill>
                <a:ea typeface="Arial" charset="0"/>
              </a:rPr>
              <a:t> &lt;dl&gt;</a:t>
            </a:r>
          </a:p>
          <a:p>
            <a:pPr marL="1143000" lvl="2" indent="-228600" eaLnBrk="1" hangingPunct="1">
              <a:defRPr/>
            </a:pPr>
            <a:endParaRPr lang="en-GB" sz="2000" dirty="0"/>
          </a:p>
          <a:p>
            <a:pPr marL="1143000" lvl="2" indent="-228600" eaLnBrk="1" hangingPunct="1">
              <a:defRPr/>
            </a:pPr>
            <a:endParaRPr lang="en-GB" sz="2000" dirty="0"/>
          </a:p>
          <a:p>
            <a:pPr eaLnBrk="1" hangingPunct="1">
              <a:defRPr/>
            </a:pPr>
            <a:r>
              <a:rPr lang="en-GB" sz="2800" dirty="0">
                <a:cs typeface="+mn-cs"/>
              </a:rPr>
              <a:t>Lists may be nested to obtain multiple hierarchy levels</a:t>
            </a: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Ordered List - &lt;ol&gt;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Lists whose elements must appear in a certain order</a:t>
            </a:r>
          </a:p>
          <a:p>
            <a:pPr eaLnBrk="1" hangingPunct="1">
              <a:defRPr/>
            </a:pPr>
            <a:r>
              <a:rPr lang="en-GB" sz="2800">
                <a:cs typeface="+mn-cs"/>
              </a:rPr>
              <a:t>Such lists usually have their items prefixed with a number or letter</a:t>
            </a:r>
          </a:p>
          <a:p>
            <a:pPr eaLnBrk="1" hangingPunct="1">
              <a:defRPr/>
            </a:pPr>
            <a:endParaRPr lang="en-US" sz="2700">
              <a:cs typeface="+mn-cs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735013" y="3808413"/>
            <a:ext cx="2873375" cy="14747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&lt;ol&gt;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&lt;/ol&gt;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919788" y="4024313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Apples</a:t>
            </a:r>
          </a:p>
          <a:p>
            <a:pPr>
              <a:buFontTx/>
              <a:buAutoNum type="arabicPeriod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Bananas</a:t>
            </a:r>
          </a:p>
          <a:p>
            <a:pPr>
              <a:buFontTx/>
              <a:buAutoNum type="arabicPeriod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Coconuts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3851275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Ordered List - &lt;ol&gt;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How can the numbering style be changed??</a:t>
            </a: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r>
              <a:rPr lang="en-GB" sz="2800">
                <a:cs typeface="+mn-cs"/>
              </a:rPr>
              <a:t>Some other style options: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decimal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lower-roman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upper-roman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upper-alpha</a:t>
            </a:r>
          </a:p>
          <a:p>
            <a:pPr eaLnBrk="1" hangingPunct="1">
              <a:defRPr/>
            </a:pPr>
            <a:endParaRPr lang="en-US" sz="2700">
              <a:cs typeface="+mn-cs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09892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&lt;ol </a:t>
            </a: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style=“list-style-type: lower-alpha”</a:t>
            </a: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&lt;/ol&gt;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877050" y="2492375"/>
            <a:ext cx="15017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a.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Apples</a:t>
            </a:r>
          </a:p>
          <a:p>
            <a:pPr>
              <a:defRPr/>
            </a:pP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b.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Bananas</a:t>
            </a:r>
          </a:p>
          <a:p>
            <a:pPr>
              <a:defRPr/>
            </a:pP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c.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Coconuts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4500563" y="29241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Unordered List - &lt;ul&gt;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Lists whose elements do not have to appear in a certain order</a:t>
            </a: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US" sz="2700">
              <a:cs typeface="+mn-cs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35013" y="3808413"/>
            <a:ext cx="2873375" cy="14747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&lt;ul&gt;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&lt;/ul&gt;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919788" y="4024313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Apples</a:t>
            </a:r>
          </a:p>
          <a:p>
            <a:pPr>
              <a:buFontTx/>
              <a:buChar char="•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Bananas</a:t>
            </a:r>
          </a:p>
          <a:p>
            <a:pPr>
              <a:buFontTx/>
              <a:buChar char="•"/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Coconuts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3851275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Unordered List - &lt;ul&gt;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How can the list item marker be changed??</a:t>
            </a: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r>
              <a:rPr lang="en-GB" sz="2800">
                <a:cs typeface="+mn-cs"/>
              </a:rPr>
              <a:t>Some other style options: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disc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circle</a:t>
            </a:r>
          </a:p>
          <a:p>
            <a:pPr marL="742950" lvl="1" indent="-285750" eaLnBrk="1" hangingPunct="1">
              <a:defRPr/>
            </a:pPr>
            <a:r>
              <a:rPr lang="en-GB" sz="2400">
                <a:ea typeface="Arial" charset="0"/>
              </a:rPr>
              <a:t>none</a:t>
            </a:r>
          </a:p>
          <a:p>
            <a:pPr eaLnBrk="1" hangingPunct="1">
              <a:defRPr/>
            </a:pPr>
            <a:endParaRPr lang="en-US" sz="2700">
              <a:cs typeface="+mn-cs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361632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&lt;ul </a:t>
            </a: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style=“list-style-type: square”</a:t>
            </a: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&lt;/ul&gt;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877050" y="2492375"/>
            <a:ext cx="15017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Apples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Bananas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Coconuts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4500563" y="29241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7019925" y="2636838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7019925" y="2925763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7019925" y="3213100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Definition List - &lt;dl&gt;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More complex than the other 2 lists due to their having 2 elements per list item</a:t>
            </a:r>
            <a:endParaRPr lang="en-US" sz="2700">
              <a:cs typeface="+mn-cs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908175" y="2184400"/>
            <a:ext cx="4535488" cy="1749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&lt;dl&gt;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&lt;dt&gt;Internet Explorer&lt;/dt&gt;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Microsoft&lt;/dd&gt;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&lt;dt&gt;Netscape&lt;/dt&gt;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Netscape&lt;/dd&gt;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&lt;/dl&gt;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27313" y="4868863"/>
            <a:ext cx="29622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Internet Explorer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Microsoft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Netscape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Netscape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40671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The World Wide Web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Definitions (W3C)</a:t>
            </a:r>
          </a:p>
          <a:p>
            <a:pPr marL="742950" lvl="1" indent="-285750" eaLnBrk="1" hangingPunct="1">
              <a:defRPr/>
            </a:pPr>
            <a:r>
              <a:rPr lang="en-US" b="1" dirty="0">
                <a:solidFill>
                  <a:schemeClr val="accent1"/>
                </a:solidFill>
                <a:latin typeface="Arial" charset="0"/>
              </a:rPr>
              <a:t>HTML</a:t>
            </a:r>
          </a:p>
          <a:p>
            <a:pPr marL="1143000" lvl="2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The </a:t>
            </a:r>
            <a:r>
              <a:rPr lang="en-US" dirty="0" err="1">
                <a:latin typeface="Arial" charset="0"/>
                <a:ea typeface="ＭＳ Ｐゴシック" charset="0"/>
              </a:rPr>
              <a:t>HyperText</a:t>
            </a:r>
            <a:r>
              <a:rPr lang="en-US" dirty="0">
                <a:latin typeface="Arial" charset="0"/>
                <a:ea typeface="ＭＳ Ｐゴシック" charset="0"/>
              </a:rPr>
              <a:t> Markup Language</a:t>
            </a:r>
          </a:p>
          <a:p>
            <a:pPr marL="1143000" lvl="2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The language used to design web pages</a:t>
            </a:r>
          </a:p>
          <a:p>
            <a:pPr marL="1143000" lvl="2" indent="-228600"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r>
              <a:rPr lang="en-US" b="1" dirty="0">
                <a:solidFill>
                  <a:schemeClr val="accent1"/>
                </a:solidFill>
                <a:latin typeface="Arial" charset="0"/>
              </a:rPr>
              <a:t>XHTML</a:t>
            </a:r>
          </a:p>
          <a:p>
            <a:pPr marL="1143000" lvl="2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The </a:t>
            </a:r>
            <a:r>
              <a:rPr lang="en-US" dirty="0" err="1">
                <a:latin typeface="Arial" charset="0"/>
                <a:ea typeface="ＭＳ Ｐゴシック" charset="0"/>
              </a:rPr>
              <a:t>eXtensible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HyperText</a:t>
            </a:r>
            <a:r>
              <a:rPr lang="en-US" dirty="0">
                <a:latin typeface="Arial" charset="0"/>
                <a:ea typeface="ＭＳ Ｐゴシック" charset="0"/>
              </a:rPr>
              <a:t> Markup Language</a:t>
            </a:r>
          </a:p>
          <a:p>
            <a:pPr marL="1143000" lvl="2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Intended to enhance HTML, not replace it</a:t>
            </a:r>
          </a:p>
          <a:p>
            <a:pPr marL="1143000" lvl="2" indent="-228600" eaLnBrk="1" hangingPunct="1">
              <a:defRPr/>
            </a:pPr>
            <a:endParaRPr lang="en-GB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r>
              <a:rPr lang="en-US" b="1" dirty="0">
                <a:solidFill>
                  <a:schemeClr val="accent1"/>
                </a:solidFill>
                <a:latin typeface="Arial" charset="0"/>
              </a:rPr>
              <a:t>HTML5</a:t>
            </a:r>
          </a:p>
          <a:p>
            <a:pPr marL="1143000" lvl="2" indent="-228600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Builds upon previous versions of the markup language to provide greater flexibility and control over websites.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Definition(Description in HTML5) List - &lt;dl&gt;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908175" y="2184400"/>
            <a:ext cx="4535488" cy="1749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&lt;dl&gt;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&lt;dt&gt;Internet Explorer&lt;/dt&gt;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Microsoft&lt;/dd&gt;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&lt;dt&gt;Netscape&lt;/dt&gt;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Netscape&lt;/dd&gt;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&lt;/dl&gt;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27313" y="4868863"/>
            <a:ext cx="29622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Internet Explorer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Microsoft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Netscape</a:t>
            </a:r>
          </a:p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Netscape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40671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Exercise: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Write the code which would produce the following output: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339975" y="2924175"/>
            <a:ext cx="3678238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 sz="1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Send us a letter, including: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full name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order number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contact information</a:t>
            </a:r>
          </a:p>
          <a:p>
            <a:pPr>
              <a:buFontTx/>
              <a:buChar char="•"/>
              <a:defRPr/>
            </a:pPr>
            <a:r>
              <a:rPr lang="en-GB" sz="1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Use the web form to send an email</a:t>
            </a:r>
          </a:p>
          <a:p>
            <a:pPr lvl="1">
              <a:defRPr/>
            </a:pPr>
            <a:endParaRPr lang="en-US" sz="1600" dirty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chemeClr val="accent1"/>
                </a:solidFill>
                <a:cs typeface="+mj-cs"/>
              </a:rPr>
              <a:t>Used to incorporate video files (HTML5) </a:t>
            </a:r>
            <a:br>
              <a:rPr lang="en-US" sz="5400" b="1" dirty="0">
                <a:solidFill>
                  <a:schemeClr val="accent1"/>
                </a:solidFill>
                <a:cs typeface="+mj-cs"/>
              </a:rPr>
            </a:br>
            <a:endParaRPr 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496300" cy="43862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32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Description: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GB" sz="32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&lt;video&gt;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1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Implementation: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defRPr/>
            </a:pP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&lt;video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height="60" volume="70” controls&gt;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source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src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="music.mp4" type=”video/mp4”&gt;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&lt;/video&gt;</a:t>
            </a:r>
            <a:endParaRPr lang="en-GB" sz="20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Output: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picture of the media file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i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GB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 - sample</a:t>
            </a:r>
          </a:p>
        </p:txBody>
      </p:sp>
      <p:sp>
        <p:nvSpPr>
          <p:cNvPr id="4" name="Bent Arrow 3"/>
          <p:cNvSpPr/>
          <p:nvPr/>
        </p:nvSpPr>
        <p:spPr bwMode="auto">
          <a:xfrm rot="5400000">
            <a:off x="6192180" y="1844824"/>
            <a:ext cx="1080120" cy="79208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8520" y="6309320"/>
            <a:ext cx="942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w3schools - </a:t>
            </a:r>
            <a:r>
              <a:rPr lang="en-US" dirty="0">
                <a:hlinkClick r:id="rId4"/>
              </a:rPr>
              <a:t>http://www.w3schools.com/tags/tryit.asp?filename=tryhtml5_video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6"/>
            <a:ext cx="3816424" cy="256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71376"/>
            <a:ext cx="3285283" cy="308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2378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</a:t>
            </a:r>
            <a:b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>
                <a:solidFill>
                  <a:schemeClr val="accent1"/>
                </a:solidFill>
                <a:cs typeface="+mj-cs"/>
              </a:rPr>
              <a:t>Used to incorporate audio and video files </a:t>
            </a:r>
            <a:br>
              <a:rPr lang="en-US" sz="5400" b="1" dirty="0">
                <a:solidFill>
                  <a:schemeClr val="accent1"/>
                </a:solidFill>
                <a:cs typeface="+mj-cs"/>
              </a:rPr>
            </a:br>
            <a:endParaRPr 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- VOID tag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96300" cy="43862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32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Description: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GB" sz="32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&lt;embed&gt;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1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Implementation: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&lt;embed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src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="music.mp3" width="145” height="60" volume="70"&gt;</a:t>
            </a:r>
            <a:endParaRPr lang="en-GB" sz="14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2000" b="1" dirty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Output: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picture of the media file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i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GB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- sample</a:t>
            </a:r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292080" y="1988840"/>
            <a:ext cx="1080120" cy="79208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365" y="6309320"/>
            <a:ext cx="853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Courtesy of w3schools - </a:t>
            </a:r>
            <a:r>
              <a:rPr lang="en-US" sz="1600" dirty="0">
                <a:hlinkClick r:id="rId4"/>
              </a:rPr>
              <a:t>http://www.w3schools.com/tags/tryit.asp?filename=tryhtml5_embed</a:t>
            </a:r>
            <a:r>
              <a:rPr lang="en-US" sz="16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4710722" cy="2104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35218"/>
            <a:ext cx="3394897" cy="2957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4949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Some rules/guidelines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99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Document Structure</a:t>
            </a:r>
          </a:p>
          <a:p>
            <a:pPr lvl="1">
              <a:defRPr/>
            </a:pPr>
            <a:r>
              <a:rPr lang="en-US" sz="1600" dirty="0"/>
              <a:t>DOCTYPE is </a:t>
            </a:r>
            <a:r>
              <a:rPr lang="en-US" sz="1600" b="1" dirty="0"/>
              <a:t>mandatory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&lt;html&gt;, &lt;head&gt;, &lt;title&gt;, and &lt;body&gt; is </a:t>
            </a:r>
            <a:r>
              <a:rPr lang="en-US" sz="1600" b="1" dirty="0"/>
              <a:t>mandatory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1800" b="1" dirty="0"/>
              <a:t>Elements</a:t>
            </a:r>
          </a:p>
          <a:p>
            <a:pPr lvl="1">
              <a:defRPr/>
            </a:pPr>
            <a:r>
              <a:rPr lang="en-US" sz="1600" dirty="0"/>
              <a:t>Elements must be </a:t>
            </a:r>
            <a:r>
              <a:rPr lang="en-US" sz="1600" b="1" dirty="0"/>
              <a:t>properly nested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Elements must always be </a:t>
            </a:r>
            <a:r>
              <a:rPr lang="en-US" sz="1600" b="1" dirty="0"/>
              <a:t>closed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Elements must be in </a:t>
            </a:r>
            <a:r>
              <a:rPr lang="en-US" sz="1600" b="1" dirty="0"/>
              <a:t>lowercase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Documents must have </a:t>
            </a:r>
            <a:r>
              <a:rPr lang="en-US" sz="1600" b="1" dirty="0"/>
              <a:t>one root element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1800" b="1" dirty="0"/>
              <a:t>Attributes</a:t>
            </a:r>
          </a:p>
          <a:p>
            <a:pPr lvl="1">
              <a:defRPr/>
            </a:pPr>
            <a:r>
              <a:rPr lang="en-US" sz="1600" dirty="0"/>
              <a:t>Attribute names must be in </a:t>
            </a:r>
            <a:r>
              <a:rPr lang="en-US" sz="1600" b="1" dirty="0"/>
              <a:t>lower case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Attribute values must be </a:t>
            </a:r>
            <a:r>
              <a:rPr lang="en-US" sz="1600" b="1" dirty="0"/>
              <a:t>quoted</a:t>
            </a:r>
          </a:p>
          <a:p>
            <a:pPr marL="344487" lvl="1" indent="0">
              <a:buNone/>
              <a:defRPr/>
            </a:pPr>
            <a:endParaRPr lang="en-US" sz="1600" b="1" dirty="0"/>
          </a:p>
          <a:p>
            <a:pPr marL="415925" indent="-285750" eaLnBrk="1" hangingPunct="1">
              <a:defRPr/>
            </a:pPr>
            <a:r>
              <a:rPr lang="en-GB" sz="1800" dirty="0">
                <a:latin typeface="Tahoma" charset="0"/>
              </a:rPr>
              <a:t>Comments can be used</a:t>
            </a:r>
          </a:p>
          <a:p>
            <a:pPr marL="415925" indent="-285750" eaLnBrk="1" hangingPunct="1">
              <a:defRPr/>
            </a:pPr>
            <a:r>
              <a:rPr lang="en-GB" sz="1800" dirty="0">
                <a:latin typeface="Tahoma" charset="0"/>
              </a:rPr>
              <a:t>Escaped characters are used</a:t>
            </a:r>
          </a:p>
          <a:p>
            <a:pPr marL="415925" indent="-285750" eaLnBrk="1" hangingPunct="1">
              <a:defRPr/>
            </a:pPr>
            <a:r>
              <a:rPr lang="en-GB" sz="1800" dirty="0">
                <a:latin typeface="Tahoma" charset="0"/>
                <a:ea typeface="ＭＳ Ｐゴシック" charset="0"/>
              </a:rPr>
              <a:t>Do not use deprecated or obsolete tags</a:t>
            </a:r>
          </a:p>
          <a:p>
            <a:pPr marL="415925" indent="-285750" eaLnBrk="1" hangingPunct="1">
              <a:defRPr/>
            </a:pPr>
            <a:r>
              <a:rPr lang="en-GB" sz="1800" dirty="0">
                <a:latin typeface="Tahoma" charset="0"/>
                <a:ea typeface="ＭＳ Ｐゴシック" charset="0"/>
              </a:rPr>
              <a:t>Browsers ignore </a:t>
            </a:r>
            <a:r>
              <a:rPr lang="en-GB" sz="1800" dirty="0" err="1">
                <a:latin typeface="Tahoma" charset="0"/>
                <a:ea typeface="ＭＳ Ｐゴシック" charset="0"/>
              </a:rPr>
              <a:t>mis</a:t>
            </a:r>
            <a:r>
              <a:rPr lang="en-GB" sz="1800" dirty="0">
                <a:latin typeface="Tahoma" charset="0"/>
                <a:ea typeface="ＭＳ Ｐゴシック" charset="0"/>
              </a:rPr>
              <a:t>-spelled tags</a:t>
            </a:r>
          </a:p>
          <a:p>
            <a:pPr marL="344487" lvl="1" indent="0">
              <a:buNone/>
              <a:defRPr/>
            </a:pPr>
            <a:endParaRPr lang="en-US" sz="1600" dirty="0"/>
          </a:p>
          <a:p>
            <a:pPr marL="0" indent="0" eaLnBrk="1" hangingPunct="1">
              <a:buNone/>
              <a:defRPr/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Where do all of these tags go</a:t>
            </a: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Content of Web Pages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The content of a web site can be classified as:</a:t>
            </a:r>
          </a:p>
          <a:p>
            <a:pPr marL="742950" lvl="1" indent="-285750" eaLnBrk="1" hangingPunct="1">
              <a:defRPr/>
            </a:pPr>
            <a:r>
              <a:rPr lang="en-GB" b="1">
                <a:solidFill>
                  <a:schemeClr val="accent1"/>
                </a:solidFill>
                <a:latin typeface="Arial" charset="0"/>
              </a:rPr>
              <a:t>Static content</a:t>
            </a:r>
            <a:r>
              <a:rPr lang="en-GB">
                <a:latin typeface="Arial" charset="0"/>
              </a:rPr>
              <a:t> – does not change regularly e.g. personal and professional web sites</a:t>
            </a:r>
          </a:p>
          <a:p>
            <a:pPr marL="742950" lvl="1" indent="-285750" eaLnBrk="1" hangingPunct="1">
              <a:defRPr/>
            </a:pPr>
            <a:r>
              <a:rPr lang="en-GB" b="1">
                <a:solidFill>
                  <a:schemeClr val="accent1"/>
                </a:solidFill>
                <a:latin typeface="Arial" charset="0"/>
              </a:rPr>
              <a:t>Dynamic content</a:t>
            </a:r>
            <a:r>
              <a:rPr lang="en-GB">
                <a:latin typeface="Arial" charset="0"/>
              </a:rPr>
              <a:t> – changes regularly e.g., banking web sites, weather reports…</a:t>
            </a:r>
          </a:p>
          <a:p>
            <a:pPr marL="742950" lvl="1" indent="-285750" eaLnBrk="1" hangingPunct="1">
              <a:defRPr/>
            </a:pPr>
            <a:endParaRPr lang="en-GB">
              <a:latin typeface="Arial" charset="0"/>
            </a:endParaRPr>
          </a:p>
          <a:p>
            <a:pPr marL="742950" lvl="1" indent="-285750" eaLnBrk="1" hangingPunct="1">
              <a:defRPr/>
            </a:pPr>
            <a:endParaRPr lang="en-US">
              <a:latin typeface="Arial" charset="0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HTML5 Document Structure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507412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&lt;!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DOCTYPE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html&gt;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title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HTML5 Document Structure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/title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meta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charset="utf-8"&gt;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Web page content goes here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587727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template - </a:t>
            </a:r>
            <a:r>
              <a:rPr lang="en-US" dirty="0">
                <a:hlinkClick r:id="rId3"/>
              </a:rPr>
              <a:t>https://drive.google.com/open?id=1fuMydY72NMCIns4czJmLSkdO2ioiNVd9&amp;authuser=450273%40dit.ie&amp;usp=drive_fs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	</a:t>
            </a:r>
            <a:r>
              <a:rPr lang="en-US" sz="2800" dirty="0">
                <a:latin typeface="Arial" charset="0"/>
                <a:ea typeface="ＭＳ Ｐゴシック" charset="0"/>
              </a:rPr>
              <a:t>The tags that make up the framework of a typical HTML document include the following:</a:t>
            </a:r>
          </a:p>
          <a:p>
            <a:pPr eaLnBrk="1" hangingPunct="1">
              <a:defRPr/>
            </a:pPr>
            <a:endParaRPr lang="en-GB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Document type tag –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DOCTYPE</a:t>
            </a:r>
          </a:p>
          <a:p>
            <a:pPr marL="742950" lvl="1" indent="-285750"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			</a:t>
            </a:r>
          </a:p>
          <a:p>
            <a:pPr marL="742950" lvl="1" indent="-285750"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			&lt;!DOCTYPE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html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&gt;</a:t>
            </a: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sz="28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Top-level tag, generally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&lt;html&gt;</a:t>
            </a:r>
          </a:p>
          <a:p>
            <a:pPr marL="742950" lvl="1" indent="-285750" eaLnBrk="1" hangingPunct="1">
              <a:defRPr/>
            </a:pPr>
            <a:r>
              <a:rPr lang="en-GB" sz="2500" dirty="0">
                <a:latin typeface="Arial" charset="0"/>
              </a:rPr>
              <a:t>Tag indicates the beginning and end of an HTML5 document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 - Header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defRPr/>
            </a:pPr>
            <a:endParaRPr lang="en-GB" sz="29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Header section, delimited by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&lt;head&gt;</a:t>
            </a:r>
            <a:r>
              <a:rPr lang="en-GB" sz="2800" dirty="0">
                <a:latin typeface="Arial" charset="0"/>
                <a:ea typeface="ＭＳ Ｐゴシック" charset="0"/>
              </a:rPr>
              <a:t> tags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latin typeface="Arial" charset="0"/>
              </a:rPr>
              <a:t>Provides extra information about the document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latin typeface="Arial" charset="0"/>
              </a:rPr>
              <a:t>Serves as a container such as styles and global scripts</a:t>
            </a:r>
          </a:p>
          <a:p>
            <a:pPr marL="742950" lvl="1" indent="-285750" eaLnBrk="1" hangingPunct="1">
              <a:defRPr/>
            </a:pPr>
            <a:endParaRPr lang="en-GB" sz="2400" dirty="0">
              <a:latin typeface="Arial" charset="0"/>
            </a:endParaRPr>
          </a:p>
          <a:p>
            <a:pPr marL="742950" lvl="1" indent="-285750" eaLnBrk="1" hangingPunct="1">
              <a:defRPr/>
            </a:pPr>
            <a:endParaRPr lang="en-GB" sz="2000" dirty="0">
              <a:latin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 - Body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defRPr/>
            </a:pPr>
            <a:endParaRPr lang="en-GB" sz="3300" dirty="0">
              <a:cs typeface="+mn-cs"/>
            </a:endParaRPr>
          </a:p>
          <a:p>
            <a:pPr eaLnBrk="1" hangingPunct="1">
              <a:defRPr/>
            </a:pPr>
            <a:r>
              <a:rPr lang="en-GB" sz="2800" dirty="0">
                <a:cs typeface="+mn-cs"/>
              </a:rPr>
              <a:t>Body section, delimited by </a:t>
            </a:r>
            <a:r>
              <a:rPr lang="en-GB" sz="2800" dirty="0">
                <a:solidFill>
                  <a:schemeClr val="accent1"/>
                </a:solidFill>
                <a:cs typeface="+mn-cs"/>
              </a:rPr>
              <a:t>&lt;body&gt;</a:t>
            </a:r>
            <a:r>
              <a:rPr lang="en-GB" sz="2800" dirty="0">
                <a:cs typeface="+mn-cs"/>
              </a:rPr>
              <a:t> tags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ea typeface="Arial" charset="0"/>
              </a:rPr>
              <a:t>Section where visible content appears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ea typeface="Arial" charset="0"/>
              </a:rPr>
              <a:t>Content is a series of block tags containing inline content</a:t>
            </a: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How can I write my first web page?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marL="571500" indent="-571500" eaLnBrk="1" hangingPunct="1">
              <a:defRPr/>
            </a:pPr>
            <a:endParaRPr lang="en-GB" sz="3300" dirty="0">
              <a:latin typeface="Arial" charset="0"/>
              <a:ea typeface="ＭＳ Ｐゴシック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>
                <a:latin typeface="Arial" charset="0"/>
              </a:rPr>
              <a:t>Download </a:t>
            </a:r>
            <a:r>
              <a:rPr lang="en-GB" sz="2800" b="1" dirty="0">
                <a:latin typeface="Arial" charset="0"/>
              </a:rPr>
              <a:t>html5template.html</a:t>
            </a:r>
            <a:r>
              <a:rPr lang="en-GB" sz="2800" dirty="0">
                <a:latin typeface="Arial" charset="0"/>
              </a:rPr>
              <a:t> from </a:t>
            </a:r>
            <a:r>
              <a:rPr lang="en-GB" sz="2800" i="1" dirty="0">
                <a:latin typeface="Arial" charset="0"/>
              </a:rPr>
              <a:t>Week 1</a:t>
            </a:r>
            <a:r>
              <a:rPr lang="en-GB" sz="2800" dirty="0">
                <a:latin typeface="Arial" charset="0"/>
              </a:rPr>
              <a:t> folder in </a:t>
            </a:r>
            <a:r>
              <a:rPr lang="en-GB" sz="2800" dirty="0" err="1">
                <a:latin typeface="Arial" charset="0"/>
              </a:rPr>
              <a:t>Brightspace</a:t>
            </a:r>
            <a:endParaRPr lang="en-GB" sz="2800" dirty="0">
              <a:latin typeface="Arial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endParaRPr lang="en-GB" sz="2800" dirty="0">
              <a:latin typeface="Arial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>
                <a:latin typeface="Arial" charset="0"/>
              </a:rPr>
              <a:t>Open this file in a text editor e.g., Notepad</a:t>
            </a: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endParaRPr lang="en-GB" sz="2800" dirty="0">
              <a:latin typeface="Arial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>
                <a:latin typeface="Arial" charset="0"/>
              </a:rPr>
              <a:t>Save it as </a:t>
            </a:r>
            <a:r>
              <a:rPr lang="en-GB" sz="2800" b="1" dirty="0">
                <a:latin typeface="Arial" charset="0"/>
              </a:rPr>
              <a:t>Example1.html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87727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template - </a:t>
            </a:r>
            <a:r>
              <a:rPr lang="en-US" dirty="0">
                <a:hlinkClick r:id="rId4"/>
              </a:rPr>
              <a:t>https://drive.google.com/open?id=1fuMydY72NMCIns4czJmLSkdO2ioiNVd9&amp;authuser=450273%40dit.ie&amp;usp=drive_fs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Good resources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hlinkClick r:id="rId3"/>
              </a:rPr>
              <a:t>https://www.w3schools.com/</a:t>
            </a:r>
            <a:endParaRPr lang="en-US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hlinkClick r:id="rId4"/>
              </a:rPr>
              <a:t>https://www.lynda.com/</a:t>
            </a:r>
            <a:endParaRPr lang="en-US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hlinkClick r:id="rId5"/>
              </a:rPr>
              <a:t>https://teamtreehouse.com/</a:t>
            </a:r>
            <a:endParaRPr lang="en-US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hlinkClick r:id="rId6"/>
              </a:rPr>
              <a:t>https://www.freecodecamp.org/</a:t>
            </a:r>
            <a:endParaRPr lang="en-US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hlinkClick r:id="rId7"/>
              </a:rPr>
              <a:t>https://stackoverflow.com/</a:t>
            </a:r>
            <a:endParaRPr lang="en-US" sz="2800" i="1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Reference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GB" sz="2800" dirty="0"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HTML5 documentation – </a:t>
            </a:r>
            <a:r>
              <a:rPr lang="en-US" sz="2800" u="sng" dirty="0">
                <a:cs typeface="+mn-cs"/>
                <a:hlinkClick r:id="rId3"/>
              </a:rPr>
              <a:t>http://www.w3.org/TR/html-markup</a:t>
            </a:r>
            <a:r>
              <a:rPr lang="en-US" sz="2800" dirty="0">
                <a:cs typeface="+mn-cs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5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Authoring of Web Pages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cs typeface="+mn-cs"/>
              </a:rPr>
              <a:t>After a web page is designed one needs to use HTML code to author a web page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How does this work?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149080"/>
            <a:ext cx="8496300" cy="179439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When I am happy with all of my code, I can host it on a webserver so that it can be viewed on the internet.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is-IS" sz="2800" b="1" dirty="0">
                <a:latin typeface="Arial" charset="0"/>
                <a:ea typeface="ＭＳ Ｐゴシック" charset="0"/>
              </a:rPr>
              <a:t>…..</a:t>
            </a:r>
            <a:endParaRPr lang="en-GB" sz="2400" b="1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GB" sz="2400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 dirty="0">
              <a:latin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260648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If I double click on this, I see what this web page looks like.</a:t>
            </a:r>
          </a:p>
          <a:p>
            <a:r>
              <a:rPr lang="en-US" dirty="0">
                <a:solidFill>
                  <a:srgbClr val="008000"/>
                </a:solidFill>
              </a:rPr>
              <a:t>If I right-click and open with something like Notepad++, I can see and alter the code.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198884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I double click on this, I see the CSS code which is the code for styling the page. I can edit it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" y="999312"/>
            <a:ext cx="2247900" cy="1016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2134072" y="1358021"/>
            <a:ext cx="3230016" cy="1691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411760" y="1196752"/>
            <a:ext cx="2952330" cy="1253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42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36" y="886654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HTML is made of:</a:t>
            </a:r>
          </a:p>
          <a:p>
            <a:pPr lvl="1" eaLnBrk="1" hangingPunct="1">
              <a:defRPr/>
            </a:pPr>
            <a:r>
              <a:rPr lang="en-US" sz="2400" dirty="0">
                <a:ea typeface="Arial" charset="0"/>
              </a:rPr>
              <a:t>Text content – </a:t>
            </a:r>
            <a:r>
              <a:rPr lang="en-US" sz="2400" dirty="0">
                <a:solidFill>
                  <a:schemeClr val="accent1"/>
                </a:solidFill>
                <a:ea typeface="Arial" charset="0"/>
              </a:rPr>
              <a:t>what you see</a:t>
            </a: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>
                <a:ea typeface="Arial" charset="0"/>
              </a:rPr>
              <a:t>Markup – </a:t>
            </a:r>
            <a:r>
              <a:rPr lang="en-US" sz="2400" dirty="0">
                <a:solidFill>
                  <a:srgbClr val="CC9900"/>
                </a:solidFill>
                <a:ea typeface="Arial" charset="0"/>
              </a:rPr>
              <a:t>what it looks like</a:t>
            </a: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>
                <a:ea typeface="Arial" charset="0"/>
              </a:rPr>
              <a:t>Reference to other documents </a:t>
            </a:r>
            <a:r>
              <a:rPr lang="en-US" sz="2400" dirty="0" err="1">
                <a:solidFill>
                  <a:srgbClr val="CC9900"/>
                </a:solidFill>
                <a:ea typeface="Arial" charset="0"/>
              </a:rPr>
              <a:t>e.g</a:t>
            </a:r>
            <a:r>
              <a:rPr lang="en-US" sz="2400" dirty="0">
                <a:solidFill>
                  <a:srgbClr val="CC9900"/>
                </a:solidFill>
                <a:ea typeface="Arial" charset="0"/>
              </a:rPr>
              <a:t>, images, </a:t>
            </a:r>
            <a:r>
              <a:rPr lang="en-US" sz="2400" dirty="0" err="1">
                <a:solidFill>
                  <a:srgbClr val="CC9900"/>
                </a:solidFill>
                <a:ea typeface="Arial" charset="0"/>
              </a:rPr>
              <a:t>pdfs</a:t>
            </a:r>
            <a:endParaRPr lang="en-US" sz="2400" dirty="0">
              <a:solidFill>
                <a:srgbClr val="CC9900"/>
              </a:solidFill>
              <a:ea typeface="Arial" charset="0"/>
            </a:endParaRP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>
                <a:ea typeface="Arial" charset="0"/>
              </a:rPr>
              <a:t>Links to other pages</a:t>
            </a:r>
            <a:endParaRPr lang="en-GB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GB" sz="2400" dirty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>
              <a:ea typeface="Arial" charset="0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27116"/>
            <a:ext cx="6673760" cy="31126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1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242354BE26744289FDC8E1BB209B402"/>
  <p:tag name="SLIDEID" val="2242354BE26744289FDC8E1BB209B402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All text is bold|smicln|No text is bold|smicln|The page does no render"/>
  <p:tag name="TOTALRESPONSES" val="0"/>
  <p:tag name="ANONYMOUSTEMP" val="False"/>
  <p:tag name="QUESTIONALIAS" val="What happens if you forget to close &lt;b&gt; tag ?"/>
  <p:tag name="VALUES" val="No Value|smicln|No Value|smicln|No Val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58"/>
  <p:tag name="FONTSIZE" val="30"/>
  <p:tag name="BULLETTYPE" val="ppBulletArabicPeriod"/>
  <p:tag name="ANSWERTEXT" val="All text is bold&#10;No text is bold&#10;The page does no ren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19575</TotalTime>
  <Words>2485</Words>
  <Application>Microsoft Office PowerPoint</Application>
  <PresentationFormat>On-screen Show (4:3)</PresentationFormat>
  <Paragraphs>490</Paragraphs>
  <Slides>66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Garamond</vt:lpstr>
      <vt:lpstr>Tahoma</vt:lpstr>
      <vt:lpstr>Times New Roman</vt:lpstr>
      <vt:lpstr>Wingdings</vt:lpstr>
      <vt:lpstr>Edge</vt:lpstr>
      <vt:lpstr>Introduction to HTML</vt:lpstr>
      <vt:lpstr>Introduction</vt:lpstr>
      <vt:lpstr>Resources – Code Academy</vt:lpstr>
      <vt:lpstr>Resources – Khan Academy</vt:lpstr>
      <vt:lpstr>The World Wide Web</vt:lpstr>
      <vt:lpstr>Content of Web Pages</vt:lpstr>
      <vt:lpstr>Authoring of Web Pages</vt:lpstr>
      <vt:lpstr>How does this work?</vt:lpstr>
      <vt:lpstr>HTML</vt:lpstr>
      <vt:lpstr>Starting HTML – a tag</vt:lpstr>
      <vt:lpstr>Syntax</vt:lpstr>
      <vt:lpstr>Structural tags are mandatory</vt:lpstr>
      <vt:lpstr>&lt;b&gt;&lt;/b&gt;  Make content bold</vt:lpstr>
      <vt:lpstr>First tag - &lt;b&gt;&lt;/b&gt;</vt:lpstr>
      <vt:lpstr>What happens if you forget to close &lt;b&gt; tag ?</vt:lpstr>
      <vt:lpstr>&lt;em&gt;&lt;/em&gt;   Emphasises content by using italics</vt:lpstr>
      <vt:lpstr>&lt;em&gt;&lt;/em&gt;</vt:lpstr>
      <vt:lpstr>Exercise</vt:lpstr>
      <vt:lpstr>&lt;a&gt;&lt;/a&gt;  Used to link web pages together</vt:lpstr>
      <vt:lpstr>HTML Attributes</vt:lpstr>
      <vt:lpstr>HTML Attributes - &lt;a&gt;&lt;/a&gt;</vt:lpstr>
      <vt:lpstr>&lt;a&gt;&lt;/a&gt;</vt:lpstr>
      <vt:lpstr>Hyperlinks</vt:lpstr>
      <vt:lpstr>Hyperlinks - anchors</vt:lpstr>
      <vt:lpstr>&lt;img&gt;  Defines an image</vt:lpstr>
      <vt:lpstr>&lt;img&gt; - VOID tag</vt:lpstr>
      <vt:lpstr>Exercise</vt:lpstr>
      <vt:lpstr>&lt;br&gt;  Used when you need to break a line prematurely </vt:lpstr>
      <vt:lpstr>&lt;br&gt; - VOID tag</vt:lpstr>
      <vt:lpstr>&lt;p&gt;&lt;/p&gt;  Main textual blocks</vt:lpstr>
      <vt:lpstr>&lt;p&gt;&lt;/p&gt;  </vt:lpstr>
      <vt:lpstr>&lt;p&gt;&lt;/p&gt;</vt:lpstr>
      <vt:lpstr>&lt;p&gt;&lt;/p&gt;, &lt;br&gt;</vt:lpstr>
      <vt:lpstr>&lt;title&gt;&lt;/title&gt;  The title of the web page</vt:lpstr>
      <vt:lpstr>&lt;title&gt;&lt;/title&gt;</vt:lpstr>
      <vt:lpstr>&lt;h1&gt;&lt;/h1&gt; …&lt;h6&gt;&lt;/h6&gt;  Headings</vt:lpstr>
      <vt:lpstr>Headings</vt:lpstr>
      <vt:lpstr>Exercise</vt:lpstr>
      <vt:lpstr>&lt;hr&gt;  Horizontal rules appear as lines across the user agent screen </vt:lpstr>
      <vt:lpstr>&lt;hr&gt;</vt:lpstr>
      <vt:lpstr>&lt;div&gt; &lt;/div&gt; Format a large block of text in a similar fashion </vt:lpstr>
      <vt:lpstr>&lt;div&gt;&lt;/div&gt;</vt:lpstr>
      <vt:lpstr>&lt;ol&gt; &lt;/ol&gt; &lt;ul&gt; &lt;/ul&gt; &lt;dl&gt; &lt;/dl&gt; Lists </vt:lpstr>
      <vt:lpstr>Lists</vt:lpstr>
      <vt:lpstr>Ordered List - &lt;ol&gt;</vt:lpstr>
      <vt:lpstr>Ordered List - &lt;ol&gt;</vt:lpstr>
      <vt:lpstr>Unordered List - &lt;ul&gt;</vt:lpstr>
      <vt:lpstr>Unordered List - &lt;ul&gt;</vt:lpstr>
      <vt:lpstr>Definition List - &lt;dl&gt;</vt:lpstr>
      <vt:lpstr>Definition(Description in HTML5) List - &lt;dl&gt;</vt:lpstr>
      <vt:lpstr>Exercise:</vt:lpstr>
      <vt:lpstr>&lt;video&gt;  Used to incorporate video files (HTML5)  </vt:lpstr>
      <vt:lpstr>&lt;video&gt;</vt:lpstr>
      <vt:lpstr>&lt;video&gt; - sample</vt:lpstr>
      <vt:lpstr>&lt;embed&gt;  Used to incorporate audio and video files  </vt:lpstr>
      <vt:lpstr>&lt;embed&gt; - VOID tag</vt:lpstr>
      <vt:lpstr>&lt;embed&gt; - sample</vt:lpstr>
      <vt:lpstr>Some rules/guidelines </vt:lpstr>
      <vt:lpstr>Where do all of these tags go?</vt:lpstr>
      <vt:lpstr>HTML5 Document Structure</vt:lpstr>
      <vt:lpstr>Document Tags</vt:lpstr>
      <vt:lpstr>Document Tags - Header</vt:lpstr>
      <vt:lpstr>Document Tags - Body</vt:lpstr>
      <vt:lpstr>How can I write my first web page?</vt:lpstr>
      <vt:lpstr>Good resources</vt:lpstr>
      <vt:lpstr>Reference 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acurley</dc:creator>
  <cp:lastModifiedBy>C15379616 Bearach Byrne</cp:lastModifiedBy>
  <cp:revision>181</cp:revision>
  <cp:lastPrinted>2014-02-05T14:00:04Z</cp:lastPrinted>
  <dcterms:created xsi:type="dcterms:W3CDTF">2006-08-26T20:27:13Z</dcterms:created>
  <dcterms:modified xsi:type="dcterms:W3CDTF">2021-03-05T12:59:51Z</dcterms:modified>
</cp:coreProperties>
</file>