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22"/>
  </p:notesMasterIdLst>
  <p:handoutMasterIdLst>
    <p:handoutMasterId r:id="rId23"/>
  </p:handoutMasterIdLst>
  <p:sldIdLst>
    <p:sldId id="292" r:id="rId2"/>
    <p:sldId id="295" r:id="rId3"/>
    <p:sldId id="297" r:id="rId4"/>
    <p:sldId id="342" r:id="rId5"/>
    <p:sldId id="303" r:id="rId6"/>
    <p:sldId id="304" r:id="rId7"/>
    <p:sldId id="305" r:id="rId8"/>
    <p:sldId id="306" r:id="rId9"/>
    <p:sldId id="293" r:id="rId10"/>
    <p:sldId id="285" r:id="rId11"/>
    <p:sldId id="288" r:id="rId12"/>
    <p:sldId id="289" r:id="rId13"/>
    <p:sldId id="290" r:id="rId14"/>
    <p:sldId id="300" r:id="rId15"/>
    <p:sldId id="301" r:id="rId16"/>
    <p:sldId id="361" r:id="rId17"/>
    <p:sldId id="318" r:id="rId18"/>
    <p:sldId id="339" r:id="rId19"/>
    <p:sldId id="319" r:id="rId20"/>
    <p:sldId id="340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8" autoAdjust="0"/>
    <p:restoredTop sz="94141" autoAdjust="0"/>
  </p:normalViewPr>
  <p:slideViewPr>
    <p:cSldViewPr>
      <p:cViewPr>
        <p:scale>
          <a:sx n="108" d="100"/>
          <a:sy n="108" d="100"/>
        </p:scale>
        <p:origin x="1296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4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ffectLst/>
                <a:latin typeface="Times New Roman" charset="0"/>
              </a:defRPr>
            </a:lvl1pPr>
          </a:lstStyle>
          <a:p>
            <a:endParaRPr lang="en-GB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ffectLst/>
                <a:latin typeface="Times New Roman" charset="0"/>
              </a:defRPr>
            </a:lvl1pPr>
          </a:lstStyle>
          <a:p>
            <a:endParaRPr lang="en-GB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ffectLst/>
                <a:latin typeface="Times New Roman" charset="0"/>
              </a:defRPr>
            </a:lvl1pPr>
          </a:lstStyle>
          <a:p>
            <a:endParaRPr lang="en-GB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ffectLst/>
                <a:latin typeface="Times New Roman" charset="0"/>
              </a:defRPr>
            </a:lvl1pPr>
          </a:lstStyle>
          <a:p>
            <a:fld id="{5A1FB6E1-5875-D440-9625-C87BEC04C0C5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64891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ffectLst/>
              </a:defRPr>
            </a:lvl1pPr>
          </a:lstStyle>
          <a:p>
            <a:endParaRPr lang="en-US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ffectLst/>
              </a:defRPr>
            </a:lvl1pPr>
          </a:lstStyle>
          <a:p>
            <a:endParaRPr lang="en-US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737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37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ffectLst/>
              </a:defRPr>
            </a:lvl1pPr>
          </a:lstStyle>
          <a:p>
            <a:endParaRPr lang="en-US"/>
          </a:p>
        </p:txBody>
      </p:sp>
      <p:sp>
        <p:nvSpPr>
          <p:cNvPr id="737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ffectLst/>
              </a:defRPr>
            </a:lvl1pPr>
          </a:lstStyle>
          <a:p>
            <a:fld id="{17FAFE71-BE51-C344-876C-AD30A4B3C9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311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326A613-FAA8-5F42-985F-391772AB27F1}" type="slidenum">
              <a:rPr lang="en-US">
                <a:latin typeface="Times New Roman" charset="0"/>
              </a:rPr>
              <a:pPr/>
              <a:t>2</a:t>
            </a:fld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0723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7CF126D-DEAA-3847-8517-6D409C0D66C8}" type="slidenum">
              <a:rPr lang="en-GB">
                <a:latin typeface="Times New Roman" charset="0"/>
              </a:rPr>
              <a:pPr/>
              <a:t>17</a:t>
            </a:fld>
            <a:endParaRPr lang="en-GB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55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7CF126D-DEAA-3847-8517-6D409C0D66C8}" type="slidenum">
              <a:rPr lang="en-GB">
                <a:latin typeface="Times New Roman" charset="0"/>
              </a:rPr>
              <a:pPr/>
              <a:t>18</a:t>
            </a:fld>
            <a:endParaRPr lang="en-GB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8713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9664784-7F6C-3F47-8072-CE28334C9D3B}" type="slidenum">
              <a:rPr lang="en-GB">
                <a:latin typeface="Times New Roman" charset="0"/>
              </a:rPr>
              <a:pPr/>
              <a:t>19</a:t>
            </a:fld>
            <a:endParaRPr lang="en-GB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6292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7CF126D-DEAA-3847-8517-6D409C0D66C8}" type="slidenum">
              <a:rPr lang="en-GB">
                <a:latin typeface="Times New Roman" charset="0"/>
              </a:rPr>
              <a:pPr/>
              <a:t>20</a:t>
            </a:fld>
            <a:endParaRPr lang="en-GB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130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E03657B-C47D-B645-BDFC-039BD2359CDB}" type="slidenum">
              <a:rPr lang="en-US">
                <a:latin typeface="Times New Roman" charset="0"/>
              </a:rPr>
              <a:pPr/>
              <a:t>3</a:t>
            </a:fld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056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2B0A0BB-AEF1-A645-A7BD-9DDC9A31CB82}" type="slidenum">
              <a:rPr lang="en-US">
                <a:latin typeface="Times New Roman" charset="0"/>
              </a:rPr>
              <a:pPr/>
              <a:t>5</a:t>
            </a:fld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912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2B0A0BB-AEF1-A645-A7BD-9DDC9A31CB82}" type="slidenum">
              <a:rPr lang="en-US">
                <a:latin typeface="Times New Roman" charset="0"/>
              </a:rPr>
              <a:pPr/>
              <a:t>6</a:t>
            </a:fld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005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2B0A0BB-AEF1-A645-A7BD-9DDC9A31CB82}" type="slidenum">
              <a:rPr lang="en-US">
                <a:latin typeface="Times New Roman" charset="0"/>
              </a:rPr>
              <a:pPr/>
              <a:t>7</a:t>
            </a:fld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43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2B0A0BB-AEF1-A645-A7BD-9DDC9A31CB82}" type="slidenum">
              <a:rPr lang="en-US">
                <a:latin typeface="Times New Roman" charset="0"/>
              </a:rPr>
              <a:pPr/>
              <a:t>8</a:t>
            </a:fld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21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E03657B-C47D-B645-BDFC-039BD2359CDB}" type="slidenum">
              <a:rPr lang="en-US">
                <a:latin typeface="Times New Roman" charset="0"/>
              </a:rPr>
              <a:pPr/>
              <a:t>14</a:t>
            </a:fld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09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2B0A0BB-AEF1-A645-A7BD-9DDC9A31CB82}" type="slidenum">
              <a:rPr lang="en-US">
                <a:latin typeface="Times New Roman" charset="0"/>
              </a:rPr>
              <a:pPr/>
              <a:t>15</a:t>
            </a:fld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988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7CF126D-DEAA-3847-8517-6D409C0D66C8}" type="slidenum">
              <a:rPr lang="en-GB">
                <a:latin typeface="Times New Roman" charset="0"/>
              </a:rPr>
              <a:pPr/>
              <a:t>16</a:t>
            </a:fld>
            <a:endParaRPr lang="en-GB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118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charset="0"/>
              <a:buNone/>
              <a:defRPr sz="28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7B478F0-BA09-6E43-8FEF-5A6E39E9BD2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1271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2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55F0EB-33CC-EF40-96E0-806C5C503E5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44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2A3070-B79F-3242-ACB6-1ABD9DE8D6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692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4A9BDA6A-C274-1A40-AF46-113E67D505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94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8F0C8C-62FF-9A4B-8531-AA5B6C8F63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23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EF28D1-4B12-AB42-853A-BFBF9A688F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32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6D1BFD-B1BB-3E4B-A3F5-02666DE801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11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4A0335-7597-DB4C-9ED6-ABE6E62DF3A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345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82EBE9-4FF1-5441-AFCF-4CA9E969FAD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38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D0628F-0196-BE46-8C58-2684EB2EF1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97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71BF7F-F3B4-2342-B4EE-A92D2619A3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07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0ED6A4-2040-C847-AE3B-66BF137747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6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ffectLst/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b="0">
                <a:effectLst/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ffectLst/>
                <a:latin typeface="+mj-lt"/>
              </a:defRPr>
            </a:lvl1pPr>
          </a:lstStyle>
          <a:p>
            <a:fld id="{9EB7A307-2CC8-0B47-938C-AF54BF68A67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47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Arial" charset="0"/>
          <a:cs typeface="+mn-cs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Arial" charset="0"/>
          <a:cs typeface="+mn-cs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b="1" dirty="0" smtClean="0">
                <a:effectLst>
                  <a:outerShdw blurRad="38100" dist="38100" dir="2700000" algn="tl">
                    <a:srgbClr val="DDDDDD"/>
                  </a:outerShdw>
                </a:effectLst>
              </a:rPr>
              <a:t>Introduction to JavaScript</a:t>
            </a:r>
            <a:endParaRPr lang="en-US" b="1" dirty="0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381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sz="3800" b="1">
                <a:effectLst>
                  <a:outerShdw blurRad="38100" dist="38100" dir="2700000" algn="tl">
                    <a:srgbClr val="DDDDDD"/>
                  </a:outerShdw>
                </a:effectLst>
              </a:rPr>
              <a:t>JavaScript with Input &amp; Output</a:t>
            </a:r>
            <a:br>
              <a:rPr lang="en-GB" sz="3800" b="1">
                <a:effectLst>
                  <a:outerShdw blurRad="38100" dist="38100" dir="2700000" algn="tl">
                    <a:srgbClr val="DDDDDD"/>
                  </a:outerShdw>
                </a:effectLst>
              </a:rPr>
            </a:br>
            <a:r>
              <a:rPr lang="en-GB" sz="3800" b="1">
                <a:effectLst>
                  <a:outerShdw blurRad="38100" dist="38100" dir="2700000" algn="tl">
                    <a:srgbClr val="DDDDDD"/>
                  </a:outerShdw>
                </a:effectLst>
              </a:rPr>
              <a:t>Step 1: Use &lt;script&gt; tags</a:t>
            </a:r>
            <a:endParaRPr lang="en-US" sz="3800" b="1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426667"/>
            <a:ext cx="8229600" cy="4530725"/>
          </a:xfrm>
        </p:spPr>
        <p:txBody>
          <a:bodyPr/>
          <a:lstStyle/>
          <a:p>
            <a:pPr>
              <a:spcBef>
                <a:spcPct val="40000"/>
              </a:spcBef>
              <a:buFont typeface="Wingdings" charset="0"/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chemeClr val="accent1"/>
                </a:solidFill>
              </a:rPr>
              <a:t>&lt;</a:t>
            </a:r>
            <a:r>
              <a:rPr lang="en-US" b="1" dirty="0" smtClean="0">
                <a:solidFill>
                  <a:schemeClr val="accent1"/>
                </a:solidFill>
              </a:rPr>
              <a:t>script&gt;</a:t>
            </a:r>
            <a:endParaRPr lang="en-US" b="1" dirty="0">
              <a:solidFill>
                <a:schemeClr val="accent1"/>
              </a:solidFill>
            </a:endParaRPr>
          </a:p>
          <a:p>
            <a:pPr>
              <a:spcBef>
                <a:spcPct val="40000"/>
              </a:spcBef>
              <a:buFont typeface="Wingdings" charset="0"/>
              <a:buNone/>
            </a:pPr>
            <a:r>
              <a:rPr lang="en-US" dirty="0"/>
              <a:t>	</a:t>
            </a:r>
          </a:p>
          <a:p>
            <a:pPr>
              <a:spcBef>
                <a:spcPct val="40000"/>
              </a:spcBef>
              <a:buFont typeface="Wingdings" charset="0"/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chemeClr val="accent1"/>
                </a:solidFill>
              </a:rPr>
              <a:t>&lt;/script&gt;</a:t>
            </a:r>
          </a:p>
          <a:p>
            <a:pPr>
              <a:spcBef>
                <a:spcPct val="40000"/>
              </a:spcBef>
              <a:buFont typeface="Wingdings" charset="0"/>
              <a:buNone/>
            </a:pPr>
            <a:endParaRPr lang="en-US" dirty="0"/>
          </a:p>
        </p:txBody>
      </p:sp>
      <p:sp>
        <p:nvSpPr>
          <p:cNvPr id="138244" name="Rectangle 4"/>
          <p:cNvSpPr>
            <a:spLocks noChangeArrowheads="1"/>
          </p:cNvSpPr>
          <p:nvPr/>
        </p:nvSpPr>
        <p:spPr bwMode="auto">
          <a:xfrm>
            <a:off x="2286000" y="3040063"/>
            <a:ext cx="4572000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b="0">
              <a:effectLst/>
            </a:endParaRPr>
          </a:p>
          <a:p>
            <a:pPr>
              <a:spcBef>
                <a:spcPct val="50000"/>
              </a:spcBef>
            </a:pPr>
            <a:endParaRPr lang="en-US" b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DDDDDD"/>
                  </a:outerShdw>
                </a:effectLst>
              </a:rPr>
              <a:t>Step 2: Welcome the user!</a:t>
            </a:r>
            <a:endParaRPr lang="en-US" b="1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6635750" cy="4530725"/>
          </a:xfrm>
        </p:spPr>
        <p:txBody>
          <a:bodyPr/>
          <a:lstStyle/>
          <a:p>
            <a:pPr>
              <a:spcBef>
                <a:spcPct val="40000"/>
              </a:spcBef>
              <a:buNone/>
            </a:pPr>
            <a:r>
              <a:rPr lang="en-US" sz="2600" dirty="0"/>
              <a:t>	</a:t>
            </a:r>
            <a:r>
              <a:rPr lang="en-US" sz="2600" dirty="0">
                <a:solidFill>
                  <a:srgbClr val="008000"/>
                </a:solidFill>
              </a:rPr>
              <a:t>&lt;</a:t>
            </a:r>
            <a:r>
              <a:rPr lang="en-US" sz="2600" dirty="0" smtClean="0">
                <a:solidFill>
                  <a:srgbClr val="008000"/>
                </a:solidFill>
              </a:rPr>
              <a:t>script&gt;</a:t>
            </a:r>
            <a:endParaRPr lang="en-US" sz="2600" dirty="0">
              <a:solidFill>
                <a:srgbClr val="008000"/>
              </a:solidFill>
            </a:endParaRPr>
          </a:p>
          <a:p>
            <a:pPr>
              <a:spcBef>
                <a:spcPct val="40000"/>
              </a:spcBef>
              <a:buFont typeface="Wingdings" charset="0"/>
              <a:buNone/>
            </a:pPr>
            <a:r>
              <a:rPr lang="en-US" sz="2600" dirty="0"/>
              <a:t>		</a:t>
            </a:r>
            <a:r>
              <a:rPr lang="en-US" sz="2600" dirty="0">
                <a:solidFill>
                  <a:schemeClr val="accent1"/>
                </a:solidFill>
              </a:rPr>
              <a:t>alert("Hello, World!");</a:t>
            </a:r>
          </a:p>
          <a:p>
            <a:pPr>
              <a:spcBef>
                <a:spcPct val="40000"/>
              </a:spcBef>
              <a:buFont typeface="Wingdings" charset="0"/>
              <a:buNone/>
            </a:pPr>
            <a:r>
              <a:rPr lang="en-US" sz="2600" dirty="0"/>
              <a:t>	</a:t>
            </a:r>
            <a:r>
              <a:rPr lang="en-US" sz="2600" dirty="0">
                <a:solidFill>
                  <a:srgbClr val="008000"/>
                </a:solidFill>
              </a:rPr>
              <a:t>&lt;/script&gt;</a:t>
            </a:r>
          </a:p>
          <a:p>
            <a:pPr>
              <a:spcBef>
                <a:spcPct val="40000"/>
              </a:spcBef>
              <a:buFont typeface="Wingdings" charset="0"/>
              <a:buNone/>
            </a:pPr>
            <a:endParaRPr lang="en-US" sz="2600" dirty="0"/>
          </a:p>
        </p:txBody>
      </p:sp>
      <p:sp>
        <p:nvSpPr>
          <p:cNvPr id="141316" name="Rectangle 4"/>
          <p:cNvSpPr>
            <a:spLocks noChangeArrowheads="1"/>
          </p:cNvSpPr>
          <p:nvPr/>
        </p:nvSpPr>
        <p:spPr bwMode="auto">
          <a:xfrm>
            <a:off x="2286000" y="3040063"/>
            <a:ext cx="4572000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b="0">
              <a:effectLst/>
            </a:endParaRPr>
          </a:p>
          <a:p>
            <a:pPr>
              <a:spcBef>
                <a:spcPct val="50000"/>
              </a:spcBef>
            </a:pPr>
            <a:endParaRPr lang="en-US" b="0">
              <a:effectLst/>
            </a:endParaRPr>
          </a:p>
        </p:txBody>
      </p:sp>
      <p:pic>
        <p:nvPicPr>
          <p:cNvPr id="141317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27984" y="3284984"/>
            <a:ext cx="10837614" cy="932869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640"/>
            <a:ext cx="8229600" cy="1139825"/>
          </a:xfrm>
          <a:noFill/>
        </p:spPr>
        <p:txBody>
          <a:bodyPr/>
          <a:lstStyle/>
          <a:p>
            <a:r>
              <a:rPr lang="en-GB" sz="3800" b="1">
                <a:effectLst>
                  <a:outerShdw blurRad="38100" dist="38100" dir="2700000" algn="tl">
                    <a:srgbClr val="DDDDDD"/>
                  </a:outerShdw>
                </a:effectLst>
              </a:rPr>
              <a:t>Step 3: Ask the user to input a number</a:t>
            </a:r>
            <a:endParaRPr lang="en-US" sz="3800" b="1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143364" name="Rectangle 4"/>
          <p:cNvSpPr>
            <a:spLocks noChangeArrowheads="1"/>
          </p:cNvSpPr>
          <p:nvPr/>
        </p:nvSpPr>
        <p:spPr bwMode="auto">
          <a:xfrm>
            <a:off x="2286000" y="3040063"/>
            <a:ext cx="4572000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b="0">
              <a:effectLst/>
            </a:endParaRPr>
          </a:p>
          <a:p>
            <a:pPr>
              <a:spcBef>
                <a:spcPct val="50000"/>
              </a:spcBef>
            </a:pPr>
            <a:endParaRPr lang="en-US" b="0">
              <a:effectLst/>
            </a:endParaRPr>
          </a:p>
        </p:txBody>
      </p:sp>
      <p:pic>
        <p:nvPicPr>
          <p:cNvPr id="143367" name="Picture 7" descr="prompt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67400" y="3357563"/>
            <a:ext cx="2228850" cy="2160587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43369" name="Rectangle 9"/>
          <p:cNvSpPr>
            <a:spLocks noChangeArrowheads="1"/>
          </p:cNvSpPr>
          <p:nvPr/>
        </p:nvSpPr>
        <p:spPr bwMode="auto">
          <a:xfrm>
            <a:off x="5651500" y="3429000"/>
            <a:ext cx="2376488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70" name="Rectangle 10"/>
          <p:cNvSpPr>
            <a:spLocks noChangeArrowheads="1"/>
          </p:cNvSpPr>
          <p:nvPr/>
        </p:nvSpPr>
        <p:spPr bwMode="auto">
          <a:xfrm>
            <a:off x="5867400" y="3284538"/>
            <a:ext cx="2520950" cy="7921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71" name="Text Box 11"/>
          <p:cNvSpPr txBox="1">
            <a:spLocks noChangeArrowheads="1"/>
          </p:cNvSpPr>
          <p:nvPr/>
        </p:nvSpPr>
        <p:spPr bwMode="auto">
          <a:xfrm>
            <a:off x="5940425" y="4640263"/>
            <a:ext cx="1003300" cy="2286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900" b="0" dirty="0">
                <a:effectLst/>
              </a:rPr>
              <a:t>Enter a number:</a:t>
            </a:r>
            <a:endParaRPr lang="en-US" sz="900" b="0" dirty="0">
              <a:effectLst/>
            </a:endParaRPr>
          </a:p>
        </p:txBody>
      </p:sp>
      <p:sp>
        <p:nvSpPr>
          <p:cNvPr id="143377" name="Rectangle 17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94619"/>
            <a:ext cx="6707188" cy="4530725"/>
          </a:xfrm>
          <a:noFill/>
          <a:ln/>
        </p:spPr>
        <p:txBody>
          <a:bodyPr/>
          <a:lstStyle/>
          <a:p>
            <a:pPr>
              <a:buNone/>
            </a:pPr>
            <a:r>
              <a:rPr lang="en-US" sz="2600" dirty="0"/>
              <a:t>	</a:t>
            </a:r>
            <a:r>
              <a:rPr lang="en-US" sz="2600" dirty="0">
                <a:solidFill>
                  <a:srgbClr val="008000"/>
                </a:solidFill>
              </a:rPr>
              <a:t>&lt;</a:t>
            </a:r>
            <a:r>
              <a:rPr lang="en-US" sz="2600" dirty="0" smtClean="0">
                <a:solidFill>
                  <a:srgbClr val="008000"/>
                </a:solidFill>
              </a:rPr>
              <a:t>script&gt;</a:t>
            </a:r>
            <a:endParaRPr lang="en-US" sz="2600" dirty="0">
              <a:solidFill>
                <a:srgbClr val="008000"/>
              </a:solidFill>
            </a:endParaRPr>
          </a:p>
          <a:p>
            <a:pPr>
              <a:buFont typeface="Wingdings" charset="0"/>
              <a:buNone/>
            </a:pPr>
            <a:r>
              <a:rPr lang="en-US" sz="2600" dirty="0">
                <a:solidFill>
                  <a:srgbClr val="008000"/>
                </a:solidFill>
              </a:rPr>
              <a:t>		alert("Hello, World!");</a:t>
            </a:r>
          </a:p>
          <a:p>
            <a:pPr>
              <a:buFont typeface="Wingdings" charset="0"/>
              <a:buNone/>
            </a:pPr>
            <a:r>
              <a:rPr lang="en-GB" sz="2600" dirty="0"/>
              <a:t>		</a:t>
            </a:r>
            <a:r>
              <a:rPr lang="en-GB" sz="2600" dirty="0">
                <a:solidFill>
                  <a:schemeClr val="accent1"/>
                </a:solidFill>
              </a:rPr>
              <a:t>number=prompt(“Enter a number</a:t>
            </a:r>
            <a:r>
              <a:rPr lang="en-GB" sz="2600" dirty="0" smtClean="0">
                <a:solidFill>
                  <a:schemeClr val="accent1"/>
                </a:solidFill>
              </a:rPr>
              <a:t>”)</a:t>
            </a:r>
            <a:r>
              <a:rPr lang="en-GB" sz="2600" dirty="0">
                <a:solidFill>
                  <a:schemeClr val="accent1"/>
                </a:solidFill>
              </a:rPr>
              <a:t>;</a:t>
            </a:r>
            <a:endParaRPr lang="en-US" sz="2600" dirty="0">
              <a:solidFill>
                <a:schemeClr val="accent1"/>
              </a:solidFill>
            </a:endParaRPr>
          </a:p>
          <a:p>
            <a:pPr>
              <a:buFont typeface="Wingdings" charset="0"/>
              <a:buNone/>
            </a:pPr>
            <a:r>
              <a:rPr lang="en-US" sz="2600" dirty="0"/>
              <a:t>	</a:t>
            </a:r>
            <a:r>
              <a:rPr lang="en-US" sz="2600" dirty="0">
                <a:solidFill>
                  <a:srgbClr val="008000"/>
                </a:solidFill>
              </a:rPr>
              <a:t>&lt;/script&gt;</a:t>
            </a:r>
          </a:p>
          <a:p>
            <a:pPr>
              <a:spcBef>
                <a:spcPct val="40000"/>
              </a:spcBef>
              <a:buFont typeface="Wingdings" charset="0"/>
              <a:buNone/>
            </a:pP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sz="3800" b="1">
                <a:effectLst>
                  <a:outerShdw blurRad="38100" dist="38100" dir="2700000" algn="tl">
                    <a:srgbClr val="DDDDDD"/>
                  </a:outerShdw>
                </a:effectLst>
              </a:rPr>
              <a:t>Step 4: Print out the number entered</a:t>
            </a:r>
            <a:endParaRPr lang="en-US" sz="3800" b="1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634579"/>
            <a:ext cx="8218487" cy="4530725"/>
          </a:xfrm>
        </p:spPr>
        <p:txBody>
          <a:bodyPr/>
          <a:lstStyle/>
          <a:p>
            <a:pPr>
              <a:spcBef>
                <a:spcPct val="40000"/>
              </a:spcBef>
              <a:buNone/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008000"/>
                </a:solidFill>
              </a:rPr>
              <a:t>&lt;</a:t>
            </a:r>
            <a:r>
              <a:rPr lang="en-US" sz="2000" dirty="0" smtClean="0">
                <a:solidFill>
                  <a:srgbClr val="008000"/>
                </a:solidFill>
              </a:rPr>
              <a:t>script&gt;</a:t>
            </a:r>
            <a:endParaRPr lang="en-US" sz="2000" dirty="0">
              <a:solidFill>
                <a:srgbClr val="008000"/>
              </a:solidFill>
            </a:endParaRPr>
          </a:p>
          <a:p>
            <a:pPr>
              <a:spcBef>
                <a:spcPct val="40000"/>
              </a:spcBef>
              <a:buFont typeface="Wingdings" charset="0"/>
              <a:buNone/>
            </a:pPr>
            <a:r>
              <a:rPr lang="en-US" sz="2000" dirty="0">
                <a:solidFill>
                  <a:srgbClr val="008000"/>
                </a:solidFill>
              </a:rPr>
              <a:t>		alert("Hello, World!");</a:t>
            </a:r>
          </a:p>
          <a:p>
            <a:pPr>
              <a:spcBef>
                <a:spcPct val="40000"/>
              </a:spcBef>
              <a:buFont typeface="Wingdings" charset="0"/>
              <a:buNone/>
            </a:pPr>
            <a:r>
              <a:rPr lang="en-GB" sz="2000" dirty="0">
                <a:solidFill>
                  <a:srgbClr val="008000"/>
                </a:solidFill>
              </a:rPr>
              <a:t>		number=</a:t>
            </a:r>
            <a:r>
              <a:rPr lang="en-GB" sz="2200" dirty="0">
                <a:solidFill>
                  <a:srgbClr val="008000"/>
                </a:solidFill>
              </a:rPr>
              <a:t>prompt(</a:t>
            </a:r>
            <a:r>
              <a:rPr lang="en-GB" sz="2000" dirty="0">
                <a:solidFill>
                  <a:srgbClr val="008000"/>
                </a:solidFill>
              </a:rPr>
              <a:t>Enter a number</a:t>
            </a:r>
            <a:r>
              <a:rPr lang="en-GB" sz="2000" dirty="0" smtClean="0">
                <a:solidFill>
                  <a:srgbClr val="008000"/>
                </a:solidFill>
              </a:rPr>
              <a:t>”)</a:t>
            </a:r>
            <a:r>
              <a:rPr lang="en-GB" sz="2000" dirty="0">
                <a:solidFill>
                  <a:srgbClr val="008000"/>
                </a:solidFill>
              </a:rPr>
              <a:t>;</a:t>
            </a:r>
          </a:p>
          <a:p>
            <a:pPr>
              <a:spcBef>
                <a:spcPct val="40000"/>
              </a:spcBef>
              <a:buFont typeface="Wingdings" charset="0"/>
              <a:buNone/>
            </a:pPr>
            <a:r>
              <a:rPr lang="en-GB" sz="2000" dirty="0"/>
              <a:t>		</a:t>
            </a:r>
            <a:r>
              <a:rPr lang="en-US" sz="2000" b="1" dirty="0" err="1">
                <a:solidFill>
                  <a:schemeClr val="accent1"/>
                </a:solidFill>
              </a:rPr>
              <a:t>document</a:t>
            </a:r>
            <a:r>
              <a:rPr lang="en-US" sz="2000" dirty="0" err="1">
                <a:solidFill>
                  <a:schemeClr val="accent1"/>
                </a:solidFill>
              </a:rPr>
              <a:t>.</a:t>
            </a:r>
            <a:r>
              <a:rPr lang="en-US" sz="2000" b="1" dirty="0" err="1">
                <a:solidFill>
                  <a:schemeClr val="accent1"/>
                </a:solidFill>
              </a:rPr>
              <a:t>write</a:t>
            </a:r>
            <a:r>
              <a:rPr lang="en-US" sz="2000" dirty="0">
                <a:solidFill>
                  <a:schemeClr val="accent1"/>
                </a:solidFill>
              </a:rPr>
              <a:t> (</a:t>
            </a:r>
            <a:r>
              <a:rPr lang="ja-JP" altLang="en-US" sz="2000" i="1" dirty="0">
                <a:solidFill>
                  <a:schemeClr val="accent1"/>
                </a:solidFill>
                <a:latin typeface="Arial"/>
              </a:rPr>
              <a:t>“</a:t>
            </a:r>
            <a:r>
              <a:rPr lang="en-US" sz="2000" i="1" dirty="0">
                <a:solidFill>
                  <a:schemeClr val="accent1"/>
                </a:solidFill>
              </a:rPr>
              <a:t>Number is: "</a:t>
            </a:r>
            <a:r>
              <a:rPr lang="en-US" sz="2000" dirty="0">
                <a:solidFill>
                  <a:schemeClr val="accent1"/>
                </a:solidFill>
              </a:rPr>
              <a:t> + </a:t>
            </a:r>
            <a:r>
              <a:rPr lang="en-US" sz="2000" b="1" dirty="0">
                <a:solidFill>
                  <a:schemeClr val="accent1"/>
                </a:solidFill>
              </a:rPr>
              <a:t>number</a:t>
            </a:r>
            <a:r>
              <a:rPr lang="en-US" sz="2000" dirty="0">
                <a:solidFill>
                  <a:schemeClr val="accent1"/>
                </a:solidFill>
              </a:rPr>
              <a:t>);</a:t>
            </a:r>
            <a:r>
              <a:rPr lang="en-US" sz="2000" dirty="0"/>
              <a:t> </a:t>
            </a:r>
          </a:p>
          <a:p>
            <a:pPr>
              <a:spcBef>
                <a:spcPct val="40000"/>
              </a:spcBef>
              <a:buFont typeface="Wingdings" charset="0"/>
              <a:buNone/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008000"/>
                </a:solidFill>
              </a:rPr>
              <a:t>&lt;/script&gt;</a:t>
            </a:r>
          </a:p>
          <a:p>
            <a:pPr>
              <a:spcBef>
                <a:spcPct val="40000"/>
              </a:spcBef>
              <a:buFont typeface="Wingdings" charset="0"/>
              <a:buNone/>
            </a:pPr>
            <a:endParaRPr lang="en-US" sz="2000" dirty="0"/>
          </a:p>
        </p:txBody>
      </p:sp>
      <p:sp>
        <p:nvSpPr>
          <p:cNvPr id="144388" name="Rectangle 4"/>
          <p:cNvSpPr>
            <a:spLocks noChangeArrowheads="1"/>
          </p:cNvSpPr>
          <p:nvPr/>
        </p:nvSpPr>
        <p:spPr bwMode="auto">
          <a:xfrm>
            <a:off x="2268538" y="3068638"/>
            <a:ext cx="4572000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b="0">
              <a:effectLst/>
            </a:endParaRPr>
          </a:p>
          <a:p>
            <a:pPr>
              <a:spcBef>
                <a:spcPct val="50000"/>
              </a:spcBef>
            </a:pPr>
            <a:endParaRPr lang="en-US" b="0">
              <a:effectLst/>
            </a:endParaRPr>
          </a:p>
        </p:txBody>
      </p:sp>
      <p:sp>
        <p:nvSpPr>
          <p:cNvPr id="144390" name="Rectangle 6"/>
          <p:cNvSpPr>
            <a:spLocks noChangeArrowheads="1"/>
          </p:cNvSpPr>
          <p:nvPr/>
        </p:nvSpPr>
        <p:spPr bwMode="auto">
          <a:xfrm>
            <a:off x="5651500" y="3429000"/>
            <a:ext cx="2376488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44395" name="Picture 11" descr="Print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40200" y="3933825"/>
            <a:ext cx="3810000" cy="238125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44397" name="Text Box 13"/>
          <p:cNvSpPr txBox="1">
            <a:spLocks noChangeArrowheads="1"/>
          </p:cNvSpPr>
          <p:nvPr/>
        </p:nvSpPr>
        <p:spPr bwMode="auto">
          <a:xfrm>
            <a:off x="4211638" y="4797425"/>
            <a:ext cx="83185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900" b="0">
                <a:effectLst/>
              </a:rPr>
              <a:t>Number is: 3</a:t>
            </a:r>
            <a:endParaRPr lang="en-US" sz="900" b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362073" y="228600"/>
            <a:ext cx="9034463" cy="87471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tx2">
                    <a:satMod val="130000"/>
                  </a:schemeClr>
                </a:solidFill>
                <a:ea typeface="+mj-ea"/>
              </a:rPr>
              <a:t>Where does JavaScript tag go?</a:t>
            </a:r>
            <a:endParaRPr lang="en-US" b="1" dirty="0" smtClean="0">
              <a:solidFill>
                <a:srgbClr val="FF0000"/>
              </a:solidFill>
              <a:ea typeface="+mj-ea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928688" y="1371600"/>
            <a:ext cx="7086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Arial" charset="0"/>
                <a:cs typeface="Times New Roman" charset="0"/>
              </a:rPr>
              <a:t>It can go in either the </a:t>
            </a:r>
            <a:r>
              <a:rPr lang="en-US" sz="2800" dirty="0" smtClean="0">
                <a:solidFill>
                  <a:schemeClr val="accent1"/>
                </a:solidFill>
                <a:latin typeface="Arial" charset="0"/>
                <a:cs typeface="Times New Roman" charset="0"/>
              </a:rPr>
              <a:t>head</a:t>
            </a:r>
            <a:r>
              <a:rPr lang="en-US" sz="2800" dirty="0" smtClean="0">
                <a:latin typeface="Arial" charset="0"/>
                <a:cs typeface="Times New Roman" charset="0"/>
              </a:rPr>
              <a:t> or </a:t>
            </a:r>
            <a:r>
              <a:rPr lang="en-US" sz="2800" dirty="0" smtClean="0">
                <a:solidFill>
                  <a:srgbClr val="CC9900"/>
                </a:solidFill>
                <a:latin typeface="Arial" charset="0"/>
                <a:cs typeface="Times New Roman" charset="0"/>
              </a:rPr>
              <a:t>body</a:t>
            </a:r>
            <a:r>
              <a:rPr lang="en-US" sz="2800" dirty="0" smtClean="0">
                <a:latin typeface="Arial" charset="0"/>
                <a:cs typeface="Times New Roman" charset="0"/>
              </a:rPr>
              <a:t> but ….</a:t>
            </a:r>
          </a:p>
          <a:p>
            <a:pPr eaLnBrk="1" hangingPunct="1">
              <a:lnSpc>
                <a:spcPct val="90000"/>
              </a:lnSpc>
            </a:pPr>
            <a:endParaRPr lang="en-US" sz="2800" dirty="0" smtClean="0">
              <a:latin typeface="Arial" charset="0"/>
              <a:cs typeface="Times New Roman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Arial" charset="0"/>
                <a:cs typeface="Times New Roman" charset="0"/>
              </a:rPr>
              <a:t>Put the scripts at the bottom of the body, </a:t>
            </a:r>
            <a:r>
              <a:rPr lang="en-US" sz="2800" b="1" dirty="0" smtClean="0">
                <a:latin typeface="Arial" charset="0"/>
                <a:cs typeface="Times New Roman" charset="0"/>
              </a:rPr>
              <a:t>if</a:t>
            </a:r>
            <a:r>
              <a:rPr lang="en-US" sz="2800" dirty="0" smtClean="0">
                <a:latin typeface="Arial" charset="0"/>
                <a:cs typeface="Times New Roman" charset="0"/>
              </a:rPr>
              <a:t> at all possible as the page will load faster</a:t>
            </a:r>
          </a:p>
          <a:p>
            <a:pPr eaLnBrk="1" hangingPunct="1">
              <a:lnSpc>
                <a:spcPct val="90000"/>
              </a:lnSpc>
            </a:pPr>
            <a:endParaRPr lang="en-US" sz="2800" dirty="0">
              <a:latin typeface="Arial" charset="0"/>
              <a:cs typeface="Times New Roman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Arial" charset="0"/>
                <a:cs typeface="Times New Roman" charset="0"/>
              </a:rPr>
              <a:t>Make it external (in a .</a:t>
            </a:r>
            <a:r>
              <a:rPr lang="en-US" sz="2800" dirty="0" err="1" smtClean="0">
                <a:latin typeface="Arial" charset="0"/>
                <a:cs typeface="Times New Roman" charset="0"/>
              </a:rPr>
              <a:t>js</a:t>
            </a:r>
            <a:r>
              <a:rPr lang="en-US" sz="2800" dirty="0" smtClean="0">
                <a:latin typeface="Arial" charset="0"/>
                <a:cs typeface="Times New Roman" charset="0"/>
              </a:rPr>
              <a:t> file)</a:t>
            </a: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6627579-53AA-6843-806D-3920B21390A9}" type="slidenum">
              <a:rPr lang="en-US"/>
              <a:pPr eaLnBrk="1" hangingPunct="1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3089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88640"/>
            <a:ext cx="7970837" cy="990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tx2">
                    <a:satMod val="130000"/>
                  </a:schemeClr>
                </a:solidFill>
                <a:ea typeface="+mj-ea"/>
              </a:rPr>
              <a:t>Some other hints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28625" y="1285875"/>
            <a:ext cx="7929563" cy="4714875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l"/>
              <a:defRPr/>
            </a:pPr>
            <a:r>
              <a:rPr lang="en-US" sz="2800" dirty="0" smtClean="0">
                <a:ea typeface="+mn-ea"/>
                <a:cs typeface="Times New Roman" pitchFamily="18" charset="0"/>
              </a:rPr>
              <a:t>JavaScript statements can be coded on a Web page using </a:t>
            </a:r>
            <a:r>
              <a:rPr lang="en-US" sz="2800" b="1" dirty="0" smtClean="0">
                <a:solidFill>
                  <a:srgbClr val="CC9900"/>
                </a:solidFill>
                <a:ea typeface="+mn-ea"/>
                <a:cs typeface="Times New Roman" pitchFamily="18" charset="0"/>
              </a:rPr>
              <a:t>two</a:t>
            </a:r>
            <a:r>
              <a:rPr lang="en-US" sz="2800" dirty="0" smtClean="0">
                <a:solidFill>
                  <a:srgbClr val="CC9900"/>
                </a:solidFill>
                <a:ea typeface="+mn-ea"/>
                <a:cs typeface="Times New Roman" pitchFamily="18" charset="0"/>
              </a:rPr>
              <a:t> </a:t>
            </a:r>
            <a:r>
              <a:rPr lang="en-US" sz="2800" dirty="0" smtClean="0">
                <a:ea typeface="+mn-ea"/>
                <a:cs typeface="Times New Roman" pitchFamily="18" charset="0"/>
              </a:rPr>
              <a:t>different techniques:</a:t>
            </a:r>
            <a:br>
              <a:rPr lang="en-US" sz="2800" dirty="0" smtClean="0">
                <a:ea typeface="+mn-ea"/>
                <a:cs typeface="Times New Roman" pitchFamily="18" charset="0"/>
              </a:rPr>
            </a:br>
            <a:endParaRPr lang="en-US" sz="2800" dirty="0" smtClean="0">
              <a:ea typeface="+mn-ea"/>
              <a:cs typeface="Times New Roman" pitchFamily="18" charset="0"/>
            </a:endParaRPr>
          </a:p>
          <a:p>
            <a:pPr marL="801687" lvl="1" indent="-457200" eaLnBrk="1" hangingPunct="1">
              <a:buFont typeface="+mj-lt"/>
              <a:buAutoNum type="arabicPeriod"/>
              <a:defRPr/>
            </a:pPr>
            <a:r>
              <a:rPr lang="en-US" sz="2400" dirty="0" smtClean="0">
                <a:cs typeface="Times New Roman" pitchFamily="18" charset="0"/>
              </a:rPr>
              <a:t>Place JavaScript code </a:t>
            </a:r>
            <a:r>
              <a:rPr lang="en-US" sz="2400" b="1" dirty="0" smtClean="0">
                <a:cs typeface="Times New Roman" pitchFamily="18" charset="0"/>
              </a:rPr>
              <a:t>between &lt;script&gt; tags</a:t>
            </a:r>
          </a:p>
          <a:p>
            <a:pPr lvl="2" eaLnBrk="1" hangingPunct="1">
              <a:buFont typeface="Wingdings" pitchFamily="2" charset="2"/>
              <a:buChar char="l"/>
              <a:defRPr/>
            </a:pPr>
            <a:r>
              <a:rPr lang="en-US" sz="2100" dirty="0" smtClean="0">
                <a:cs typeface="Times New Roman" pitchFamily="18" charset="0"/>
              </a:rPr>
              <a:t>&lt;script&gt;tag must be closed</a:t>
            </a:r>
          </a:p>
          <a:p>
            <a:pPr lvl="2" eaLnBrk="1" hangingPunct="1">
              <a:buFont typeface="Wingdings" pitchFamily="2" charset="2"/>
              <a:buChar char="l"/>
              <a:defRPr/>
            </a:pPr>
            <a:r>
              <a:rPr lang="en-US" sz="2100" dirty="0" smtClean="0">
                <a:cs typeface="Times New Roman" pitchFamily="18" charset="0"/>
              </a:rPr>
              <a:t>All JavaScript code goes inside the &lt;script&gt;tags</a:t>
            </a:r>
          </a:p>
          <a:p>
            <a:pPr lvl="2" eaLnBrk="1" hangingPunct="1">
              <a:buFont typeface="Wingdings" pitchFamily="2" charset="2"/>
              <a:buChar char="l"/>
              <a:defRPr/>
            </a:pPr>
            <a:r>
              <a:rPr lang="en-US" sz="2100" dirty="0" smtClean="0">
                <a:cs typeface="Times New Roman" pitchFamily="18" charset="0"/>
              </a:rPr>
              <a:t>Any number of &lt;script&gt; tags can be used </a:t>
            </a:r>
          </a:p>
          <a:p>
            <a:pPr lvl="2" eaLnBrk="1" hangingPunct="1">
              <a:buFont typeface="Wingdings" pitchFamily="2" charset="2"/>
              <a:buChar char="l"/>
              <a:defRPr/>
            </a:pPr>
            <a:r>
              <a:rPr lang="en-US" sz="2100" dirty="0" smtClean="0">
                <a:cs typeface="Times New Roman" pitchFamily="18" charset="0"/>
              </a:rPr>
              <a:t>Nesting &lt;script&gt; tags is prohibited </a:t>
            </a:r>
            <a:br>
              <a:rPr lang="en-US" sz="2100" dirty="0" smtClean="0">
                <a:cs typeface="Times New Roman" pitchFamily="18" charset="0"/>
              </a:rPr>
            </a:br>
            <a:endParaRPr lang="en-US" sz="2100" dirty="0" smtClean="0">
              <a:cs typeface="Times New Roman" pitchFamily="18" charset="0"/>
            </a:endParaRPr>
          </a:p>
          <a:p>
            <a:pPr marL="801687" lvl="1" indent="-457200" eaLnBrk="1" hangingPunct="1">
              <a:buFont typeface="+mj-lt"/>
              <a:buAutoNum type="arabicPeriod"/>
              <a:defRPr/>
            </a:pPr>
            <a:r>
              <a:rPr lang="en-US" sz="2400" dirty="0" smtClean="0">
                <a:cs typeface="Times New Roman" pitchFamily="18" charset="0"/>
              </a:rPr>
              <a:t>Place JavaScript code </a:t>
            </a:r>
            <a:r>
              <a:rPr lang="en-US" sz="2400" b="1" dirty="0" smtClean="0">
                <a:cs typeface="Times New Roman" pitchFamily="18" charset="0"/>
              </a:rPr>
              <a:t>as part of an event</a:t>
            </a:r>
            <a:r>
              <a:rPr lang="en-US" sz="2400" dirty="0" smtClean="0">
                <a:cs typeface="Times New Roman" pitchFamily="18" charset="0"/>
              </a:rPr>
              <a:t> attached to an HTML element</a:t>
            </a: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1C23EA8-C90E-AC45-AF69-2B5BF8ACF71C}" type="slidenum">
              <a:rPr lang="en-US"/>
              <a:pPr eaLnBrk="1" hangingPunct="1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019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aramond"/>
                <a:cs typeface="Garamond"/>
              </a:rPr>
              <a:t>Control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sz="2800" dirty="0">
                <a:latin typeface="Times New Roman" charset="0"/>
              </a:rPr>
              <a:t>Control structures </a:t>
            </a:r>
            <a:r>
              <a:rPr lang="en-US" sz="2800" i="1" dirty="0">
                <a:solidFill>
                  <a:srgbClr val="CC9900"/>
                </a:solidFill>
                <a:latin typeface="Times New Roman" charset="0"/>
              </a:rPr>
              <a:t>control the code execution</a:t>
            </a:r>
            <a:r>
              <a:rPr lang="en-US" sz="2800" dirty="0">
                <a:latin typeface="Times New Roman" charset="0"/>
              </a:rPr>
              <a:t> according to a certain </a:t>
            </a:r>
            <a:r>
              <a:rPr lang="en-US" sz="2800" dirty="0" smtClean="0">
                <a:latin typeface="Times New Roman" charset="0"/>
              </a:rPr>
              <a:t>criteria</a:t>
            </a:r>
          </a:p>
          <a:p>
            <a:pPr>
              <a:lnSpc>
                <a:spcPct val="70000"/>
              </a:lnSpc>
            </a:pPr>
            <a:endParaRPr lang="en-US" sz="2800" dirty="0" smtClean="0">
              <a:solidFill>
                <a:srgbClr val="FF0000"/>
              </a:solidFill>
              <a:latin typeface="Times New Roman" charset="0"/>
            </a:endParaRPr>
          </a:p>
          <a:p>
            <a:pPr lvl="1">
              <a:lnSpc>
                <a:spcPct val="70000"/>
              </a:lnSpc>
            </a:pPr>
            <a:r>
              <a:rPr lang="en-US" sz="2400" dirty="0" smtClean="0">
                <a:latin typeface="Times New Roman" charset="0"/>
              </a:rPr>
              <a:t>Conditional Statements</a:t>
            </a:r>
          </a:p>
          <a:p>
            <a:pPr>
              <a:lnSpc>
                <a:spcPct val="70000"/>
              </a:lnSpc>
            </a:pPr>
            <a:endParaRPr lang="en-US" sz="2800" dirty="0" smtClean="0">
              <a:latin typeface="Times New Roman" charset="0"/>
            </a:endParaRPr>
          </a:p>
          <a:p>
            <a:pPr lvl="1">
              <a:lnSpc>
                <a:spcPct val="70000"/>
              </a:lnSpc>
            </a:pPr>
            <a:r>
              <a:rPr lang="en-US" sz="2400" dirty="0" smtClean="0">
                <a:latin typeface="Times New Roman" charset="0"/>
              </a:rPr>
              <a:t>Loop Statements</a:t>
            </a:r>
          </a:p>
          <a:p>
            <a:pPr>
              <a:lnSpc>
                <a:spcPct val="70000"/>
              </a:lnSpc>
            </a:pPr>
            <a:endParaRPr lang="en-US" sz="3200" dirty="0" smtClean="0">
              <a:solidFill>
                <a:schemeClr val="hlink"/>
              </a:solidFill>
              <a:latin typeface="Courier New" charset="0"/>
            </a:endParaRPr>
          </a:p>
          <a:p>
            <a:pPr>
              <a:lnSpc>
                <a:spcPct val="80000"/>
              </a:lnSpc>
            </a:pPr>
            <a:endParaRPr lang="en-US" sz="2100" dirty="0">
              <a:latin typeface="Arial" charset="0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42962DA-CE91-8D4B-B384-EDD8648FCA27}" type="slidenum">
              <a:rPr lang="en-US"/>
              <a:pPr eaLnBrk="1" hangingPunct="1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1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aramond"/>
                <a:cs typeface="Garamond"/>
              </a:rPr>
              <a:t>Conditional Statements</a:t>
            </a:r>
            <a:endParaRPr lang="en-US" b="1" dirty="0">
              <a:latin typeface="Garamond"/>
              <a:cs typeface="Garamon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70000"/>
              </a:lnSpc>
              <a:buNone/>
            </a:pPr>
            <a:endParaRPr lang="en-US" sz="2800" dirty="0" smtClean="0">
              <a:solidFill>
                <a:srgbClr val="FF0000"/>
              </a:solidFill>
              <a:latin typeface="Times New Roman" charset="0"/>
            </a:endParaRPr>
          </a:p>
          <a:p>
            <a:pPr>
              <a:lnSpc>
                <a:spcPct val="70000"/>
              </a:lnSpc>
            </a:pPr>
            <a:r>
              <a:rPr lang="en-US" sz="2800" b="1" dirty="0" smtClean="0">
                <a:latin typeface="Times New Roman" charset="0"/>
              </a:rPr>
              <a:t>if</a:t>
            </a:r>
            <a:r>
              <a:rPr lang="en-US" sz="2800" dirty="0" smtClean="0">
                <a:latin typeface="Times New Roman" charset="0"/>
              </a:rPr>
              <a:t> statement (discussed earlier)</a:t>
            </a:r>
          </a:p>
          <a:p>
            <a:pPr>
              <a:lnSpc>
                <a:spcPct val="70000"/>
              </a:lnSpc>
            </a:pPr>
            <a:endParaRPr lang="en-US" sz="2800" dirty="0">
              <a:latin typeface="Times New Roman" charset="0"/>
            </a:endParaRPr>
          </a:p>
          <a:p>
            <a:pPr>
              <a:lnSpc>
                <a:spcPct val="70000"/>
              </a:lnSpc>
            </a:pPr>
            <a:r>
              <a:rPr lang="en-US" sz="2800" b="1" dirty="0" smtClean="0">
                <a:latin typeface="Times New Roman" charset="0"/>
              </a:rPr>
              <a:t>switch</a:t>
            </a:r>
            <a:r>
              <a:rPr lang="en-US" sz="2800" dirty="0" smtClean="0">
                <a:latin typeface="Times New Roman" charset="0"/>
              </a:rPr>
              <a:t> statement</a:t>
            </a:r>
          </a:p>
          <a:p>
            <a:pPr>
              <a:lnSpc>
                <a:spcPct val="70000"/>
              </a:lnSpc>
            </a:pPr>
            <a:endParaRPr lang="en-US" sz="3200" dirty="0" smtClean="0">
              <a:solidFill>
                <a:schemeClr val="hlink"/>
              </a:solidFill>
              <a:latin typeface="Courier New" charset="0"/>
            </a:endParaRPr>
          </a:p>
          <a:p>
            <a:pPr>
              <a:lnSpc>
                <a:spcPct val="80000"/>
              </a:lnSpc>
            </a:pPr>
            <a:endParaRPr lang="en-US" sz="2100" dirty="0">
              <a:latin typeface="Arial" charset="0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42962DA-CE91-8D4B-B384-EDD8648FCA27}" type="slidenum">
              <a:rPr lang="en-US"/>
              <a:pPr eaLnBrk="1" hangingPunct="1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95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aramond"/>
                <a:cs typeface="Garamond"/>
              </a:rPr>
              <a:t>Conditional Statements</a:t>
            </a:r>
            <a:endParaRPr lang="en-US" b="1" dirty="0">
              <a:latin typeface="Garamond"/>
              <a:cs typeface="Garamond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42962DA-CE91-8D4B-B384-EDD8648FCA27}" type="slidenum">
              <a:rPr lang="en-US"/>
              <a:pPr eaLnBrk="1" hangingPunct="1"/>
              <a:t>18</a:t>
            </a:fld>
            <a:endParaRPr lang="en-US"/>
          </a:p>
        </p:txBody>
      </p:sp>
      <p:pic>
        <p:nvPicPr>
          <p:cNvPr id="4" name="Picture 3" descr="Screen Shot 2014-11-04 at 12.51.2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340768"/>
            <a:ext cx="3048000" cy="4724400"/>
          </a:xfrm>
          <a:prstGeom prst="rect">
            <a:avLst/>
          </a:prstGeom>
        </p:spPr>
      </p:pic>
      <p:pic>
        <p:nvPicPr>
          <p:cNvPr id="5" name="Picture 4" descr="Screen Shot 2014-11-04 at 12.50.0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67" y="2382432"/>
            <a:ext cx="31496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11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39825"/>
          </a:xfrm>
        </p:spPr>
        <p:txBody>
          <a:bodyPr/>
          <a:lstStyle/>
          <a:p>
            <a:r>
              <a:rPr lang="en-US" b="1" dirty="0" smtClean="0">
                <a:latin typeface="Times New Roman" charset="0"/>
              </a:rPr>
              <a:t>Loop Statements</a:t>
            </a:r>
            <a:endParaRPr lang="en-US" b="1" dirty="0"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3139"/>
            <a:ext cx="8229600" cy="486216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000" b="1" dirty="0" smtClean="0">
                <a:solidFill>
                  <a:srgbClr val="000000"/>
                </a:solidFill>
              </a:rPr>
              <a:t>for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r>
              <a:rPr lang="en-US" sz="2000" b="1" dirty="0">
                <a:solidFill>
                  <a:srgbClr val="000000"/>
                </a:solidFill>
              </a:rPr>
              <a:t>while</a:t>
            </a:r>
            <a:r>
              <a:rPr lang="en-US" sz="2000" dirty="0">
                <a:solidFill>
                  <a:srgbClr val="000000"/>
                </a:solidFill>
              </a:rPr>
              <a:t>, and </a:t>
            </a:r>
            <a:r>
              <a:rPr lang="en-US" sz="2000" b="1" dirty="0">
                <a:solidFill>
                  <a:srgbClr val="000000"/>
                </a:solidFill>
              </a:rPr>
              <a:t>do while </a:t>
            </a:r>
            <a:r>
              <a:rPr lang="en-US" sz="2000" dirty="0">
                <a:solidFill>
                  <a:srgbClr val="000000"/>
                </a:solidFill>
              </a:rPr>
              <a:t>statements are </a:t>
            </a:r>
            <a:r>
              <a:rPr lang="en-US" sz="2000" dirty="0" smtClean="0">
                <a:solidFill>
                  <a:srgbClr val="000000"/>
                </a:solidFill>
              </a:rPr>
              <a:t>used</a:t>
            </a:r>
          </a:p>
          <a:p>
            <a:pPr>
              <a:lnSpc>
                <a:spcPct val="80000"/>
              </a:lnSpc>
            </a:pPr>
            <a:r>
              <a:rPr lang="en-US" sz="2000" dirty="0" smtClean="0">
                <a:solidFill>
                  <a:srgbClr val="000000"/>
                </a:solidFill>
              </a:rPr>
              <a:t>break </a:t>
            </a:r>
            <a:r>
              <a:rPr lang="en-US" sz="2000" dirty="0">
                <a:solidFill>
                  <a:srgbClr val="000000"/>
                </a:solidFill>
              </a:rPr>
              <a:t>exits the loop all </a:t>
            </a:r>
            <a:r>
              <a:rPr lang="en-US" sz="2000" dirty="0" smtClean="0">
                <a:solidFill>
                  <a:srgbClr val="000000"/>
                </a:solidFill>
              </a:rPr>
              <a:t>together</a:t>
            </a:r>
          </a:p>
          <a:p>
            <a:pPr>
              <a:lnSpc>
                <a:spcPct val="80000"/>
              </a:lnSpc>
            </a:pPr>
            <a:r>
              <a:rPr lang="en-US" sz="2000" dirty="0" smtClean="0">
                <a:solidFill>
                  <a:srgbClr val="000000"/>
                </a:solidFill>
              </a:rPr>
              <a:t>continue </a:t>
            </a:r>
            <a:r>
              <a:rPr lang="en-US" sz="2000" dirty="0">
                <a:solidFill>
                  <a:srgbClr val="000000"/>
                </a:solidFill>
              </a:rPr>
              <a:t>skips the current iteration</a:t>
            </a:r>
            <a:br>
              <a:rPr lang="en-US" sz="2000" dirty="0">
                <a:solidFill>
                  <a:srgbClr val="000000"/>
                </a:solidFill>
              </a:rPr>
            </a:br>
            <a:endParaRPr lang="en-US" sz="2000" dirty="0" smtClean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</a:pPr>
            <a:endParaRPr lang="en-US" sz="2000" dirty="0">
              <a:solidFill>
                <a:schemeClr val="hlink"/>
              </a:solidFill>
              <a:latin typeface="Times New Roman" charset="0"/>
            </a:endParaRPr>
          </a:p>
          <a:p>
            <a:pPr marL="344487" lvl="1" indent="0">
              <a:lnSpc>
                <a:spcPct val="80000"/>
              </a:lnSpc>
              <a:buNone/>
            </a:pPr>
            <a:r>
              <a:rPr lang="en-US" sz="2000" dirty="0" smtClean="0">
                <a:solidFill>
                  <a:srgbClr val="008000"/>
                </a:solidFill>
                <a:latin typeface="Courier New" charset="0"/>
              </a:rPr>
              <a:t>for</a:t>
            </a:r>
            <a:r>
              <a:rPr lang="en-US" sz="2000" dirty="0" smtClean="0">
                <a:solidFill>
                  <a:schemeClr val="hlink"/>
                </a:solidFill>
                <a:latin typeface="Times New Roman" charset="0"/>
              </a:rPr>
              <a:t> </a:t>
            </a:r>
            <a:r>
              <a:rPr lang="en-US" sz="2000" dirty="0">
                <a:latin typeface="Times New Roman" charset="0"/>
              </a:rPr>
              <a:t>statement: 	</a:t>
            </a:r>
            <a:r>
              <a:rPr lang="en-US" sz="2000" dirty="0">
                <a:solidFill>
                  <a:srgbClr val="008000"/>
                </a:solidFill>
                <a:latin typeface="Courier New" charset="0"/>
              </a:rPr>
              <a:t>for (</a:t>
            </a:r>
            <a:r>
              <a:rPr lang="en-US" sz="2000" dirty="0" err="1">
                <a:solidFill>
                  <a:srgbClr val="008000"/>
                </a:solidFill>
                <a:latin typeface="Courier New" charset="0"/>
              </a:rPr>
              <a:t>ini</a:t>
            </a:r>
            <a:r>
              <a:rPr lang="en-US" sz="2000" dirty="0">
                <a:solidFill>
                  <a:srgbClr val="008000"/>
                </a:solidFill>
                <a:latin typeface="Courier New" charset="0"/>
              </a:rPr>
              <a:t> value; end value; </a:t>
            </a:r>
            <a:r>
              <a:rPr lang="en-US" sz="2000" dirty="0" err="1">
                <a:solidFill>
                  <a:srgbClr val="008000"/>
                </a:solidFill>
                <a:latin typeface="Courier New" charset="0"/>
              </a:rPr>
              <a:t>incr</a:t>
            </a:r>
            <a:r>
              <a:rPr lang="en-US" sz="2000" dirty="0">
                <a:solidFill>
                  <a:srgbClr val="008000"/>
                </a:solidFill>
                <a:latin typeface="Courier New" charset="0"/>
              </a:rPr>
              <a:t>){ </a:t>
            </a:r>
            <a:br>
              <a:rPr lang="en-US" sz="2000" dirty="0">
                <a:solidFill>
                  <a:srgbClr val="008000"/>
                </a:solidFill>
                <a:latin typeface="Courier New" charset="0"/>
              </a:rPr>
            </a:br>
            <a:r>
              <a:rPr lang="en-US" sz="2000" dirty="0">
                <a:solidFill>
                  <a:srgbClr val="008000"/>
                </a:solidFill>
                <a:latin typeface="Courier New" charset="0"/>
              </a:rPr>
              <a:t>			  statements</a:t>
            </a:r>
            <a:br>
              <a:rPr lang="en-US" sz="2000" dirty="0">
                <a:solidFill>
                  <a:srgbClr val="008000"/>
                </a:solidFill>
                <a:latin typeface="Courier New" charset="0"/>
              </a:rPr>
            </a:br>
            <a:r>
              <a:rPr lang="en-US" sz="2000" dirty="0">
                <a:solidFill>
                  <a:srgbClr val="008000"/>
                </a:solidFill>
                <a:latin typeface="Courier New" charset="0"/>
              </a:rPr>
              <a:t>			}</a:t>
            </a:r>
            <a:br>
              <a:rPr lang="en-US" sz="2000" dirty="0">
                <a:solidFill>
                  <a:srgbClr val="008000"/>
                </a:solidFill>
                <a:latin typeface="Courier New" charset="0"/>
              </a:rPr>
            </a:br>
            <a:endParaRPr lang="en-US" sz="2000" dirty="0" smtClean="0">
              <a:solidFill>
                <a:srgbClr val="008000"/>
              </a:solidFill>
              <a:latin typeface="Courier New" charset="0"/>
            </a:endParaRPr>
          </a:p>
          <a:p>
            <a:pPr marL="344487" lvl="1" indent="0">
              <a:lnSpc>
                <a:spcPct val="80000"/>
              </a:lnSpc>
              <a:buNone/>
            </a:pPr>
            <a:r>
              <a:rPr lang="en-US" sz="2000" dirty="0" smtClean="0">
                <a:solidFill>
                  <a:srgbClr val="008000"/>
                </a:solidFill>
                <a:latin typeface="Courier New" charset="0"/>
              </a:rPr>
              <a:t>while</a:t>
            </a:r>
            <a:r>
              <a:rPr lang="en-US" sz="2000" dirty="0" smtClean="0">
                <a:solidFill>
                  <a:schemeClr val="hlink"/>
                </a:solidFill>
                <a:latin typeface="Times New Roman" charset="0"/>
              </a:rPr>
              <a:t> </a:t>
            </a:r>
            <a:r>
              <a:rPr lang="en-US" sz="2000" dirty="0">
                <a:latin typeface="Times New Roman" charset="0"/>
              </a:rPr>
              <a:t>statement:	</a:t>
            </a:r>
            <a:r>
              <a:rPr lang="en-US" sz="2000" dirty="0">
                <a:solidFill>
                  <a:srgbClr val="008000"/>
                </a:solidFill>
                <a:latin typeface="Courier New" charset="0"/>
              </a:rPr>
              <a:t>while (condition) {</a:t>
            </a:r>
            <a:br>
              <a:rPr lang="en-US" sz="2000" dirty="0">
                <a:solidFill>
                  <a:srgbClr val="008000"/>
                </a:solidFill>
                <a:latin typeface="Courier New" charset="0"/>
              </a:rPr>
            </a:br>
            <a:r>
              <a:rPr lang="en-US" sz="2000" dirty="0">
                <a:solidFill>
                  <a:srgbClr val="008000"/>
                </a:solidFill>
                <a:latin typeface="Courier New" charset="0"/>
              </a:rPr>
              <a:t>				  statements</a:t>
            </a:r>
            <a:br>
              <a:rPr lang="en-US" sz="2000" dirty="0">
                <a:solidFill>
                  <a:srgbClr val="008000"/>
                </a:solidFill>
                <a:latin typeface="Courier New" charset="0"/>
              </a:rPr>
            </a:br>
            <a:r>
              <a:rPr lang="en-US" sz="2000" dirty="0">
                <a:solidFill>
                  <a:srgbClr val="008000"/>
                </a:solidFill>
                <a:latin typeface="Courier New" charset="0"/>
              </a:rPr>
              <a:t>				}</a:t>
            </a:r>
            <a:br>
              <a:rPr lang="en-US" sz="2000" dirty="0">
                <a:solidFill>
                  <a:srgbClr val="008000"/>
                </a:solidFill>
                <a:latin typeface="Courier New" charset="0"/>
              </a:rPr>
            </a:br>
            <a:endParaRPr lang="en-US" sz="2000" dirty="0" smtClean="0">
              <a:solidFill>
                <a:srgbClr val="008000"/>
              </a:solidFill>
              <a:latin typeface="Courier New" charset="0"/>
            </a:endParaRPr>
          </a:p>
          <a:p>
            <a:pPr marL="344487" lvl="1" indent="0">
              <a:lnSpc>
                <a:spcPct val="80000"/>
              </a:lnSpc>
              <a:buNone/>
            </a:pPr>
            <a:r>
              <a:rPr lang="en-US" sz="2000" dirty="0" smtClean="0">
                <a:solidFill>
                  <a:srgbClr val="008000"/>
                </a:solidFill>
                <a:latin typeface="Courier New" charset="0"/>
              </a:rPr>
              <a:t>do </a:t>
            </a:r>
            <a:r>
              <a:rPr lang="en-US" sz="2000" dirty="0">
                <a:solidFill>
                  <a:srgbClr val="008000"/>
                </a:solidFill>
                <a:latin typeface="Courier New" charset="0"/>
              </a:rPr>
              <a:t>while</a:t>
            </a:r>
            <a:r>
              <a:rPr lang="en-US" sz="2000" dirty="0">
                <a:solidFill>
                  <a:srgbClr val="008000"/>
                </a:solidFill>
                <a:latin typeface="Times New Roman" charset="0"/>
              </a:rPr>
              <a:t> </a:t>
            </a:r>
            <a:r>
              <a:rPr lang="en-US" sz="2000" dirty="0">
                <a:latin typeface="Times New Roman" charset="0"/>
              </a:rPr>
              <a:t>statement:	</a:t>
            </a:r>
            <a:r>
              <a:rPr lang="en-US" sz="1600" dirty="0">
                <a:solidFill>
                  <a:srgbClr val="008000"/>
                </a:solidFill>
                <a:latin typeface="Courier New" charset="0"/>
              </a:rPr>
              <a:t>do {</a:t>
            </a:r>
            <a:br>
              <a:rPr lang="en-US" sz="1600" dirty="0">
                <a:solidFill>
                  <a:srgbClr val="008000"/>
                </a:solidFill>
                <a:latin typeface="Courier New" charset="0"/>
              </a:rPr>
            </a:br>
            <a:r>
              <a:rPr lang="en-US" sz="1600" dirty="0">
                <a:solidFill>
                  <a:srgbClr val="008000"/>
                </a:solidFill>
                <a:latin typeface="Courier New" charset="0"/>
              </a:rPr>
              <a:t>					statements</a:t>
            </a:r>
            <a:br>
              <a:rPr lang="en-US" sz="1600" dirty="0">
                <a:solidFill>
                  <a:srgbClr val="008000"/>
                </a:solidFill>
                <a:latin typeface="Courier New" charset="0"/>
              </a:rPr>
            </a:br>
            <a:r>
              <a:rPr lang="en-US" sz="1600" dirty="0">
                <a:solidFill>
                  <a:srgbClr val="008000"/>
                </a:solidFill>
                <a:latin typeface="Courier New" charset="0"/>
              </a:rPr>
              <a:t>				   }while (condition)</a:t>
            </a:r>
            <a:br>
              <a:rPr lang="en-US" sz="1600" dirty="0">
                <a:solidFill>
                  <a:srgbClr val="008000"/>
                </a:solidFill>
                <a:latin typeface="Courier New" charset="0"/>
              </a:rPr>
            </a:br>
            <a:r>
              <a:rPr lang="en-US" sz="1600" dirty="0">
                <a:solidFill>
                  <a:schemeClr val="hlink"/>
                </a:solidFill>
                <a:latin typeface="Courier New" charset="0"/>
              </a:rPr>
              <a:t>				</a:t>
            </a:r>
          </a:p>
          <a:p>
            <a:pPr>
              <a:lnSpc>
                <a:spcPct val="80000"/>
              </a:lnSpc>
            </a:pPr>
            <a:endParaRPr lang="en-US" sz="1900" dirty="0">
              <a:latin typeface="Arial" charset="0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0DEEB47-0864-8048-BBAB-1048418BEF80}" type="slidenum">
              <a:rPr lang="en-US"/>
              <a:pPr eaLnBrk="1" hangingPunct="1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0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tx2">
                    <a:satMod val="130000"/>
                  </a:schemeClr>
                </a:solidFill>
                <a:ea typeface="+mj-ea"/>
                <a:cs typeface="Arial" pitchFamily="34" charset="0"/>
              </a:rPr>
              <a:t>What is JavaScript?</a:t>
            </a:r>
            <a:endParaRPr lang="en-US" b="1" dirty="0" smtClean="0">
              <a:solidFill>
                <a:schemeClr val="tx2">
                  <a:satMod val="130000"/>
                </a:schemeClr>
              </a:solidFill>
              <a:ea typeface="+mj-ea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70000"/>
              </a:lnSpc>
            </a:pPr>
            <a:r>
              <a:rPr lang="en-US" sz="2400" dirty="0">
                <a:latin typeface="Arial" charset="0"/>
                <a:cs typeface="Times New Roman" charset="0"/>
              </a:rPr>
              <a:t>Object-based SCRIPTING language</a:t>
            </a:r>
          </a:p>
          <a:p>
            <a:pPr lvl="1" eaLnBrk="1" hangingPunct="1">
              <a:lnSpc>
                <a:spcPct val="70000"/>
              </a:lnSpc>
            </a:pPr>
            <a:r>
              <a:rPr lang="en-IE" sz="2000" dirty="0" smtClean="0">
                <a:latin typeface="Arial" charset="0"/>
              </a:rPr>
              <a:t>It does not need </a:t>
            </a:r>
            <a:r>
              <a:rPr lang="en-IE" sz="2000" dirty="0">
                <a:latin typeface="Arial" charset="0"/>
              </a:rPr>
              <a:t>pre-processing (e.g. compiling) before being run.</a:t>
            </a:r>
          </a:p>
          <a:p>
            <a:pPr eaLnBrk="1" hangingPunct="1">
              <a:lnSpc>
                <a:spcPct val="70000"/>
              </a:lnSpc>
            </a:pPr>
            <a:endParaRPr lang="en-US" sz="2100" dirty="0" smtClean="0">
              <a:latin typeface="Arial" charset="0"/>
            </a:endParaRPr>
          </a:p>
          <a:p>
            <a:pPr eaLnBrk="1" hangingPunct="1">
              <a:lnSpc>
                <a:spcPct val="70000"/>
              </a:lnSpc>
            </a:pPr>
            <a:endParaRPr lang="en-US" sz="2100" dirty="0" smtClean="0">
              <a:latin typeface="Arial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sz="2400" dirty="0" smtClean="0">
                <a:latin typeface="Arial" charset="0"/>
              </a:rPr>
              <a:t>JavaScript </a:t>
            </a:r>
            <a:r>
              <a:rPr lang="en-US" sz="2400" dirty="0">
                <a:latin typeface="Arial" charset="0"/>
              </a:rPr>
              <a:t>is NOT an object-oriented programming language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000" dirty="0">
                <a:latin typeface="Arial" charset="0"/>
              </a:rPr>
              <a:t>Does not support class-based inheritance </a:t>
            </a:r>
            <a:r>
              <a:rPr lang="en-US" sz="2000" dirty="0">
                <a:latin typeface="Arial" charset="0"/>
                <a:cs typeface="Times New Roman" charset="0"/>
              </a:rPr>
              <a:t/>
            </a:r>
            <a:br>
              <a:rPr lang="en-US" sz="2000" dirty="0">
                <a:latin typeface="Arial" charset="0"/>
                <a:cs typeface="Times New Roman" charset="0"/>
              </a:rPr>
            </a:br>
            <a:endParaRPr lang="en-US" sz="2000" dirty="0" smtClean="0">
              <a:latin typeface="Arial" charset="0"/>
              <a:cs typeface="Times New Roman" charset="0"/>
            </a:endParaRPr>
          </a:p>
          <a:p>
            <a:pPr marL="344487" lvl="1" indent="0" eaLnBrk="1" hangingPunct="1">
              <a:lnSpc>
                <a:spcPct val="70000"/>
              </a:lnSpc>
              <a:buNone/>
            </a:pPr>
            <a:r>
              <a:rPr lang="en-US" sz="2000" dirty="0">
                <a:latin typeface="Arial" charset="0"/>
                <a:cs typeface="Times New Roman" charset="0"/>
              </a:rPr>
              <a:t>	</a:t>
            </a:r>
          </a:p>
          <a:p>
            <a:pPr eaLnBrk="1" hangingPunct="1">
              <a:lnSpc>
                <a:spcPct val="70000"/>
              </a:lnSpc>
            </a:pPr>
            <a:r>
              <a:rPr lang="en-US" sz="2400" dirty="0">
                <a:latin typeface="Arial" charset="0"/>
                <a:cs typeface="Times New Roman" charset="0"/>
              </a:rPr>
              <a:t>Works with the objects associated with a Web page </a:t>
            </a:r>
            <a:r>
              <a:rPr lang="en-US" sz="2400" dirty="0" smtClean="0">
                <a:latin typeface="Arial" charset="0"/>
                <a:cs typeface="Times New Roman" charset="0"/>
              </a:rPr>
              <a:t>document</a:t>
            </a:r>
            <a:endParaRPr lang="en-US" sz="2400" dirty="0">
              <a:latin typeface="Arial" charset="0"/>
              <a:cs typeface="Times New Roman" charset="0"/>
            </a:endParaRPr>
          </a:p>
          <a:p>
            <a:pPr lvl="1" eaLnBrk="1" hangingPunct="1">
              <a:lnSpc>
                <a:spcPct val="70000"/>
              </a:lnSpc>
            </a:pPr>
            <a:r>
              <a:rPr lang="en-US" sz="2000" dirty="0">
                <a:latin typeface="Arial" charset="0"/>
                <a:cs typeface="Times New Roman" charset="0"/>
              </a:rPr>
              <a:t>the window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000" dirty="0">
                <a:latin typeface="Arial" charset="0"/>
                <a:cs typeface="Times New Roman" charset="0"/>
              </a:rPr>
              <a:t>the document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000" dirty="0">
                <a:latin typeface="Arial" charset="0"/>
                <a:cs typeface="Times New Roman" charset="0"/>
              </a:rPr>
              <a:t>the elements </a:t>
            </a:r>
          </a:p>
          <a:p>
            <a:pPr lvl="2" eaLnBrk="1" hangingPunct="1">
              <a:lnSpc>
                <a:spcPct val="70000"/>
              </a:lnSpc>
            </a:pPr>
            <a:r>
              <a:rPr lang="en-US" sz="1600" dirty="0">
                <a:latin typeface="Arial" charset="0"/>
                <a:cs typeface="Times New Roman" charset="0"/>
              </a:rPr>
              <a:t>such as forms, images, hyperlinks, </a:t>
            </a:r>
            <a:r>
              <a:rPr lang="en-US" sz="1600" dirty="0" err="1">
                <a:latin typeface="Arial" charset="0"/>
                <a:cs typeface="Times New Roman" charset="0"/>
              </a:rPr>
              <a:t>etc</a:t>
            </a:r>
            <a:endParaRPr lang="en-US" sz="1600" dirty="0">
              <a:latin typeface="Arial" charset="0"/>
              <a:cs typeface="Times New Roman" charset="0"/>
            </a:endParaRP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2FF5E76-56B9-0A4B-9736-C1AAA6E51117}" type="slidenum">
              <a:rPr lang="en-US"/>
              <a:pPr eaLnBrk="1" hangingPunct="1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731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aramond"/>
                <a:cs typeface="Garamond"/>
              </a:rPr>
              <a:t>Loop Statements</a:t>
            </a:r>
            <a:endParaRPr lang="en-US" b="1" dirty="0">
              <a:latin typeface="Garamond"/>
              <a:cs typeface="Garamond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42962DA-CE91-8D4B-B384-EDD8648FCA27}" type="slidenum">
              <a:rPr lang="en-US"/>
              <a:pPr eaLnBrk="1" hangingPunct="1"/>
              <a:t>20</a:t>
            </a:fld>
            <a:endParaRPr lang="en-US"/>
          </a:p>
        </p:txBody>
      </p:sp>
      <p:pic>
        <p:nvPicPr>
          <p:cNvPr id="2" name="Picture 1" descr="Screen Shot 2014-11-04 at 12.56.5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484784"/>
            <a:ext cx="4824536" cy="1024632"/>
          </a:xfrm>
          <a:prstGeom prst="rect">
            <a:avLst/>
          </a:prstGeom>
        </p:spPr>
      </p:pic>
      <p:pic>
        <p:nvPicPr>
          <p:cNvPr id="3" name="Picture 2" descr="Screen Shot 2014-11-04 at 12.57.1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780928"/>
            <a:ext cx="4680520" cy="1152128"/>
          </a:xfrm>
          <a:prstGeom prst="rect">
            <a:avLst/>
          </a:prstGeom>
        </p:spPr>
      </p:pic>
      <p:pic>
        <p:nvPicPr>
          <p:cNvPr id="6" name="Picture 5" descr="Screen Shot 2014-11-04 at 12.58.16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4293096"/>
            <a:ext cx="4551217" cy="137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67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362073" y="228600"/>
            <a:ext cx="9034463" cy="87471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tx2">
                    <a:satMod val="130000"/>
                  </a:schemeClr>
                </a:solidFill>
                <a:ea typeface="+mj-ea"/>
              </a:rPr>
              <a:t>Common Uses of JavaScript</a:t>
            </a:r>
            <a:endParaRPr lang="en-US" b="1" dirty="0" smtClean="0">
              <a:solidFill>
                <a:srgbClr val="FF0000"/>
              </a:solidFill>
              <a:ea typeface="+mj-ea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928688" y="1371600"/>
            <a:ext cx="7086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Arial" charset="0"/>
                <a:cs typeface="Times New Roman" charset="0"/>
              </a:rPr>
              <a:t>Display a message box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Arial" charset="0"/>
                <a:cs typeface="Times New Roman" charset="0"/>
              </a:rPr>
              <a:t>Select list navigation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Arial" charset="0"/>
                <a:cs typeface="Times New Roman" charset="0"/>
              </a:rPr>
              <a:t>Edit and validate form information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Arial" charset="0"/>
                <a:cs typeface="Times New Roman" charset="0"/>
              </a:rPr>
              <a:t>Create a new window with a specified size and screen position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Arial" charset="0"/>
                <a:cs typeface="Times New Roman" charset="0"/>
              </a:rPr>
              <a:t>Image Rollovers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Arial" charset="0"/>
                <a:cs typeface="Times New Roman" charset="0"/>
              </a:rPr>
              <a:t>Status Messages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Arial" charset="0"/>
                <a:cs typeface="Times New Roman" charset="0"/>
              </a:rPr>
              <a:t>Display Current Date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Arial" charset="0"/>
                <a:cs typeface="Times New Roman" charset="0"/>
              </a:rPr>
              <a:t>Calculations</a:t>
            </a:r>
            <a:endParaRPr lang="en-US" sz="2800" dirty="0">
              <a:latin typeface="Arial" charset="0"/>
              <a:cs typeface="Times New Roman" charset="0"/>
            </a:endParaRP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6627579-53AA-6843-806D-3920B21390A9}" type="slidenum">
              <a:rPr lang="en-US"/>
              <a:pPr eaLnBrk="1" hangingPunct="1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939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b="1" dirty="0" smtClean="0">
                <a:effectLst>
                  <a:outerShdw blurRad="38100" dist="38100" dir="2700000" algn="tl">
                    <a:srgbClr val="DDDDDD"/>
                  </a:outerShdw>
                </a:effectLst>
              </a:rPr>
              <a:t>Some Examples of JavaScript</a:t>
            </a:r>
            <a:endParaRPr lang="en-US" b="1" dirty="0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121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88" y="152400"/>
            <a:ext cx="7970837" cy="990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tx2"/>
                </a:solidFill>
                <a:ea typeface="+mj-ea"/>
              </a:rPr>
              <a:t>Writing Into HTML Output</a:t>
            </a:r>
            <a:endParaRPr lang="en-US" b="1" dirty="0" smtClean="0">
              <a:solidFill>
                <a:schemeClr val="tx2">
                  <a:satMod val="130000"/>
                </a:schemeClr>
              </a:solidFill>
              <a:ea typeface="+mj-ea"/>
            </a:endParaRP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1C23EA8-C90E-AC45-AF69-2B5BF8ACF71C}" type="slidenum">
              <a:rPr lang="en-US"/>
              <a:pPr eaLnBrk="1" hangingPunct="1"/>
              <a:t>5</a:t>
            </a:fld>
            <a:endParaRPr lang="en-US"/>
          </a:p>
        </p:txBody>
      </p:sp>
      <p:pic>
        <p:nvPicPr>
          <p:cNvPr id="3" name="Picture 2" descr="Screen Shot 2013-04-18 at 22.11.3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124744"/>
            <a:ext cx="4868046" cy="1244848"/>
          </a:xfrm>
          <a:prstGeom prst="rect">
            <a:avLst/>
          </a:prstGeom>
        </p:spPr>
      </p:pic>
      <p:pic>
        <p:nvPicPr>
          <p:cNvPr id="4" name="Picture 3" descr="Screen Shot 2013-04-18 at 22.11.4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4158208"/>
            <a:ext cx="3327400" cy="1143000"/>
          </a:xfrm>
          <a:prstGeom prst="rect">
            <a:avLst/>
          </a:prstGeom>
        </p:spPr>
      </p:pic>
      <p:sp>
        <p:nvSpPr>
          <p:cNvPr id="2" name="Down Arrow 1"/>
          <p:cNvSpPr/>
          <p:nvPr/>
        </p:nvSpPr>
        <p:spPr bwMode="auto">
          <a:xfrm>
            <a:off x="3583312" y="2666616"/>
            <a:ext cx="484632" cy="978408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1619672" y="3789040"/>
            <a:ext cx="4968552" cy="2016224"/>
          </a:xfrm>
          <a:prstGeom prst="roundRect">
            <a:avLst/>
          </a:prstGeom>
          <a:solidFill>
            <a:schemeClr val="accent1">
              <a:alpha val="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4331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88" y="152400"/>
            <a:ext cx="7970837" cy="990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tx2">
                    <a:satMod val="130000"/>
                  </a:schemeClr>
                </a:solidFill>
                <a:ea typeface="+mj-ea"/>
              </a:rPr>
              <a:t>Reacting to Events (Pop up box)</a:t>
            </a: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1C23EA8-C90E-AC45-AF69-2B5BF8ACF71C}" type="slidenum">
              <a:rPr lang="en-US"/>
              <a:pPr eaLnBrk="1" hangingPunct="1"/>
              <a:t>6</a:t>
            </a:fld>
            <a:endParaRPr lang="en-US"/>
          </a:p>
        </p:txBody>
      </p:sp>
      <p:pic>
        <p:nvPicPr>
          <p:cNvPr id="3" name="Picture 2" descr="Screen Shot 2013-04-18 at 22.13.1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66" y="1340769"/>
            <a:ext cx="6960702" cy="720080"/>
          </a:xfrm>
          <a:prstGeom prst="rect">
            <a:avLst/>
          </a:prstGeom>
        </p:spPr>
      </p:pic>
      <p:pic>
        <p:nvPicPr>
          <p:cNvPr id="4" name="Picture 3" descr="Screen Shot 2013-04-18 at 22.13.2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451200"/>
            <a:ext cx="4660900" cy="1778000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 bwMode="auto">
          <a:xfrm>
            <a:off x="3583312" y="2204864"/>
            <a:ext cx="484632" cy="978408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1619672" y="3356992"/>
            <a:ext cx="4968552" cy="2016224"/>
          </a:xfrm>
          <a:prstGeom prst="roundRect">
            <a:avLst/>
          </a:prstGeom>
          <a:solidFill>
            <a:schemeClr val="accent1">
              <a:alpha val="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7665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88" y="152400"/>
            <a:ext cx="7970837" cy="990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tx2">
                    <a:satMod val="130000"/>
                  </a:schemeClr>
                </a:solidFill>
                <a:ea typeface="+mj-ea"/>
              </a:rPr>
              <a:t>Changing HTML Styles</a:t>
            </a: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1C23EA8-C90E-AC45-AF69-2B5BF8ACF71C}" type="slidenum">
              <a:rPr lang="en-US"/>
              <a:pPr eaLnBrk="1" hangingPunct="1"/>
              <a:t>7</a:t>
            </a:fld>
            <a:endParaRPr lang="en-US"/>
          </a:p>
        </p:txBody>
      </p:sp>
      <p:pic>
        <p:nvPicPr>
          <p:cNvPr id="4" name="Picture 3" descr="Screen Shot 2013-04-18 at 22.16.3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034" y="4353297"/>
            <a:ext cx="4597400" cy="1714500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 bwMode="auto">
          <a:xfrm>
            <a:off x="3583312" y="3458704"/>
            <a:ext cx="484632" cy="978408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5" name="Picture 4" descr="Screen Shot 2013-04-19 at 08.12.1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108" y="965324"/>
            <a:ext cx="4737100" cy="26797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 bwMode="auto">
          <a:xfrm>
            <a:off x="1475656" y="1916832"/>
            <a:ext cx="4320480" cy="1296144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1619672" y="4437112"/>
            <a:ext cx="4968552" cy="1512168"/>
          </a:xfrm>
          <a:prstGeom prst="roundRect">
            <a:avLst/>
          </a:prstGeom>
          <a:solidFill>
            <a:schemeClr val="accent1">
              <a:alpha val="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3781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88" y="152400"/>
            <a:ext cx="7970837" cy="990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tx2">
                    <a:satMod val="130000"/>
                  </a:schemeClr>
                </a:solidFill>
                <a:ea typeface="+mj-ea"/>
              </a:rPr>
              <a:t>Validate Input</a:t>
            </a: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1C23EA8-C90E-AC45-AF69-2B5BF8ACF71C}" type="slidenum">
              <a:rPr lang="en-US"/>
              <a:pPr eaLnBrk="1" hangingPunct="1"/>
              <a:t>8</a:t>
            </a:fld>
            <a:endParaRPr lang="en-US"/>
          </a:p>
        </p:txBody>
      </p:sp>
      <p:pic>
        <p:nvPicPr>
          <p:cNvPr id="3" name="Picture 2" descr="Screen Shot 2013-04-18 at 22.18.1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939" y="889124"/>
            <a:ext cx="4749800" cy="2755900"/>
          </a:xfrm>
          <a:prstGeom prst="rect">
            <a:avLst/>
          </a:prstGeom>
        </p:spPr>
      </p:pic>
      <p:pic>
        <p:nvPicPr>
          <p:cNvPr id="4" name="Picture 3" descr="Screen Shot 2013-04-18 at 22.18.2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817" y="5094188"/>
            <a:ext cx="2679700" cy="927100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 bwMode="auto">
          <a:xfrm>
            <a:off x="3583312" y="4005064"/>
            <a:ext cx="484632" cy="978408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475656" y="1556792"/>
            <a:ext cx="4320480" cy="1800200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1619672" y="5085184"/>
            <a:ext cx="4968552" cy="1008112"/>
          </a:xfrm>
          <a:prstGeom prst="roundRect">
            <a:avLst/>
          </a:prstGeom>
          <a:solidFill>
            <a:schemeClr val="accent1">
              <a:alpha val="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1266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b="1" dirty="0" smtClean="0">
                <a:effectLst>
                  <a:outerShdw blurRad="38100" dist="38100" dir="2700000" algn="tl">
                    <a:srgbClr val="DDDDDD"/>
                  </a:outerShdw>
                </a:effectLst>
              </a:rPr>
              <a:t>Adding JavaScript to a Webpage</a:t>
            </a:r>
            <a:endParaRPr lang="en-US" b="1" dirty="0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381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19386</TotalTime>
  <Words>279</Words>
  <Application>Microsoft Macintosh PowerPoint</Application>
  <PresentationFormat>On-screen Show (4:3)</PresentationFormat>
  <Paragraphs>111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Courier New</vt:lpstr>
      <vt:lpstr>ＭＳ Ｐゴシック</vt:lpstr>
      <vt:lpstr>Arial</vt:lpstr>
      <vt:lpstr>Garamond</vt:lpstr>
      <vt:lpstr>Times New Roman</vt:lpstr>
      <vt:lpstr>Wingdings</vt:lpstr>
      <vt:lpstr>Edge</vt:lpstr>
      <vt:lpstr>Introduction to JavaScript</vt:lpstr>
      <vt:lpstr>What is JavaScript?</vt:lpstr>
      <vt:lpstr>Common Uses of JavaScript</vt:lpstr>
      <vt:lpstr>Some Examples of JavaScript</vt:lpstr>
      <vt:lpstr>Writing Into HTML Output</vt:lpstr>
      <vt:lpstr>Reacting to Events (Pop up box)</vt:lpstr>
      <vt:lpstr>Changing HTML Styles</vt:lpstr>
      <vt:lpstr>Validate Input</vt:lpstr>
      <vt:lpstr>Adding JavaScript to a Webpage</vt:lpstr>
      <vt:lpstr>JavaScript with Input &amp; Output Step 1: Use &lt;script&gt; tags</vt:lpstr>
      <vt:lpstr>Step 2: Welcome the user!</vt:lpstr>
      <vt:lpstr>Step 3: Ask the user to input a number</vt:lpstr>
      <vt:lpstr>Step 4: Print out the number entered</vt:lpstr>
      <vt:lpstr>Where does JavaScript tag go?</vt:lpstr>
      <vt:lpstr>Some other hints</vt:lpstr>
      <vt:lpstr>Control Structures</vt:lpstr>
      <vt:lpstr>Conditional Statements</vt:lpstr>
      <vt:lpstr>Conditional Statements</vt:lpstr>
      <vt:lpstr>Loop Statements</vt:lpstr>
      <vt:lpstr>Loop Statements</vt:lpstr>
    </vt:vector>
  </TitlesOfParts>
  <Company> DIT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</dc:title>
  <dc:creator>acurley</dc:creator>
  <cp:lastModifiedBy>Microsoft Office User</cp:lastModifiedBy>
  <cp:revision>164</cp:revision>
  <cp:lastPrinted>2015-11-11T12:51:16Z</cp:lastPrinted>
  <dcterms:created xsi:type="dcterms:W3CDTF">2006-08-26T20:27:13Z</dcterms:created>
  <dcterms:modified xsi:type="dcterms:W3CDTF">2020-03-31T22:17:00Z</dcterms:modified>
</cp:coreProperties>
</file>