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18"/>
  </p:notesMasterIdLst>
  <p:handoutMasterIdLst>
    <p:handoutMasterId r:id="rId19"/>
  </p:handoutMasterIdLst>
  <p:sldIdLst>
    <p:sldId id="335" r:id="rId2"/>
    <p:sldId id="375" r:id="rId3"/>
    <p:sldId id="321" r:id="rId4"/>
    <p:sldId id="322" r:id="rId5"/>
    <p:sldId id="323" r:id="rId6"/>
    <p:sldId id="324" r:id="rId7"/>
    <p:sldId id="366" r:id="rId8"/>
    <p:sldId id="337" r:id="rId9"/>
    <p:sldId id="367" r:id="rId10"/>
    <p:sldId id="368" r:id="rId11"/>
    <p:sldId id="370" r:id="rId12"/>
    <p:sldId id="371" r:id="rId13"/>
    <p:sldId id="372" r:id="rId14"/>
    <p:sldId id="373" r:id="rId15"/>
    <p:sldId id="374" r:id="rId16"/>
    <p:sldId id="376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82" autoAdjust="0"/>
    <p:restoredTop sz="93348" autoAdjust="0"/>
  </p:normalViewPr>
  <p:slideViewPr>
    <p:cSldViewPr>
      <p:cViewPr varScale="1">
        <p:scale>
          <a:sx n="104" d="100"/>
          <a:sy n="104" d="100"/>
        </p:scale>
        <p:origin x="208" y="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4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ffectLst/>
                <a:latin typeface="Times New Roman" charset="0"/>
              </a:defRPr>
            </a:lvl1pPr>
          </a:lstStyle>
          <a:p>
            <a:endParaRPr lang="en-GB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ffectLst/>
                <a:latin typeface="Times New Roman" charset="0"/>
              </a:defRPr>
            </a:lvl1pPr>
          </a:lstStyle>
          <a:p>
            <a:endParaRPr lang="en-GB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ffectLst/>
                <a:latin typeface="Times New Roman" charset="0"/>
              </a:defRPr>
            </a:lvl1pPr>
          </a:lstStyle>
          <a:p>
            <a:endParaRPr lang="en-GB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ffectLst/>
                <a:latin typeface="Times New Roman" charset="0"/>
              </a:defRPr>
            </a:lvl1pPr>
          </a:lstStyle>
          <a:p>
            <a:fld id="{5A1FB6E1-5875-D440-9625-C87BEC04C0C5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64891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ffectLst/>
              </a:defRPr>
            </a:lvl1pPr>
          </a:lstStyle>
          <a:p>
            <a:endParaRPr lang="en-US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ffectLst/>
              </a:defRPr>
            </a:lvl1pPr>
          </a:lstStyle>
          <a:p>
            <a:endParaRPr lang="en-US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737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37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ffectLst/>
              </a:defRPr>
            </a:lvl1pPr>
          </a:lstStyle>
          <a:p>
            <a:endParaRPr lang="en-US"/>
          </a:p>
        </p:txBody>
      </p:sp>
      <p:sp>
        <p:nvSpPr>
          <p:cNvPr id="737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ffectLst/>
              </a:defRPr>
            </a:lvl1pPr>
          </a:lstStyle>
          <a:p>
            <a:fld id="{17FAFE71-BE51-C344-876C-AD30A4B3C9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311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&lt;head&gt;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&lt;script&gt;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function </a:t>
            </a:r>
            <a:r>
              <a:rPr lang="en-US" sz="1200" dirty="0" err="1">
                <a:solidFill>
                  <a:schemeClr val="tx1"/>
                </a:solidFill>
              </a:rPr>
              <a:t>myFunction</a:t>
            </a:r>
            <a:r>
              <a:rPr lang="en-US" sz="1200" dirty="0">
                <a:solidFill>
                  <a:schemeClr val="tx1"/>
                </a:solidFill>
              </a:rPr>
              <a:t>()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alert("Hello World!");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&lt;/script&gt;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AFE71-BE51-C344-876C-AD30A4B3C9F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1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charset="0"/>
              <a:buNone/>
              <a:defRPr sz="28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7B478F0-BA09-6E43-8FEF-5A6E39E9BD2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1271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2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55F0EB-33CC-EF40-96E0-806C5C503E5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44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2A3070-B79F-3242-ACB6-1ABD9DE8D6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692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4A9BDA6A-C274-1A40-AF46-113E67D505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94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8F0C8C-62FF-9A4B-8531-AA5B6C8F63B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23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EF28D1-4B12-AB42-853A-BFBF9A688F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32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6D1BFD-B1BB-3E4B-A3F5-02666DE801D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11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4A0335-7597-DB4C-9ED6-ABE6E62DF3A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345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82EBE9-4FF1-5441-AFCF-4CA9E969FAD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38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D0628F-0196-BE46-8C58-2684EB2EF1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97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71BF7F-F3B4-2342-B4EE-A92D2619A3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07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0ED6A4-2040-C847-AE3B-66BF137747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6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ffectLst/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b="0">
                <a:effectLst/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ffectLst/>
                <a:latin typeface="+mj-lt"/>
              </a:defRPr>
            </a:lvl1pPr>
          </a:lstStyle>
          <a:p>
            <a:fld id="{9EB7A307-2CC8-0B47-938C-AF54BF68A67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47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Arial" charset="0"/>
          <a:cs typeface="+mn-cs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Arial" charset="0"/>
          <a:cs typeface="+mn-cs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576" y="342563"/>
            <a:ext cx="7623175" cy="1752600"/>
          </a:xfrm>
        </p:spPr>
        <p:txBody>
          <a:bodyPr/>
          <a:lstStyle/>
          <a:p>
            <a:pPr algn="ctr"/>
            <a:r>
              <a:rPr lang="en-GB" sz="3600" b="1">
                <a:effectLst>
                  <a:outerShdw blurRad="38100" dist="38100" dir="2700000" algn="tl">
                    <a:srgbClr val="DDDDDD"/>
                  </a:outerShdw>
                </a:effectLst>
              </a:rPr>
              <a:t>Functions </a:t>
            </a:r>
            <a:r>
              <a:rPr lang="en-GB" sz="3600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&amp; Event Handling</a:t>
            </a:r>
            <a:endParaRPr lang="en-US" sz="3600" b="1" dirty="0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53670" y="363022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4744"/>
            <a:ext cx="9144000" cy="519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082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b="1">
                <a:effectLst>
                  <a:outerShdw blurRad="38100" dist="38100" dir="2700000" algn="tl">
                    <a:srgbClr val="DDDDDD"/>
                  </a:outerShdw>
                </a:effectLst>
              </a:rPr>
              <a:t>Event Model</a:t>
            </a:r>
            <a:endParaRPr lang="en-US" b="1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z="2600" b="1"/>
              <a:t>Event model</a:t>
            </a:r>
            <a:r>
              <a:rPr lang="en-GB" altLang="en-US" sz="2600"/>
              <a:t> is based on interaction between a web surfer and a web page</a:t>
            </a:r>
          </a:p>
          <a:p>
            <a:pPr eaLnBrk="1" hangingPunct="1"/>
            <a:r>
              <a:rPr lang="en-GB" altLang="en-US" sz="2600"/>
              <a:t>Events can be classified into two broad groups:</a:t>
            </a:r>
          </a:p>
          <a:p>
            <a:pPr lvl="1" eaLnBrk="1" hangingPunct="1"/>
            <a:r>
              <a:rPr lang="en-GB" altLang="en-US" sz="2200">
                <a:solidFill>
                  <a:schemeClr val="accent1"/>
                </a:solidFill>
              </a:rPr>
              <a:t>Navigation</a:t>
            </a:r>
            <a:r>
              <a:rPr lang="en-GB" altLang="en-US" sz="2200"/>
              <a:t>: clicking on links to browse through web pages </a:t>
            </a:r>
          </a:p>
          <a:p>
            <a:pPr lvl="1" eaLnBrk="1" hangingPunct="1"/>
            <a:r>
              <a:rPr lang="en-GB" altLang="en-US" sz="2200">
                <a:solidFill>
                  <a:schemeClr val="accent1"/>
                </a:solidFill>
              </a:rPr>
              <a:t>Filling a form</a:t>
            </a:r>
            <a:r>
              <a:rPr lang="en-GB" altLang="en-US" sz="2200"/>
              <a:t>: entering data and checking form elements</a:t>
            </a:r>
          </a:p>
          <a:p>
            <a:pPr eaLnBrk="1" hangingPunct="1"/>
            <a:r>
              <a:rPr lang="en-GB" altLang="en-US" sz="2600"/>
              <a:t>JavaScript event model is based on </a:t>
            </a:r>
            <a:r>
              <a:rPr lang="en-GB" altLang="en-US" sz="2600">
                <a:solidFill>
                  <a:schemeClr val="accent2"/>
                </a:solidFill>
              </a:rPr>
              <a:t>event</a:t>
            </a:r>
            <a:r>
              <a:rPr lang="en-GB" altLang="en-US" sz="2600"/>
              <a:t> object</a:t>
            </a:r>
          </a:p>
          <a:p>
            <a:pPr eaLnBrk="1" hangingPunct="1"/>
            <a:r>
              <a:rPr lang="en-GB" altLang="en-US" sz="2600">
                <a:solidFill>
                  <a:schemeClr val="accent2"/>
                </a:solidFill>
              </a:rPr>
              <a:t>event</a:t>
            </a:r>
            <a:r>
              <a:rPr lang="en-GB" altLang="en-US" sz="2600"/>
              <a:t> object connects </a:t>
            </a:r>
            <a:r>
              <a:rPr lang="en-GB" altLang="en-US" sz="2600">
                <a:solidFill>
                  <a:schemeClr val="accent2"/>
                </a:solidFill>
              </a:rPr>
              <a:t>event source</a:t>
            </a:r>
            <a:r>
              <a:rPr lang="en-GB" altLang="en-US" sz="2600"/>
              <a:t> to </a:t>
            </a:r>
            <a:r>
              <a:rPr lang="en-GB" altLang="en-US" sz="2600">
                <a:solidFill>
                  <a:schemeClr val="accent2"/>
                </a:solidFill>
              </a:rPr>
              <a:t>event handler</a:t>
            </a:r>
          </a:p>
          <a:p>
            <a:pPr eaLnBrk="1" hangingPunct="1"/>
            <a:r>
              <a:rPr lang="en-GB" altLang="en-US" sz="2600"/>
              <a:t>When an event occurs, JavaScript sends event object to event handler</a:t>
            </a:r>
          </a:p>
          <a:p>
            <a:pPr eaLnBrk="1" hangingPunct="1"/>
            <a:endParaRPr lang="en-GB" altLang="en-US" sz="2600"/>
          </a:p>
          <a:p>
            <a:pPr eaLnBrk="1" hangingPunct="1"/>
            <a:endParaRPr lang="en-GB" altLang="en-US" sz="2600"/>
          </a:p>
          <a:p>
            <a:pPr eaLnBrk="1" hangingPunct="1"/>
            <a:endParaRPr lang="en-GB" altLang="en-US" sz="2600"/>
          </a:p>
        </p:txBody>
      </p:sp>
    </p:spTree>
    <p:extLst>
      <p:ext uri="{BB962C8B-B14F-4D97-AF65-F5344CB8AC3E}">
        <p14:creationId xmlns:p14="http://schemas.microsoft.com/office/powerpoint/2010/main" val="1899803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8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b="1">
                <a:effectLst>
                  <a:outerShdw blurRad="38100" dist="38100" dir="2700000" algn="tl">
                    <a:srgbClr val="DDDDDD"/>
                  </a:outerShdw>
                </a:effectLst>
              </a:rPr>
              <a:t>Events</a:t>
            </a:r>
            <a:endParaRPr lang="en-US" b="1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849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49625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GB" altLang="en-US" sz="1700"/>
              <a:t>JavaScript has a unique event for each event source: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en-GB" altLang="en-US" sz="170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GB" altLang="en-US" sz="1700" b="1"/>
              <a:t>Event name</a:t>
            </a:r>
            <a:r>
              <a:rPr lang="en-GB" altLang="en-US" sz="1700"/>
              <a:t> 		</a:t>
            </a:r>
            <a:r>
              <a:rPr lang="en-GB" altLang="en-US" sz="1700" b="1"/>
              <a:t>Event Source</a:t>
            </a:r>
            <a:r>
              <a:rPr lang="en-GB" altLang="en-US" sz="1700"/>
              <a:t> 		</a:t>
            </a:r>
            <a:r>
              <a:rPr lang="en-GB" altLang="en-US" sz="1700" b="1"/>
              <a:t>Event handler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GB" altLang="en-US" sz="1700"/>
              <a:t>abort 			image 			onAbort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GB" altLang="en-US" sz="1700">
                <a:solidFill>
                  <a:schemeClr val="accent1"/>
                </a:solidFill>
              </a:rPr>
              <a:t>click 			checkbox, radio button,	onClick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GB" altLang="en-US" sz="1700">
                <a:solidFill>
                  <a:schemeClr val="accent1"/>
                </a:solidFill>
              </a:rPr>
              <a:t>				submit button, reset button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GB" altLang="en-US" sz="1700">
                <a:solidFill>
                  <a:schemeClr val="accent1"/>
                </a:solidFill>
              </a:rPr>
              <a:t>				&amp; link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GB" altLang="en-US" sz="1700"/>
              <a:t>change			text field/area, list 		onChange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GB" altLang="en-US" sz="1700"/>
              <a:t>dragDrop 		window 			onDragDrop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GB" altLang="en-US" sz="1700"/>
              <a:t>error 			image, window 		onError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GB" altLang="en-US" sz="1700"/>
              <a:t>keyDown 		doc, image, link 		onKeyDown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GB" altLang="en-US" sz="1700"/>
              <a:t>keyPress 		doc, image, link 		onKeyPress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GB" altLang="en-US" sz="1700"/>
              <a:t>mouseMove 		nothing 			onMouseMove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GB" altLang="en-US" sz="1700"/>
              <a:t>mouseOut 		link, image map 		onMouseOut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GB" altLang="en-US" sz="1700"/>
              <a:t>mouseOver 		link, image map 		onMouseOver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GB" altLang="en-US" sz="1700"/>
              <a:t>reset 			reset button form 		onReset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GB" altLang="en-US" sz="1700"/>
              <a:t>resize 			window 			onResize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GB" altLang="en-US" sz="1700"/>
              <a:t>submit 			submit button form 	onSubmit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en-GB" altLang="en-US" sz="1700"/>
          </a:p>
          <a:p>
            <a:pPr eaLnBrk="1" hangingPunct="1">
              <a:lnSpc>
                <a:spcPct val="80000"/>
              </a:lnSpc>
            </a:pPr>
            <a:endParaRPr lang="en-GB" altLang="en-US" sz="1700"/>
          </a:p>
          <a:p>
            <a:pPr eaLnBrk="1" hangingPunct="1">
              <a:lnSpc>
                <a:spcPct val="80000"/>
              </a:lnSpc>
            </a:pPr>
            <a:endParaRPr lang="en-GB" altLang="en-US" sz="1700"/>
          </a:p>
        </p:txBody>
      </p:sp>
    </p:spTree>
    <p:extLst>
      <p:ext uri="{BB962C8B-B14F-4D97-AF65-F5344CB8AC3E}">
        <p14:creationId xmlns:p14="http://schemas.microsoft.com/office/powerpoint/2010/main" val="263140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b="1">
                <a:effectLst>
                  <a:outerShdw blurRad="38100" dist="38100" dir="2700000" algn="tl">
                    <a:srgbClr val="DDDDDD"/>
                  </a:outerShdw>
                </a:effectLst>
              </a:rPr>
              <a:t>Event Handling</a:t>
            </a:r>
            <a:endParaRPr lang="en-US" b="1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 dirty="0"/>
              <a:t>Event handler is included as an attribute of a HMTL tag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 dirty="0">
                <a:solidFill>
                  <a:schemeClr val="accent1"/>
                </a:solidFill>
              </a:rPr>
              <a:t>&lt;a </a:t>
            </a:r>
            <a:r>
              <a:rPr lang="en-GB" altLang="en-US" sz="2000" dirty="0" err="1">
                <a:solidFill>
                  <a:schemeClr val="accent1"/>
                </a:solidFill>
              </a:rPr>
              <a:t>href</a:t>
            </a:r>
            <a:r>
              <a:rPr lang="en-GB" altLang="en-US" sz="2000" dirty="0">
                <a:solidFill>
                  <a:schemeClr val="accent1"/>
                </a:solidFill>
              </a:rPr>
              <a:t> =“</a:t>
            </a:r>
            <a:r>
              <a:rPr lang="en-GB" altLang="ja-JP" sz="2000" dirty="0" err="1">
                <a:solidFill>
                  <a:schemeClr val="accent1"/>
                </a:solidFill>
              </a:rPr>
              <a:t>www.neu.edu</a:t>
            </a:r>
            <a:r>
              <a:rPr lang="en-GB" altLang="en-US" sz="2000" dirty="0">
                <a:solidFill>
                  <a:schemeClr val="accent1"/>
                </a:solidFill>
              </a:rPr>
              <a:t>”</a:t>
            </a:r>
            <a:r>
              <a:rPr lang="en-GB" altLang="ja-JP" sz="2000" dirty="0">
                <a:solidFill>
                  <a:schemeClr val="accent1"/>
                </a:solidFill>
              </a:rPr>
              <a:t> </a:t>
            </a:r>
            <a:r>
              <a:rPr lang="en-GB" altLang="ja-JP" sz="2000" dirty="0" err="1">
                <a:solidFill>
                  <a:schemeClr val="accent1"/>
                </a:solidFill>
              </a:rPr>
              <a:t>onClick</a:t>
            </a:r>
            <a:r>
              <a:rPr lang="en-GB" altLang="ja-JP" sz="2000" dirty="0">
                <a:solidFill>
                  <a:schemeClr val="accent1"/>
                </a:solidFill>
              </a:rPr>
              <a:t> =</a:t>
            </a:r>
            <a:r>
              <a:rPr lang="en-GB" altLang="en-US" sz="2000" dirty="0">
                <a:solidFill>
                  <a:schemeClr val="accent1"/>
                </a:solidFill>
              </a:rPr>
              <a:t>“</a:t>
            </a:r>
            <a:r>
              <a:rPr lang="en-GB" altLang="ja-JP" sz="2000" dirty="0">
                <a:solidFill>
                  <a:schemeClr val="accent1"/>
                </a:solidFill>
              </a:rPr>
              <a:t>alert(</a:t>
            </a:r>
            <a:r>
              <a:rPr lang="en-GB" altLang="en-US" sz="2000" dirty="0">
                <a:solidFill>
                  <a:schemeClr val="accent1"/>
                </a:solidFill>
              </a:rPr>
              <a:t>‘</a:t>
            </a:r>
            <a:r>
              <a:rPr lang="en-GB" altLang="ja-JP" sz="2000" dirty="0">
                <a:solidFill>
                  <a:schemeClr val="accent1"/>
                </a:solidFill>
              </a:rPr>
              <a:t>Hello</a:t>
            </a:r>
            <a:r>
              <a:rPr lang="en-GB" altLang="en-US" sz="2000" dirty="0">
                <a:solidFill>
                  <a:schemeClr val="accent1"/>
                </a:solidFill>
              </a:rPr>
              <a:t>’</a:t>
            </a:r>
            <a:r>
              <a:rPr lang="en-GB" altLang="ja-JP" sz="2000" dirty="0">
                <a:solidFill>
                  <a:schemeClr val="accent1"/>
                </a:solidFill>
              </a:rPr>
              <a:t>)</a:t>
            </a:r>
            <a:r>
              <a:rPr lang="en-GB" altLang="en-US" sz="2000" dirty="0">
                <a:solidFill>
                  <a:schemeClr val="accent1"/>
                </a:solidFill>
              </a:rPr>
              <a:t>”</a:t>
            </a:r>
            <a:r>
              <a:rPr lang="en-GB" altLang="ja-JP" sz="2000" dirty="0">
                <a:solidFill>
                  <a:schemeClr val="accent1"/>
                </a:solidFill>
              </a:rPr>
              <a:t>&gt;</a:t>
            </a:r>
          </a:p>
          <a:p>
            <a:pPr eaLnBrk="1" hangingPunct="1">
              <a:lnSpc>
                <a:spcPct val="90000"/>
              </a:lnSpc>
            </a:pPr>
            <a:endParaRPr lang="en-GB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GB" altLang="en-US" sz="2400" dirty="0"/>
              <a:t>Event handlers can be written as: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 b="1" dirty="0"/>
              <a:t>Inline script</a:t>
            </a:r>
            <a:r>
              <a:rPr lang="en-GB" altLang="en-US" sz="2000" dirty="0"/>
              <a:t>: JavaScript code is included inside HTML tag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 b="1" dirty="0"/>
              <a:t>Function call</a:t>
            </a:r>
            <a:r>
              <a:rPr lang="en-GB" altLang="en-US" sz="2000" dirty="0"/>
              <a:t>: event handlers are written as functions in &lt;script&gt; tag and called from the HTML tag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GB" altLang="en-US" sz="2400" dirty="0"/>
          </a:p>
          <a:p>
            <a:pPr lvl="1" eaLnBrk="1" hangingPunct="1">
              <a:lnSpc>
                <a:spcPct val="90000"/>
              </a:lnSpc>
            </a:pPr>
            <a:endParaRPr lang="en-GB" altLang="en-US" sz="2000" dirty="0"/>
          </a:p>
          <a:p>
            <a:pPr lvl="1" eaLnBrk="1" hangingPunct="1">
              <a:lnSpc>
                <a:spcPct val="90000"/>
              </a:lnSpc>
            </a:pPr>
            <a:endParaRPr lang="en-GB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3039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b="1">
                <a:effectLst>
                  <a:outerShdw blurRad="38100" dist="38100" dir="2700000" algn="tl">
                    <a:srgbClr val="DDDDDD"/>
                  </a:outerShdw>
                </a:effectLst>
              </a:rPr>
              <a:t>Event Handling</a:t>
            </a:r>
            <a:endParaRPr lang="en-US" b="1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870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 dirty="0">
                <a:solidFill>
                  <a:srgbClr val="B2B2B2"/>
                </a:solidFill>
              </a:rPr>
              <a:t>Event handler is included as an attribute of a HMTL tag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 dirty="0">
                <a:solidFill>
                  <a:srgbClr val="B2B2B2"/>
                </a:solidFill>
              </a:rPr>
              <a:t>&lt;a </a:t>
            </a:r>
            <a:r>
              <a:rPr lang="en-GB" altLang="en-US" sz="2000" dirty="0" err="1">
                <a:solidFill>
                  <a:srgbClr val="B2B2B2"/>
                </a:solidFill>
              </a:rPr>
              <a:t>href</a:t>
            </a:r>
            <a:r>
              <a:rPr lang="en-GB" altLang="en-US" sz="2000" dirty="0">
                <a:solidFill>
                  <a:srgbClr val="B2B2B2"/>
                </a:solidFill>
              </a:rPr>
              <a:t> =“</a:t>
            </a:r>
            <a:r>
              <a:rPr lang="en-GB" altLang="ja-JP" sz="2000" dirty="0" err="1">
                <a:solidFill>
                  <a:srgbClr val="B2B2B2"/>
                </a:solidFill>
              </a:rPr>
              <a:t>www.neu.edu</a:t>
            </a:r>
            <a:r>
              <a:rPr lang="en-GB" altLang="en-US" sz="2000" dirty="0">
                <a:solidFill>
                  <a:srgbClr val="B2B2B2"/>
                </a:solidFill>
              </a:rPr>
              <a:t>”</a:t>
            </a:r>
            <a:r>
              <a:rPr lang="en-GB" altLang="ja-JP" sz="2000" dirty="0">
                <a:solidFill>
                  <a:srgbClr val="B2B2B2"/>
                </a:solidFill>
              </a:rPr>
              <a:t> </a:t>
            </a:r>
            <a:r>
              <a:rPr lang="en-GB" altLang="ja-JP" sz="2000" dirty="0" err="1">
                <a:solidFill>
                  <a:srgbClr val="B2B2B2"/>
                </a:solidFill>
              </a:rPr>
              <a:t>onClick</a:t>
            </a:r>
            <a:r>
              <a:rPr lang="en-GB" altLang="ja-JP" sz="2000" dirty="0">
                <a:solidFill>
                  <a:srgbClr val="B2B2B2"/>
                </a:solidFill>
              </a:rPr>
              <a:t> =</a:t>
            </a:r>
            <a:r>
              <a:rPr lang="en-GB" altLang="en-US" sz="2000" dirty="0">
                <a:solidFill>
                  <a:srgbClr val="B2B2B2"/>
                </a:solidFill>
              </a:rPr>
              <a:t>“</a:t>
            </a:r>
            <a:r>
              <a:rPr lang="en-GB" altLang="ja-JP" sz="2000" dirty="0">
                <a:solidFill>
                  <a:srgbClr val="B2B2B2"/>
                </a:solidFill>
              </a:rPr>
              <a:t>alert( alert(</a:t>
            </a:r>
            <a:r>
              <a:rPr lang="en-GB" altLang="en-US" sz="2000" dirty="0">
                <a:solidFill>
                  <a:srgbClr val="B2B2B2"/>
                </a:solidFill>
              </a:rPr>
              <a:t>‘</a:t>
            </a:r>
            <a:r>
              <a:rPr lang="en-GB" altLang="ja-JP" sz="2000" dirty="0">
                <a:solidFill>
                  <a:srgbClr val="B2B2B2"/>
                </a:solidFill>
              </a:rPr>
              <a:t>Hello</a:t>
            </a:r>
            <a:r>
              <a:rPr lang="en-GB" altLang="en-US" sz="2000" dirty="0">
                <a:solidFill>
                  <a:srgbClr val="B2B2B2"/>
                </a:solidFill>
              </a:rPr>
              <a:t>’</a:t>
            </a:r>
            <a:r>
              <a:rPr lang="en-GB" altLang="ja-JP" sz="2000" dirty="0">
                <a:solidFill>
                  <a:srgbClr val="B2B2B2"/>
                </a:solidFill>
              </a:rPr>
              <a:t>)</a:t>
            </a:r>
            <a:r>
              <a:rPr lang="en-GB" altLang="en-US" sz="2000" dirty="0">
                <a:solidFill>
                  <a:srgbClr val="B2B2B2"/>
                </a:solidFill>
              </a:rPr>
              <a:t>”</a:t>
            </a:r>
            <a:r>
              <a:rPr lang="en-GB" altLang="ja-JP" sz="2000" dirty="0">
                <a:solidFill>
                  <a:srgbClr val="B2B2B2"/>
                </a:solidFill>
              </a:rPr>
              <a:t>&gt;</a:t>
            </a:r>
          </a:p>
          <a:p>
            <a:pPr eaLnBrk="1" hangingPunct="1">
              <a:lnSpc>
                <a:spcPct val="90000"/>
              </a:lnSpc>
            </a:pPr>
            <a:endParaRPr lang="en-GB" altLang="en-US" sz="2400" dirty="0">
              <a:solidFill>
                <a:srgbClr val="B2B2B2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GB" altLang="en-US" sz="2400" dirty="0">
                <a:solidFill>
                  <a:srgbClr val="B2B2B2"/>
                </a:solidFill>
              </a:rPr>
              <a:t>Event handlers can be written as: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 b="1" dirty="0">
                <a:solidFill>
                  <a:srgbClr val="B2B2B2"/>
                </a:solidFill>
              </a:rPr>
              <a:t>Inline script</a:t>
            </a:r>
            <a:r>
              <a:rPr lang="en-GB" altLang="en-US" sz="2000" dirty="0">
                <a:solidFill>
                  <a:srgbClr val="B2B2B2"/>
                </a:solidFill>
              </a:rPr>
              <a:t>: JavaScript code is included inside HTML tag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 b="1" dirty="0">
                <a:solidFill>
                  <a:srgbClr val="B2B2B2"/>
                </a:solidFill>
              </a:rPr>
              <a:t>Function call</a:t>
            </a:r>
            <a:r>
              <a:rPr lang="en-GB" altLang="en-US" sz="2000" dirty="0">
                <a:solidFill>
                  <a:srgbClr val="B2B2B2"/>
                </a:solidFill>
              </a:rPr>
              <a:t>: event handlers are written as functions in &lt;script&gt; tag and called from the HTML tag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GB" altLang="en-US" sz="2400" dirty="0">
              <a:solidFill>
                <a:srgbClr val="B2B2B2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en-GB" altLang="en-US" sz="2000" dirty="0"/>
          </a:p>
          <a:p>
            <a:pPr lvl="1" eaLnBrk="1" hangingPunct="1">
              <a:lnSpc>
                <a:spcPct val="90000"/>
              </a:lnSpc>
            </a:pPr>
            <a:endParaRPr lang="en-GB" altLang="en-US" sz="2000" dirty="0"/>
          </a:p>
        </p:txBody>
      </p:sp>
      <p:sp>
        <p:nvSpPr>
          <p:cNvPr id="149508" name="Text Box 4"/>
          <p:cNvSpPr txBox="1">
            <a:spLocks noChangeArrowheads="1"/>
          </p:cNvSpPr>
          <p:nvPr/>
        </p:nvSpPr>
        <p:spPr bwMode="auto">
          <a:xfrm>
            <a:off x="1958975" y="1957388"/>
            <a:ext cx="5086350" cy="954087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/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GB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Event Handlers “glue” HTML </a:t>
            </a:r>
          </a:p>
          <a:p>
            <a:pPr eaLnBrk="1" hangingPunct="1">
              <a:defRPr/>
            </a:pPr>
            <a:r>
              <a:rPr lang="en-GB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and JavaScript together</a:t>
            </a:r>
            <a:endParaRPr lang="en-US" altLang="en-US" sz="28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3793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5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76600" y="-9604375"/>
            <a:ext cx="5184775" cy="2301875"/>
          </a:xfrm>
        </p:spPr>
      </p:pic>
      <p:pic>
        <p:nvPicPr>
          <p:cNvPr id="8806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908050"/>
            <a:ext cx="8281987" cy="619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9992" name="Text Box 8"/>
          <p:cNvSpPr txBox="1">
            <a:spLocks noChangeArrowheads="1"/>
          </p:cNvSpPr>
          <p:nvPr/>
        </p:nvSpPr>
        <p:spPr bwMode="auto">
          <a:xfrm>
            <a:off x="395288" y="2205038"/>
            <a:ext cx="8424862" cy="35337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/>
            <a:ext uri="{AF507438-7753-43e0-B8FC-AC1667EBCBE1}"/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&lt;html&gt;</a:t>
            </a:r>
          </a:p>
          <a:p>
            <a:pPr eaLnBrk="1" hangingPunct="1">
              <a:defRPr/>
            </a:pPr>
            <a:r>
              <a:rPr lang="en-US" altLang="en-US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&lt;head&gt;</a:t>
            </a:r>
          </a:p>
          <a:p>
            <a:pPr eaLnBrk="1" hangingPunct="1">
              <a:defRPr/>
            </a:pPr>
            <a:r>
              <a:rPr lang="en-US" altLang="en-US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&lt;title&gt;JavaScript Example &lt;/title&gt;</a:t>
            </a:r>
          </a:p>
          <a:p>
            <a:pPr eaLnBrk="1" hangingPunct="1">
              <a:defRPr/>
            </a:pPr>
            <a:r>
              <a:rPr lang="en-US" altLang="en-US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&lt;/head&gt;</a:t>
            </a:r>
          </a:p>
          <a:p>
            <a:pPr eaLnBrk="1" hangingPunct="1">
              <a:defRPr/>
            </a:pPr>
            <a:endParaRPr lang="en-US" altLang="en-US" sz="140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en-US" altLang="en-US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&lt;body&gt;</a:t>
            </a:r>
          </a:p>
          <a:p>
            <a:pPr eaLnBrk="1" hangingPunct="1">
              <a:defRPr/>
            </a:pPr>
            <a:r>
              <a:rPr lang="en-US" altLang="en-US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&lt;h2&gt;The Javascript Back Button!&lt;/h2&gt;</a:t>
            </a:r>
          </a:p>
          <a:p>
            <a:pPr eaLnBrk="1" hangingPunct="1">
              <a:defRPr/>
            </a:pPr>
            <a:endParaRPr lang="en-US" altLang="en-US" sz="140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en-US" altLang="en-US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&lt;form&gt;</a:t>
            </a:r>
          </a:p>
          <a:p>
            <a:pPr eaLnBrk="1" hangingPunct="1">
              <a:defRPr/>
            </a:pPr>
            <a:r>
              <a:rPr lang="en-US" altLang="en-US" sz="14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&lt;input type="button" name="mybutton1" value="Click here to go back" onClick="history.back()"&gt;</a:t>
            </a:r>
          </a:p>
          <a:p>
            <a:pPr eaLnBrk="1" hangingPunct="1">
              <a:defRPr/>
            </a:pPr>
            <a:r>
              <a:rPr lang="en-US" altLang="en-US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&lt;/form&gt;</a:t>
            </a:r>
          </a:p>
          <a:p>
            <a:pPr eaLnBrk="1" hangingPunct="1">
              <a:defRPr/>
            </a:pPr>
            <a:r>
              <a:rPr lang="en-US" altLang="en-US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&lt;br&gt;</a:t>
            </a:r>
          </a:p>
          <a:p>
            <a:pPr eaLnBrk="1" hangingPunct="1">
              <a:defRPr/>
            </a:pPr>
            <a:r>
              <a:rPr lang="en-US" altLang="en-US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&lt;br&gt;</a:t>
            </a:r>
          </a:p>
          <a:p>
            <a:pPr eaLnBrk="1" hangingPunct="1">
              <a:defRPr/>
            </a:pPr>
            <a:r>
              <a:rPr lang="en-US" altLang="en-US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&lt;/body&gt;</a:t>
            </a:r>
          </a:p>
          <a:p>
            <a:pPr eaLnBrk="1" hangingPunct="1">
              <a:defRPr/>
            </a:pPr>
            <a:r>
              <a:rPr lang="en-US" altLang="en-US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&lt;/html&gt;</a:t>
            </a:r>
          </a:p>
        </p:txBody>
      </p:sp>
      <p:sp>
        <p:nvSpPr>
          <p:cNvPr id="169993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An example (inline) ..</a:t>
            </a:r>
          </a:p>
        </p:txBody>
      </p:sp>
    </p:spTree>
    <p:extLst>
      <p:ext uri="{BB962C8B-B14F-4D97-AF65-F5344CB8AC3E}">
        <p14:creationId xmlns:p14="http://schemas.microsoft.com/office/powerpoint/2010/main" val="496630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6868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Another example .. What does it do?</a:t>
            </a:r>
          </a:p>
        </p:txBody>
      </p:sp>
      <p:sp>
        <p:nvSpPr>
          <p:cNvPr id="8909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60563"/>
            <a:ext cx="8291513" cy="3989387"/>
          </a:xfrm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en-US" altLang="en-US" sz="2600" dirty="0"/>
              <a:t>&lt;form&gt; </a:t>
            </a:r>
            <a:br>
              <a:rPr lang="en-US" altLang="en-US" sz="2600" dirty="0"/>
            </a:br>
            <a:r>
              <a:rPr lang="en-US" altLang="en-US" sz="2600" dirty="0">
                <a:solidFill>
                  <a:schemeClr val="accent1"/>
                </a:solidFill>
              </a:rPr>
              <a:t>&lt;input type="button" value="Change to Yellow!" name="button3" </a:t>
            </a:r>
            <a:r>
              <a:rPr lang="en-US" altLang="en-US" sz="2600" dirty="0" err="1">
                <a:solidFill>
                  <a:schemeClr val="accent1"/>
                </a:solidFill>
              </a:rPr>
              <a:t>onClick</a:t>
            </a:r>
            <a:r>
              <a:rPr lang="en-US" altLang="en-US" sz="2600" dirty="0">
                <a:solidFill>
                  <a:schemeClr val="accent1"/>
                </a:solidFill>
              </a:rPr>
              <a:t>="</a:t>
            </a:r>
            <a:r>
              <a:rPr lang="en-US" altLang="en-US" sz="2600" dirty="0" err="1">
                <a:solidFill>
                  <a:schemeClr val="accent1"/>
                </a:solidFill>
              </a:rPr>
              <a:t>document.bgColor</a:t>
            </a:r>
            <a:r>
              <a:rPr lang="en-US" altLang="en-US" sz="2600" dirty="0">
                <a:solidFill>
                  <a:schemeClr val="accent1"/>
                </a:solidFill>
              </a:rPr>
              <a:t>='yellow'"&gt;</a:t>
            </a:r>
            <a:r>
              <a:rPr lang="en-US" altLang="en-US" sz="2600" dirty="0"/>
              <a:t> 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 sz="2600" dirty="0"/>
              <a:t>&lt;/form&gt; </a:t>
            </a:r>
          </a:p>
          <a:p>
            <a:pPr eaLnBrk="1" hangingPunct="1">
              <a:buFont typeface="Wingdings" charset="2"/>
              <a:buNone/>
            </a:pPr>
            <a:endParaRPr lang="en-US" altLang="en-US" sz="2600" dirty="0"/>
          </a:p>
          <a:p>
            <a:pPr eaLnBrk="1" hangingPunct="1">
              <a:buFont typeface="Wingdings" charset="2"/>
              <a:buNone/>
            </a:pPr>
            <a:r>
              <a:rPr lang="en-US" altLang="en-US" sz="2600" dirty="0"/>
              <a:t>&lt;a </a:t>
            </a:r>
            <a:r>
              <a:rPr lang="en-US" altLang="en-US" sz="2600" dirty="0" err="1"/>
              <a:t>href</a:t>
            </a:r>
            <a:r>
              <a:rPr lang="en-US" altLang="en-US" sz="2600" dirty="0"/>
              <a:t>="</a:t>
            </a:r>
            <a:r>
              <a:rPr lang="en-US" altLang="en-US" sz="2600" dirty="0" err="1"/>
              <a:t>noplace</a:t>
            </a:r>
            <a:r>
              <a:rPr lang="en-US" altLang="en-US" sz="2600" dirty="0"/>
              <a:t>" </a:t>
            </a:r>
            <a:r>
              <a:rPr lang="en-US" altLang="en-US" sz="2600" dirty="0" err="1">
                <a:solidFill>
                  <a:schemeClr val="accent1"/>
                </a:solidFill>
              </a:rPr>
              <a:t>onMouseover</a:t>
            </a:r>
            <a:r>
              <a:rPr lang="en-US" altLang="en-US" sz="2600" dirty="0">
                <a:solidFill>
                  <a:schemeClr val="accent1"/>
                </a:solidFill>
              </a:rPr>
              <a:t>="alert('Hey! I said not to try clicking this link!')"</a:t>
            </a:r>
            <a:r>
              <a:rPr lang="en-US" altLang="en-US" sz="2600" dirty="0"/>
              <a:t>&gt; Don't click this link!&lt;/a&gt; </a:t>
            </a:r>
          </a:p>
        </p:txBody>
      </p:sp>
      <p:pic>
        <p:nvPicPr>
          <p:cNvPr id="89091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76600" y="-9604375"/>
            <a:ext cx="5184775" cy="2301875"/>
          </a:xfrm>
        </p:spPr>
      </p:pic>
    </p:spTree>
    <p:extLst>
      <p:ext uri="{BB962C8B-B14F-4D97-AF65-F5344CB8AC3E}">
        <p14:creationId xmlns:p14="http://schemas.microsoft.com/office/powerpoint/2010/main" val="1746285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Exercise 2: Functions &amp; Event Handling</a:t>
            </a:r>
            <a:endParaRPr lang="en-US" b="1" dirty="0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</a:pPr>
            <a:endParaRPr lang="en-GB" sz="2600" dirty="0"/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GB" sz="2600" dirty="0"/>
              <a:t>Put the </a:t>
            </a:r>
            <a:r>
              <a:rPr lang="en-GB" sz="2600" dirty="0" err="1"/>
              <a:t>javascript</a:t>
            </a:r>
            <a:r>
              <a:rPr lang="en-GB" sz="2600" dirty="0"/>
              <a:t> you wrote in Exercise 1 into a function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GB" sz="2600" dirty="0"/>
              <a:t>Call the function when the page loads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GB" sz="2600" dirty="0"/>
              <a:t>Create a new function that is called if the user hovers on the orange layer.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GB" sz="2200" dirty="0"/>
              <a:t>If a user presses ok on the confirm popup, print out ”You pressed OK”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GB" sz="2200" dirty="0"/>
              <a:t>If a user presses cancel, it prints out ”You pressed CANCEL”</a:t>
            </a:r>
          </a:p>
        </p:txBody>
      </p:sp>
    </p:spTree>
    <p:extLst>
      <p:ext uri="{BB962C8B-B14F-4D97-AF65-F5344CB8AC3E}">
        <p14:creationId xmlns:p14="http://schemas.microsoft.com/office/powerpoint/2010/main" val="2811933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Exercise 1: Reviewing last week’s code</a:t>
            </a:r>
            <a:endParaRPr lang="en-US" b="1" dirty="0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</a:pPr>
            <a:endParaRPr lang="en-GB" sz="2600" dirty="0"/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GB" sz="2600" dirty="0"/>
              <a:t>Write the </a:t>
            </a:r>
            <a:r>
              <a:rPr lang="en-GB" sz="2600" dirty="0" err="1"/>
              <a:t>javascript</a:t>
            </a:r>
            <a:r>
              <a:rPr lang="en-GB" sz="2600" dirty="0"/>
              <a:t> in the Fish Creek website to do the following: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GB" sz="2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42A8A5-52B2-C741-B1D5-40C13B251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996952"/>
            <a:ext cx="5753100" cy="1993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3EDC49-F9B3-4F4F-B976-7D7E246FD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9809" y="5164262"/>
            <a:ext cx="5664200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884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Functions</a:t>
            </a:r>
            <a:endParaRPr lang="en-US" b="1" dirty="0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</a:pPr>
            <a:endParaRPr lang="en-GB" sz="2600" dirty="0"/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GB" sz="2600" dirty="0"/>
              <a:t>A </a:t>
            </a:r>
            <a:r>
              <a:rPr lang="en-GB" sz="2600" b="1" dirty="0"/>
              <a:t>function</a:t>
            </a:r>
            <a:r>
              <a:rPr lang="en-GB" sz="2600" dirty="0"/>
              <a:t> is a defined as a set of statements that takes an input, uses an algorithm, and produces an output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664380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DDDDDD"/>
                  </a:outerShdw>
                </a:effectLst>
              </a:rPr>
              <a:t>Function Definitions</a:t>
            </a:r>
            <a:endParaRPr lang="en-US" b="1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40000"/>
              </a:spcBef>
            </a:pPr>
            <a:r>
              <a:rPr lang="en-GB" dirty="0"/>
              <a:t>A function must be defined before it can be used</a:t>
            </a:r>
          </a:p>
          <a:p>
            <a:pPr>
              <a:spcBef>
                <a:spcPct val="40000"/>
              </a:spcBef>
            </a:pPr>
            <a:endParaRPr lang="en-GB" dirty="0"/>
          </a:p>
          <a:p>
            <a:pPr>
              <a:spcBef>
                <a:spcPct val="40000"/>
              </a:spcBef>
            </a:pPr>
            <a:r>
              <a:rPr lang="en-GB" dirty="0"/>
              <a:t>A function has 2 parts:</a:t>
            </a:r>
          </a:p>
          <a:p>
            <a:pPr lvl="1">
              <a:spcBef>
                <a:spcPct val="40000"/>
              </a:spcBef>
            </a:pPr>
            <a:r>
              <a:rPr lang="en-GB" dirty="0"/>
              <a:t>Header</a:t>
            </a:r>
          </a:p>
          <a:p>
            <a:pPr lvl="1">
              <a:spcBef>
                <a:spcPct val="40000"/>
              </a:spcBef>
            </a:pPr>
            <a:r>
              <a:rPr lang="en-GB" dirty="0"/>
              <a:t>Body</a:t>
            </a:r>
          </a:p>
        </p:txBody>
      </p:sp>
    </p:spTree>
    <p:extLst>
      <p:ext uri="{BB962C8B-B14F-4D97-AF65-F5344CB8AC3E}">
        <p14:creationId xmlns:p14="http://schemas.microsoft.com/office/powerpoint/2010/main" val="2075580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DDDDDD"/>
                  </a:outerShdw>
                </a:effectLst>
              </a:rPr>
              <a:t>Function Calls</a:t>
            </a:r>
            <a:endParaRPr lang="en-US" b="1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40000"/>
              </a:spcBef>
            </a:pPr>
            <a:r>
              <a:rPr lang="en-GB" dirty="0"/>
              <a:t>After a function is defined it needs to be invoked</a:t>
            </a:r>
          </a:p>
          <a:p>
            <a:pPr>
              <a:spcBef>
                <a:spcPct val="40000"/>
              </a:spcBef>
            </a:pPr>
            <a:r>
              <a:rPr lang="en-GB" dirty="0"/>
              <a:t>Function definitions are usually in the </a:t>
            </a:r>
            <a:r>
              <a:rPr lang="en-GB" b="1" dirty="0">
                <a:solidFill>
                  <a:schemeClr val="accent1"/>
                </a:solidFill>
              </a:rPr>
              <a:t>head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335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0648"/>
            <a:ext cx="8229600" cy="1139825"/>
          </a:xfrm>
          <a:noFill/>
        </p:spPr>
        <p:txBody>
          <a:bodyPr/>
          <a:lstStyle/>
          <a:p>
            <a:r>
              <a:rPr lang="en-GB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I can create my </a:t>
            </a:r>
            <a:r>
              <a:rPr lang="en-GB" b="1">
                <a:effectLst>
                  <a:outerShdw blurRad="38100" dist="38100" dir="2700000" algn="tl">
                    <a:srgbClr val="DDDDDD"/>
                  </a:outerShdw>
                </a:effectLst>
              </a:rPr>
              <a:t>own functions..</a:t>
            </a:r>
            <a:endParaRPr lang="en-US" b="1" dirty="0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6792"/>
            <a:ext cx="8229600" cy="453072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  <a:buFont typeface="Wingdings" charset="0"/>
              <a:buNone/>
            </a:pPr>
            <a:r>
              <a:rPr lang="en-GB" sz="2100" b="1" dirty="0"/>
              <a:t>	&lt;script&gt;</a:t>
            </a:r>
            <a:br>
              <a:rPr lang="en-GB" sz="2100" dirty="0"/>
            </a:br>
            <a:r>
              <a:rPr lang="en-GB" sz="2100" i="1" dirty="0">
                <a:solidFill>
                  <a:schemeClr val="accent1"/>
                </a:solidFill>
              </a:rPr>
              <a:t>//function definition</a:t>
            </a:r>
            <a:br>
              <a:rPr lang="en-GB" sz="2100" i="1" dirty="0"/>
            </a:br>
            <a:r>
              <a:rPr lang="en-GB" sz="2100" b="1" dirty="0">
                <a:solidFill>
                  <a:schemeClr val="accent1"/>
                </a:solidFill>
              </a:rPr>
              <a:t>function</a:t>
            </a:r>
            <a:r>
              <a:rPr lang="en-GB" sz="2100" dirty="0">
                <a:solidFill>
                  <a:schemeClr val="accent1"/>
                </a:solidFill>
              </a:rPr>
              <a:t> </a:t>
            </a:r>
            <a:r>
              <a:rPr lang="en-GB" sz="2100" b="1" dirty="0" err="1">
                <a:solidFill>
                  <a:schemeClr val="accent1"/>
                </a:solidFill>
              </a:rPr>
              <a:t>functionName</a:t>
            </a:r>
            <a:r>
              <a:rPr lang="en-GB" sz="2100" dirty="0">
                <a:solidFill>
                  <a:schemeClr val="accent1"/>
                </a:solidFill>
              </a:rPr>
              <a:t>([</a:t>
            </a:r>
            <a:r>
              <a:rPr lang="en-GB" sz="2100" b="1" dirty="0">
                <a:solidFill>
                  <a:schemeClr val="accent1"/>
                </a:solidFill>
              </a:rPr>
              <a:t>param1</a:t>
            </a:r>
            <a:r>
              <a:rPr lang="en-GB" sz="2100" dirty="0">
                <a:solidFill>
                  <a:schemeClr val="accent1"/>
                </a:solidFill>
              </a:rPr>
              <a:t>, </a:t>
            </a:r>
            <a:r>
              <a:rPr lang="en-GB" sz="2100" b="1" dirty="0">
                <a:solidFill>
                  <a:schemeClr val="accent1"/>
                </a:solidFill>
              </a:rPr>
              <a:t>param2</a:t>
            </a:r>
            <a:r>
              <a:rPr lang="en-GB" sz="2100" dirty="0">
                <a:solidFill>
                  <a:schemeClr val="accent1"/>
                </a:solidFill>
              </a:rPr>
              <a:t>, </a:t>
            </a:r>
            <a:r>
              <a:rPr lang="en-GB" sz="2100" b="1" dirty="0">
                <a:solidFill>
                  <a:schemeClr val="accent1"/>
                </a:solidFill>
              </a:rPr>
              <a:t>param3</a:t>
            </a:r>
            <a:r>
              <a:rPr lang="en-GB" sz="2100" dirty="0">
                <a:solidFill>
                  <a:schemeClr val="accent1"/>
                </a:solidFill>
              </a:rPr>
              <a:t>...]){</a:t>
            </a:r>
            <a:br>
              <a:rPr lang="en-GB" sz="2100" dirty="0">
                <a:solidFill>
                  <a:schemeClr val="accent1"/>
                </a:solidFill>
              </a:rPr>
            </a:br>
            <a:r>
              <a:rPr lang="en-GB" sz="2100" dirty="0">
                <a:solidFill>
                  <a:schemeClr val="accent1"/>
                </a:solidFill>
              </a:rPr>
              <a:t>.....</a:t>
            </a:r>
            <a:br>
              <a:rPr lang="en-GB" sz="2100" dirty="0">
                <a:solidFill>
                  <a:schemeClr val="accent1"/>
                </a:solidFill>
              </a:rPr>
            </a:br>
            <a:r>
              <a:rPr lang="en-GB" sz="2100" dirty="0">
                <a:solidFill>
                  <a:schemeClr val="accent1"/>
                </a:solidFill>
              </a:rPr>
              <a:t>..</a:t>
            </a:r>
            <a:r>
              <a:rPr lang="en-GB" sz="2100" b="1" dirty="0">
                <a:solidFill>
                  <a:schemeClr val="accent1"/>
                </a:solidFill>
              </a:rPr>
              <a:t>body</a:t>
            </a:r>
            <a:r>
              <a:rPr lang="en-GB" sz="2100" dirty="0">
                <a:solidFill>
                  <a:schemeClr val="accent1"/>
                </a:solidFill>
              </a:rPr>
              <a:t> </a:t>
            </a:r>
            <a:r>
              <a:rPr lang="en-GB" sz="2100" b="1" dirty="0">
                <a:solidFill>
                  <a:schemeClr val="accent1"/>
                </a:solidFill>
              </a:rPr>
              <a:t>goes</a:t>
            </a:r>
            <a:r>
              <a:rPr lang="en-GB" sz="2100" dirty="0">
                <a:solidFill>
                  <a:schemeClr val="accent1"/>
                </a:solidFill>
              </a:rPr>
              <a:t> </a:t>
            </a:r>
            <a:r>
              <a:rPr lang="en-GB" sz="2100" b="1" dirty="0">
                <a:solidFill>
                  <a:schemeClr val="accent1"/>
                </a:solidFill>
              </a:rPr>
              <a:t>here</a:t>
            </a:r>
            <a:br>
              <a:rPr lang="en-GB" sz="2100" dirty="0">
                <a:solidFill>
                  <a:schemeClr val="accent1"/>
                </a:solidFill>
              </a:rPr>
            </a:br>
            <a:r>
              <a:rPr lang="en-GB" sz="2100" dirty="0">
                <a:solidFill>
                  <a:schemeClr val="accent1"/>
                </a:solidFill>
              </a:rPr>
              <a:t>....</a:t>
            </a:r>
            <a:br>
              <a:rPr lang="en-GB" sz="2100" dirty="0">
                <a:solidFill>
                  <a:schemeClr val="accent1"/>
                </a:solidFill>
              </a:rPr>
            </a:br>
            <a:r>
              <a:rPr lang="en-GB" sz="2100" b="1" dirty="0">
                <a:solidFill>
                  <a:schemeClr val="accent1"/>
                </a:solidFill>
              </a:rPr>
              <a:t>return</a:t>
            </a:r>
            <a:r>
              <a:rPr lang="en-GB" sz="2100" dirty="0">
                <a:solidFill>
                  <a:schemeClr val="accent1"/>
                </a:solidFill>
              </a:rPr>
              <a:t> </a:t>
            </a:r>
            <a:r>
              <a:rPr lang="en-GB" sz="2100" b="1" dirty="0">
                <a:solidFill>
                  <a:schemeClr val="accent1"/>
                </a:solidFill>
              </a:rPr>
              <a:t>something</a:t>
            </a:r>
            <a:r>
              <a:rPr lang="en-GB" sz="2100" dirty="0">
                <a:solidFill>
                  <a:schemeClr val="accent1"/>
                </a:solidFill>
              </a:rPr>
              <a:t>;</a:t>
            </a:r>
            <a:br>
              <a:rPr lang="en-GB" sz="2100" dirty="0">
                <a:solidFill>
                  <a:schemeClr val="accent1"/>
                </a:solidFill>
              </a:rPr>
            </a:br>
            <a:r>
              <a:rPr lang="en-GB" sz="2100" b="1" dirty="0">
                <a:solidFill>
                  <a:schemeClr val="accent1"/>
                </a:solidFill>
              </a:rPr>
              <a:t>alert</a:t>
            </a:r>
            <a:r>
              <a:rPr lang="en-GB" sz="2100" dirty="0">
                <a:solidFill>
                  <a:schemeClr val="accent1"/>
                </a:solidFill>
              </a:rPr>
              <a:t>(</a:t>
            </a:r>
            <a:r>
              <a:rPr lang="en-GB" sz="2100" i="1" dirty="0">
                <a:solidFill>
                  <a:schemeClr val="accent1"/>
                </a:solidFill>
              </a:rPr>
              <a:t>"hello"</a:t>
            </a:r>
            <a:r>
              <a:rPr lang="en-GB" sz="2100" dirty="0">
                <a:solidFill>
                  <a:schemeClr val="accent1"/>
                </a:solidFill>
              </a:rPr>
              <a:t>); //does not execute!</a:t>
            </a:r>
            <a:br>
              <a:rPr lang="en-GB" sz="2100" dirty="0">
                <a:solidFill>
                  <a:schemeClr val="accent1"/>
                </a:solidFill>
              </a:rPr>
            </a:br>
            <a:r>
              <a:rPr lang="en-GB" sz="2100" dirty="0">
                <a:solidFill>
                  <a:schemeClr val="accent1"/>
                </a:solidFill>
              </a:rPr>
              <a:t>}  </a:t>
            </a:r>
            <a:r>
              <a:rPr lang="en-GB" sz="2100" i="1" dirty="0">
                <a:solidFill>
                  <a:schemeClr val="accent1"/>
                </a:solidFill>
              </a:rPr>
              <a:t>//end of function</a:t>
            </a:r>
            <a:br>
              <a:rPr lang="en-GB" sz="2100" i="1" dirty="0"/>
            </a:br>
            <a:br>
              <a:rPr lang="en-GB" sz="2100" dirty="0"/>
            </a:br>
            <a:r>
              <a:rPr lang="en-GB" sz="2100" b="1" dirty="0" err="1">
                <a:solidFill>
                  <a:schemeClr val="accent2"/>
                </a:solidFill>
              </a:rPr>
              <a:t>returnValue</a:t>
            </a:r>
            <a:r>
              <a:rPr lang="en-GB" sz="2100" dirty="0">
                <a:solidFill>
                  <a:schemeClr val="accent2"/>
                </a:solidFill>
              </a:rPr>
              <a:t> = </a:t>
            </a:r>
            <a:r>
              <a:rPr lang="en-GB" sz="2100" b="1" dirty="0" err="1">
                <a:solidFill>
                  <a:schemeClr val="accent2"/>
                </a:solidFill>
              </a:rPr>
              <a:t>functionName</a:t>
            </a:r>
            <a:r>
              <a:rPr lang="en-GB" sz="2100" dirty="0">
                <a:solidFill>
                  <a:schemeClr val="accent2"/>
                </a:solidFill>
              </a:rPr>
              <a:t>(1,2,3..);   </a:t>
            </a:r>
            <a:r>
              <a:rPr lang="en-GB" sz="2100" i="1" dirty="0">
                <a:solidFill>
                  <a:schemeClr val="accent2"/>
                </a:solidFill>
              </a:rPr>
              <a:t>//function call</a:t>
            </a:r>
            <a:br>
              <a:rPr lang="en-GB" sz="2100" i="1" dirty="0"/>
            </a:br>
            <a:br>
              <a:rPr lang="en-GB" sz="2100" dirty="0"/>
            </a:br>
            <a:r>
              <a:rPr lang="en-GB" sz="2100" dirty="0"/>
              <a:t>&lt;</a:t>
            </a:r>
            <a:r>
              <a:rPr lang="en-GB" sz="2100" b="1" dirty="0"/>
              <a:t>script</a:t>
            </a:r>
            <a:r>
              <a:rPr lang="en-GB" sz="2100" dirty="0"/>
              <a:t>&gt;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701442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0648"/>
            <a:ext cx="8229600" cy="1139825"/>
          </a:xfrm>
          <a:noFill/>
        </p:spPr>
        <p:txBody>
          <a:bodyPr/>
          <a:lstStyle/>
          <a:p>
            <a:r>
              <a:rPr lang="en-GB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.. and call them within my </a:t>
            </a:r>
            <a:r>
              <a:rPr lang="en-GB" b="1" dirty="0" err="1">
                <a:effectLst>
                  <a:outerShdw blurRad="38100" dist="38100" dir="2700000" algn="tl">
                    <a:srgbClr val="DDDDDD"/>
                  </a:outerShdw>
                </a:effectLst>
              </a:rPr>
              <a:t>Javascript</a:t>
            </a:r>
            <a:r>
              <a:rPr lang="en-GB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 code ..</a:t>
            </a:r>
            <a:endParaRPr lang="en-US" b="1" dirty="0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22611"/>
            <a:ext cx="8229600" cy="453072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  <a:buFont typeface="Wingdings" charset="0"/>
              <a:buNone/>
            </a:pPr>
            <a:r>
              <a:rPr lang="en-GB" sz="2100" b="1" dirty="0"/>
              <a:t>	&lt;script&gt;</a:t>
            </a:r>
            <a:br>
              <a:rPr lang="en-GB" sz="2100" dirty="0"/>
            </a:br>
            <a:r>
              <a:rPr lang="en-GB" sz="2100" i="1" dirty="0">
                <a:solidFill>
                  <a:schemeClr val="accent1"/>
                </a:solidFill>
              </a:rPr>
              <a:t>//function definition</a:t>
            </a:r>
            <a:br>
              <a:rPr lang="en-GB" sz="2100" i="1" dirty="0"/>
            </a:br>
            <a:r>
              <a:rPr lang="en-GB" sz="2100" b="1" dirty="0">
                <a:solidFill>
                  <a:schemeClr val="accent1"/>
                </a:solidFill>
              </a:rPr>
              <a:t>function</a:t>
            </a:r>
            <a:r>
              <a:rPr lang="en-GB" sz="2100" dirty="0">
                <a:solidFill>
                  <a:schemeClr val="accent1"/>
                </a:solidFill>
              </a:rPr>
              <a:t> </a:t>
            </a:r>
            <a:r>
              <a:rPr lang="en-GB" sz="2100" b="1" dirty="0" err="1">
                <a:solidFill>
                  <a:schemeClr val="accent1"/>
                </a:solidFill>
              </a:rPr>
              <a:t>functionName</a:t>
            </a:r>
            <a:r>
              <a:rPr lang="en-GB" sz="2100" dirty="0">
                <a:solidFill>
                  <a:schemeClr val="accent1"/>
                </a:solidFill>
              </a:rPr>
              <a:t>([</a:t>
            </a:r>
            <a:r>
              <a:rPr lang="en-GB" sz="2100" b="1" dirty="0">
                <a:solidFill>
                  <a:schemeClr val="accent1"/>
                </a:solidFill>
              </a:rPr>
              <a:t>param1</a:t>
            </a:r>
            <a:r>
              <a:rPr lang="en-GB" sz="2100" dirty="0">
                <a:solidFill>
                  <a:schemeClr val="accent1"/>
                </a:solidFill>
              </a:rPr>
              <a:t>, </a:t>
            </a:r>
            <a:r>
              <a:rPr lang="en-GB" sz="2100" b="1" dirty="0">
                <a:solidFill>
                  <a:schemeClr val="accent1"/>
                </a:solidFill>
              </a:rPr>
              <a:t>param2</a:t>
            </a:r>
            <a:r>
              <a:rPr lang="en-GB" sz="2100" dirty="0">
                <a:solidFill>
                  <a:schemeClr val="accent1"/>
                </a:solidFill>
              </a:rPr>
              <a:t>, </a:t>
            </a:r>
            <a:r>
              <a:rPr lang="en-GB" sz="2100" b="1" dirty="0">
                <a:solidFill>
                  <a:schemeClr val="accent1"/>
                </a:solidFill>
              </a:rPr>
              <a:t>param3</a:t>
            </a:r>
            <a:r>
              <a:rPr lang="en-GB" sz="2100" dirty="0">
                <a:solidFill>
                  <a:schemeClr val="accent1"/>
                </a:solidFill>
              </a:rPr>
              <a:t>...]){</a:t>
            </a:r>
            <a:br>
              <a:rPr lang="en-GB" sz="2100" dirty="0">
                <a:solidFill>
                  <a:schemeClr val="accent1"/>
                </a:solidFill>
              </a:rPr>
            </a:br>
            <a:r>
              <a:rPr lang="en-GB" sz="2100" dirty="0">
                <a:solidFill>
                  <a:schemeClr val="accent1"/>
                </a:solidFill>
              </a:rPr>
              <a:t>.....</a:t>
            </a:r>
            <a:br>
              <a:rPr lang="en-GB" sz="2100" dirty="0">
                <a:solidFill>
                  <a:schemeClr val="accent1"/>
                </a:solidFill>
              </a:rPr>
            </a:br>
            <a:r>
              <a:rPr lang="en-GB" sz="2100" dirty="0">
                <a:solidFill>
                  <a:schemeClr val="accent1"/>
                </a:solidFill>
              </a:rPr>
              <a:t>..</a:t>
            </a:r>
            <a:r>
              <a:rPr lang="en-GB" sz="2100" b="1" dirty="0">
                <a:solidFill>
                  <a:schemeClr val="accent1"/>
                </a:solidFill>
              </a:rPr>
              <a:t>body</a:t>
            </a:r>
            <a:r>
              <a:rPr lang="en-GB" sz="2100" dirty="0">
                <a:solidFill>
                  <a:schemeClr val="accent1"/>
                </a:solidFill>
              </a:rPr>
              <a:t> </a:t>
            </a:r>
            <a:r>
              <a:rPr lang="en-GB" sz="2100" b="1" dirty="0">
                <a:solidFill>
                  <a:schemeClr val="accent1"/>
                </a:solidFill>
              </a:rPr>
              <a:t>goes</a:t>
            </a:r>
            <a:r>
              <a:rPr lang="en-GB" sz="2100" dirty="0">
                <a:solidFill>
                  <a:schemeClr val="accent1"/>
                </a:solidFill>
              </a:rPr>
              <a:t> </a:t>
            </a:r>
            <a:r>
              <a:rPr lang="en-GB" sz="2100" b="1" dirty="0">
                <a:solidFill>
                  <a:schemeClr val="accent1"/>
                </a:solidFill>
              </a:rPr>
              <a:t>here</a:t>
            </a:r>
            <a:br>
              <a:rPr lang="en-GB" sz="2100" dirty="0">
                <a:solidFill>
                  <a:schemeClr val="accent1"/>
                </a:solidFill>
              </a:rPr>
            </a:br>
            <a:r>
              <a:rPr lang="en-GB" sz="2100" dirty="0">
                <a:solidFill>
                  <a:schemeClr val="accent1"/>
                </a:solidFill>
              </a:rPr>
              <a:t>....</a:t>
            </a:r>
            <a:br>
              <a:rPr lang="en-GB" sz="2100" dirty="0">
                <a:solidFill>
                  <a:schemeClr val="accent1"/>
                </a:solidFill>
              </a:rPr>
            </a:br>
            <a:r>
              <a:rPr lang="en-GB" sz="2100" b="1" dirty="0">
                <a:solidFill>
                  <a:schemeClr val="accent1"/>
                </a:solidFill>
              </a:rPr>
              <a:t>return</a:t>
            </a:r>
            <a:r>
              <a:rPr lang="en-GB" sz="2100" dirty="0">
                <a:solidFill>
                  <a:schemeClr val="accent1"/>
                </a:solidFill>
              </a:rPr>
              <a:t> </a:t>
            </a:r>
            <a:r>
              <a:rPr lang="en-GB" sz="2100" b="1" dirty="0">
                <a:solidFill>
                  <a:schemeClr val="accent1"/>
                </a:solidFill>
              </a:rPr>
              <a:t>something</a:t>
            </a:r>
            <a:r>
              <a:rPr lang="en-GB" sz="2100" dirty="0">
                <a:solidFill>
                  <a:schemeClr val="accent1"/>
                </a:solidFill>
              </a:rPr>
              <a:t>;</a:t>
            </a:r>
            <a:br>
              <a:rPr lang="en-GB" sz="2100" dirty="0">
                <a:solidFill>
                  <a:schemeClr val="accent1"/>
                </a:solidFill>
              </a:rPr>
            </a:br>
            <a:r>
              <a:rPr lang="en-GB" sz="2100" b="1" dirty="0">
                <a:solidFill>
                  <a:schemeClr val="accent1"/>
                </a:solidFill>
              </a:rPr>
              <a:t>alert</a:t>
            </a:r>
            <a:r>
              <a:rPr lang="en-GB" sz="2100" dirty="0">
                <a:solidFill>
                  <a:schemeClr val="accent1"/>
                </a:solidFill>
              </a:rPr>
              <a:t>(</a:t>
            </a:r>
            <a:r>
              <a:rPr lang="en-GB" sz="2100" i="1" dirty="0">
                <a:solidFill>
                  <a:schemeClr val="accent1"/>
                </a:solidFill>
              </a:rPr>
              <a:t>"hello"</a:t>
            </a:r>
            <a:r>
              <a:rPr lang="en-GB" sz="2100" dirty="0">
                <a:solidFill>
                  <a:schemeClr val="accent1"/>
                </a:solidFill>
              </a:rPr>
              <a:t>); //does not execute!</a:t>
            </a:r>
            <a:br>
              <a:rPr lang="en-GB" sz="2100" dirty="0">
                <a:solidFill>
                  <a:schemeClr val="accent1"/>
                </a:solidFill>
              </a:rPr>
            </a:br>
            <a:r>
              <a:rPr lang="en-GB" sz="2100" dirty="0">
                <a:solidFill>
                  <a:schemeClr val="accent1"/>
                </a:solidFill>
              </a:rPr>
              <a:t>}  </a:t>
            </a:r>
            <a:r>
              <a:rPr lang="en-GB" sz="2100" i="1" dirty="0">
                <a:solidFill>
                  <a:schemeClr val="accent1"/>
                </a:solidFill>
              </a:rPr>
              <a:t>//end of function</a:t>
            </a:r>
            <a:br>
              <a:rPr lang="en-GB" sz="2100" i="1" dirty="0"/>
            </a:br>
            <a:br>
              <a:rPr lang="en-GB" sz="2100" dirty="0"/>
            </a:br>
            <a:r>
              <a:rPr lang="en-GB" sz="2100" b="1" dirty="0" err="1">
                <a:solidFill>
                  <a:schemeClr val="accent2"/>
                </a:solidFill>
              </a:rPr>
              <a:t>returnValue</a:t>
            </a:r>
            <a:r>
              <a:rPr lang="en-GB" sz="2100" dirty="0">
                <a:solidFill>
                  <a:schemeClr val="accent2"/>
                </a:solidFill>
              </a:rPr>
              <a:t> = </a:t>
            </a:r>
            <a:r>
              <a:rPr lang="en-GB" sz="2100" b="1" dirty="0" err="1">
                <a:solidFill>
                  <a:schemeClr val="accent2"/>
                </a:solidFill>
              </a:rPr>
              <a:t>functionName</a:t>
            </a:r>
            <a:r>
              <a:rPr lang="en-GB" sz="2100" dirty="0">
                <a:solidFill>
                  <a:schemeClr val="accent2"/>
                </a:solidFill>
              </a:rPr>
              <a:t>(1,2,3..);   </a:t>
            </a:r>
            <a:r>
              <a:rPr lang="en-GB" sz="2100" i="1" dirty="0">
                <a:solidFill>
                  <a:schemeClr val="accent2"/>
                </a:solidFill>
              </a:rPr>
              <a:t>//function call</a:t>
            </a:r>
            <a:br>
              <a:rPr lang="en-GB" sz="2100" i="1" dirty="0"/>
            </a:br>
            <a:br>
              <a:rPr lang="en-GB" sz="2100" dirty="0"/>
            </a:br>
            <a:r>
              <a:rPr lang="en-GB" sz="2100" dirty="0"/>
              <a:t>&lt;</a:t>
            </a:r>
            <a:r>
              <a:rPr lang="en-GB" sz="2100" b="1" dirty="0"/>
              <a:t>script</a:t>
            </a:r>
            <a:r>
              <a:rPr lang="en-GB" sz="2100" dirty="0"/>
              <a:t>&gt;</a:t>
            </a:r>
            <a:endParaRPr lang="en-US" sz="2100" dirty="0"/>
          </a:p>
        </p:txBody>
      </p:sp>
      <p:sp>
        <p:nvSpPr>
          <p:cNvPr id="2" name="Oval 1"/>
          <p:cNvSpPr/>
          <p:nvPr/>
        </p:nvSpPr>
        <p:spPr bwMode="auto">
          <a:xfrm>
            <a:off x="323528" y="4509120"/>
            <a:ext cx="7488832" cy="936104"/>
          </a:xfrm>
          <a:prstGeom prst="ellipse">
            <a:avLst/>
          </a:prstGeom>
          <a:noFill/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590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Or I can call my functions within my HTML code through EVENT HANDLING..</a:t>
            </a:r>
            <a:endParaRPr lang="en-US" b="1" dirty="0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94418"/>
            <a:ext cx="8435280" cy="4530725"/>
          </a:xfrm>
        </p:spPr>
        <p:txBody>
          <a:bodyPr/>
          <a:lstStyle/>
          <a:p>
            <a:pPr marL="0" indent="0">
              <a:spcBef>
                <a:spcPct val="4000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spcBef>
                <a:spcPct val="40000"/>
              </a:spcBef>
              <a:buNone/>
            </a:pPr>
            <a:r>
              <a:rPr lang="en-US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&lt;button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onclick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myFunction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()"</a:t>
            </a:r>
            <a:r>
              <a:rPr lang="en-US" b="1" dirty="0">
                <a:solidFill>
                  <a:srgbClr val="CC9900"/>
                </a:solidFill>
                <a:latin typeface="+mn-lt"/>
                <a:ea typeface="+mn-ea"/>
                <a:cs typeface="+mn-cs"/>
              </a:rPr>
              <a:t>&gt;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 it</a:t>
            </a:r>
            <a:r>
              <a:rPr lang="en-US" b="1" dirty="0">
                <a:solidFill>
                  <a:srgbClr val="CC9900"/>
                </a:solidFill>
                <a:latin typeface="+mn-lt"/>
                <a:ea typeface="+mn-ea"/>
                <a:cs typeface="+mn-cs"/>
              </a:rPr>
              <a:t>&lt;/button&gt;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Oval 3"/>
          <p:cNvSpPr/>
          <p:nvPr/>
        </p:nvSpPr>
        <p:spPr bwMode="auto">
          <a:xfrm>
            <a:off x="1835696" y="2780928"/>
            <a:ext cx="1656184" cy="936104"/>
          </a:xfrm>
          <a:prstGeom prst="ellipse">
            <a:avLst/>
          </a:prstGeom>
          <a:noFill/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189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/>
          <a:p>
            <a:pPr algn="ctr" eaLnBrk="1" hangingPunct="1">
              <a:defRPr/>
            </a:pPr>
            <a:r>
              <a:rPr lang="en-GB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Event Handling</a:t>
            </a:r>
            <a:endParaRPr lang="en-US" b="1" dirty="0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7201456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20245</TotalTime>
  <Words>875</Words>
  <Application>Microsoft Macintosh PowerPoint</Application>
  <PresentationFormat>On-screen Show (4:3)</PresentationFormat>
  <Paragraphs>108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ＭＳ Ｐゴシック</vt:lpstr>
      <vt:lpstr>Arial</vt:lpstr>
      <vt:lpstr>Garamond</vt:lpstr>
      <vt:lpstr>Times New Roman</vt:lpstr>
      <vt:lpstr>Wingdings</vt:lpstr>
      <vt:lpstr>Edge</vt:lpstr>
      <vt:lpstr>Functions &amp; Event Handling</vt:lpstr>
      <vt:lpstr>Exercise 1: Reviewing last week’s code</vt:lpstr>
      <vt:lpstr>Functions</vt:lpstr>
      <vt:lpstr>Function Definitions</vt:lpstr>
      <vt:lpstr>Function Calls</vt:lpstr>
      <vt:lpstr>I can create my own functions..</vt:lpstr>
      <vt:lpstr>.. and call them within my Javascript code ..</vt:lpstr>
      <vt:lpstr>Or I can call my functions within my HTML code through EVENT HANDLING..</vt:lpstr>
      <vt:lpstr>Event Handling</vt:lpstr>
      <vt:lpstr>Event Model</vt:lpstr>
      <vt:lpstr>Events</vt:lpstr>
      <vt:lpstr>Event Handling</vt:lpstr>
      <vt:lpstr>Event Handling</vt:lpstr>
      <vt:lpstr>An example (inline) ..</vt:lpstr>
      <vt:lpstr>Another example .. What does it do?</vt:lpstr>
      <vt:lpstr>Exercise 2: Functions &amp; Event Handling</vt:lpstr>
    </vt:vector>
  </TitlesOfParts>
  <Company> DIT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</dc:title>
  <dc:creator>acurley</dc:creator>
  <cp:lastModifiedBy>Microsoft Office User</cp:lastModifiedBy>
  <cp:revision>168</cp:revision>
  <cp:lastPrinted>2020-03-31T21:04:26Z</cp:lastPrinted>
  <dcterms:created xsi:type="dcterms:W3CDTF">2006-08-26T20:27:13Z</dcterms:created>
  <dcterms:modified xsi:type="dcterms:W3CDTF">2021-04-22T21:50:16Z</dcterms:modified>
</cp:coreProperties>
</file>