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33"/>
  </p:notesMasterIdLst>
  <p:handoutMasterIdLst>
    <p:handoutMasterId r:id="rId34"/>
  </p:handoutMasterIdLst>
  <p:sldIdLst>
    <p:sldId id="389" r:id="rId2"/>
    <p:sldId id="461" r:id="rId3"/>
    <p:sldId id="462" r:id="rId4"/>
    <p:sldId id="463" r:id="rId5"/>
    <p:sldId id="464" r:id="rId6"/>
    <p:sldId id="487" r:id="rId7"/>
    <p:sldId id="503" r:id="rId8"/>
    <p:sldId id="512" r:id="rId9"/>
    <p:sldId id="465" r:id="rId10"/>
    <p:sldId id="466" r:id="rId11"/>
    <p:sldId id="488" r:id="rId12"/>
    <p:sldId id="497" r:id="rId13"/>
    <p:sldId id="498" r:id="rId14"/>
    <p:sldId id="511" r:id="rId15"/>
    <p:sldId id="500" r:id="rId16"/>
    <p:sldId id="501" r:id="rId17"/>
    <p:sldId id="502" r:id="rId18"/>
    <p:sldId id="504" r:id="rId19"/>
    <p:sldId id="505" r:id="rId20"/>
    <p:sldId id="506" r:id="rId21"/>
    <p:sldId id="507" r:id="rId22"/>
    <p:sldId id="510" r:id="rId23"/>
    <p:sldId id="513" r:id="rId24"/>
    <p:sldId id="493" r:id="rId25"/>
    <p:sldId id="468" r:id="rId26"/>
    <p:sldId id="471" r:id="rId27"/>
    <p:sldId id="478" r:id="rId28"/>
    <p:sldId id="479" r:id="rId29"/>
    <p:sldId id="480" r:id="rId30"/>
    <p:sldId id="496" r:id="rId31"/>
    <p:sldId id="508" r:id="rId32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999"/>
    <a:srgbClr val="990099"/>
    <a:srgbClr val="FFFF00"/>
    <a:srgbClr val="3333CC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3"/>
    <p:restoredTop sz="69727"/>
  </p:normalViewPr>
  <p:slideViewPr>
    <p:cSldViewPr>
      <p:cViewPr>
        <p:scale>
          <a:sx n="73" d="100"/>
          <a:sy n="73" d="100"/>
        </p:scale>
        <p:origin x="1752" y="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60"/>
    </p:cViewPr>
  </p:sorterViewPr>
  <p:notesViewPr>
    <p:cSldViewPr>
      <p:cViewPr varScale="1">
        <p:scale>
          <a:sx n="58" d="100"/>
          <a:sy n="58" d="100"/>
        </p:scale>
        <p:origin x="-1812" y="-84"/>
      </p:cViewPr>
      <p:guideLst>
        <p:guide orient="horz" pos="292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fld id="{3F277133-5704-EF40-B653-49975E82A02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76289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fld id="{243F1BA5-7291-D342-BF35-0B36F995FFA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62283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A8339A9-3694-BD4E-8F32-06BD0989A38F}" type="slidenum">
              <a:rPr lang="en-GB" altLang="en-US" sz="1200">
                <a:latin typeface="Times New Roman" charset="0"/>
              </a:rPr>
              <a:pPr/>
              <a:t>1</a:t>
            </a:fld>
            <a:endParaRPr lang="en-GB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4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A8339A9-3694-BD4E-8F32-06BD0989A38F}" type="slidenum">
              <a:rPr lang="en-GB" altLang="en-US" sz="1200">
                <a:latin typeface="Times New Roman" charset="0"/>
              </a:rPr>
              <a:pPr/>
              <a:t>8</a:t>
            </a:fld>
            <a:endParaRPr lang="en-GB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735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A8339A9-3694-BD4E-8F32-06BD0989A38F}" type="slidenum">
              <a:rPr lang="en-GB" altLang="en-US" sz="1200">
                <a:latin typeface="Times New Roman" charset="0"/>
              </a:rPr>
              <a:pPr/>
              <a:t>14</a:t>
            </a:fld>
            <a:endParaRPr lang="en-GB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684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F1BA5-7291-D342-BF35-0B36F995FFA7}" type="slidenum">
              <a:rPr lang="en-GB" altLang="en-US" smtClean="0"/>
              <a:pPr>
                <a:defRPr/>
              </a:pPr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6833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A8339A9-3694-BD4E-8F32-06BD0989A38F}" type="slidenum">
              <a:rPr lang="en-GB" altLang="en-US" sz="1200">
                <a:latin typeface="Times New Roman" charset="0"/>
              </a:rPr>
              <a:pPr/>
              <a:t>23</a:t>
            </a:fld>
            <a:endParaRPr lang="en-GB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25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ADDD4F-5649-3D41-B1BB-37A50EEE48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146776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 Manipulation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7B412-C2E7-FA43-925C-7ECE4E73C9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198247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 Manipulation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900A0-D9C5-2D43-97A6-E1C92106A3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331425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1600" y="762000"/>
            <a:ext cx="3810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334000" y="762000"/>
            <a:ext cx="3810000" cy="5715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 Manipulation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9C42E-1850-B74C-B06E-77C76132F9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490833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 Manipulation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5157B-DF5D-3340-BA6B-99935A650E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285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 Manipulation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53ABB-ECC7-2A49-888E-F2D9384C6A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256575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762000"/>
            <a:ext cx="3810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762000"/>
            <a:ext cx="3810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 Manipulation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C6B8C-7DC7-0948-9781-DE5CDAD137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45079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 Manipulation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BE711-9F18-2F4E-B490-AD3CFC01ED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348653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 Manipulation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BD56A-B9BA-0E4B-8AF2-B1A114F4FA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143611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 Manipulation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4D2A9-5D7F-D44E-A1C5-75FCC6D322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141785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 Manipulation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49922-19F4-434C-B091-60123C60C9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19150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 Manipulation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7A9B4-6A04-034D-B25F-13EAEF7839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014760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762000"/>
            <a:ext cx="7772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46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4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Direct Manipulation</a:t>
            </a:r>
          </a:p>
        </p:txBody>
      </p:sp>
      <p:sp>
        <p:nvSpPr>
          <p:cNvPr id="324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 smtClean="0"/>
            </a:lvl1pPr>
          </a:lstStyle>
          <a:p>
            <a:pPr>
              <a:defRPr/>
            </a:pPr>
            <a:fld id="{8AFD6649-13D2-0544-89EE-018E626D44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transition>
    <p:fade thruBlk="1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3.wmf"/><Relationship Id="rId5" Type="http://schemas.openxmlformats.org/officeDocument/2006/relationships/image" Target="../media/image6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oleObject" Target="../embeddings/oleObject13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oleObject" Target="../embeddings/oleObject14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3.wmf"/><Relationship Id="rId5" Type="http://schemas.openxmlformats.org/officeDocument/2006/relationships/image" Target="../media/image11.png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3.wmf"/><Relationship Id="rId5" Type="http://schemas.openxmlformats.org/officeDocument/2006/relationships/image" Target="../media/image12.png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3.wmf"/><Relationship Id="rId5" Type="http://schemas.openxmlformats.org/officeDocument/2006/relationships/image" Target="../media/image13.png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3.wmf"/><Relationship Id="rId5" Type="http://schemas.openxmlformats.org/officeDocument/2006/relationships/image" Target="../media/image14.png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3.wmf"/><Relationship Id="rId5" Type="http://schemas.openxmlformats.org/officeDocument/2006/relationships/image" Target="../media/image15.png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3.wmf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3.wmf"/><Relationship Id="rId6" Type="http://schemas.openxmlformats.org/officeDocument/2006/relationships/image" Target="../media/image18.png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1.bin"/><Relationship Id="rId12" Type="http://schemas.openxmlformats.org/officeDocument/2006/relationships/image" Target="../media/image3.w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12.xml"/><Relationship Id="rId3" Type="http://schemas.openxmlformats.org/officeDocument/2006/relationships/hyperlink" Target="http://www.evolus.vn/Pencil/" TargetMode="External"/><Relationship Id="rId4" Type="http://schemas.openxmlformats.org/officeDocument/2006/relationships/image" Target="../media/image19.png"/><Relationship Id="rId5" Type="http://schemas.openxmlformats.org/officeDocument/2006/relationships/hyperlink" Target="http://stripgenerator.com/create/" TargetMode="External"/><Relationship Id="rId6" Type="http://schemas.openxmlformats.org/officeDocument/2006/relationships/image" Target="../media/image20.png"/><Relationship Id="rId7" Type="http://schemas.openxmlformats.org/officeDocument/2006/relationships/hyperlink" Target="http://sketchup.google.com/download/plugins.html" TargetMode="External"/><Relationship Id="rId8" Type="http://schemas.openxmlformats.org/officeDocument/2006/relationships/image" Target="../media/image21.png"/><Relationship Id="rId9" Type="http://schemas.openxmlformats.org/officeDocument/2006/relationships/hyperlink" Target="http://www.ixedit.com/" TargetMode="External"/><Relationship Id="rId10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911D22-5AC7-574D-9830-EA7C293C3C99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000"/>
          </a:p>
        </p:txBody>
      </p:sp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-6350"/>
            <a:ext cx="9144000" cy="914400"/>
          </a:xfrm>
        </p:spPr>
        <p:txBody>
          <a:bodyPr/>
          <a:lstStyle/>
          <a:p>
            <a:pPr eaLnBrk="1" hangingPunct="1"/>
            <a:r>
              <a:rPr lang="en-IE" altLang="en-US" sz="3600" dirty="0" smtClean="0">
                <a:ea typeface="ＭＳ Ｐゴシック" charset="-128"/>
              </a:rPr>
              <a:t>Prototyping &amp; Gridding</a:t>
            </a:r>
            <a:endParaRPr lang="en-US" altLang="en-US" sz="3600" dirty="0">
              <a:ea typeface="ＭＳ Ｐゴシック" charset="-128"/>
            </a:endParaRPr>
          </a:p>
        </p:txBody>
      </p:sp>
      <p:graphicFrame>
        <p:nvGraphicFramePr>
          <p:cNvPr id="16387" name="Object 53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Clip" r:id="rId4" imgW="3301497" imgH="3468986" progId="MS_ClipArt_Gallery.2">
                  <p:embed/>
                </p:oleObj>
              </mc:Choice>
              <mc:Fallback>
                <p:oleObj name="Clip" r:id="rId4" imgW="3301497" imgH="3468986" progId="MS_ClipArt_Gallery.2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9144000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5527A1-FB64-C446-84E8-AFBDBC3DFA23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685800" y="1524000"/>
            <a:ext cx="7989888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en-GB" altLang="en-US" sz="2800"/>
              <a:t>Often used with scenarios, bringing more detail</a:t>
            </a:r>
          </a:p>
          <a:p>
            <a:pPr>
              <a:spcBef>
                <a:spcPts val="600"/>
              </a:spcBef>
            </a:pPr>
            <a:endParaRPr lang="en-GB" altLang="en-US" sz="2800"/>
          </a:p>
          <a:p>
            <a:pPr>
              <a:spcBef>
                <a:spcPts val="600"/>
              </a:spcBef>
            </a:pPr>
            <a:r>
              <a:rPr lang="en-GB" altLang="en-US" sz="2800"/>
              <a:t>It is a </a:t>
            </a:r>
            <a:r>
              <a:rPr lang="en-GB" altLang="en-US" sz="2800">
                <a:solidFill>
                  <a:srgbClr val="009999"/>
                </a:solidFill>
              </a:rPr>
              <a:t>series of sketches</a:t>
            </a:r>
            <a:r>
              <a:rPr lang="en-GB" altLang="en-US" sz="2800"/>
              <a:t> showing how a user might progress through a task using the device </a:t>
            </a:r>
          </a:p>
          <a:p>
            <a:pPr>
              <a:spcBef>
                <a:spcPts val="600"/>
              </a:spcBef>
            </a:pPr>
            <a:endParaRPr lang="en-GB" altLang="en-US" sz="2800"/>
          </a:p>
          <a:p>
            <a:pPr>
              <a:spcBef>
                <a:spcPts val="600"/>
              </a:spcBef>
            </a:pPr>
            <a:r>
              <a:rPr lang="en-GB" altLang="en-US" sz="2800">
                <a:solidFill>
                  <a:srgbClr val="FF0000"/>
                </a:solidFill>
              </a:rPr>
              <a:t>Used early in design</a:t>
            </a:r>
          </a:p>
          <a:p>
            <a:pPr>
              <a:spcBef>
                <a:spcPts val="600"/>
              </a:spcBef>
            </a:pPr>
            <a:endParaRPr lang="en-GB" altLang="en-US" sz="280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GB" altLang="en-US" sz="2800"/>
              <a:t> 		</a:t>
            </a:r>
            <a:endParaRPr lang="en-US" altLang="en-US" sz="2800"/>
          </a:p>
        </p:txBody>
      </p:sp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0" y="0"/>
          <a:ext cx="9715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Clip" r:id="rId3" imgW="3301497" imgH="3468986" progId="MS_ClipArt_Gallery.2">
                  <p:embed/>
                </p:oleObj>
              </mc:Choice>
              <mc:Fallback>
                <p:oleObj name="Clip" r:id="rId3" imgW="3301497" imgH="3468986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715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4445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000">
                <a:latin typeface="Impact" charset="0"/>
              </a:rPr>
              <a:t>Storyboards</a:t>
            </a:r>
            <a:endParaRPr lang="en-US" altLang="en-US" sz="4000">
              <a:latin typeface="Impact" charset="0"/>
            </a:endParaRP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/>
              <a:t>Prototyping</a:t>
            </a:r>
            <a:endParaRPr lang="en-US" altLang="en-US" sz="1000" b="0" i="1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C51E0D-6A90-3D48-A85F-9F8DE05B0D35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1524000"/>
            <a:ext cx="7989888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en-GB" altLang="en-US" sz="2800"/>
              <a:t>		</a:t>
            </a:r>
            <a:endParaRPr lang="en-US" altLang="en-US" sz="2800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0" y="0"/>
          <a:ext cx="9715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Clip" r:id="rId3" imgW="3301497" imgH="3468986" progId="MS_ClipArt_Gallery.2">
                  <p:embed/>
                </p:oleObj>
              </mc:Choice>
              <mc:Fallback>
                <p:oleObj name="Clip" r:id="rId3" imgW="3301497" imgH="3468986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715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4445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000">
                <a:latin typeface="Impact" charset="0"/>
              </a:rPr>
              <a:t>Storyboards</a:t>
            </a:r>
            <a:endParaRPr lang="en-US" altLang="en-US" sz="4000">
              <a:latin typeface="Impact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/>
              <a:t>Prototyping</a:t>
            </a:r>
            <a:endParaRPr lang="en-US" altLang="en-US" sz="1000" b="0" i="1"/>
          </a:p>
        </p:txBody>
      </p:sp>
      <p:pic>
        <p:nvPicPr>
          <p:cNvPr id="26630" name="Picture 6" descr="rentalitity-low-f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" t="2113" r="7169" b="2022"/>
          <a:stretch>
            <a:fillRect/>
          </a:stretch>
        </p:blipFill>
        <p:spPr bwMode="auto">
          <a:xfrm>
            <a:off x="898525" y="836613"/>
            <a:ext cx="7777163" cy="576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E4887A-FA9A-0049-958B-C3FBF1410351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1524000"/>
            <a:ext cx="7989888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en-GB" altLang="en-US" sz="2800"/>
              <a:t>		</a:t>
            </a:r>
            <a:endParaRPr lang="en-US" altLang="en-US" sz="2800"/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Prototyping</a:t>
            </a:r>
            <a:endParaRPr lang="en-US" altLang="en-US" sz="1000" b="0" i="1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2413" y="23813"/>
            <a:ext cx="9144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sz="4000" b="1" dirty="0">
                <a:latin typeface="+mj-lt"/>
                <a:ea typeface="+mn-ea"/>
              </a:rPr>
              <a:t>Original Twitter Prototype</a:t>
            </a:r>
            <a:endParaRPr lang="en-US" sz="4000" b="1" dirty="0">
              <a:latin typeface="+mj-lt"/>
              <a:ea typeface="+mn-ea"/>
            </a:endParaRPr>
          </a:p>
        </p:txBody>
      </p:sp>
      <p:pic>
        <p:nvPicPr>
          <p:cNvPr id="2765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12875"/>
            <a:ext cx="444500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2" descr="Screen Shot 2012-01-24 at 09.47.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844675"/>
            <a:ext cx="5364162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5" name="Object 29"/>
          <p:cNvGraphicFramePr>
            <a:graphicFrameLocks noChangeAspect="1"/>
          </p:cNvGraphicFramePr>
          <p:nvPr/>
        </p:nvGraphicFramePr>
        <p:xfrm>
          <a:off x="0" y="0"/>
          <a:ext cx="9715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Clip" r:id="rId5" imgW="3301497" imgH="3468986" progId="MS_ClipArt_Gallery.2">
                  <p:embed/>
                </p:oleObj>
              </mc:Choice>
              <mc:Fallback>
                <p:oleObj name="Clip" r:id="rId5" imgW="3301497" imgH="3468986" progId="MS_ClipArt_Gallery.2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715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B8ADB6-ED33-644B-9EE9-CDE86724A6E8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28674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Prototyping</a:t>
            </a:r>
            <a:endParaRPr lang="en-US" altLang="en-US" sz="1000" b="0" i="1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00113" y="0"/>
            <a:ext cx="9144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GB" sz="4400" b="1" dirty="0">
                <a:latin typeface="+mj-lt"/>
                <a:ea typeface="+mn-ea"/>
              </a:rPr>
              <a:t>Original Flickr Places Prototype</a:t>
            </a:r>
            <a:endParaRPr lang="en-US" sz="4400" b="1" dirty="0">
              <a:latin typeface="+mj-lt"/>
              <a:ea typeface="+mn-ea"/>
            </a:endParaRPr>
          </a:p>
        </p:txBody>
      </p:sp>
      <p:pic>
        <p:nvPicPr>
          <p:cNvPr id="2867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1341438"/>
            <a:ext cx="44450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6" descr="Screen Shot 2012-01-24 at 09.52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484313"/>
            <a:ext cx="4643437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678" name="Object 29"/>
          <p:cNvGraphicFramePr>
            <a:graphicFrameLocks noChangeAspect="1"/>
          </p:cNvGraphicFramePr>
          <p:nvPr/>
        </p:nvGraphicFramePr>
        <p:xfrm>
          <a:off x="0" y="0"/>
          <a:ext cx="9715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Clip" r:id="rId5" imgW="3301497" imgH="3468986" progId="MS_ClipArt_Gallery.2">
                  <p:embed/>
                </p:oleObj>
              </mc:Choice>
              <mc:Fallback>
                <p:oleObj name="Clip" r:id="rId5" imgW="3301497" imgH="3468986" progId="MS_ClipArt_Gallery.2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715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911D22-5AC7-574D-9830-EA7C293C3C99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/>
          </a:p>
        </p:txBody>
      </p:sp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026" y="2492896"/>
            <a:ext cx="9144000" cy="914400"/>
          </a:xfrm>
        </p:spPr>
        <p:txBody>
          <a:bodyPr/>
          <a:lstStyle/>
          <a:p>
            <a:pPr eaLnBrk="1" hangingPunct="1"/>
            <a:r>
              <a:rPr lang="en-IE" altLang="en-US" sz="5400" smtClean="0">
                <a:ea typeface="ＭＳ Ｐゴシック" charset="-128"/>
              </a:rPr>
              <a:t>Gridding</a:t>
            </a:r>
            <a:endParaRPr lang="en-US" altLang="en-US" sz="5400" dirty="0">
              <a:ea typeface="ＭＳ Ｐゴシック" charset="-128"/>
            </a:endParaRPr>
          </a:p>
        </p:txBody>
      </p:sp>
      <p:graphicFrame>
        <p:nvGraphicFramePr>
          <p:cNvPr id="16387" name="Object 53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Clip" r:id="rId4" imgW="3301497" imgH="3468986" progId="MS_ClipArt_Gallery.2">
                  <p:embed/>
                </p:oleObj>
              </mc:Choice>
              <mc:Fallback>
                <p:oleObj name="Clip" r:id="rId4" imgW="3301497" imgH="346898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97199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BDE20D-B759-C44E-A2BA-9DAA5F6EC96B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00"/>
          </a:p>
        </p:txBody>
      </p:sp>
      <p:graphicFrame>
        <p:nvGraphicFramePr>
          <p:cNvPr id="31746" name="Object 3"/>
          <p:cNvGraphicFramePr>
            <a:graphicFrameLocks noChangeAspect="1"/>
          </p:cNvGraphicFramePr>
          <p:nvPr/>
        </p:nvGraphicFramePr>
        <p:xfrm>
          <a:off x="0" y="0"/>
          <a:ext cx="9715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Clip" r:id="rId3" imgW="3301497" imgH="3468986" progId="MS_ClipArt_Gallery.2">
                  <p:embed/>
                </p:oleObj>
              </mc:Choice>
              <mc:Fallback>
                <p:oleObj name="Clip" r:id="rId3" imgW="3301497" imgH="3468986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715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0" y="4445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000">
                <a:latin typeface="Impact" charset="0"/>
              </a:rPr>
              <a:t>Grids for Web Design</a:t>
            </a:r>
            <a:endParaRPr lang="en-US" altLang="en-US" sz="4000">
              <a:latin typeface="Impact" charset="0"/>
            </a:endParaRP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/>
              <a:t>Prototyping</a:t>
            </a:r>
            <a:endParaRPr lang="en-US" altLang="en-US" sz="1000" b="0" i="1"/>
          </a:p>
        </p:txBody>
      </p:sp>
      <p:pic>
        <p:nvPicPr>
          <p:cNvPr id="31749" name="Picture 1" descr="Screen Shot 2013-11-05 at 10.46.4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979488"/>
            <a:ext cx="86360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452F20-D2B2-F94C-8CB0-0132B2A85293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/>
          </a:p>
        </p:txBody>
      </p:sp>
      <p:graphicFrame>
        <p:nvGraphicFramePr>
          <p:cNvPr id="32770" name="Object 3"/>
          <p:cNvGraphicFramePr>
            <a:graphicFrameLocks noChangeAspect="1"/>
          </p:cNvGraphicFramePr>
          <p:nvPr/>
        </p:nvGraphicFramePr>
        <p:xfrm>
          <a:off x="0" y="0"/>
          <a:ext cx="9715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Clip" r:id="rId3" imgW="3301497" imgH="3468986" progId="MS_ClipArt_Gallery.2">
                  <p:embed/>
                </p:oleObj>
              </mc:Choice>
              <mc:Fallback>
                <p:oleObj name="Clip" r:id="rId3" imgW="3301497" imgH="3468986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715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0" y="4445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000">
                <a:latin typeface="Impact" charset="0"/>
              </a:rPr>
              <a:t>Grids for Web Design</a:t>
            </a:r>
            <a:endParaRPr lang="en-US" altLang="en-US" sz="4000">
              <a:latin typeface="Impact" charset="0"/>
            </a:endParaRP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/>
              <a:t>Prototyping</a:t>
            </a:r>
            <a:endParaRPr lang="en-US" altLang="en-US" sz="1000" b="0" i="1"/>
          </a:p>
        </p:txBody>
      </p:sp>
      <p:pic>
        <p:nvPicPr>
          <p:cNvPr id="32773" name="Picture 2" descr="Screen Shot 2013-11-05 at 10.47.1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2120900"/>
            <a:ext cx="83058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392C25-93B9-1149-8C72-19183199B3C5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000"/>
          </a:p>
        </p:txBody>
      </p:sp>
      <p:graphicFrame>
        <p:nvGraphicFramePr>
          <p:cNvPr id="33794" name="Object 3"/>
          <p:cNvGraphicFramePr>
            <a:graphicFrameLocks noChangeAspect="1"/>
          </p:cNvGraphicFramePr>
          <p:nvPr/>
        </p:nvGraphicFramePr>
        <p:xfrm>
          <a:off x="0" y="0"/>
          <a:ext cx="9715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Clip" r:id="rId3" imgW="3301497" imgH="3468986" progId="MS_ClipArt_Gallery.2">
                  <p:embed/>
                </p:oleObj>
              </mc:Choice>
              <mc:Fallback>
                <p:oleObj name="Clip" r:id="rId3" imgW="3301497" imgH="3468986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715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4445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000">
                <a:latin typeface="Impact" charset="0"/>
              </a:rPr>
              <a:t>Grids for Web Design</a:t>
            </a:r>
            <a:endParaRPr lang="en-US" altLang="en-US" sz="4000">
              <a:latin typeface="Impact" charset="0"/>
            </a:endParaRP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/>
              <a:t>Prototyping</a:t>
            </a:r>
            <a:endParaRPr lang="en-US" altLang="en-US" sz="1000" b="0" i="1"/>
          </a:p>
        </p:txBody>
      </p:sp>
      <p:pic>
        <p:nvPicPr>
          <p:cNvPr id="33797" name="Picture 1" descr="Screen Shot 2013-11-05 at 10.48.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836613"/>
            <a:ext cx="6438900" cy="570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134B6B-5A22-E641-AEBC-E4F135C18836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000"/>
          </a:p>
        </p:txBody>
      </p:sp>
      <p:sp>
        <p:nvSpPr>
          <p:cNvPr id="674818" name="Rectangle 2"/>
          <p:cNvSpPr>
            <a:spLocks noChangeArrowheads="1"/>
          </p:cNvSpPr>
          <p:nvPr/>
        </p:nvSpPr>
        <p:spPr bwMode="auto">
          <a:xfrm>
            <a:off x="868363" y="1219200"/>
            <a:ext cx="8275637" cy="4513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buFont typeface="Arial"/>
              <a:buChar char="•"/>
              <a:defRPr/>
            </a:pPr>
            <a:r>
              <a:rPr 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0"/>
              </a:rPr>
              <a:t>Contends that compositional strength can be found by dividing any image into 3 columns of equal width and 3 rows of equal width.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  <a:defRPr/>
            </a:pPr>
            <a:r>
              <a:rPr 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0"/>
              </a:rPr>
              <a:t>The intersection of the dividing lines forms 4 focal points to which the human eye is naturally attracted.</a:t>
            </a:r>
          </a:p>
          <a:p>
            <a:pPr>
              <a:defRPr/>
            </a:pPr>
            <a:endParaRPr lang="en-US" sz="2200" b="1" dirty="0">
              <a:effectLst>
                <a:outerShdw blurRad="38100" dist="38100" dir="2700000" algn="tl">
                  <a:srgbClr val="DDDDDD"/>
                </a:outerShdw>
              </a:effectLst>
              <a:latin typeface="+mn-lt"/>
              <a:ea typeface="ＭＳ Ｐゴシック" charset="0"/>
            </a:endParaRPr>
          </a:p>
          <a:p>
            <a:pPr algn="ctr">
              <a:defRPr/>
            </a:pPr>
            <a:endParaRPr lang="en-US" sz="2800" b="1" dirty="0">
              <a:latin typeface="+mn-lt"/>
              <a:ea typeface="ＭＳ Ｐゴシック" charset="0"/>
            </a:endParaRPr>
          </a:p>
          <a:p>
            <a:pPr algn="ctr">
              <a:defRPr/>
            </a:pPr>
            <a:endParaRPr lang="en-US" sz="2800" dirty="0">
              <a:latin typeface="+mn-lt"/>
              <a:ea typeface="ＭＳ Ｐゴシック" charset="0"/>
            </a:endParaRP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0" y="0"/>
          <a:ext cx="9715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Clip" r:id="rId3" imgW="3301497" imgH="3468986" progId="MS_ClipArt_Gallery.2">
                  <p:embed/>
                </p:oleObj>
              </mc:Choice>
              <mc:Fallback>
                <p:oleObj name="Clip" r:id="rId3" imgW="3301497" imgH="3468986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715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4445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000">
                <a:latin typeface="Impact" charset="0"/>
              </a:rPr>
              <a:t>Grid Principles: Rule of Thirds</a:t>
            </a:r>
            <a:endParaRPr lang="en-US" altLang="en-US" sz="4000">
              <a:latin typeface="Impact" charset="0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/>
              <a:t>Prototyping</a:t>
            </a:r>
            <a:endParaRPr lang="en-US" altLang="en-US" sz="1000" b="0" i="1"/>
          </a:p>
        </p:txBody>
      </p:sp>
      <p:pic>
        <p:nvPicPr>
          <p:cNvPr id="35846" name="Picture 2" descr="Screen Shot 2013-11-05 at 10.58.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141663"/>
            <a:ext cx="4537075" cy="369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998B36-7BA4-904C-AE53-46F78F0BD286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000"/>
          </a:p>
        </p:txBody>
      </p:sp>
      <p:sp>
        <p:nvSpPr>
          <p:cNvPr id="674818" name="Rectangle 2"/>
          <p:cNvSpPr>
            <a:spLocks noChangeArrowheads="1"/>
          </p:cNvSpPr>
          <p:nvPr/>
        </p:nvSpPr>
        <p:spPr bwMode="auto">
          <a:xfrm>
            <a:off x="868363" y="1219200"/>
            <a:ext cx="8275637" cy="4513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200">
                <a:effectLst>
                  <a:outerShdw blurRad="38100" dist="38100" dir="2700000" algn="tl">
                    <a:srgbClr val="C0C0C0"/>
                  </a:outerShdw>
                </a:effectLst>
              </a:rPr>
              <a:t>Based on Fibonnacci Sequence, where Fibonnacci numbers follow a 1:1.61 ratio – Golden Ratio. </a:t>
            </a:r>
          </a:p>
          <a:p>
            <a:pPr>
              <a:spcBef>
                <a:spcPts val="600"/>
              </a:spcBef>
            </a:pPr>
            <a:r>
              <a:rPr lang="en-US" altLang="en-US" sz="2200">
                <a:effectLst>
                  <a:outerShdw blurRad="38100" dist="38100" dir="2700000" algn="tl">
                    <a:srgbClr val="C0C0C0"/>
                  </a:outerShdw>
                </a:effectLst>
              </a:rPr>
              <a:t>This ratio is most pleasing to the eye…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800" b="0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0" y="0"/>
          <a:ext cx="9715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Clip" r:id="rId3" imgW="3301497" imgH="3468986" progId="MS_ClipArt_Gallery.2">
                  <p:embed/>
                </p:oleObj>
              </mc:Choice>
              <mc:Fallback>
                <p:oleObj name="Clip" r:id="rId3" imgW="3301497" imgH="3468986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715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4445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000">
                <a:latin typeface="Impact" charset="0"/>
              </a:rPr>
              <a:t>Grid Principles: Golden Ratio</a:t>
            </a:r>
            <a:endParaRPr lang="en-US" altLang="en-US" sz="4000">
              <a:latin typeface="Impact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/>
              <a:t>Prototyping</a:t>
            </a:r>
            <a:endParaRPr lang="en-US" altLang="en-US" sz="1000" b="0" i="1"/>
          </a:p>
        </p:txBody>
      </p:sp>
      <p:pic>
        <p:nvPicPr>
          <p:cNvPr id="36870" name="Picture 1" descr="Screen Shot 2013-11-05 at 11.13.4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2349500"/>
            <a:ext cx="6869112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DB3957-A82A-7D43-B1E0-CD06BB71B362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/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066800" y="1295400"/>
            <a:ext cx="60960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“</a:t>
            </a:r>
            <a:r>
              <a:rPr lang="en-GB" altLang="ja-JP" sz="2400">
                <a:solidFill>
                  <a:srgbClr val="009999"/>
                </a:solidFill>
              </a:rPr>
              <a:t>Users can</a:t>
            </a:r>
            <a:r>
              <a:rPr lang="en-GB" altLang="en-US" sz="2400">
                <a:solidFill>
                  <a:srgbClr val="009999"/>
                </a:solidFill>
              </a:rPr>
              <a:t>’</a:t>
            </a:r>
            <a:r>
              <a:rPr lang="en-GB" altLang="ja-JP" sz="2400">
                <a:solidFill>
                  <a:srgbClr val="009999"/>
                </a:solidFill>
              </a:rPr>
              <a:t>t tell you what they want, but when they see something and use it, they soon know what they </a:t>
            </a:r>
            <a:r>
              <a:rPr lang="en-GB" altLang="ja-JP" sz="2400" i="1">
                <a:solidFill>
                  <a:srgbClr val="009999"/>
                </a:solidFill>
              </a:rPr>
              <a:t>don</a:t>
            </a:r>
            <a:r>
              <a:rPr lang="en-GB" altLang="en-US" sz="2400" i="1">
                <a:solidFill>
                  <a:srgbClr val="009999"/>
                </a:solidFill>
              </a:rPr>
              <a:t>’</a:t>
            </a:r>
            <a:r>
              <a:rPr lang="en-GB" altLang="ja-JP" sz="2400" i="1">
                <a:solidFill>
                  <a:srgbClr val="009999"/>
                </a:solidFill>
              </a:rPr>
              <a:t>t </a:t>
            </a:r>
            <a:r>
              <a:rPr lang="en-GB" altLang="ja-JP" sz="2400">
                <a:solidFill>
                  <a:srgbClr val="009999"/>
                </a:solidFill>
              </a:rPr>
              <a:t>want</a:t>
            </a:r>
            <a:r>
              <a:rPr lang="en-GB" altLang="en-US" sz="2400"/>
              <a:t>”</a:t>
            </a:r>
            <a:r>
              <a:rPr lang="en-GB" altLang="ja-JP" sz="2400"/>
              <a:t> (Preece)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A </a:t>
            </a:r>
            <a:r>
              <a:rPr lang="en-GB" altLang="en-US" sz="2400">
                <a:solidFill>
                  <a:srgbClr val="FF0000"/>
                </a:solidFill>
              </a:rPr>
              <a:t>prototype</a:t>
            </a:r>
            <a:r>
              <a:rPr lang="en-GB" altLang="en-US" sz="2400"/>
              <a:t> is an invaluable design tool for testing ideas, clarifying requirements and initiating user input and feedback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Core component of </a:t>
            </a:r>
            <a:r>
              <a:rPr lang="en-GB" altLang="en-US" sz="2400" u="sng"/>
              <a:t>iterative design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graphicFrame>
        <p:nvGraphicFramePr>
          <p:cNvPr id="19459" name="Object 4"/>
          <p:cNvGraphicFramePr>
            <a:graphicFrameLocks noChangeAspect="1"/>
          </p:cNvGraphicFramePr>
          <p:nvPr/>
        </p:nvGraphicFramePr>
        <p:xfrm>
          <a:off x="7620000" y="1897063"/>
          <a:ext cx="1423988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Clip" r:id="rId3" imgW="1854740" imgH="3988340" progId="MS_ClipArt_Gallery.5">
                  <p:embed/>
                </p:oleObj>
              </mc:Choice>
              <mc:Fallback>
                <p:oleObj name="Clip" r:id="rId3" imgW="1854740" imgH="3988340" progId="MS_ClipArt_Gallery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897063"/>
                        <a:ext cx="1423988" cy="306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5"/>
          <p:cNvGraphicFramePr>
            <a:graphicFrameLocks noChangeAspect="1"/>
          </p:cNvGraphicFramePr>
          <p:nvPr/>
        </p:nvGraphicFramePr>
        <p:xfrm>
          <a:off x="0" y="0"/>
          <a:ext cx="9715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Clip" r:id="rId5" imgW="3301497" imgH="3468986" progId="MS_ClipArt_Gallery.2">
                  <p:embed/>
                </p:oleObj>
              </mc:Choice>
              <mc:Fallback>
                <p:oleObj name="Clip" r:id="rId5" imgW="3301497" imgH="3468986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715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0" y="4445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000">
                <a:latin typeface="Impact" charset="0"/>
              </a:rPr>
              <a:t>Prototypes</a:t>
            </a:r>
            <a:endParaRPr lang="en-US" altLang="en-US" sz="4000">
              <a:latin typeface="Impact" charset="0"/>
            </a:endParaRP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/>
              <a:t>Prototyping</a:t>
            </a:r>
            <a:endParaRPr lang="en-US" altLang="en-US" sz="1000" b="0" i="1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8CD282-637E-DF40-A3FE-F7E34052D367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000"/>
          </a:p>
        </p:txBody>
      </p:sp>
      <p:sp>
        <p:nvSpPr>
          <p:cNvPr id="674818" name="Rectangle 2"/>
          <p:cNvSpPr>
            <a:spLocks noChangeArrowheads="1"/>
          </p:cNvSpPr>
          <p:nvPr/>
        </p:nvSpPr>
        <p:spPr bwMode="auto">
          <a:xfrm>
            <a:off x="868363" y="1219200"/>
            <a:ext cx="8275637" cy="4513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>
              <a:defRPr/>
            </a:pPr>
            <a:endParaRPr lang="en-US" sz="2800" b="1" dirty="0">
              <a:latin typeface="+mn-lt"/>
              <a:ea typeface="ＭＳ Ｐゴシック" charset="0"/>
            </a:endParaRPr>
          </a:p>
          <a:p>
            <a:pPr algn="ctr">
              <a:defRPr/>
            </a:pPr>
            <a:endParaRPr lang="en-US" sz="2800" dirty="0">
              <a:latin typeface="+mn-lt"/>
              <a:ea typeface="ＭＳ Ｐゴシック" charset="0"/>
            </a:endParaRP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0" y="0"/>
          <a:ext cx="9715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name="Clip" r:id="rId3" imgW="3301497" imgH="3468986" progId="MS_ClipArt_Gallery.2">
                  <p:embed/>
                </p:oleObj>
              </mc:Choice>
              <mc:Fallback>
                <p:oleObj name="Clip" r:id="rId3" imgW="3301497" imgH="3468986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715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4445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000">
                <a:latin typeface="Impact" charset="0"/>
              </a:rPr>
              <a:t>Grid Principles: Golden Ratio</a:t>
            </a:r>
            <a:endParaRPr lang="en-US" altLang="en-US" sz="4000">
              <a:latin typeface="Impact" charset="0"/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/>
              <a:t>Prototyping</a:t>
            </a:r>
            <a:endParaRPr lang="en-US" altLang="en-US" sz="1000" b="0" i="1"/>
          </a:p>
        </p:txBody>
      </p:sp>
      <p:pic>
        <p:nvPicPr>
          <p:cNvPr id="37894" name="Picture 2" descr="Screen Shot 2013-11-05 at 11.13.2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765175"/>
            <a:ext cx="4859338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3" descr="Screen Shot 2013-11-05 at 11.13.1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749675"/>
            <a:ext cx="4968875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09217B-0AB7-2549-A829-A26DF0FB986C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000"/>
          </a:p>
        </p:txBody>
      </p:sp>
      <p:sp>
        <p:nvSpPr>
          <p:cNvPr id="674818" name="Rectangle 2"/>
          <p:cNvSpPr>
            <a:spLocks noChangeArrowheads="1"/>
          </p:cNvSpPr>
          <p:nvPr/>
        </p:nvSpPr>
        <p:spPr bwMode="auto">
          <a:xfrm>
            <a:off x="868363" y="1219200"/>
            <a:ext cx="8275637" cy="4513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>
              <a:defRPr/>
            </a:pPr>
            <a:endParaRPr lang="en-US" sz="2800" b="1" dirty="0">
              <a:latin typeface="+mn-lt"/>
              <a:ea typeface="ＭＳ Ｐゴシック" charset="0"/>
            </a:endParaRPr>
          </a:p>
          <a:p>
            <a:pPr algn="ctr">
              <a:defRPr/>
            </a:pPr>
            <a:endParaRPr lang="en-US" sz="2800" dirty="0">
              <a:latin typeface="+mn-lt"/>
              <a:ea typeface="ＭＳ Ｐゴシック" charset="0"/>
            </a:endParaRP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0" y="0"/>
          <a:ext cx="9715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Clip" r:id="rId4" imgW="3301497" imgH="3468986" progId="MS_ClipArt_Gallery.2">
                  <p:embed/>
                </p:oleObj>
              </mc:Choice>
              <mc:Fallback>
                <p:oleObj name="Clip" r:id="rId4" imgW="3301497" imgH="3468986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715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4445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000">
                <a:latin typeface="Impact" charset="0"/>
              </a:rPr>
              <a:t>Grid Principles: Golden Ratio</a:t>
            </a:r>
            <a:endParaRPr lang="en-US" altLang="en-US" sz="4000">
              <a:latin typeface="Impact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/>
              <a:t>Prototyping</a:t>
            </a:r>
            <a:endParaRPr lang="en-US" altLang="en-US" sz="1000" b="0" i="1"/>
          </a:p>
        </p:txBody>
      </p:sp>
      <p:pic>
        <p:nvPicPr>
          <p:cNvPr id="38918" name="Picture 2" descr="Screen Shot 2013-11-05 at 11.12.4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050925"/>
            <a:ext cx="7543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43B0C1-2057-D744-BE8F-61413B028ECF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000"/>
          </a:p>
        </p:txBody>
      </p:sp>
      <p:sp>
        <p:nvSpPr>
          <p:cNvPr id="674818" name="Rectangle 2"/>
          <p:cNvSpPr>
            <a:spLocks noChangeArrowheads="1"/>
          </p:cNvSpPr>
          <p:nvPr/>
        </p:nvSpPr>
        <p:spPr bwMode="auto">
          <a:xfrm>
            <a:off x="868363" y="1219200"/>
            <a:ext cx="8275637" cy="4513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>
              <a:defRPr/>
            </a:pPr>
            <a:endParaRPr lang="en-US" sz="2800" dirty="0">
              <a:latin typeface="+mn-lt"/>
              <a:ea typeface="ＭＳ Ｐゴシック" charset="0"/>
            </a:endParaRP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0" y="0"/>
          <a:ext cx="9715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Clip" r:id="rId3" imgW="3301497" imgH="3468986" progId="MS_ClipArt_Gallery.2">
                  <p:embed/>
                </p:oleObj>
              </mc:Choice>
              <mc:Fallback>
                <p:oleObj name="Clip" r:id="rId3" imgW="3301497" imgH="3468986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715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4445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000">
                <a:latin typeface="Impact" charset="0"/>
              </a:rPr>
              <a:t>Grids</a:t>
            </a:r>
            <a:endParaRPr lang="en-US" altLang="en-US" sz="4000">
              <a:latin typeface="Impact" charset="0"/>
            </a:endParaRPr>
          </a:p>
        </p:txBody>
      </p:sp>
      <p:sp>
        <p:nvSpPr>
          <p:cNvPr id="26630" name="TextBox 1"/>
          <p:cNvSpPr txBox="1">
            <a:spLocks noChangeArrowheads="1"/>
          </p:cNvSpPr>
          <p:nvPr/>
        </p:nvSpPr>
        <p:spPr bwMode="auto">
          <a:xfrm>
            <a:off x="611188" y="1905000"/>
            <a:ext cx="81375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 b="0"/>
              <a:t>What </a:t>
            </a:r>
            <a:r>
              <a:rPr lang="en-US" altLang="en-US" sz="2400"/>
              <a:t>advantages</a:t>
            </a:r>
            <a:r>
              <a:rPr lang="en-US" altLang="en-US" sz="2400" b="0"/>
              <a:t> are there to gridding?</a:t>
            </a:r>
          </a:p>
          <a:p>
            <a:pPr>
              <a:spcBef>
                <a:spcPct val="0"/>
              </a:spcBef>
            </a:pPr>
            <a:endParaRPr lang="en-US" altLang="en-US" sz="2400" b="0"/>
          </a:p>
          <a:p>
            <a:pPr>
              <a:spcBef>
                <a:spcPct val="0"/>
              </a:spcBef>
            </a:pPr>
            <a:endParaRPr lang="en-US" altLang="en-US" sz="2400" b="0"/>
          </a:p>
          <a:p>
            <a:pPr>
              <a:spcBef>
                <a:spcPct val="0"/>
              </a:spcBef>
            </a:pPr>
            <a:r>
              <a:rPr lang="en-US" altLang="en-US" sz="2400" b="0"/>
              <a:t>What </a:t>
            </a:r>
            <a:r>
              <a:rPr lang="en-US" altLang="en-US" sz="2400"/>
              <a:t>disadvantages</a:t>
            </a:r>
            <a:r>
              <a:rPr lang="en-US" altLang="en-US" sz="2400" b="0"/>
              <a:t> are there to gridding?</a:t>
            </a:r>
          </a:p>
          <a:p>
            <a:pPr>
              <a:spcBef>
                <a:spcPct val="0"/>
              </a:spcBef>
            </a:pPr>
            <a:endParaRPr lang="en-US" altLang="en-US" sz="2400" b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911D22-5AC7-574D-9830-EA7C293C3C99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000"/>
          </a:p>
        </p:txBody>
      </p:sp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026" y="2492896"/>
            <a:ext cx="9144000" cy="914400"/>
          </a:xfrm>
        </p:spPr>
        <p:txBody>
          <a:bodyPr/>
          <a:lstStyle/>
          <a:p>
            <a:pPr eaLnBrk="1" hangingPunct="1"/>
            <a:r>
              <a:rPr lang="en-IE" altLang="en-US" sz="5400" dirty="0" smtClean="0">
                <a:ea typeface="ＭＳ Ｐゴシック" charset="-128"/>
              </a:rPr>
              <a:t>Medium &amp; High Fidelity Prototyping</a:t>
            </a:r>
            <a:endParaRPr lang="en-US" altLang="en-US" sz="5400" dirty="0">
              <a:ea typeface="ＭＳ Ｐゴシック" charset="-128"/>
            </a:endParaRPr>
          </a:p>
        </p:txBody>
      </p:sp>
      <p:graphicFrame>
        <p:nvGraphicFramePr>
          <p:cNvPr id="16387" name="Object 53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1" name="Clip" r:id="rId4" imgW="3301497" imgH="3468986" progId="MS_ClipArt_Gallery.2">
                  <p:embed/>
                </p:oleObj>
              </mc:Choice>
              <mc:Fallback>
                <p:oleObj name="Clip" r:id="rId4" imgW="3301497" imgH="346898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61303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5CF1EC-9EA0-8048-A29D-2F92B3E6611A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000"/>
          </a:p>
        </p:txBody>
      </p:sp>
      <p:sp>
        <p:nvSpPr>
          <p:cNvPr id="674818" name="Rectangle 2"/>
          <p:cNvSpPr>
            <a:spLocks noChangeArrowheads="1"/>
          </p:cNvSpPr>
          <p:nvPr/>
        </p:nvSpPr>
        <p:spPr bwMode="auto">
          <a:xfrm>
            <a:off x="868363" y="1219200"/>
            <a:ext cx="8275637" cy="472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2400" b="1" smtClean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Prototyping with a computer</a:t>
            </a:r>
          </a:p>
          <a:p>
            <a:pPr lvl="1">
              <a:buFontTx/>
              <a:buChar char="•"/>
              <a:defRPr/>
            </a:pPr>
            <a:r>
              <a:rPr lang="en-US" altLang="en-US" b="1" smtClean="0"/>
              <a:t>simulate some but not all features of the interface</a:t>
            </a:r>
          </a:p>
          <a:p>
            <a:pPr lvl="1">
              <a:buFontTx/>
              <a:buChar char="•"/>
              <a:defRPr/>
            </a:pPr>
            <a:r>
              <a:rPr lang="en-US" altLang="en-US" b="1" smtClean="0"/>
              <a:t>engaging for end users</a:t>
            </a:r>
            <a:br>
              <a:rPr lang="en-US" altLang="en-US" b="1" smtClean="0"/>
            </a:br>
            <a:endParaRPr lang="en-US" altLang="en-US" b="1" smtClean="0"/>
          </a:p>
          <a:p>
            <a:pPr>
              <a:defRPr/>
            </a:pPr>
            <a:r>
              <a:rPr lang="en-US" altLang="en-US" sz="2400" b="1" smtClean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Purpose</a:t>
            </a:r>
          </a:p>
          <a:p>
            <a:pPr lvl="1">
              <a:buFontTx/>
              <a:buChar char="•"/>
              <a:defRPr/>
            </a:pPr>
            <a:r>
              <a:rPr lang="en-US" altLang="en-US" b="1" smtClean="0"/>
              <a:t>provides sophisticated but limited scenario for the user to try</a:t>
            </a:r>
          </a:p>
          <a:p>
            <a:pPr lvl="1">
              <a:buFontTx/>
              <a:buChar char="•"/>
              <a:defRPr/>
            </a:pPr>
            <a:r>
              <a:rPr lang="en-US" altLang="en-US" b="1" smtClean="0"/>
              <a:t>can test more subtle design issues</a:t>
            </a:r>
            <a:br>
              <a:rPr lang="en-US" altLang="en-US" b="1" smtClean="0"/>
            </a:br>
            <a:endParaRPr lang="en-US" altLang="en-US" b="1" smtClean="0"/>
          </a:p>
          <a:p>
            <a:pPr>
              <a:defRPr/>
            </a:pPr>
            <a:r>
              <a:rPr lang="en-US" altLang="en-US" sz="2400" b="1" smtClean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Dangers</a:t>
            </a:r>
          </a:p>
          <a:p>
            <a:pPr lvl="1">
              <a:buFontTx/>
              <a:buChar char="•"/>
              <a:defRPr/>
            </a:pPr>
            <a:r>
              <a:rPr lang="en-US" altLang="en-US" b="1" smtClean="0"/>
              <a:t>user</a:t>
            </a:r>
            <a:r>
              <a:rPr lang="ja-JP" altLang="en-US" b="1" smtClean="0"/>
              <a:t>’</a:t>
            </a:r>
            <a:r>
              <a:rPr lang="en-US" altLang="ja-JP" b="1" smtClean="0"/>
              <a:t>s reactions often </a:t>
            </a:r>
            <a:r>
              <a:rPr lang="ja-JP" altLang="en-US" b="1" smtClean="0"/>
              <a:t>“</a:t>
            </a:r>
            <a:r>
              <a:rPr lang="en-US" altLang="ja-JP" b="1" smtClean="0"/>
              <a:t>in the small</a:t>
            </a:r>
            <a:r>
              <a:rPr lang="ja-JP" altLang="en-US" b="1" smtClean="0"/>
              <a:t>”</a:t>
            </a:r>
            <a:endParaRPr lang="en-US" altLang="ja-JP" b="1" smtClean="0"/>
          </a:p>
          <a:p>
            <a:pPr lvl="1">
              <a:buFontTx/>
              <a:buChar char="•"/>
              <a:defRPr/>
            </a:pPr>
            <a:r>
              <a:rPr lang="en-US" altLang="en-US" b="1" smtClean="0"/>
              <a:t>users reluctant to challenge designer</a:t>
            </a:r>
          </a:p>
          <a:p>
            <a:pPr lvl="1">
              <a:buFontTx/>
              <a:buChar char="•"/>
              <a:defRPr/>
            </a:pPr>
            <a:r>
              <a:rPr lang="en-US" altLang="en-US" b="1" smtClean="0"/>
              <a:t>Users reluctant to touch the design</a:t>
            </a:r>
          </a:p>
          <a:p>
            <a:pPr lvl="1">
              <a:buFontTx/>
              <a:buChar char="•"/>
              <a:defRPr/>
            </a:pPr>
            <a:r>
              <a:rPr lang="en-US" altLang="en-US" b="1" smtClean="0"/>
              <a:t>management may think its real!</a:t>
            </a:r>
          </a:p>
          <a:p>
            <a:pPr algn="ctr">
              <a:defRPr/>
            </a:pPr>
            <a:endParaRPr lang="en-US" altLang="en-US" sz="2800" b="1" smtClean="0">
              <a:latin typeface="Verdana" charset="0"/>
            </a:endParaRPr>
          </a:p>
          <a:p>
            <a:pPr algn="ctr">
              <a:defRPr/>
            </a:pPr>
            <a:endParaRPr lang="en-US" altLang="en-US" sz="2800" smtClean="0">
              <a:latin typeface="Verdana" charset="0"/>
            </a:endParaRP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0" y="0"/>
          <a:ext cx="9715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Clip" r:id="rId3" imgW="3301497" imgH="3468986" progId="MS_ClipArt_Gallery.2">
                  <p:embed/>
                </p:oleObj>
              </mc:Choice>
              <mc:Fallback>
                <p:oleObj name="Clip" r:id="rId3" imgW="3301497" imgH="3468986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715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4445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000">
                <a:latin typeface="Impact" charset="0"/>
              </a:rPr>
              <a:t>Medium Fidelity Prototyping</a:t>
            </a:r>
            <a:endParaRPr lang="en-US" altLang="en-US" sz="4000">
              <a:latin typeface="Impact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/>
              <a:t>Prototyping</a:t>
            </a:r>
            <a:endParaRPr lang="en-US" altLang="en-US" sz="1000" b="0" i="1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9E408B-FF19-1C4A-9995-CA440CD3E187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000"/>
          </a:p>
        </p:txBody>
      </p:sp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76200" y="1219200"/>
            <a:ext cx="9067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GB" altLang="en-US" sz="2400"/>
              <a:t>Uses materials that you would expect to be in the final product. 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lang="en-GB" altLang="en-US" sz="160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GB" altLang="en-US" sz="2400"/>
              <a:t>Prototype looks more like the final system than a low-fidelity version. 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lang="en-GB" altLang="en-US" sz="160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lang="en-GB" altLang="en-US" sz="160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GB" altLang="en-US" sz="2400">
                <a:solidFill>
                  <a:srgbClr val="FF0000"/>
                </a:solidFill>
              </a:rPr>
              <a:t>Danger that users think they have a full system……. </a:t>
            </a:r>
            <a:r>
              <a:rPr lang="en-US" altLang="en-US" sz="2400">
                <a:solidFill>
                  <a:srgbClr val="FF0000"/>
                </a:solidFill>
              </a:rPr>
              <a:t>	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80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800"/>
          </a:p>
        </p:txBody>
      </p:sp>
      <p:graphicFrame>
        <p:nvGraphicFramePr>
          <p:cNvPr id="43011" name="Object 4"/>
          <p:cNvGraphicFramePr>
            <a:graphicFrameLocks noChangeAspect="1"/>
          </p:cNvGraphicFramePr>
          <p:nvPr/>
        </p:nvGraphicFramePr>
        <p:xfrm>
          <a:off x="0" y="0"/>
          <a:ext cx="9715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name="Clip" r:id="rId3" imgW="3301497" imgH="3468986" progId="MS_ClipArt_Gallery.2">
                  <p:embed/>
                </p:oleObj>
              </mc:Choice>
              <mc:Fallback>
                <p:oleObj name="Clip" r:id="rId3" imgW="3301497" imgH="3468986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715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0" y="4445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000">
                <a:latin typeface="Impact" charset="0"/>
              </a:rPr>
              <a:t>High Fidelity Prototyping</a:t>
            </a:r>
            <a:endParaRPr lang="en-US" altLang="en-US" sz="4000">
              <a:latin typeface="Impact" charset="0"/>
            </a:endParaRP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/>
              <a:t>Prototyping</a:t>
            </a:r>
            <a:endParaRPr lang="en-US" altLang="en-US" sz="1000" b="0" i="1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FB9209-F46B-A746-96A3-D5253FFF3258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000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76200" y="1600200"/>
            <a:ext cx="9067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GB" altLang="en-US" sz="2400"/>
              <a:t>Two common types of compromise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buFontTx/>
              <a:buNone/>
            </a:pPr>
            <a:endParaRPr lang="en-GB" altLang="en-US" sz="2400">
              <a:solidFill>
                <a:srgbClr val="009999"/>
              </a:solidFill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GB" altLang="en-US" sz="2400">
                <a:solidFill>
                  <a:srgbClr val="009999"/>
                </a:solidFill>
              </a:rPr>
              <a:t>Horizontal prototype</a:t>
            </a:r>
            <a:r>
              <a:rPr lang="en-GB" altLang="en-US" sz="2400"/>
              <a:t> – shows user interface but has limited functionality behind the buttons/controls.  No database links included.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lang="en-GB" altLang="en-US" sz="240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GB" altLang="en-US" sz="2400">
                <a:solidFill>
                  <a:srgbClr val="009999"/>
                </a:solidFill>
              </a:rPr>
              <a:t>Vertical prototype</a:t>
            </a:r>
            <a:r>
              <a:rPr lang="en-GB" altLang="en-US" sz="2400"/>
              <a:t> – contains all of the high level and low level functionality of particular areas in the system</a:t>
            </a:r>
            <a:endParaRPr lang="en-US" altLang="en-US" sz="240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800"/>
          </a:p>
        </p:txBody>
      </p:sp>
      <p:graphicFrame>
        <p:nvGraphicFramePr>
          <p:cNvPr id="44035" name="Object 4"/>
          <p:cNvGraphicFramePr>
            <a:graphicFrameLocks noChangeAspect="1"/>
          </p:cNvGraphicFramePr>
          <p:nvPr/>
        </p:nvGraphicFramePr>
        <p:xfrm>
          <a:off x="0" y="0"/>
          <a:ext cx="9715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Clip" r:id="rId3" imgW="3301497" imgH="3468986" progId="MS_ClipArt_Gallery.2">
                  <p:embed/>
                </p:oleObj>
              </mc:Choice>
              <mc:Fallback>
                <p:oleObj name="Clip" r:id="rId3" imgW="3301497" imgH="3468986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715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0" y="26035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000">
                <a:latin typeface="Impact" charset="0"/>
              </a:rPr>
              <a:t>Horizontal vs. Vertical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000">
                <a:latin typeface="Impact" charset="0"/>
              </a:rPr>
              <a:t>Prototyping</a:t>
            </a:r>
            <a:endParaRPr lang="en-US" altLang="en-US" sz="4000">
              <a:latin typeface="Impact" charset="0"/>
            </a:endParaRPr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/>
              <a:t>Prototyping</a:t>
            </a:r>
            <a:endParaRPr lang="en-US" altLang="en-US" sz="1000" b="0" i="1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EEF027-0525-E44D-8321-B208B98A6A7B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000"/>
          </a:p>
        </p:txBody>
      </p:sp>
      <p:sp>
        <p:nvSpPr>
          <p:cNvPr id="45058" name="AutoShape 2"/>
          <p:cNvSpPr>
            <a:spLocks noChangeArrowheads="1"/>
          </p:cNvSpPr>
          <p:nvPr/>
        </p:nvSpPr>
        <p:spPr bwMode="auto">
          <a:xfrm>
            <a:off x="2971800" y="3048000"/>
            <a:ext cx="3124200" cy="1447800"/>
          </a:xfrm>
          <a:prstGeom prst="leftRightArrow">
            <a:avLst>
              <a:gd name="adj1" fmla="val 50000"/>
              <a:gd name="adj2" fmla="val 43158"/>
            </a:avLst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0"/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46050" y="3581400"/>
            <a:ext cx="2743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Production tools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/>
            </a:r>
            <a:br>
              <a:rPr lang="en-GB" altLang="en-US" sz="2400"/>
            </a:br>
            <a:r>
              <a:rPr lang="en-GB" altLang="en-US" sz="2400" b="0"/>
              <a:t>(that can be used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0"/>
              <a:t>for prototyping too)</a:t>
            </a:r>
            <a:endParaRPr lang="en-US" altLang="en-US" sz="2400" b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6215063" y="3581400"/>
            <a:ext cx="2541587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Prototyping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tools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0"/>
              <a:t>Specifically used </a:t>
            </a:r>
            <a:br>
              <a:rPr lang="en-GB" altLang="en-US" sz="2400" b="0"/>
            </a:br>
            <a:r>
              <a:rPr lang="en-GB" altLang="en-US" sz="2400" b="0"/>
              <a:t>for prototyping</a:t>
            </a:r>
            <a:endParaRPr lang="en-US" altLang="en-US" sz="2400" b="0"/>
          </a:p>
        </p:txBody>
      </p:sp>
      <p:graphicFrame>
        <p:nvGraphicFramePr>
          <p:cNvPr id="45061" name="Object 6"/>
          <p:cNvGraphicFramePr>
            <a:graphicFrameLocks noChangeAspect="1"/>
          </p:cNvGraphicFramePr>
          <p:nvPr/>
        </p:nvGraphicFramePr>
        <p:xfrm>
          <a:off x="0" y="0"/>
          <a:ext cx="9715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" name="Clip" r:id="rId3" imgW="3301497" imgH="3468986" progId="MS_ClipArt_Gallery.2">
                  <p:embed/>
                </p:oleObj>
              </mc:Choice>
              <mc:Fallback>
                <p:oleObj name="Clip" r:id="rId3" imgW="3301497" imgH="3468986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715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Rectangle 7"/>
          <p:cNvSpPr>
            <a:spLocks noChangeArrowheads="1"/>
          </p:cNvSpPr>
          <p:nvPr/>
        </p:nvSpPr>
        <p:spPr bwMode="auto">
          <a:xfrm>
            <a:off x="0" y="-17145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000">
                <a:latin typeface="Impact" charset="0"/>
              </a:rPr>
              <a:t>Prototyping S/w Tools</a:t>
            </a:r>
            <a:endParaRPr lang="en-US" altLang="en-US" sz="4000">
              <a:latin typeface="Impact" charset="0"/>
            </a:endParaRPr>
          </a:p>
        </p:txBody>
      </p:sp>
      <p:sp>
        <p:nvSpPr>
          <p:cNvPr id="45063" name="Text Box 8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/>
              <a:t>Prototyping</a:t>
            </a:r>
            <a:endParaRPr lang="en-US" altLang="en-US" sz="1000" b="0" i="1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A29671-4DAD-234E-83C8-2D08F3265ADE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000"/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182688" y="1447800"/>
            <a:ext cx="7494587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Production tools: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  <a:p>
            <a:pPr eaLnBrk="1" hangingPunct="1">
              <a:spcBef>
                <a:spcPct val="0"/>
              </a:spcBef>
              <a:buFont typeface="Wingdings" charset="2"/>
              <a:buChar char="ü"/>
            </a:pPr>
            <a:r>
              <a:rPr lang="en-GB" altLang="en-US" sz="2400" b="0"/>
              <a:t>Produces re-usable software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b="0"/>
          </a:p>
          <a:p>
            <a:pPr eaLnBrk="1" hangingPunct="1">
              <a:spcBef>
                <a:spcPct val="0"/>
              </a:spcBef>
              <a:buFontTx/>
              <a:buChar char="X"/>
            </a:pPr>
            <a:r>
              <a:rPr lang="en-GB" altLang="en-US" sz="2400" b="0"/>
              <a:t>Constraints of producing quality s/w not necessarily </a:t>
            </a:r>
            <a:br>
              <a:rPr lang="en-GB" altLang="en-US" sz="2400" b="0"/>
            </a:br>
            <a:r>
              <a:rPr lang="en-GB" altLang="en-US" sz="2400" b="0"/>
              <a:t>compatible with prototyping</a:t>
            </a:r>
          </a:p>
          <a:p>
            <a:pPr eaLnBrk="1" hangingPunct="1">
              <a:spcBef>
                <a:spcPct val="0"/>
              </a:spcBef>
              <a:buFontTx/>
              <a:buChar char="X"/>
            </a:pPr>
            <a:endParaRPr lang="en-GB" altLang="en-US" sz="2400" b="0"/>
          </a:p>
          <a:p>
            <a:pPr eaLnBrk="1" hangingPunct="1">
              <a:spcBef>
                <a:spcPct val="0"/>
              </a:spcBef>
              <a:buFontTx/>
              <a:buChar char="X"/>
            </a:pPr>
            <a:r>
              <a:rPr lang="en-GB" altLang="en-US" sz="2400" b="0"/>
              <a:t>Code management over head can slow production</a:t>
            </a:r>
          </a:p>
          <a:p>
            <a:pPr eaLnBrk="1" hangingPunct="1">
              <a:spcBef>
                <a:spcPct val="0"/>
              </a:spcBef>
              <a:buFontTx/>
              <a:buChar char="X"/>
            </a:pPr>
            <a:endParaRPr lang="en-GB" altLang="en-US" sz="2400" b="0"/>
          </a:p>
          <a:p>
            <a:pPr eaLnBrk="1" hangingPunct="1">
              <a:spcBef>
                <a:spcPct val="0"/>
              </a:spcBef>
              <a:buFontTx/>
              <a:buChar char="X"/>
            </a:pPr>
            <a:r>
              <a:rPr lang="en-GB" altLang="en-US" sz="2400" b="0"/>
              <a:t>Higher costs of producing prototype</a:t>
            </a:r>
          </a:p>
          <a:p>
            <a:pPr eaLnBrk="1" hangingPunct="1">
              <a:spcBef>
                <a:spcPct val="0"/>
              </a:spcBef>
              <a:buFontTx/>
              <a:buChar char="X"/>
            </a:pPr>
            <a:endParaRPr lang="en-GB" altLang="en-US" sz="2400" b="0"/>
          </a:p>
          <a:p>
            <a:pPr eaLnBrk="1" hangingPunct="1">
              <a:spcBef>
                <a:spcPct val="0"/>
              </a:spcBef>
              <a:buFontTx/>
              <a:buChar char="X"/>
            </a:pPr>
            <a:r>
              <a:rPr lang="en-GB" altLang="en-US" sz="2400" b="0"/>
              <a:t>Requires development skills - </a:t>
            </a:r>
          </a:p>
          <a:p>
            <a:pPr eaLnBrk="1" hangingPunct="1">
              <a:spcBef>
                <a:spcPct val="0"/>
              </a:spcBef>
              <a:buFontTx/>
              <a:buChar char="X"/>
            </a:pPr>
            <a:endParaRPr lang="en-GB" altLang="en-US" sz="2400" b="0"/>
          </a:p>
          <a:p>
            <a:pPr eaLnBrk="1" hangingPunct="1">
              <a:spcBef>
                <a:spcPct val="0"/>
              </a:spcBef>
              <a:buFontTx/>
              <a:buChar char="X"/>
            </a:pPr>
            <a:endParaRPr lang="en-US" altLang="en-US" sz="2400" b="0"/>
          </a:p>
        </p:txBody>
      </p:sp>
      <p:graphicFrame>
        <p:nvGraphicFramePr>
          <p:cNvPr id="46083" name="Object 4"/>
          <p:cNvGraphicFramePr>
            <a:graphicFrameLocks noChangeAspect="1"/>
          </p:cNvGraphicFramePr>
          <p:nvPr/>
        </p:nvGraphicFramePr>
        <p:xfrm>
          <a:off x="0" y="0"/>
          <a:ext cx="9715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Clip" r:id="rId3" imgW="3301497" imgH="3468986" progId="MS_ClipArt_Gallery.2">
                  <p:embed/>
                </p:oleObj>
              </mc:Choice>
              <mc:Fallback>
                <p:oleObj name="Clip" r:id="rId3" imgW="3301497" imgH="3468986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715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0" y="-17145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000">
                <a:latin typeface="Impact" charset="0"/>
              </a:rPr>
              <a:t>Prototyping S/w Tools</a:t>
            </a:r>
            <a:endParaRPr lang="en-US" altLang="en-US" sz="4000">
              <a:latin typeface="Impact" charset="0"/>
            </a:endParaRPr>
          </a:p>
        </p:txBody>
      </p:sp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/>
              <a:t>Prototyping</a:t>
            </a:r>
            <a:endParaRPr lang="en-US" altLang="en-US" sz="1000" b="0" i="1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7A9DE5-EE6F-CA49-BFC2-69BEB9580970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000"/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1182688" y="1447800"/>
            <a:ext cx="57404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38138" indent="-338138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Prototyping specific tools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  <a:p>
            <a:pPr eaLnBrk="1" hangingPunct="1">
              <a:spcBef>
                <a:spcPct val="0"/>
              </a:spcBef>
              <a:buFont typeface="Wingdings" charset="2"/>
              <a:buChar char="ü"/>
            </a:pPr>
            <a:r>
              <a:rPr lang="en-GB" altLang="en-US" sz="2400" b="0"/>
              <a:t>Faster</a:t>
            </a:r>
          </a:p>
          <a:p>
            <a:pPr eaLnBrk="1" hangingPunct="1">
              <a:spcBef>
                <a:spcPct val="0"/>
              </a:spcBef>
              <a:buFont typeface="Wingdings" charset="2"/>
              <a:buChar char="ü"/>
            </a:pPr>
            <a:endParaRPr lang="en-GB" altLang="en-US" sz="2400" b="0"/>
          </a:p>
          <a:p>
            <a:pPr eaLnBrk="1" hangingPunct="1">
              <a:spcBef>
                <a:spcPct val="0"/>
              </a:spcBef>
              <a:buFont typeface="Wingdings" charset="2"/>
              <a:buChar char="ü"/>
            </a:pPr>
            <a:r>
              <a:rPr lang="en-GB" altLang="en-US" sz="2400" b="0"/>
              <a:t>Can be used by non technical staff</a:t>
            </a:r>
            <a:br>
              <a:rPr lang="en-GB" altLang="en-US" sz="2400" b="0"/>
            </a:br>
            <a:endParaRPr lang="en-GB" altLang="en-US" sz="2400" b="0"/>
          </a:p>
          <a:p>
            <a:pPr eaLnBrk="1" hangingPunct="1">
              <a:spcBef>
                <a:spcPct val="0"/>
              </a:spcBef>
              <a:buFontTx/>
              <a:buChar char="X"/>
            </a:pPr>
            <a:r>
              <a:rPr lang="en-GB" altLang="en-US" sz="2400" b="0"/>
              <a:t>Must be throw-away</a:t>
            </a:r>
          </a:p>
          <a:p>
            <a:pPr eaLnBrk="1" hangingPunct="1">
              <a:spcBef>
                <a:spcPct val="0"/>
              </a:spcBef>
              <a:buFontTx/>
              <a:buChar char="X"/>
            </a:pPr>
            <a:endParaRPr lang="en-GB" altLang="en-US" sz="2400" b="0"/>
          </a:p>
          <a:p>
            <a:pPr eaLnBrk="1" hangingPunct="1">
              <a:spcBef>
                <a:spcPct val="0"/>
              </a:spcBef>
              <a:buFontTx/>
              <a:buChar char="X"/>
            </a:pPr>
            <a:r>
              <a:rPr lang="en-GB" altLang="en-US" sz="2400" b="0"/>
              <a:t>May not look exactly like future system</a:t>
            </a:r>
          </a:p>
          <a:p>
            <a:pPr eaLnBrk="1" hangingPunct="1">
              <a:spcBef>
                <a:spcPct val="0"/>
              </a:spcBef>
              <a:buFontTx/>
              <a:buChar char="X"/>
            </a:pPr>
            <a:endParaRPr lang="en-GB" altLang="en-US" sz="2400" b="0"/>
          </a:p>
          <a:p>
            <a:pPr eaLnBrk="1" hangingPunct="1">
              <a:spcBef>
                <a:spcPct val="0"/>
              </a:spcBef>
              <a:buFontTx/>
              <a:buChar char="X"/>
            </a:pPr>
            <a:r>
              <a:rPr lang="en-GB" altLang="en-US" sz="2400" b="0"/>
              <a:t>May limit what can be configured</a:t>
            </a:r>
          </a:p>
          <a:p>
            <a:pPr eaLnBrk="1" hangingPunct="1">
              <a:spcBef>
                <a:spcPct val="0"/>
              </a:spcBef>
              <a:buFontTx/>
              <a:buChar char="X"/>
            </a:pPr>
            <a:endParaRPr lang="en-GB" altLang="en-US" sz="2400" b="0"/>
          </a:p>
          <a:p>
            <a:pPr eaLnBrk="1" hangingPunct="1">
              <a:spcBef>
                <a:spcPct val="0"/>
              </a:spcBef>
              <a:buFontTx/>
              <a:buChar char="X"/>
            </a:pPr>
            <a:endParaRPr lang="en-US" altLang="en-US" sz="2400" b="0"/>
          </a:p>
        </p:txBody>
      </p:sp>
      <p:graphicFrame>
        <p:nvGraphicFramePr>
          <p:cNvPr id="47107" name="Object 4"/>
          <p:cNvGraphicFramePr>
            <a:graphicFrameLocks noChangeAspect="1"/>
          </p:cNvGraphicFramePr>
          <p:nvPr/>
        </p:nvGraphicFramePr>
        <p:xfrm>
          <a:off x="0" y="0"/>
          <a:ext cx="9715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3" name="Clip" r:id="rId3" imgW="3301497" imgH="3468986" progId="MS_ClipArt_Gallery.2">
                  <p:embed/>
                </p:oleObj>
              </mc:Choice>
              <mc:Fallback>
                <p:oleObj name="Clip" r:id="rId3" imgW="3301497" imgH="3468986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715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0" y="-17145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000">
                <a:latin typeface="Impact" charset="0"/>
              </a:rPr>
              <a:t>Prototyping S/w Tools</a:t>
            </a:r>
            <a:endParaRPr lang="en-US" altLang="en-US" sz="4000">
              <a:latin typeface="Impact" charset="0"/>
            </a:endParaRPr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/>
              <a:t>Prototyping</a:t>
            </a:r>
            <a:endParaRPr lang="en-US" altLang="en-US" sz="1000" b="0" i="1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6D561B-7F05-7A44-95CD-73F95EC433C4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/>
          </a:p>
        </p:txBody>
      </p:sp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244475" y="1401763"/>
            <a:ext cx="86487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GB" altLang="en-US" sz="2400"/>
              <a:t>In HCI design it can be (among other things):</a:t>
            </a:r>
          </a:p>
          <a:p>
            <a:pPr lvl="1">
              <a:spcBef>
                <a:spcPts val="600"/>
              </a:spcBef>
              <a:buFontTx/>
              <a:buNone/>
            </a:pPr>
            <a:endParaRPr lang="en-GB" altLang="en-US" sz="2400"/>
          </a:p>
          <a:p>
            <a:pPr lvl="1">
              <a:spcBef>
                <a:spcPts val="600"/>
              </a:spcBef>
              <a:buFontTx/>
              <a:buNone/>
            </a:pPr>
            <a:r>
              <a:rPr lang="en-GB" altLang="en-US" sz="2400"/>
              <a:t>a series of screen sketches</a:t>
            </a:r>
            <a:br>
              <a:rPr lang="en-GB" altLang="en-US" sz="2400"/>
            </a:br>
            <a:r>
              <a:rPr lang="en-GB" altLang="en-US" sz="2400"/>
              <a:t>a storyboard, i.e. a cartoon-like series of scenes </a:t>
            </a:r>
            <a:br>
              <a:rPr lang="en-GB" altLang="en-US" sz="2400"/>
            </a:br>
            <a:r>
              <a:rPr lang="en-GB" altLang="en-US" sz="2400"/>
              <a:t>a Powerpoint slide show</a:t>
            </a:r>
            <a:br>
              <a:rPr lang="en-GB" altLang="en-US" sz="2400"/>
            </a:br>
            <a:r>
              <a:rPr lang="en-GB" altLang="en-US" sz="2400"/>
              <a:t>a video simulating the use of a system</a:t>
            </a:r>
            <a:br>
              <a:rPr lang="en-GB" altLang="en-US" sz="2400"/>
            </a:br>
            <a:r>
              <a:rPr lang="en-GB" altLang="en-US" sz="2400"/>
              <a:t>a lump of wood (e.g. PalmPilot)</a:t>
            </a:r>
            <a:br>
              <a:rPr lang="en-GB" altLang="en-US" sz="2400"/>
            </a:br>
            <a:r>
              <a:rPr lang="en-GB" altLang="en-US" sz="2400"/>
              <a:t>a cardboard mock-up</a:t>
            </a:r>
            <a:br>
              <a:rPr lang="en-GB" altLang="en-US" sz="2400"/>
            </a:br>
            <a:r>
              <a:rPr lang="en-GB" altLang="en-US" sz="2400" i="1"/>
              <a:t>a piece of software with limited functionality written in the target language or in another language</a:t>
            </a:r>
          </a:p>
          <a:p>
            <a:pPr>
              <a:spcBef>
                <a:spcPts val="600"/>
              </a:spcBef>
            </a:pPr>
            <a:endParaRPr lang="en-GB" altLang="en-US" sz="2400"/>
          </a:p>
          <a:p>
            <a:pPr>
              <a:spcBef>
                <a:spcPts val="600"/>
              </a:spcBef>
            </a:pPr>
            <a:endParaRPr lang="en-GB" altLang="en-US" sz="2400"/>
          </a:p>
        </p:txBody>
      </p:sp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0" y="0"/>
          <a:ext cx="9715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Clip" r:id="rId3" imgW="3301497" imgH="3468986" progId="MS_ClipArt_Gallery.2">
                  <p:embed/>
                </p:oleObj>
              </mc:Choice>
              <mc:Fallback>
                <p:oleObj name="Clip" r:id="rId3" imgW="3301497" imgH="3468986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715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4445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000">
                <a:latin typeface="Impact" charset="0"/>
              </a:rPr>
              <a:t>What is a Prototype?</a:t>
            </a:r>
            <a:endParaRPr lang="en-US" altLang="en-US" sz="4000">
              <a:latin typeface="Impact" charset="0"/>
            </a:endParaRP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/>
              <a:t>Prototyping</a:t>
            </a:r>
            <a:endParaRPr lang="en-US" altLang="en-US" sz="1000" b="0" i="1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0835FD-40B2-8B4A-A637-E1880D98D628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48130" name="Text Box 6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Prototyping</a:t>
            </a:r>
            <a:endParaRPr lang="en-US" altLang="en-US" sz="1000" b="0" i="1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-180975" y="-242888"/>
            <a:ext cx="9929813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sz="4000" b="1" dirty="0">
                <a:latin typeface="+mj-lt"/>
                <a:ea typeface="+mn-ea"/>
              </a:rPr>
              <a:t>Prototyping Specific Tools</a:t>
            </a:r>
            <a:endParaRPr lang="en-US" sz="4000" b="1" dirty="0">
              <a:latin typeface="+mj-lt"/>
              <a:ea typeface="+mn-ea"/>
            </a:endParaRPr>
          </a:p>
        </p:txBody>
      </p:sp>
      <p:pic>
        <p:nvPicPr>
          <p:cNvPr id="48132" name="Picture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84313"/>
            <a:ext cx="41910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2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420938"/>
            <a:ext cx="4054475" cy="19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4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924175"/>
            <a:ext cx="27813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5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365625"/>
            <a:ext cx="7391400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136" name="Object 4"/>
          <p:cNvGraphicFramePr>
            <a:graphicFrameLocks noChangeAspect="1"/>
          </p:cNvGraphicFramePr>
          <p:nvPr/>
        </p:nvGraphicFramePr>
        <p:xfrm>
          <a:off x="0" y="0"/>
          <a:ext cx="9715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0" name="Clip" r:id="rId11" imgW="3301497" imgH="3468986" progId="MS_ClipArt_Gallery.2">
                  <p:embed/>
                </p:oleObj>
              </mc:Choice>
              <mc:Fallback>
                <p:oleObj name="Clip" r:id="rId11" imgW="3301497" imgH="3468986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715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8FD6A2-87DA-2447-9E87-E31756732AAB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000"/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755650" y="1447800"/>
            <a:ext cx="81375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338138" indent="-338138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800" b="0"/>
              <a:t>Terry Felke-Morris (2013), </a:t>
            </a:r>
            <a:r>
              <a:rPr lang="en-GB" altLang="en-US" sz="1800" b="0" i="1"/>
              <a:t>Web Development and Design Foundations with HTML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0" i="1"/>
          </a:p>
          <a:p>
            <a:pPr eaLnBrk="1" hangingPunct="1">
              <a:spcBef>
                <a:spcPct val="0"/>
              </a:spcBef>
            </a:pPr>
            <a:r>
              <a:rPr lang="en-GB" altLang="en-US" sz="1800" b="0"/>
              <a:t>Khoi Vinh (2011)</a:t>
            </a:r>
            <a:r>
              <a:rPr lang="en-GB" altLang="en-US" sz="1800" b="0" i="1"/>
              <a:t>, Ordering Disorder: Grid Principles for Web Design</a:t>
            </a:r>
            <a:endParaRPr lang="en-GB" altLang="en-US" sz="1800" b="0"/>
          </a:p>
          <a:p>
            <a:pPr eaLnBrk="1" hangingPunct="1">
              <a:spcBef>
                <a:spcPct val="0"/>
              </a:spcBef>
              <a:buFontTx/>
              <a:buChar char="X"/>
            </a:pPr>
            <a:endParaRPr lang="en-GB" altLang="en-US" sz="1800" b="0"/>
          </a:p>
          <a:p>
            <a:pPr eaLnBrk="1" hangingPunct="1">
              <a:spcBef>
                <a:spcPct val="0"/>
              </a:spcBef>
              <a:buFontTx/>
              <a:buChar char="X"/>
            </a:pPr>
            <a:endParaRPr lang="en-US" altLang="en-US" sz="1800" b="0"/>
          </a:p>
        </p:txBody>
      </p:sp>
      <p:graphicFrame>
        <p:nvGraphicFramePr>
          <p:cNvPr id="49155" name="Object 4"/>
          <p:cNvGraphicFramePr>
            <a:graphicFrameLocks noChangeAspect="1"/>
          </p:cNvGraphicFramePr>
          <p:nvPr/>
        </p:nvGraphicFramePr>
        <p:xfrm>
          <a:off x="0" y="0"/>
          <a:ext cx="9715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Clip" r:id="rId3" imgW="3301497" imgH="3468986" progId="MS_ClipArt_Gallery.2">
                  <p:embed/>
                </p:oleObj>
              </mc:Choice>
              <mc:Fallback>
                <p:oleObj name="Clip" r:id="rId3" imgW="3301497" imgH="3468986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715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-17145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000">
                <a:latin typeface="Impact" charset="0"/>
              </a:rPr>
              <a:t>References</a:t>
            </a:r>
            <a:endParaRPr lang="en-US" altLang="en-US" sz="4000">
              <a:latin typeface="Impact" charset="0"/>
            </a:endParaRP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/>
              <a:t>Prototyping</a:t>
            </a:r>
            <a:endParaRPr lang="en-US" altLang="en-US" sz="1000" b="0" i="1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C0DCB0-37EB-6E4E-9459-8692F693797B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457200" y="1862138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  <a:spcAft>
                <a:spcPct val="50000"/>
              </a:spcAft>
            </a:pPr>
            <a:r>
              <a:rPr lang="en-GB" altLang="en-US" sz="2400">
                <a:solidFill>
                  <a:srgbClr val="FF0000"/>
                </a:solidFill>
              </a:rPr>
              <a:t>Evaluation</a:t>
            </a:r>
            <a:r>
              <a:rPr lang="en-GB" altLang="en-US" sz="2400"/>
              <a:t> and </a:t>
            </a:r>
            <a:r>
              <a:rPr lang="en-GB" altLang="en-US" sz="2400">
                <a:solidFill>
                  <a:srgbClr val="FF0000"/>
                </a:solidFill>
              </a:rPr>
              <a:t>feedback</a:t>
            </a:r>
            <a:r>
              <a:rPr lang="en-GB" altLang="en-US" sz="2400"/>
              <a:t> are central to interaction design</a:t>
            </a:r>
          </a:p>
          <a:p>
            <a:pPr>
              <a:spcBef>
                <a:spcPts val="600"/>
              </a:spcBef>
              <a:spcAft>
                <a:spcPct val="50000"/>
              </a:spcAft>
            </a:pPr>
            <a:r>
              <a:rPr lang="en-GB" altLang="en-US" sz="2400"/>
              <a:t>Team members can communicate effectively</a:t>
            </a:r>
          </a:p>
          <a:p>
            <a:pPr>
              <a:spcBef>
                <a:spcPts val="600"/>
              </a:spcBef>
              <a:spcAft>
                <a:spcPct val="50000"/>
              </a:spcAft>
            </a:pPr>
            <a:r>
              <a:rPr lang="en-GB" altLang="en-US" sz="2400"/>
              <a:t>Prototypes answer questions, and support designers in choosing between alternatives </a:t>
            </a:r>
            <a:endParaRPr lang="en-US" altLang="en-US" sz="2400"/>
          </a:p>
        </p:txBody>
      </p:sp>
      <p:graphicFrame>
        <p:nvGraphicFramePr>
          <p:cNvPr id="21507" name="Object 4"/>
          <p:cNvGraphicFramePr>
            <a:graphicFrameLocks noChangeAspect="1"/>
          </p:cNvGraphicFramePr>
          <p:nvPr/>
        </p:nvGraphicFramePr>
        <p:xfrm>
          <a:off x="0" y="0"/>
          <a:ext cx="9715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Clip" r:id="rId3" imgW="3301497" imgH="3468986" progId="MS_ClipArt_Gallery.2">
                  <p:embed/>
                </p:oleObj>
              </mc:Choice>
              <mc:Fallback>
                <p:oleObj name="Clip" r:id="rId3" imgW="3301497" imgH="3468986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715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4445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000">
                <a:latin typeface="Impact" charset="0"/>
              </a:rPr>
              <a:t>Why Prototype?</a:t>
            </a:r>
            <a:endParaRPr lang="en-US" altLang="en-US" sz="4000">
              <a:latin typeface="Impact" charset="0"/>
            </a:endParaRP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/>
              <a:t>Prototyping</a:t>
            </a:r>
            <a:endParaRPr lang="en-US" altLang="en-US" sz="1000" b="0" i="1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ED22FE-6E32-F64A-8DA9-44D13271806A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/>
          </a:p>
        </p:txBody>
      </p:sp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723900" y="1676400"/>
            <a:ext cx="84201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en-GB" altLang="en-US" sz="2400"/>
              <a:t>Technical issues</a:t>
            </a:r>
          </a:p>
          <a:p>
            <a:pPr lvl="1">
              <a:spcBef>
                <a:spcPts val="600"/>
              </a:spcBef>
            </a:pPr>
            <a:endParaRPr lang="en-GB" altLang="en-US" sz="2400"/>
          </a:p>
          <a:p>
            <a:pPr lvl="1">
              <a:spcBef>
                <a:spcPts val="600"/>
              </a:spcBef>
            </a:pPr>
            <a:r>
              <a:rPr lang="en-GB" altLang="en-US" sz="2400"/>
              <a:t>Work flow, task design</a:t>
            </a:r>
          </a:p>
          <a:p>
            <a:pPr lvl="1">
              <a:spcBef>
                <a:spcPts val="600"/>
              </a:spcBef>
            </a:pPr>
            <a:endParaRPr lang="en-GB" altLang="en-US" sz="2400"/>
          </a:p>
          <a:p>
            <a:pPr lvl="1">
              <a:spcBef>
                <a:spcPts val="600"/>
              </a:spcBef>
            </a:pPr>
            <a:r>
              <a:rPr lang="en-GB" altLang="en-US" sz="2400"/>
              <a:t>Screen layouts and information display</a:t>
            </a:r>
          </a:p>
          <a:p>
            <a:pPr lvl="1">
              <a:spcBef>
                <a:spcPts val="600"/>
              </a:spcBef>
            </a:pPr>
            <a:endParaRPr lang="en-GB" altLang="en-US" sz="2400"/>
          </a:p>
          <a:p>
            <a:pPr lvl="1">
              <a:spcBef>
                <a:spcPts val="600"/>
              </a:spcBef>
            </a:pPr>
            <a:r>
              <a:rPr lang="en-GB" altLang="en-US" sz="2400"/>
              <a:t>Difficult, controversial, critical areas</a:t>
            </a:r>
          </a:p>
          <a:p>
            <a:pPr>
              <a:spcBef>
                <a:spcPts val="600"/>
              </a:spcBef>
            </a:pPr>
            <a:endParaRPr lang="en-GB" altLang="en-US" sz="2400"/>
          </a:p>
        </p:txBody>
      </p:sp>
      <p:graphicFrame>
        <p:nvGraphicFramePr>
          <p:cNvPr id="22531" name="Object 4"/>
          <p:cNvGraphicFramePr>
            <a:graphicFrameLocks noChangeAspect="1"/>
          </p:cNvGraphicFramePr>
          <p:nvPr/>
        </p:nvGraphicFramePr>
        <p:xfrm>
          <a:off x="0" y="0"/>
          <a:ext cx="9715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Clip" r:id="rId3" imgW="3301497" imgH="3468986" progId="MS_ClipArt_Gallery.2">
                  <p:embed/>
                </p:oleObj>
              </mc:Choice>
              <mc:Fallback>
                <p:oleObj name="Clip" r:id="rId3" imgW="3301497" imgH="3468986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715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4445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000">
                <a:latin typeface="Impact" charset="0"/>
              </a:rPr>
              <a:t>What to Prototype?</a:t>
            </a:r>
            <a:endParaRPr lang="en-US" altLang="en-US" sz="4000">
              <a:latin typeface="Impact" charset="0"/>
            </a:endParaRP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/>
              <a:t>Prototyping</a:t>
            </a:r>
            <a:endParaRPr lang="en-US" altLang="en-US" sz="1000" b="0" i="1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51C268-5FC0-5A44-8401-AB9980A6F50F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/>
          </a:p>
        </p:txBody>
      </p:sp>
      <p:sp>
        <p:nvSpPr>
          <p:cNvPr id="668674" name="Rectangle 2"/>
          <p:cNvSpPr>
            <a:spLocks noChangeArrowheads="1"/>
          </p:cNvSpPr>
          <p:nvPr/>
        </p:nvSpPr>
        <p:spPr bwMode="auto">
          <a:xfrm>
            <a:off x="723900" y="1676400"/>
            <a:ext cx="84201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Clr>
                <a:schemeClr val="accent1"/>
              </a:buClr>
              <a:buSzPct val="90000"/>
              <a:buFont typeface="Monotype Sorts" charset="2"/>
              <a:buNone/>
            </a:pPr>
            <a:r>
              <a:rPr kumimoji="1" lang="en-US" altLang="en-US" sz="2800"/>
              <a:t>Fidelity refers to the level of detail:</a:t>
            </a:r>
          </a:p>
          <a:p>
            <a:pPr>
              <a:buClr>
                <a:schemeClr val="accent1"/>
              </a:buClr>
              <a:buSzPct val="90000"/>
              <a:buFont typeface="Monotype Sorts" charset="2"/>
              <a:buNone/>
            </a:pPr>
            <a:endParaRPr kumimoji="1" lang="en-US" altLang="en-US" sz="2800"/>
          </a:p>
          <a:p>
            <a:pPr lvl="1">
              <a:spcBef>
                <a:spcPts val="600"/>
              </a:spcBef>
            </a:pPr>
            <a:r>
              <a:rPr lang="en-GB" altLang="en-US">
                <a:solidFill>
                  <a:srgbClr val="009999"/>
                </a:solidFill>
              </a:rPr>
              <a:t>Low Fidelity</a:t>
            </a:r>
          </a:p>
          <a:p>
            <a:pPr lvl="1">
              <a:spcBef>
                <a:spcPts val="600"/>
              </a:spcBef>
            </a:pPr>
            <a:endParaRPr lang="en-GB" altLang="en-US"/>
          </a:p>
          <a:p>
            <a:pPr lvl="1">
              <a:spcBef>
                <a:spcPts val="600"/>
              </a:spcBef>
            </a:pPr>
            <a:r>
              <a:rPr lang="en-GB" altLang="en-US">
                <a:solidFill>
                  <a:srgbClr val="009999"/>
                </a:solidFill>
              </a:rPr>
              <a:t>Medium Fidelity</a:t>
            </a:r>
          </a:p>
          <a:p>
            <a:pPr lvl="1">
              <a:spcBef>
                <a:spcPts val="600"/>
              </a:spcBef>
            </a:pPr>
            <a:endParaRPr lang="en-GB" altLang="en-US"/>
          </a:p>
          <a:p>
            <a:pPr lvl="1">
              <a:spcBef>
                <a:spcPts val="600"/>
              </a:spcBef>
            </a:pPr>
            <a:r>
              <a:rPr lang="en-GB" altLang="en-US">
                <a:solidFill>
                  <a:srgbClr val="009999"/>
                </a:solidFill>
              </a:rPr>
              <a:t>High Fidelity</a:t>
            </a:r>
          </a:p>
          <a:p>
            <a:pPr lvl="2">
              <a:spcBef>
                <a:spcPts val="600"/>
              </a:spcBef>
            </a:pPr>
            <a:endParaRPr lang="en-GB" altLang="en-US"/>
          </a:p>
          <a:p>
            <a:pPr>
              <a:spcBef>
                <a:spcPts val="600"/>
              </a:spcBef>
            </a:pPr>
            <a:endParaRPr lang="en-GB" altLang="en-US" sz="2400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0" y="0"/>
          <a:ext cx="9715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Clip" r:id="rId3" imgW="3301497" imgH="3468986" progId="MS_ClipArt_Gallery.2">
                  <p:embed/>
                </p:oleObj>
              </mc:Choice>
              <mc:Fallback>
                <p:oleObj name="Clip" r:id="rId3" imgW="3301497" imgH="3468986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715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4445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000">
                <a:latin typeface="Impact" charset="0"/>
              </a:rPr>
              <a:t>Types of Prototype</a:t>
            </a:r>
            <a:endParaRPr lang="en-US" altLang="en-US" sz="4000">
              <a:latin typeface="Impact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/>
              <a:t>Prototyping</a:t>
            </a:r>
            <a:endParaRPr lang="en-US" altLang="en-US" sz="1000" b="0" i="1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19485E-3D96-BE4E-B47D-75278D51BF6E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/>
          </a:p>
        </p:txBody>
      </p:sp>
      <p:sp>
        <p:nvSpPr>
          <p:cNvPr id="674818" name="Rectangle 2"/>
          <p:cNvSpPr>
            <a:spLocks noChangeArrowheads="1"/>
          </p:cNvSpPr>
          <p:nvPr/>
        </p:nvSpPr>
        <p:spPr bwMode="auto">
          <a:xfrm>
            <a:off x="3361499" y="2579993"/>
            <a:ext cx="2062227" cy="6254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>
              <a:defRPr/>
            </a:pPr>
            <a:r>
              <a:rPr lang="en-US" sz="2400" b="1" dirty="0" err="1" smtClean="0">
                <a:solidFill>
                  <a:srgbClr val="00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0"/>
              </a:rPr>
              <a:t>Wireframing</a:t>
            </a:r>
            <a:endParaRPr lang="en-US" b="1" dirty="0">
              <a:ea typeface="ＭＳ Ｐゴシック" charset="0"/>
            </a:endParaRPr>
          </a:p>
          <a:p>
            <a:pPr algn="ctr">
              <a:defRPr/>
            </a:pPr>
            <a:endParaRPr lang="en-US" sz="2800" b="1" dirty="0">
              <a:latin typeface="Verdana" charset="0"/>
              <a:ea typeface="ＭＳ Ｐゴシック" charset="0"/>
            </a:endParaRPr>
          </a:p>
          <a:p>
            <a:pPr algn="ctr">
              <a:defRPr/>
            </a:pPr>
            <a:endParaRPr lang="en-US" sz="2800" dirty="0">
              <a:latin typeface="Verdana" charset="0"/>
              <a:ea typeface="ＭＳ Ｐゴシック" charset="0"/>
            </a:endParaRP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0" y="0"/>
          <a:ext cx="9715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Clip" r:id="rId3" imgW="3301497" imgH="3468986" progId="MS_ClipArt_Gallery.2">
                  <p:embed/>
                </p:oleObj>
              </mc:Choice>
              <mc:Fallback>
                <p:oleObj name="Clip" r:id="rId3" imgW="3301497" imgH="3468986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715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4445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000">
                <a:latin typeface="Impact" charset="0"/>
              </a:rPr>
              <a:t>The Design Process</a:t>
            </a:r>
            <a:endParaRPr lang="en-US" altLang="en-US" sz="4000">
              <a:latin typeface="Impact" charset="0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/>
              <a:t>Prototyping</a:t>
            </a:r>
            <a:endParaRPr lang="en-US" altLang="en-US" sz="1000" b="0" i="1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84698" y="1282701"/>
            <a:ext cx="5399930" cy="6254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>
              <a:defRPr/>
            </a:pPr>
            <a:r>
              <a:rPr lang="en-US" sz="2400" b="1" smtClean="0">
                <a:solidFill>
                  <a:srgbClr val="00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0"/>
              </a:rPr>
              <a:t>Low Fidelity Prototyping/Sketching</a:t>
            </a:r>
            <a:endParaRPr lang="en-US" b="1" dirty="0">
              <a:ea typeface="ＭＳ Ｐゴシック" charset="0"/>
            </a:endParaRPr>
          </a:p>
          <a:p>
            <a:pPr algn="ctr">
              <a:defRPr/>
            </a:pPr>
            <a:endParaRPr lang="en-US" sz="2800" b="1" dirty="0">
              <a:latin typeface="Verdana" charset="0"/>
              <a:ea typeface="ＭＳ Ｐゴシック" charset="0"/>
            </a:endParaRPr>
          </a:p>
          <a:p>
            <a:pPr algn="ctr">
              <a:defRPr/>
            </a:pPr>
            <a:endParaRPr lang="en-US" sz="2800" dirty="0">
              <a:latin typeface="Verdana" charset="0"/>
              <a:ea typeface="ＭＳ Ｐゴシック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492500" y="3860800"/>
            <a:ext cx="1758950" cy="6254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>
              <a:defRPr/>
            </a:pPr>
            <a:r>
              <a:rPr lang="en-US" sz="2400" b="1" dirty="0">
                <a:solidFill>
                  <a:srgbClr val="00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0"/>
              </a:rPr>
              <a:t>Gridding</a:t>
            </a:r>
            <a:endParaRPr lang="en-US" b="1" dirty="0">
              <a:ea typeface="ＭＳ Ｐゴシック" charset="0"/>
            </a:endParaRPr>
          </a:p>
          <a:p>
            <a:pPr algn="ctr">
              <a:defRPr/>
            </a:pPr>
            <a:endParaRPr lang="en-US" sz="2800" b="1" dirty="0">
              <a:latin typeface="Verdana" charset="0"/>
              <a:ea typeface="ＭＳ Ｐゴシック" charset="0"/>
            </a:endParaRPr>
          </a:p>
          <a:p>
            <a:pPr algn="ctr">
              <a:defRPr/>
            </a:pPr>
            <a:endParaRPr lang="en-US" sz="2800" dirty="0">
              <a:latin typeface="Verdana" charset="0"/>
              <a:ea typeface="ＭＳ Ｐゴシック" charset="0"/>
            </a:endParaRPr>
          </a:p>
        </p:txBody>
      </p:sp>
      <p:sp>
        <p:nvSpPr>
          <p:cNvPr id="30728" name="Down Arrow 1"/>
          <p:cNvSpPr>
            <a:spLocks noChangeArrowheads="1"/>
          </p:cNvSpPr>
          <p:nvPr/>
        </p:nvSpPr>
        <p:spPr bwMode="auto">
          <a:xfrm>
            <a:off x="4284663" y="1916113"/>
            <a:ext cx="215900" cy="649287"/>
          </a:xfrm>
          <a:prstGeom prst="downArrow">
            <a:avLst>
              <a:gd name="adj1" fmla="val 50000"/>
              <a:gd name="adj2" fmla="val 50123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0"/>
          </a:p>
        </p:txBody>
      </p:sp>
      <p:sp>
        <p:nvSpPr>
          <p:cNvPr id="30729" name="Down Arrow 9"/>
          <p:cNvSpPr>
            <a:spLocks noChangeArrowheads="1"/>
          </p:cNvSpPr>
          <p:nvPr/>
        </p:nvSpPr>
        <p:spPr bwMode="auto">
          <a:xfrm>
            <a:off x="4284663" y="3213100"/>
            <a:ext cx="215900" cy="647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0"/>
          </a:p>
        </p:txBody>
      </p:sp>
      <p:sp>
        <p:nvSpPr>
          <p:cNvPr id="30730" name="Down Arrow 10"/>
          <p:cNvSpPr>
            <a:spLocks noChangeArrowheads="1"/>
          </p:cNvSpPr>
          <p:nvPr/>
        </p:nvSpPr>
        <p:spPr bwMode="auto">
          <a:xfrm>
            <a:off x="4284663" y="4508500"/>
            <a:ext cx="215900" cy="649288"/>
          </a:xfrm>
          <a:prstGeom prst="downArrow">
            <a:avLst>
              <a:gd name="adj1" fmla="val 50000"/>
              <a:gd name="adj2" fmla="val 50123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484438" y="5180013"/>
            <a:ext cx="3816350" cy="9128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>
              <a:defRPr/>
            </a:pPr>
            <a:r>
              <a:rPr lang="en-US" sz="2400" b="1" dirty="0">
                <a:solidFill>
                  <a:srgbClr val="00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0"/>
              </a:rPr>
              <a:t>Medium/High Fidelity Prototyping</a:t>
            </a:r>
            <a:endParaRPr lang="en-US" b="1" dirty="0">
              <a:ea typeface="ＭＳ Ｐゴシック" charset="0"/>
            </a:endParaRPr>
          </a:p>
          <a:p>
            <a:pPr algn="ctr">
              <a:defRPr/>
            </a:pPr>
            <a:endParaRPr lang="en-US" sz="2800" b="1" dirty="0">
              <a:latin typeface="Verdana" charset="0"/>
              <a:ea typeface="ＭＳ Ｐゴシック" charset="0"/>
            </a:endParaRPr>
          </a:p>
          <a:p>
            <a:pPr algn="ctr">
              <a:defRPr/>
            </a:pPr>
            <a:endParaRPr lang="en-US" sz="2800" dirty="0">
              <a:latin typeface="Verdana" charset="0"/>
              <a:ea typeface="ＭＳ Ｐゴシック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911D22-5AC7-574D-9830-EA7C293C3C99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00"/>
          </a:p>
        </p:txBody>
      </p:sp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026" y="2492896"/>
            <a:ext cx="9144000" cy="914400"/>
          </a:xfrm>
        </p:spPr>
        <p:txBody>
          <a:bodyPr/>
          <a:lstStyle/>
          <a:p>
            <a:pPr eaLnBrk="1" hangingPunct="1"/>
            <a:r>
              <a:rPr lang="en-IE" altLang="en-US" sz="5400" dirty="0" smtClean="0">
                <a:ea typeface="ＭＳ Ｐゴシック" charset="-128"/>
              </a:rPr>
              <a:t>Low Fidelity Prototyping</a:t>
            </a:r>
            <a:endParaRPr lang="en-US" altLang="en-US" sz="5400" dirty="0">
              <a:ea typeface="ＭＳ Ｐゴシック" charset="-128"/>
            </a:endParaRPr>
          </a:p>
        </p:txBody>
      </p:sp>
      <p:graphicFrame>
        <p:nvGraphicFramePr>
          <p:cNvPr id="16387" name="Object 53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7" name="Clip" r:id="rId4" imgW="3301497" imgH="3468986" progId="MS_ClipArt_Gallery.2">
                  <p:embed/>
                </p:oleObj>
              </mc:Choice>
              <mc:Fallback>
                <p:oleObj name="Clip" r:id="rId4" imgW="3301497" imgH="346898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52362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759C31-CE55-D448-9AB5-25004DF0419D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00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495300" y="1524000"/>
            <a:ext cx="86487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en-GB" altLang="en-US" sz="2400"/>
              <a:t>Uses a </a:t>
            </a:r>
            <a:r>
              <a:rPr lang="en-GB" altLang="en-US" sz="2400">
                <a:solidFill>
                  <a:srgbClr val="009999"/>
                </a:solidFill>
              </a:rPr>
              <a:t>medium</a:t>
            </a:r>
            <a:r>
              <a:rPr lang="en-GB" altLang="en-US" sz="2400"/>
              <a:t> which is unlike the final medium, e.g. paper, cardboard</a:t>
            </a:r>
          </a:p>
          <a:p>
            <a:pPr>
              <a:spcBef>
                <a:spcPts val="600"/>
              </a:spcBef>
            </a:pPr>
            <a:endParaRPr lang="en-GB" altLang="en-US" sz="2400"/>
          </a:p>
          <a:p>
            <a:pPr>
              <a:spcBef>
                <a:spcPts val="600"/>
              </a:spcBef>
            </a:pPr>
            <a:r>
              <a:rPr lang="en-GB" altLang="en-US" sz="2400"/>
              <a:t>Is quick, cheap and easily changed</a:t>
            </a:r>
          </a:p>
          <a:p>
            <a:pPr>
              <a:spcBef>
                <a:spcPts val="600"/>
              </a:spcBef>
            </a:pPr>
            <a:endParaRPr lang="en-GB" altLang="en-US" sz="2400"/>
          </a:p>
          <a:p>
            <a:pPr>
              <a:spcBef>
                <a:spcPts val="600"/>
              </a:spcBef>
            </a:pPr>
            <a:r>
              <a:rPr lang="en-GB" altLang="en-US" sz="2400"/>
              <a:t>Examples:</a:t>
            </a:r>
            <a:br>
              <a:rPr lang="en-GB" altLang="en-US" sz="2400"/>
            </a:br>
            <a:r>
              <a:rPr lang="en-GB" altLang="en-US" sz="2400"/>
              <a:t>	sketches of screens, task sequences, etc</a:t>
            </a:r>
            <a:br>
              <a:rPr lang="en-GB" altLang="en-US" sz="2400"/>
            </a:br>
            <a:r>
              <a:rPr lang="en-GB" altLang="en-US" sz="2400"/>
              <a:t>	‘Post-it’ notes</a:t>
            </a:r>
            <a:br>
              <a:rPr lang="en-GB" altLang="en-US" sz="2400"/>
            </a:br>
            <a:r>
              <a:rPr lang="en-GB" altLang="en-US" sz="2400"/>
              <a:t>	storyboards</a:t>
            </a:r>
            <a:br>
              <a:rPr lang="en-GB" altLang="en-US" sz="2400"/>
            </a:br>
            <a:r>
              <a:rPr lang="en-GB" altLang="en-US" sz="2400"/>
              <a:t>	‘Wizard-of-Oz’</a:t>
            </a:r>
            <a:br>
              <a:rPr lang="en-GB" altLang="en-US" sz="2400"/>
            </a:br>
            <a:r>
              <a:rPr lang="en-GB" altLang="en-US" sz="2800"/>
              <a:t>	</a:t>
            </a:r>
            <a:br>
              <a:rPr lang="en-GB" altLang="en-US" sz="2800"/>
            </a:br>
            <a:r>
              <a:rPr lang="en-GB" altLang="en-US" sz="2800"/>
              <a:t/>
            </a:r>
            <a:br>
              <a:rPr lang="en-GB" altLang="en-US" sz="2800"/>
            </a:br>
            <a:r>
              <a:rPr lang="en-US" altLang="en-US" sz="2800"/>
              <a:t>	</a:t>
            </a:r>
          </a:p>
          <a:p>
            <a:pPr lvl="2"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altLang="en-US" sz="2800"/>
              <a:t>	</a:t>
            </a:r>
          </a:p>
        </p:txBody>
      </p:sp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0" y="0"/>
          <a:ext cx="9715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Clip" r:id="rId3" imgW="3301497" imgH="3468986" progId="MS_ClipArt_Gallery.2">
                  <p:embed/>
                </p:oleObj>
              </mc:Choice>
              <mc:Fallback>
                <p:oleObj name="Clip" r:id="rId3" imgW="3301497" imgH="3468986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715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4445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000">
                <a:latin typeface="Impact" charset="0"/>
              </a:rPr>
              <a:t>Low Fidelity Prototypes</a:t>
            </a:r>
            <a:endParaRPr lang="en-US" altLang="en-US" sz="4000">
              <a:latin typeface="Impact" charset="0"/>
            </a:endParaRP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/>
              <a:t>Prototyping</a:t>
            </a:r>
            <a:endParaRPr lang="en-US" altLang="en-US" sz="1000" b="0" i="1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1090025">
  <a:themeElements>
    <a:clrScheme name="01090025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1090025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109002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09002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9002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9002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9002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9002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9002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01090025</Template>
  <TotalTime>117</TotalTime>
  <Words>583</Words>
  <Application>Microsoft Macintosh PowerPoint</Application>
  <PresentationFormat>On-screen Show (4:3)</PresentationFormat>
  <Paragraphs>202</Paragraphs>
  <Slides>31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Impact</vt:lpstr>
      <vt:lpstr>Monotype Sorts</vt:lpstr>
      <vt:lpstr>ＭＳ Ｐゴシック</vt:lpstr>
      <vt:lpstr>Verdana</vt:lpstr>
      <vt:lpstr>Arial</vt:lpstr>
      <vt:lpstr>Times New Roman</vt:lpstr>
      <vt:lpstr>Wingdings</vt:lpstr>
      <vt:lpstr>01090025</vt:lpstr>
      <vt:lpstr>Clip</vt:lpstr>
      <vt:lpstr>Prototyping &amp; Gridding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Low Fidelity Prototyping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Gridding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Medium &amp; High Fidelity Prototyping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Prototyping</dc:title>
  <dc:creator>Microsoft Office User</dc:creator>
  <cp:lastModifiedBy>Microsoft Office User</cp:lastModifiedBy>
  <cp:revision>8</cp:revision>
  <cp:lastPrinted>2016-03-16T11:42:52Z</cp:lastPrinted>
  <dcterms:created xsi:type="dcterms:W3CDTF">2017-03-07T22:11:08Z</dcterms:created>
  <dcterms:modified xsi:type="dcterms:W3CDTF">2020-11-11T10:38:02Z</dcterms:modified>
</cp:coreProperties>
</file>