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Lato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001B92-B822-48E8-8A12-FFF80B4BFF37}">
  <a:tblStyle styleId="{EC001B92-B822-48E8-8A12-FFF80B4BFF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ato-regular.fntdata"/><Relationship Id="rId21" Type="http://schemas.openxmlformats.org/officeDocument/2006/relationships/slide" Target="slides/slide15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Condensed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Black-boldItalic.fntdata"/><Relationship Id="rId30" Type="http://schemas.openxmlformats.org/officeDocument/2006/relationships/font" Target="fonts/LatoBlack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6cd0889f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6cd0889f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92f8e9e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92f8e9e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e4650a3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e4650a3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e319470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e319470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6c451004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6c451004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e4650a3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e4650a3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6c451004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6c451004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6c451004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6c451004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6c451004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6c451004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6c451004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6c451004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6c451004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6c451004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a3af685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a3af685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a3af685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a3af685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cce6772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cce6772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4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s.toronto.edu/~delve/data/boston/bostonDetail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24600" y="703725"/>
            <a:ext cx="5257800" cy="22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Boston Housing </a:t>
            </a:r>
            <a:endParaRPr sz="53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Price Analysis</a:t>
            </a:r>
            <a:endParaRPr sz="53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24600" y="2917350"/>
            <a:ext cx="784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ultilinear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Regression Analysis 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Housing Prices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924600" y="4591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>
                <a:latin typeface="Roboto Condensed"/>
                <a:ea typeface="Roboto Condensed"/>
                <a:cs typeface="Roboto Condensed"/>
                <a:sym typeface="Roboto Condensed"/>
              </a:rPr>
              <a:t>Nugrah Nurrohman / 28-08-2025</a:t>
            </a:r>
            <a:endParaRPr sz="1879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66250" y="307075"/>
            <a:ext cx="3003000" cy="4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Interactional model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(Deeper insight)</a:t>
            </a:r>
            <a:endParaRPr b="1" i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2"/>
          <p:cNvSpPr txBox="1"/>
          <p:nvPr>
            <p:ph idx="4294967295" type="subTitle"/>
          </p:nvPr>
        </p:nvSpPr>
        <p:spPr>
          <a:xfrm>
            <a:off x="166250" y="1931775"/>
            <a:ext cx="2724300" cy="3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-More room in lstat dense area </a:t>
            </a:r>
            <a:r>
              <a:rPr lang="en" sz="1500"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will decrease the price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Individually rm increase the house price but adding interaction, people see bigger house don’t fit in the higher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lstat dense area.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- High dense lstat area with high ptratio also decrease the price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3253700" y="186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{EC001B92-B822-48E8-8A12-FFF80B4BFF37}</a:tableStyleId>
              </a:tblPr>
              <a:tblGrid>
                <a:gridCol w="2861450"/>
                <a:gridCol w="2861450"/>
              </a:tblGrid>
              <a:tr h="58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Variable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1E3A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Coefficient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1E3A8A"/>
                    </a:solidFill>
                  </a:tcPr>
                </a:tc>
              </a:tr>
              <a:tr h="659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lstat:rm</a:t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-1.26352 </a:t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8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lstat:ptratio</a:t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-0.36864</a:t>
                      </a:r>
                      <a:endParaRPr sz="1300"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924608" y="149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Model </a:t>
            </a:r>
            <a:endParaRPr sz="54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Performance</a:t>
            </a:r>
            <a:r>
              <a:rPr lang="en" sz="54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  </a:t>
            </a:r>
            <a:endParaRPr sz="54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4801500" y="2102700"/>
            <a:ext cx="43425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Implementing LOOCV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(Leave- one-out cross validation) on various model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66250" y="307075"/>
            <a:ext cx="3003000" cy="4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Single variable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Multiple Variable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4"/>
          <p:cNvSpPr txBox="1"/>
          <p:nvPr>
            <p:ph idx="4294967295" type="subTitle"/>
          </p:nvPr>
        </p:nvSpPr>
        <p:spPr>
          <a:xfrm>
            <a:off x="166250" y="2985600"/>
            <a:ext cx="27243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More variables leads to lower prediction error in this dataset.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8" name="Google Shape;128;p24"/>
          <p:cNvGraphicFramePr/>
          <p:nvPr/>
        </p:nvGraphicFramePr>
        <p:xfrm>
          <a:off x="3244400" y="68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{EC001B92-B822-48E8-8A12-FFF80B4BFF37}</a:tableStyleId>
              </a:tblPr>
              <a:tblGrid>
                <a:gridCol w="2861450"/>
                <a:gridCol w="2861450"/>
              </a:tblGrid>
              <a:tr h="58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Variable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1E3A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Error Rate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1E3A8A"/>
                    </a:solidFill>
                  </a:tcPr>
                </a:tc>
              </a:tr>
              <a:tr h="659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lstat</a:t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38.89010</a:t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8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ptratio</a:t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63.24516</a:t>
                      </a:r>
                      <a:endParaRPr sz="1300"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1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</a:t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44.21666</a:t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29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lstat+ nox+ptratio+tax+black+rad+dis+rm+nox+chas+zn+crim+indus</a:t>
                      </a:r>
                      <a:endParaRPr>
                        <a:solidFill>
                          <a:srgbClr val="3C40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highlight>
                            <a:srgbClr val="C9DAF8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23.57196</a:t>
                      </a:r>
                      <a:endParaRPr>
                        <a:solidFill>
                          <a:srgbClr val="3C4043"/>
                        </a:solidFill>
                        <a:highlight>
                          <a:srgbClr val="C9DAF8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66250" y="307075"/>
            <a:ext cx="3003000" cy="4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Multivariate model on various 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degree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5"/>
          <p:cNvSpPr txBox="1"/>
          <p:nvPr>
            <p:ph idx="4294967295" type="subTitle"/>
          </p:nvPr>
        </p:nvSpPr>
        <p:spPr>
          <a:xfrm>
            <a:off x="166250" y="2985600"/>
            <a:ext cx="25590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C40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C40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4043"/>
                </a:solidFill>
                <a:latin typeface="Lato"/>
                <a:ea typeface="Lato"/>
                <a:cs typeface="Lato"/>
                <a:sym typeface="Lato"/>
              </a:rPr>
              <a:t>In the 2 degree model show </a:t>
            </a:r>
            <a:r>
              <a:rPr lang="en" sz="1300">
                <a:solidFill>
                  <a:srgbClr val="3C4043"/>
                </a:solidFill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sharp decline in error</a:t>
            </a:r>
            <a:r>
              <a:rPr lang="en" sz="1300">
                <a:solidFill>
                  <a:srgbClr val="3C4043"/>
                </a:solidFill>
                <a:latin typeface="Lato"/>
                <a:ea typeface="Lato"/>
                <a:cs typeface="Lato"/>
                <a:sym typeface="Lato"/>
              </a:rPr>
              <a:t> rate but the lowest is in the 5 degree and start to overfit in 9 degree</a:t>
            </a:r>
            <a:endParaRPr sz="1500">
              <a:solidFill>
                <a:srgbClr val="3C40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5" title="Rplot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75" y="0"/>
            <a:ext cx="64187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>
            <p:ph idx="4294967295" type="subTitle"/>
          </p:nvPr>
        </p:nvSpPr>
        <p:spPr>
          <a:xfrm>
            <a:off x="110450" y="2645050"/>
            <a:ext cx="25590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4043"/>
                </a:solidFill>
                <a:latin typeface="Lato"/>
                <a:ea typeface="Lato"/>
                <a:cs typeface="Lato"/>
                <a:sym typeface="Lato"/>
              </a:rPr>
              <a:t>I used polynomial  on lstat &amp; rm  and left other variable linear.</a:t>
            </a:r>
            <a:endParaRPr sz="1500">
              <a:solidFill>
                <a:srgbClr val="3C40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1030800" y="2082600"/>
            <a:ext cx="8535300" cy="9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Conclusion</a:t>
            </a:r>
            <a:endParaRPr sz="60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4572000" y="364150"/>
            <a:ext cx="4342500" cy="49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Combining socioeconomic (lstat, ptratio, black), environmental (nox, dis), structural (rm, tax, indus), and accessibility (rad, zn, chas, crim) variables provides a more balanced and accurate predictor of housing prices.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 cross-validation approach (LOOCV) was applied to evaluate model performance.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The model achieved a prediction error rate of ~15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, an error of ~15 means the model is, on average, off by about $15,000.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There is a significant improvement of error rate of simpler single-variable or lower-degree models (which showed errors in the 20–30+ range).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1030800" y="2082600"/>
            <a:ext cx="8535300" cy="9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Appendix</a:t>
            </a:r>
            <a:endParaRPr sz="60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5027775" y="0"/>
            <a:ext cx="3682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Linear model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fit1 &lt;- lm(medv~lstat, data=boston);summary(fit1)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fit4h &lt;- lm(medv~ptratio, data = boston); summary(fit4h)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fit8 &lt;- lm(medv~rm,boston); summary(fit8)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fit11 &lt;- lm(medv~lstat*ptratio*rm,boston); summary(fit11)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Loocv with various variable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# Fit more varible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glm.fit6 &lt;- glm(medv ~lstat+ nox+ptratio+tax+black+rad+dis+rm+nox+chas+zn+crim+indus, data = Boston)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coef(glm.fit6)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# LOOCV (default K = n, so it's Leave-One-Out)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cv.error6 &lt;- cv.glm(Boston, glm.fit6)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# Print LOOCV MSE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cv.error6$delta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cv.error6 &lt;- rep(0, 10)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for (d in 1:10) {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glm.fit6 &lt;- glm(medv ~ poly(lstat, d) + poly(rm, d) + ptratio + nox+ tax + black + rad + dis + chas + zn + crim ,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                data = Boston)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  cv.error6[d] &lt;- cv.glm(Boston, glm.fit6)$delta[1]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cv.error6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924608" y="149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Executive </a:t>
            </a:r>
            <a:endParaRPr sz="55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Summary</a:t>
            </a:r>
            <a:endParaRPr sz="55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572000" y="354850"/>
            <a:ext cx="4342500" cy="49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ombining socioeconomic (lstat, ptratio, black), environmental (nox, dis), structural (rm, tax, indus), and accessibility (rad, zn, chas, crim) variables provides a more balanced and accurate predictor of housing prices.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cross-validation approach (LOOCV) was applied to evaluate model performance.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The model achieved a prediction error rate of ~15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, an error of ~15 means the model is, on average, off by about $15,000.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There is a significant improvement of error rate of simpler single-variable or lower-degree models (which showed errors in the 20–30+ range).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699000" y="3391700"/>
            <a:ext cx="3873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latin typeface="Roboto Condensed"/>
                <a:ea typeface="Roboto Condensed"/>
                <a:cs typeface="Roboto Condensed"/>
                <a:sym typeface="Roboto Condensed"/>
              </a:rPr>
              <a:t>Boston Housing Price Analysis</a:t>
            </a:r>
            <a:endParaRPr sz="208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924608" y="149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Context </a:t>
            </a:r>
            <a:endParaRPr sz="55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Definition</a:t>
            </a:r>
            <a:endParaRPr sz="55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4206075" y="0"/>
            <a:ext cx="4938000" cy="5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3C4043"/>
                </a:solidFill>
              </a:rPr>
              <a:t>The following describes the dataset columns: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CRIM</a:t>
            </a:r>
            <a:r>
              <a:rPr lang="en" sz="1400">
                <a:solidFill>
                  <a:srgbClr val="3C4043"/>
                </a:solidFill>
              </a:rPr>
              <a:t> - per capita crime rate by town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ZN</a:t>
            </a:r>
            <a:r>
              <a:rPr lang="en" sz="1400">
                <a:solidFill>
                  <a:srgbClr val="3C4043"/>
                </a:solidFill>
              </a:rPr>
              <a:t> - proportion of residential land zoned for lots over 25,000 sq.ft.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INDUS</a:t>
            </a:r>
            <a:r>
              <a:rPr lang="en" sz="1400">
                <a:solidFill>
                  <a:srgbClr val="3C4043"/>
                </a:solidFill>
              </a:rPr>
              <a:t> - proportion of non-retail business acres per town.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CHAS</a:t>
            </a:r>
            <a:r>
              <a:rPr lang="en" sz="1400">
                <a:solidFill>
                  <a:srgbClr val="3C4043"/>
                </a:solidFill>
              </a:rPr>
              <a:t> - Charles River dummy variable (1 if tract bounds river; 0 otherwise)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NOX</a:t>
            </a:r>
            <a:r>
              <a:rPr lang="en" sz="1400">
                <a:solidFill>
                  <a:srgbClr val="3C4043"/>
                </a:solidFill>
              </a:rPr>
              <a:t> - nitric oxides concentration (parts per 10 million)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RM</a:t>
            </a:r>
            <a:r>
              <a:rPr lang="en" sz="1400">
                <a:solidFill>
                  <a:srgbClr val="3C4043"/>
                </a:solidFill>
              </a:rPr>
              <a:t> - average number of rooms per dwelling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AGE</a:t>
            </a:r>
            <a:r>
              <a:rPr lang="en" sz="1400">
                <a:solidFill>
                  <a:srgbClr val="3C4043"/>
                </a:solidFill>
              </a:rPr>
              <a:t> - proportion of owner-occupied units built prior to 1940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DIS</a:t>
            </a:r>
            <a:r>
              <a:rPr lang="en" sz="1400">
                <a:solidFill>
                  <a:srgbClr val="3C4043"/>
                </a:solidFill>
              </a:rPr>
              <a:t> - weighted distances to five Boston employment centres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RAD</a:t>
            </a:r>
            <a:r>
              <a:rPr lang="en" sz="1400">
                <a:solidFill>
                  <a:srgbClr val="3C4043"/>
                </a:solidFill>
              </a:rPr>
              <a:t> - index of accessibility to radial highways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TAX</a:t>
            </a:r>
            <a:r>
              <a:rPr lang="en" sz="1400">
                <a:solidFill>
                  <a:srgbClr val="3C4043"/>
                </a:solidFill>
              </a:rPr>
              <a:t> - full-value property-tax rate per $10,000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PTRATIO</a:t>
            </a:r>
            <a:r>
              <a:rPr lang="en" sz="1400">
                <a:solidFill>
                  <a:srgbClr val="3C4043"/>
                </a:solidFill>
              </a:rPr>
              <a:t> - pupil-teacher ratio by town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B</a:t>
            </a:r>
            <a:r>
              <a:rPr lang="en" sz="1400">
                <a:solidFill>
                  <a:srgbClr val="3C4043"/>
                </a:solidFill>
              </a:rPr>
              <a:t> - 1000(Bk - 0.63)^2 where Bk is the proportion of blacks by town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LSTAT</a:t>
            </a:r>
            <a:r>
              <a:rPr lang="en" sz="1400">
                <a:solidFill>
                  <a:srgbClr val="3C4043"/>
                </a:solidFill>
              </a:rPr>
              <a:t> - % lower status of the population</a:t>
            </a:r>
            <a:endParaRPr sz="1400">
              <a:solidFill>
                <a:srgbClr val="3C4043"/>
              </a:solidFill>
            </a:endParaRPr>
          </a:p>
          <a:p>
            <a:pPr indent="-317500" lvl="0" marL="736600" marR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b="1" lang="en" sz="1400">
                <a:solidFill>
                  <a:srgbClr val="3C4043"/>
                </a:solidFill>
              </a:rPr>
              <a:t>MEDV</a:t>
            </a:r>
            <a:r>
              <a:rPr lang="en" sz="1400">
                <a:solidFill>
                  <a:srgbClr val="3C4043"/>
                </a:solidFill>
              </a:rPr>
              <a:t> - Median value of owner-occupied homes in $1000's</a:t>
            </a:r>
            <a:endParaRPr sz="140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055800" y="3507750"/>
            <a:ext cx="309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3C4043"/>
                </a:solidFill>
              </a:rPr>
              <a:t>The Boston Housing Dataset is a derived from information collected by the U.S. Census Service concerning housing in the area of </a:t>
            </a:r>
            <a:r>
              <a:rPr lang="en" sz="1100" u="sng">
                <a:solidFill>
                  <a:srgbClr val="008AB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Boston MA</a:t>
            </a:r>
            <a:r>
              <a:rPr lang="en" sz="1100">
                <a:solidFill>
                  <a:srgbClr val="3C4043"/>
                </a:solidFill>
              </a:rPr>
              <a:t>. 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924608" y="149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Methodology </a:t>
            </a:r>
            <a:endParaRPr sz="55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&amp; Tools Used</a:t>
            </a:r>
            <a:endParaRPr sz="55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5706775" y="945750"/>
            <a:ext cx="2981700" cy="3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Methods: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lphaL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Multilinear Regression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lphaL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Cross-Validation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Tools: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lphaL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R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lphaL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ChatGPT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924608" y="149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Key </a:t>
            </a:r>
            <a:endParaRPr sz="55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E3A8A"/>
                </a:solidFill>
                <a:latin typeface="Lato Black"/>
                <a:ea typeface="Lato Black"/>
                <a:cs typeface="Lato Black"/>
                <a:sym typeface="Lato Black"/>
              </a:rPr>
              <a:t>Findings</a:t>
            </a:r>
            <a:endParaRPr sz="5500">
              <a:solidFill>
                <a:srgbClr val="1E3A8A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66250" y="350725"/>
            <a:ext cx="2613300" cy="4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2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Most Correlated V</a:t>
            </a:r>
            <a:r>
              <a:rPr b="1" lang="en" sz="3022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ariable</a:t>
            </a:r>
            <a:r>
              <a:rPr b="1" lang="en" sz="3022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 with </a:t>
            </a:r>
            <a:r>
              <a:rPr b="1" lang="en" sz="3022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House price</a:t>
            </a:r>
            <a:endParaRPr b="1" sz="3022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22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Medv( Median Value of Owner-Occupied homes in $1000’s)</a:t>
            </a:r>
            <a:endParaRPr b="1" sz="1222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4043"/>
              </a:solidFill>
            </a:endParaRPr>
          </a:p>
          <a:p>
            <a:pPr indent="-302260" lvl="0" marL="457200" marR="279400" rtl="0" algn="l"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ct val="100000"/>
              <a:buAutoNum type="arabicPeriod"/>
            </a:pPr>
            <a:r>
              <a:rPr b="1" lang="en" sz="1288">
                <a:solidFill>
                  <a:srgbClr val="3C4043"/>
                </a:solidFill>
              </a:rPr>
              <a:t>LSTAT</a:t>
            </a:r>
            <a:r>
              <a:rPr lang="en" sz="1288">
                <a:solidFill>
                  <a:srgbClr val="3C4043"/>
                </a:solidFill>
              </a:rPr>
              <a:t> - % lower status of the population</a:t>
            </a:r>
            <a:endParaRPr sz="1288">
              <a:solidFill>
                <a:srgbClr val="3C4043"/>
              </a:solidFill>
            </a:endParaRPr>
          </a:p>
          <a:p>
            <a:pPr indent="-30226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AutoNum type="arabicPeriod"/>
            </a:pPr>
            <a:r>
              <a:rPr b="1" lang="en" sz="1288">
                <a:solidFill>
                  <a:srgbClr val="3C4043"/>
                </a:solidFill>
              </a:rPr>
              <a:t>RM</a:t>
            </a:r>
            <a:r>
              <a:rPr lang="en" sz="1288">
                <a:solidFill>
                  <a:srgbClr val="3C4043"/>
                </a:solidFill>
              </a:rPr>
              <a:t> - average number of rooms per dwelling</a:t>
            </a:r>
            <a:endParaRPr sz="1288">
              <a:solidFill>
                <a:srgbClr val="3C4043"/>
              </a:solidFill>
            </a:endParaRPr>
          </a:p>
          <a:p>
            <a:pPr indent="-30226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AutoNum type="arabicPeriod"/>
            </a:pPr>
            <a:r>
              <a:rPr b="1" lang="en" sz="1288">
                <a:solidFill>
                  <a:srgbClr val="3C4043"/>
                </a:solidFill>
              </a:rPr>
              <a:t>PTRATIO</a:t>
            </a:r>
            <a:r>
              <a:rPr lang="en" sz="1288">
                <a:solidFill>
                  <a:srgbClr val="3C4043"/>
                </a:solidFill>
              </a:rPr>
              <a:t> - pupil-teacher ratio by town</a:t>
            </a:r>
            <a:endParaRPr sz="1288">
              <a:solidFill>
                <a:srgbClr val="3C4043"/>
              </a:solidFill>
            </a:endParaRPr>
          </a:p>
          <a:p>
            <a:pPr indent="-30226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AutoNum type="arabicPeriod"/>
            </a:pPr>
            <a:r>
              <a:rPr b="1" lang="en" sz="1288">
                <a:solidFill>
                  <a:srgbClr val="3C4043"/>
                </a:solidFill>
              </a:rPr>
              <a:t>INDUS</a:t>
            </a:r>
            <a:r>
              <a:rPr lang="en" sz="1288">
                <a:solidFill>
                  <a:srgbClr val="3C4043"/>
                </a:solidFill>
              </a:rPr>
              <a:t> - proportion of non-retail business acres per town.</a:t>
            </a:r>
            <a:endParaRPr sz="1288">
              <a:solidFill>
                <a:srgbClr val="3C4043"/>
              </a:solidFill>
            </a:endParaRPr>
          </a:p>
          <a:p>
            <a:pPr indent="-30226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AutoNum type="arabicPeriod"/>
            </a:pPr>
            <a:r>
              <a:rPr b="1" lang="en" sz="1288">
                <a:solidFill>
                  <a:srgbClr val="3C4043"/>
                </a:solidFill>
              </a:rPr>
              <a:t>TAX</a:t>
            </a:r>
            <a:r>
              <a:rPr lang="en" sz="1288">
                <a:solidFill>
                  <a:srgbClr val="3C4043"/>
                </a:solidFill>
              </a:rPr>
              <a:t> - full-value property-tax rate per $10,000</a:t>
            </a:r>
            <a:endParaRPr sz="1288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8" title="Rplot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353" y="0"/>
            <a:ext cx="6277647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 title="Rplot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050" y="0"/>
            <a:ext cx="64159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 title="Most correlated to medv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150" y="0"/>
            <a:ext cx="641594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66250" y="350725"/>
            <a:ext cx="2561700" cy="4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House Price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b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Lower Status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Population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Linear </a:t>
            </a:r>
            <a:r>
              <a:rPr b="1" lang="en" sz="2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vs </a:t>
            </a:r>
            <a:r>
              <a:rPr b="1"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Polynomial</a:t>
            </a:r>
            <a:endParaRPr b="1" sz="2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Higher 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lstat level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decrease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house price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9" title="Rplot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50" y="0"/>
            <a:ext cx="6415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66250" y="350725"/>
            <a:ext cx="2991900" cy="4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House Price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b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Pupil-Teacher Ratio</a:t>
            </a:r>
            <a:endParaRPr b="1"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Linear </a:t>
            </a:r>
            <a:r>
              <a:rPr b="1" lang="en" sz="2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vs </a:t>
            </a:r>
            <a:r>
              <a:rPr b="1"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Polynomial</a:t>
            </a:r>
            <a:endParaRPr b="1" sz="2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Higher ptratio (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student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than teacher)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decrease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house price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20" title="Rplot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50" y="0"/>
            <a:ext cx="6415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66250" y="350725"/>
            <a:ext cx="2991900" cy="4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House Price</a:t>
            </a:r>
            <a:endParaRPr b="1" sz="3000">
              <a:solidFill>
                <a:srgbClr val="1E3A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b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3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Number of Rooms</a:t>
            </a:r>
            <a:endParaRPr b="1" sz="3200">
              <a:solidFill>
                <a:srgbClr val="59A1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Linear </a:t>
            </a:r>
            <a:r>
              <a:rPr b="1" lang="en" sz="2000">
                <a:solidFill>
                  <a:srgbClr val="1E3A8A"/>
                </a:solidFill>
                <a:latin typeface="Lato"/>
                <a:ea typeface="Lato"/>
                <a:cs typeface="Lato"/>
                <a:sym typeface="Lato"/>
              </a:rPr>
              <a:t>vs </a:t>
            </a:r>
            <a:r>
              <a:rPr b="1"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Polynomial</a:t>
            </a:r>
            <a:endParaRPr b="1" sz="30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59A1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room</a:t>
            </a: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increase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house price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21" title="Rplot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50" y="0"/>
            <a:ext cx="64159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 title="Rplot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050" y="0"/>
            <a:ext cx="6415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