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19" r:id="rId19"/>
    <p:sldId id="320" r:id="rId20"/>
    <p:sldId id="32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ies J. Welgemoed" initials="AJW" lastIdx="3" clrIdx="0">
    <p:extLst>
      <p:ext uri="{19B8F6BF-5375-455C-9EA6-DF929625EA0E}">
        <p15:presenceInfo xmlns:p15="http://schemas.microsoft.com/office/powerpoint/2012/main" userId="S-1-5-21-2125482180-4073097179-1452864727-17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F21"/>
    <a:srgbClr val="DD322F"/>
    <a:srgbClr val="FFD500"/>
    <a:srgbClr val="FFE9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889" autoAdjust="0"/>
  </p:normalViewPr>
  <p:slideViewPr>
    <p:cSldViewPr snapToGrid="0">
      <p:cViewPr varScale="1">
        <p:scale>
          <a:sx n="82" d="100"/>
          <a:sy n="82" d="100"/>
        </p:scale>
        <p:origin x="555" y="5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3D02B5-8E51-42DE-BF35-57E3223CE2FC}" type="datetimeFigureOut">
              <a:rPr lang="en-GB" smtClean="0"/>
              <a:t>08/09/2025</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85D23A-1BBD-453A-A713-AA220B5C3FFF}" type="slidenum">
              <a:rPr lang="en-GB" smtClean="0"/>
              <a:t>‹#›</a:t>
            </a:fld>
            <a:endParaRPr lang="en-GB"/>
          </a:p>
        </p:txBody>
      </p:sp>
    </p:spTree>
    <p:extLst>
      <p:ext uri="{BB962C8B-B14F-4D97-AF65-F5344CB8AC3E}">
        <p14:creationId xmlns:p14="http://schemas.microsoft.com/office/powerpoint/2010/main" val="120720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DB8B5-237E-4C41-AC67-45ED2B6F9F05}" type="datetimeFigureOut">
              <a:rPr lang="en-GB" smtClean="0"/>
              <a:t>08/09/2025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1402F-95FE-4318-9635-A0FAD1F1B3BF}" type="slidenum">
              <a:rPr lang="en-GB" smtClean="0"/>
              <a:t>‹#›</a:t>
            </a:fld>
            <a:endParaRPr lang="en-GB"/>
          </a:p>
        </p:txBody>
      </p:sp>
    </p:spTree>
    <p:extLst>
      <p:ext uri="{BB962C8B-B14F-4D97-AF65-F5344CB8AC3E}">
        <p14:creationId xmlns:p14="http://schemas.microsoft.com/office/powerpoint/2010/main" val="388135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Introduce</a:t>
            </a:r>
            <a:r>
              <a:rPr lang="en-ZA" baseline="0" dirty="0"/>
              <a:t> yourself to the students and also find out there names</a:t>
            </a:r>
          </a:p>
          <a:p>
            <a:pPr marL="0" marR="0" lvl="0" indent="0" algn="l" defTabSz="914400" rtl="0" eaLnBrk="1" fontAlgn="auto" latinLnBrk="0" hangingPunct="1">
              <a:lnSpc>
                <a:spcPct val="100000"/>
              </a:lnSpc>
              <a:spcBef>
                <a:spcPts val="0"/>
              </a:spcBef>
              <a:spcAft>
                <a:spcPts val="0"/>
              </a:spcAft>
              <a:buClrTx/>
              <a:buSzTx/>
              <a:buFontTx/>
              <a:buNone/>
              <a:tabLst/>
              <a:defRPr/>
            </a:pPr>
            <a:r>
              <a:rPr lang="en-ZA" baseline="0" dirty="0"/>
              <a:t>Have them give you in 30 seconds a summary of who they are and what there interest in IT is</a:t>
            </a:r>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1</a:t>
            </a:fld>
            <a:endParaRPr lang="en-GB"/>
          </a:p>
        </p:txBody>
      </p:sp>
    </p:spTree>
    <p:extLst>
      <p:ext uri="{BB962C8B-B14F-4D97-AF65-F5344CB8AC3E}">
        <p14:creationId xmlns:p14="http://schemas.microsoft.com/office/powerpoint/2010/main" val="510218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2</a:t>
            </a:fld>
            <a:endParaRPr lang="en-GB"/>
          </a:p>
        </p:txBody>
      </p:sp>
    </p:spTree>
    <p:extLst>
      <p:ext uri="{BB962C8B-B14F-4D97-AF65-F5344CB8AC3E}">
        <p14:creationId xmlns:p14="http://schemas.microsoft.com/office/powerpoint/2010/main" val="3966941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7</a:t>
            </a:fld>
            <a:endParaRPr lang="en-GB"/>
          </a:p>
        </p:txBody>
      </p:sp>
    </p:spTree>
    <p:extLst>
      <p:ext uri="{BB962C8B-B14F-4D97-AF65-F5344CB8AC3E}">
        <p14:creationId xmlns:p14="http://schemas.microsoft.com/office/powerpoint/2010/main" val="696945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9</a:t>
            </a:fld>
            <a:endParaRPr lang="en-GB"/>
          </a:p>
        </p:txBody>
      </p:sp>
    </p:spTree>
    <p:extLst>
      <p:ext uri="{BB962C8B-B14F-4D97-AF65-F5344CB8AC3E}">
        <p14:creationId xmlns:p14="http://schemas.microsoft.com/office/powerpoint/2010/main" val="284918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14</a:t>
            </a:fld>
            <a:endParaRPr lang="en-GB"/>
          </a:p>
        </p:txBody>
      </p:sp>
    </p:spTree>
    <p:extLst>
      <p:ext uri="{BB962C8B-B14F-4D97-AF65-F5344CB8AC3E}">
        <p14:creationId xmlns:p14="http://schemas.microsoft.com/office/powerpoint/2010/main" val="2537568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16</a:t>
            </a:fld>
            <a:endParaRPr lang="en-GB"/>
          </a:p>
        </p:txBody>
      </p:sp>
    </p:spTree>
    <p:extLst>
      <p:ext uri="{BB962C8B-B14F-4D97-AF65-F5344CB8AC3E}">
        <p14:creationId xmlns:p14="http://schemas.microsoft.com/office/powerpoint/2010/main" val="39343209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400" y="-19878"/>
            <a:ext cx="12203333" cy="6877878"/>
          </a:xfrm>
          <a:prstGeom prst="rect">
            <a:avLst/>
          </a:prstGeom>
        </p:spPr>
      </p:pic>
      <p:sp>
        <p:nvSpPr>
          <p:cNvPr id="2" name="Title 1"/>
          <p:cNvSpPr>
            <a:spLocks noGrp="1"/>
          </p:cNvSpPr>
          <p:nvPr>
            <p:ph type="ctrTitle"/>
          </p:nvPr>
        </p:nvSpPr>
        <p:spPr>
          <a:xfrm>
            <a:off x="576471" y="4263886"/>
            <a:ext cx="6728790" cy="1551733"/>
          </a:xfrm>
          <a:solidFill>
            <a:schemeClr val="bg1">
              <a:lumMod val="95000"/>
              <a:alpha val="50000"/>
            </a:schemeClr>
          </a:solidFill>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576472" y="5861745"/>
            <a:ext cx="6728790" cy="502823"/>
          </a:xfrm>
          <a:solidFill>
            <a:schemeClr val="bg1">
              <a:lumMod val="95000"/>
              <a:alpha val="50000"/>
            </a:schemeClr>
          </a:solidFill>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16" name="Picture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17" name="Rectangle 16"/>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8" name="Rectangle 17"/>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Isosceles Triangle 18"/>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59879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9" name="Rectangle 8"/>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348484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08/09/2025</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1138896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08/09/2025</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166835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Isosceles Triangle 9"/>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userDrawn="1"/>
        </p:nvSpPr>
        <p:spPr>
          <a:xfrm>
            <a:off x="11673052" y="63682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274355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13" name="Content Placeholder 3"/>
          <p:cNvPicPr>
            <a:picLocks noChangeAspect="1"/>
          </p:cNvPicPr>
          <p:nvPr userDrawn="1"/>
        </p:nvPicPr>
        <p:blipFill rotWithShape="1">
          <a:blip r:embed="rId2" cstate="screen">
            <a:extLst>
              <a:ext uri="{28A0092B-C50C-407E-A947-70E740481C1C}">
                <a14:useLocalDpi xmlns:a14="http://schemas.microsoft.com/office/drawing/2010/main"/>
              </a:ext>
            </a:extLst>
          </a:blip>
          <a:srcRect t="-1"/>
          <a:stretch/>
        </p:blipFill>
        <p:spPr>
          <a:xfrm>
            <a:off x="0" y="-1"/>
            <a:ext cx="12192000" cy="6847367"/>
          </a:xfrm>
          <a:prstGeom prst="rect">
            <a:avLst/>
          </a:prstGeom>
        </p:spPr>
      </p:pic>
      <p:sp>
        <p:nvSpPr>
          <p:cNvPr id="2" name="Title 1"/>
          <p:cNvSpPr>
            <a:spLocks noGrp="1"/>
          </p:cNvSpPr>
          <p:nvPr>
            <p:ph type="title"/>
          </p:nvPr>
        </p:nvSpPr>
        <p:spPr>
          <a:solidFill>
            <a:schemeClr val="bg1">
              <a:lumMod val="95000"/>
              <a:alpha val="50000"/>
            </a:schemeClr>
          </a:solidFill>
        </p:spPr>
        <p:txBody>
          <a:bodyPr/>
          <a:lstStyle/>
          <a:p>
            <a:r>
              <a:rPr lang="en-US"/>
              <a:t>Click to edit Master title style</a:t>
            </a:r>
            <a:endParaRPr lang="en-GB"/>
          </a:p>
        </p:txBody>
      </p:sp>
      <p:sp>
        <p:nvSpPr>
          <p:cNvPr id="3" name="Content Placeholder 2"/>
          <p:cNvSpPr>
            <a:spLocks noGrp="1"/>
          </p:cNvSpPr>
          <p:nvPr>
            <p:ph idx="1"/>
          </p:nvPr>
        </p:nvSpPr>
        <p:spPr>
          <a:solidFill>
            <a:schemeClr val="bg1">
              <a:lumMod val="95000"/>
              <a:alpha val="5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Isosceles Triangle 9"/>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userDrawn="1"/>
        </p:nvSpPr>
        <p:spPr>
          <a:xfrm>
            <a:off x="11673052" y="63682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303306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08/09/2025</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118801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08/09/2025</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4556" y="-149670"/>
            <a:ext cx="2156792" cy="1350718"/>
          </a:xfrm>
          <a:prstGeom prst="rect">
            <a:avLst/>
          </a:prstGeom>
        </p:spPr>
      </p:pic>
      <p:sp>
        <p:nvSpPr>
          <p:cNvPr id="9" name="Rectangle 8"/>
          <p:cNvSpPr/>
          <p:nvPr userDrawn="1"/>
        </p:nvSpPr>
        <p:spPr>
          <a:xfrm>
            <a:off x="-2400" y="65508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0000" y="62460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0226" y="62460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1467" y="62460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txBox="1">
            <a:spLocks/>
          </p:cNvSpPr>
          <p:nvPr userDrawn="1"/>
        </p:nvSpPr>
        <p:spPr>
          <a:xfrm>
            <a:off x="11670652" y="63658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119952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11" name="Rectangle 10"/>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2" name="Rectangle 11"/>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Isosceles Triangle 12"/>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lide Number Placeholder 5"/>
          <p:cNvSpPr>
            <a:spLocks noGrp="1"/>
          </p:cNvSpPr>
          <p:nvPr>
            <p:ph type="sldNum" sz="quarter" idx="10"/>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00113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7" name="Rectangle 6"/>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8" name="Rectangle 7"/>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Isosceles Triangle 8"/>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97750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6" name="Rectangle 5"/>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7" name="Rectangle 6"/>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Isosceles Triangle 7"/>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45873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9" name="Rectangle 8"/>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96108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08036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Bebas Neue Bold" panose="020B0606020202050201"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antGarde Bk BT" panose="020B04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antGarde Bk BT" panose="020B04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antGarde Bk BT" panose="020B04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antGarde Bk BT" panose="020B04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antGarde Bk BT" panose="020B04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470" y="3161488"/>
            <a:ext cx="10981215" cy="2654131"/>
          </a:xfrm>
          <a:solidFill>
            <a:schemeClr val="bg1">
              <a:lumMod val="95000"/>
              <a:alpha val="78000"/>
            </a:schemeClr>
          </a:solidFill>
        </p:spPr>
        <p:txBody>
          <a:bodyPr>
            <a:normAutofit fontScale="90000"/>
          </a:bodyPr>
          <a:lstStyle/>
          <a:p>
            <a:br>
              <a:rPr lang="en-ZA" sz="5400" dirty="0"/>
            </a:br>
            <a:br>
              <a:rPr lang="en-ZA" sz="5400" dirty="0"/>
            </a:br>
            <a:br>
              <a:rPr lang="en-ZA" sz="5400" dirty="0"/>
            </a:br>
            <a:br>
              <a:rPr lang="en-ZA" sz="4800" dirty="0"/>
            </a:br>
            <a:r>
              <a:rPr lang="en-ZA" sz="4800" dirty="0"/>
              <a:t>Business Intelligence</a:t>
            </a:r>
            <a:br>
              <a:rPr lang="en-ZA" sz="5400" dirty="0"/>
            </a:br>
            <a:r>
              <a:rPr lang="en-ZA" sz="3200" dirty="0"/>
              <a:t>G. Mudare</a:t>
            </a:r>
            <a:br>
              <a:rPr lang="en-GB" sz="4000" dirty="0"/>
            </a:br>
            <a:endParaRPr lang="en-GB" sz="4000" dirty="0"/>
          </a:p>
        </p:txBody>
      </p:sp>
    </p:spTree>
    <p:extLst>
      <p:ext uri="{BB962C8B-B14F-4D97-AF65-F5344CB8AC3E}">
        <p14:creationId xmlns:p14="http://schemas.microsoft.com/office/powerpoint/2010/main" val="4265152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51E7-F0D0-4BF8-8FD0-0246529B9745}"/>
              </a:ext>
            </a:extLst>
          </p:cNvPr>
          <p:cNvSpPr>
            <a:spLocks noGrp="1"/>
          </p:cNvSpPr>
          <p:nvPr>
            <p:ph type="title"/>
          </p:nvPr>
        </p:nvSpPr>
        <p:spPr>
          <a:xfrm>
            <a:off x="838200" y="365125"/>
            <a:ext cx="10515600" cy="701675"/>
          </a:xfrm>
        </p:spPr>
        <p:txBody>
          <a:bodyPr/>
          <a:lstStyle/>
          <a:p>
            <a:pPr algn="ctr"/>
            <a:r>
              <a:rPr lang="en-ZA" sz="4000" dirty="0">
                <a:solidFill>
                  <a:prstClr val="black"/>
                </a:solidFill>
                <a:latin typeface="Calibri"/>
              </a:rPr>
              <a:t>Another Example</a:t>
            </a:r>
            <a:endParaRPr lang="en-ZA" dirty="0"/>
          </a:p>
        </p:txBody>
      </p:sp>
      <p:sp>
        <p:nvSpPr>
          <p:cNvPr id="3" name="Content Placeholder 2">
            <a:extLst>
              <a:ext uri="{FF2B5EF4-FFF2-40B4-BE49-F238E27FC236}">
                <a16:creationId xmlns:a16="http://schemas.microsoft.com/office/drawing/2014/main" id="{25C8E21D-0757-4DFD-A6D6-9BF00518F188}"/>
              </a:ext>
            </a:extLst>
          </p:cNvPr>
          <p:cNvSpPr>
            <a:spLocks noGrp="1"/>
          </p:cNvSpPr>
          <p:nvPr>
            <p:ph idx="1"/>
          </p:nvPr>
        </p:nvSpPr>
        <p:spPr>
          <a:xfrm>
            <a:off x="438150" y="1066800"/>
            <a:ext cx="11430000" cy="5110163"/>
          </a:xfrm>
        </p:spPr>
        <p:txBody>
          <a:bodyPr>
            <a:normAutofit lnSpcReduction="10000"/>
          </a:bodyPr>
          <a:lstStyle/>
          <a:p>
            <a:pPr marL="342900" lvl="0" indent="-342900">
              <a:lnSpc>
                <a:spcPct val="100000"/>
              </a:lnSpc>
              <a:spcBef>
                <a:spcPct val="20000"/>
              </a:spcBef>
            </a:pPr>
            <a:r>
              <a:rPr lang="en-ZA" sz="2200" dirty="0">
                <a:solidFill>
                  <a:prstClr val="black"/>
                </a:solidFill>
                <a:latin typeface="Calibri"/>
              </a:rPr>
              <a:t>Suppose, instead, that we are given the Electronics  shop relational database relating to purchases. </a:t>
            </a:r>
          </a:p>
          <a:p>
            <a:pPr marL="342900" lvl="0" indent="-342900">
              <a:lnSpc>
                <a:spcPct val="100000"/>
              </a:lnSpc>
              <a:spcBef>
                <a:spcPct val="20000"/>
              </a:spcBef>
            </a:pPr>
            <a:r>
              <a:rPr lang="en-ZA" sz="2200" dirty="0">
                <a:solidFill>
                  <a:prstClr val="black"/>
                </a:solidFill>
                <a:latin typeface="Calibri"/>
              </a:rPr>
              <a:t>A data mining system may find association rules like</a:t>
            </a:r>
          </a:p>
          <a:p>
            <a:pPr marL="342900" lvl="0" indent="-342900">
              <a:lnSpc>
                <a:spcPct val="100000"/>
              </a:lnSpc>
              <a:spcBef>
                <a:spcPct val="20000"/>
              </a:spcBef>
            </a:pPr>
            <a:endParaRPr lang="en-ZA" sz="2200" dirty="0">
              <a:solidFill>
                <a:prstClr val="black"/>
              </a:solidFill>
              <a:latin typeface="Calibri"/>
            </a:endParaRPr>
          </a:p>
          <a:p>
            <a:pPr marL="342900" lvl="0" indent="-342900">
              <a:lnSpc>
                <a:spcPct val="100000"/>
              </a:lnSpc>
              <a:spcBef>
                <a:spcPct val="20000"/>
              </a:spcBef>
            </a:pPr>
            <a:r>
              <a:rPr lang="en-ZA" sz="2200" b="1" i="1" dirty="0">
                <a:solidFill>
                  <a:srgbClr val="FF0000"/>
                </a:solidFill>
                <a:latin typeface="Calibri"/>
              </a:rPr>
              <a:t>age(X, “20:::29”) ^ income(X, 20K:::29K”)</a:t>
            </a:r>
            <a:r>
              <a:rPr lang="en-ZA" sz="2200" b="1" i="1" dirty="0">
                <a:solidFill>
                  <a:srgbClr val="FF0000"/>
                </a:solidFill>
                <a:latin typeface="Calibri"/>
                <a:sym typeface="Wingdings" pitchFamily="2" charset="2"/>
              </a:rPr>
              <a:t></a:t>
            </a:r>
            <a:r>
              <a:rPr lang="en-ZA" sz="2200" b="1" i="1" dirty="0">
                <a:solidFill>
                  <a:srgbClr val="FF0000"/>
                </a:solidFill>
                <a:latin typeface="Calibri"/>
              </a:rPr>
              <a:t>buys(X, “CD player”) [support = 2%, confidence = 60%]</a:t>
            </a:r>
          </a:p>
          <a:p>
            <a:pPr marL="342900" lvl="0" indent="-342900">
              <a:lnSpc>
                <a:spcPct val="100000"/>
              </a:lnSpc>
              <a:spcBef>
                <a:spcPct val="20000"/>
              </a:spcBef>
            </a:pPr>
            <a:endParaRPr lang="en-ZA" sz="2200" i="1" dirty="0">
              <a:solidFill>
                <a:prstClr val="black"/>
              </a:solidFill>
              <a:latin typeface="Calibri"/>
            </a:endParaRPr>
          </a:p>
          <a:p>
            <a:pPr marL="342900" lvl="0" indent="-342900">
              <a:lnSpc>
                <a:spcPct val="100000"/>
              </a:lnSpc>
              <a:spcBef>
                <a:spcPct val="20000"/>
              </a:spcBef>
            </a:pPr>
            <a:r>
              <a:rPr lang="en-ZA" sz="2200" dirty="0">
                <a:solidFill>
                  <a:prstClr val="black"/>
                </a:solidFill>
                <a:latin typeface="Calibri"/>
              </a:rPr>
              <a:t>The rule indicates that of the  Electronics customers under study, 2% are 20 to 29 years of age with an income of 20,000 to 29,000 and have purchased a CD player There is a 60% probability that a customer in this age and income group will purchase a CD player.</a:t>
            </a:r>
          </a:p>
          <a:p>
            <a:pPr marL="342900" lvl="0" indent="-342900">
              <a:lnSpc>
                <a:spcPct val="100000"/>
              </a:lnSpc>
              <a:spcBef>
                <a:spcPct val="20000"/>
              </a:spcBef>
            </a:pPr>
            <a:r>
              <a:rPr lang="en-ZA" sz="2200" dirty="0">
                <a:solidFill>
                  <a:prstClr val="black"/>
                </a:solidFill>
                <a:latin typeface="Calibri"/>
              </a:rPr>
              <a:t> </a:t>
            </a:r>
            <a:r>
              <a:rPr lang="en-ZA" sz="2200" dirty="0">
                <a:solidFill>
                  <a:srgbClr val="FF0000"/>
                </a:solidFill>
                <a:latin typeface="Calibri"/>
              </a:rPr>
              <a:t>Association rules </a:t>
            </a:r>
            <a:r>
              <a:rPr lang="en-ZA" sz="2200" dirty="0">
                <a:solidFill>
                  <a:prstClr val="black"/>
                </a:solidFill>
                <a:latin typeface="Calibri"/>
              </a:rPr>
              <a:t>are </a:t>
            </a:r>
            <a:r>
              <a:rPr lang="en-ZA" sz="2200" dirty="0">
                <a:solidFill>
                  <a:srgbClr val="FF0000"/>
                </a:solidFill>
                <a:latin typeface="Calibri"/>
              </a:rPr>
              <a:t>discarded </a:t>
            </a:r>
            <a:r>
              <a:rPr lang="en-ZA" sz="2200" dirty="0">
                <a:solidFill>
                  <a:prstClr val="black"/>
                </a:solidFill>
                <a:latin typeface="Calibri"/>
              </a:rPr>
              <a:t>as uninteresting </a:t>
            </a:r>
            <a:r>
              <a:rPr lang="en-ZA" sz="2200" dirty="0">
                <a:solidFill>
                  <a:srgbClr val="FF0000"/>
                </a:solidFill>
                <a:latin typeface="Calibri"/>
              </a:rPr>
              <a:t>if they do not satisf</a:t>
            </a:r>
            <a:r>
              <a:rPr lang="en-ZA" sz="2200" dirty="0">
                <a:solidFill>
                  <a:prstClr val="black"/>
                </a:solidFill>
                <a:latin typeface="Calibri"/>
              </a:rPr>
              <a:t>y both </a:t>
            </a:r>
            <a:r>
              <a:rPr lang="en-ZA" sz="2200" dirty="0">
                <a:solidFill>
                  <a:srgbClr val="FF0000"/>
                </a:solidFill>
                <a:latin typeface="Calibri"/>
              </a:rPr>
              <a:t>a minimum support threshold and a minimum confidence threshold</a:t>
            </a:r>
            <a:r>
              <a:rPr lang="en-ZA" sz="2200" dirty="0">
                <a:solidFill>
                  <a:prstClr val="black"/>
                </a:solidFill>
                <a:latin typeface="Calibri"/>
              </a:rPr>
              <a:t>. </a:t>
            </a:r>
          </a:p>
          <a:p>
            <a:pPr marL="342900" lvl="0" indent="-342900">
              <a:lnSpc>
                <a:spcPct val="100000"/>
              </a:lnSpc>
              <a:spcBef>
                <a:spcPct val="20000"/>
              </a:spcBef>
            </a:pPr>
            <a:r>
              <a:rPr lang="en-ZA" sz="2200" dirty="0">
                <a:solidFill>
                  <a:prstClr val="black"/>
                </a:solidFill>
                <a:latin typeface="Calibri"/>
              </a:rPr>
              <a:t>Additional analysis can be performed to uncover interesting statistical correlations between associated attribute-value pairs.</a:t>
            </a:r>
          </a:p>
          <a:p>
            <a:endParaRPr lang="en-ZA" dirty="0"/>
          </a:p>
        </p:txBody>
      </p:sp>
    </p:spTree>
    <p:extLst>
      <p:ext uri="{BB962C8B-B14F-4D97-AF65-F5344CB8AC3E}">
        <p14:creationId xmlns:p14="http://schemas.microsoft.com/office/powerpoint/2010/main" val="748923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935E-9CF5-4372-8905-7F88CD952E48}"/>
              </a:ext>
            </a:extLst>
          </p:cNvPr>
          <p:cNvSpPr>
            <a:spLocks noGrp="1"/>
          </p:cNvSpPr>
          <p:nvPr>
            <p:ph type="title"/>
          </p:nvPr>
        </p:nvSpPr>
        <p:spPr>
          <a:xfrm>
            <a:off x="838200" y="149224"/>
            <a:ext cx="10515600" cy="1063625"/>
          </a:xfrm>
        </p:spPr>
        <p:txBody>
          <a:bodyPr/>
          <a:lstStyle/>
          <a:p>
            <a:pPr algn="ctr"/>
            <a:r>
              <a:rPr lang="en-ZA" b="1" dirty="0"/>
              <a:t>Classification and Prediction</a:t>
            </a:r>
          </a:p>
        </p:txBody>
      </p:sp>
      <p:sp>
        <p:nvSpPr>
          <p:cNvPr id="3" name="Content Placeholder 2">
            <a:extLst>
              <a:ext uri="{FF2B5EF4-FFF2-40B4-BE49-F238E27FC236}">
                <a16:creationId xmlns:a16="http://schemas.microsoft.com/office/drawing/2014/main" id="{845931A6-6B79-4BF1-B2E5-9FF1DA56909B}"/>
              </a:ext>
            </a:extLst>
          </p:cNvPr>
          <p:cNvSpPr>
            <a:spLocks noGrp="1"/>
          </p:cNvSpPr>
          <p:nvPr>
            <p:ph idx="1"/>
          </p:nvPr>
        </p:nvSpPr>
        <p:spPr>
          <a:xfrm>
            <a:off x="533400" y="1212849"/>
            <a:ext cx="11182350" cy="4964113"/>
          </a:xfrm>
        </p:spPr>
        <p:txBody>
          <a:bodyPr>
            <a:normAutofit/>
          </a:bodyPr>
          <a:lstStyle/>
          <a:p>
            <a:pPr marL="342900" lvl="0" indent="-342900" algn="just">
              <a:lnSpc>
                <a:spcPct val="100000"/>
              </a:lnSpc>
              <a:spcBef>
                <a:spcPct val="20000"/>
              </a:spcBef>
            </a:pPr>
            <a:r>
              <a:rPr lang="en-ZA" sz="2500" dirty="0">
                <a:solidFill>
                  <a:srgbClr val="FF0F21"/>
                </a:solidFill>
                <a:latin typeface="Calibri"/>
              </a:rPr>
              <a:t>Classification is the process of finding a model (or function) that describes and distinguishes data classes or concepts, for the purpose of being able to use the model to predict the class of objects whose class label is unknown. </a:t>
            </a:r>
          </a:p>
          <a:p>
            <a:pPr marL="342900" lvl="0" indent="-342900" algn="just">
              <a:lnSpc>
                <a:spcPct val="100000"/>
              </a:lnSpc>
              <a:spcBef>
                <a:spcPct val="20000"/>
              </a:spcBef>
            </a:pPr>
            <a:r>
              <a:rPr lang="en-ZA" sz="2500" dirty="0">
                <a:solidFill>
                  <a:prstClr val="black"/>
                </a:solidFill>
                <a:latin typeface="Calibri"/>
              </a:rPr>
              <a:t>Derived model is based on the analysis of a set of training data (i.e., data objects whose class label is known). “</a:t>
            </a:r>
          </a:p>
          <a:p>
            <a:pPr marL="342900" lvl="0" indent="-342900" algn="just">
              <a:lnSpc>
                <a:spcPct val="100000"/>
              </a:lnSpc>
              <a:spcBef>
                <a:spcPct val="20000"/>
              </a:spcBef>
            </a:pPr>
            <a:r>
              <a:rPr lang="en-ZA" sz="2400" dirty="0"/>
              <a:t>Derived model may be </a:t>
            </a:r>
            <a:r>
              <a:rPr lang="en-ZA" sz="2500" dirty="0">
                <a:solidFill>
                  <a:prstClr val="black"/>
                </a:solidFill>
                <a:latin typeface="Calibri"/>
              </a:rPr>
              <a:t>represented by </a:t>
            </a:r>
          </a:p>
          <a:p>
            <a:pPr lvl="1" algn="just">
              <a:lnSpc>
                <a:spcPct val="100000"/>
              </a:lnSpc>
              <a:spcBef>
                <a:spcPct val="20000"/>
              </a:spcBef>
              <a:buFont typeface="Wingdings" panose="05000000000000000000" pitchFamily="2" charset="2"/>
              <a:buChar char="q"/>
            </a:pPr>
            <a:r>
              <a:rPr lang="en-ZA" sz="2100" dirty="0">
                <a:solidFill>
                  <a:prstClr val="black"/>
                </a:solidFill>
                <a:latin typeface="Calibri"/>
              </a:rPr>
              <a:t>(IF-THEN) rules, </a:t>
            </a:r>
          </a:p>
          <a:p>
            <a:pPr lvl="1" algn="just">
              <a:lnSpc>
                <a:spcPct val="100000"/>
              </a:lnSpc>
              <a:spcBef>
                <a:spcPct val="20000"/>
              </a:spcBef>
              <a:buFont typeface="Wingdings" panose="05000000000000000000" pitchFamily="2" charset="2"/>
              <a:buChar char="q"/>
            </a:pPr>
            <a:r>
              <a:rPr lang="en-ZA" sz="2100" dirty="0">
                <a:solidFill>
                  <a:prstClr val="black"/>
                </a:solidFill>
                <a:latin typeface="Calibri"/>
              </a:rPr>
              <a:t>decision trees, </a:t>
            </a:r>
          </a:p>
          <a:p>
            <a:pPr lvl="1" algn="just">
              <a:lnSpc>
                <a:spcPct val="100000"/>
              </a:lnSpc>
              <a:spcBef>
                <a:spcPct val="20000"/>
              </a:spcBef>
              <a:buFont typeface="Wingdings" panose="05000000000000000000" pitchFamily="2" charset="2"/>
              <a:buChar char="q"/>
            </a:pPr>
            <a:r>
              <a:rPr lang="en-ZA" sz="2100" dirty="0">
                <a:solidFill>
                  <a:prstClr val="black"/>
                </a:solidFill>
                <a:latin typeface="Calibri"/>
              </a:rPr>
              <a:t>mathematical formulae, </a:t>
            </a:r>
          </a:p>
          <a:p>
            <a:pPr lvl="1" algn="just">
              <a:lnSpc>
                <a:spcPct val="100000"/>
              </a:lnSpc>
              <a:spcBef>
                <a:spcPct val="20000"/>
              </a:spcBef>
              <a:buFont typeface="Wingdings" panose="05000000000000000000" pitchFamily="2" charset="2"/>
              <a:buChar char="q"/>
            </a:pPr>
            <a:r>
              <a:rPr lang="en-ZA" sz="2100" dirty="0">
                <a:solidFill>
                  <a:prstClr val="black"/>
                </a:solidFill>
                <a:latin typeface="Calibri"/>
              </a:rPr>
              <a:t>neural networks </a:t>
            </a:r>
          </a:p>
          <a:p>
            <a:pPr marL="342900" lvl="0" indent="-342900" algn="just">
              <a:lnSpc>
                <a:spcPct val="100000"/>
              </a:lnSpc>
              <a:spcBef>
                <a:spcPct val="20000"/>
              </a:spcBef>
            </a:pPr>
            <a:r>
              <a:rPr lang="en-ZA" sz="2500" dirty="0">
                <a:solidFill>
                  <a:prstClr val="black"/>
                </a:solidFill>
                <a:latin typeface="Calibri"/>
              </a:rPr>
              <a:t>Others methods include:</a:t>
            </a:r>
          </a:p>
          <a:p>
            <a:pPr lvl="1" algn="just">
              <a:lnSpc>
                <a:spcPct val="100000"/>
              </a:lnSpc>
              <a:spcBef>
                <a:spcPct val="20000"/>
              </a:spcBef>
              <a:buFont typeface="Wingdings" panose="05000000000000000000" pitchFamily="2" charset="2"/>
              <a:buChar char="Ø"/>
            </a:pPr>
            <a:r>
              <a:rPr lang="en-ZA" sz="2100" dirty="0">
                <a:solidFill>
                  <a:prstClr val="black"/>
                </a:solidFill>
                <a:latin typeface="Calibri"/>
              </a:rPr>
              <a:t>Naïve </a:t>
            </a:r>
            <a:r>
              <a:rPr lang="en-ZA" sz="2100" dirty="0" err="1">
                <a:solidFill>
                  <a:prstClr val="black"/>
                </a:solidFill>
                <a:latin typeface="Calibri"/>
              </a:rPr>
              <a:t>bayesian</a:t>
            </a:r>
            <a:r>
              <a:rPr lang="en-ZA" sz="2100" dirty="0">
                <a:solidFill>
                  <a:prstClr val="black"/>
                </a:solidFill>
                <a:latin typeface="Calibri"/>
              </a:rPr>
              <a:t> classification, support vector machines, and k-nearest neighbour classification.</a:t>
            </a:r>
          </a:p>
          <a:p>
            <a:endParaRPr lang="en-ZA" dirty="0"/>
          </a:p>
        </p:txBody>
      </p:sp>
    </p:spTree>
    <p:extLst>
      <p:ext uri="{BB962C8B-B14F-4D97-AF65-F5344CB8AC3E}">
        <p14:creationId xmlns:p14="http://schemas.microsoft.com/office/powerpoint/2010/main" val="816192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3EEBF-3845-4D53-8FC0-D00BFB6F6231}"/>
              </a:ext>
            </a:extLst>
          </p:cNvPr>
          <p:cNvSpPr>
            <a:spLocks noGrp="1"/>
          </p:cNvSpPr>
          <p:nvPr>
            <p:ph type="title"/>
          </p:nvPr>
        </p:nvSpPr>
        <p:spPr>
          <a:xfrm>
            <a:off x="838200" y="365125"/>
            <a:ext cx="10515600" cy="644525"/>
          </a:xfrm>
        </p:spPr>
        <p:txBody>
          <a:bodyPr>
            <a:normAutofit fontScale="90000"/>
          </a:bodyPr>
          <a:lstStyle/>
          <a:p>
            <a:pPr algn="ctr"/>
            <a:r>
              <a:rPr lang="en-ZA" dirty="0">
                <a:solidFill>
                  <a:prstClr val="black"/>
                </a:solidFill>
                <a:latin typeface="Calibri"/>
              </a:rPr>
              <a:t>IF-Then</a:t>
            </a:r>
            <a:endParaRPr lang="en-ZA" dirty="0"/>
          </a:p>
        </p:txBody>
      </p:sp>
      <p:pic>
        <p:nvPicPr>
          <p:cNvPr id="4" name="Content Placeholder 3">
            <a:extLst>
              <a:ext uri="{FF2B5EF4-FFF2-40B4-BE49-F238E27FC236}">
                <a16:creationId xmlns:a16="http://schemas.microsoft.com/office/drawing/2014/main" id="{8FC42299-767C-4DF7-92A9-C822F9AD63B7}"/>
              </a:ext>
            </a:extLst>
          </p:cNvPr>
          <p:cNvPicPr>
            <a:picLocks noGrp="1" noChangeAspect="1"/>
          </p:cNvPicPr>
          <p:nvPr>
            <p:ph idx="1"/>
          </p:nvPr>
        </p:nvPicPr>
        <p:blipFill>
          <a:blip r:embed="rId2"/>
          <a:stretch>
            <a:fillRect/>
          </a:stretch>
        </p:blipFill>
        <p:spPr>
          <a:xfrm>
            <a:off x="1288390" y="1825625"/>
            <a:ext cx="9615219" cy="3451225"/>
          </a:xfrm>
          <a:prstGeom prst="rect">
            <a:avLst/>
          </a:prstGeom>
        </p:spPr>
      </p:pic>
    </p:spTree>
    <p:extLst>
      <p:ext uri="{BB962C8B-B14F-4D97-AF65-F5344CB8AC3E}">
        <p14:creationId xmlns:p14="http://schemas.microsoft.com/office/powerpoint/2010/main" val="254675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6FB1B-3457-4D32-9B2F-A25EFDFD7161}"/>
              </a:ext>
            </a:extLst>
          </p:cNvPr>
          <p:cNvSpPr>
            <a:spLocks noGrp="1"/>
          </p:cNvSpPr>
          <p:nvPr>
            <p:ph type="title"/>
          </p:nvPr>
        </p:nvSpPr>
        <p:spPr>
          <a:xfrm>
            <a:off x="838200" y="365125"/>
            <a:ext cx="10515600" cy="796925"/>
          </a:xfrm>
        </p:spPr>
        <p:txBody>
          <a:bodyPr/>
          <a:lstStyle/>
          <a:p>
            <a:pPr algn="ctr"/>
            <a:r>
              <a:rPr lang="en-ZA" dirty="0">
                <a:solidFill>
                  <a:prstClr val="black"/>
                </a:solidFill>
                <a:latin typeface="Calibri"/>
              </a:rPr>
              <a:t>Decision Tree</a:t>
            </a:r>
            <a:endParaRPr lang="en-ZA" dirty="0"/>
          </a:p>
        </p:txBody>
      </p:sp>
      <p:sp>
        <p:nvSpPr>
          <p:cNvPr id="3" name="Content Placeholder 2">
            <a:extLst>
              <a:ext uri="{FF2B5EF4-FFF2-40B4-BE49-F238E27FC236}">
                <a16:creationId xmlns:a16="http://schemas.microsoft.com/office/drawing/2014/main" id="{38C918EE-C502-4CF7-B9B3-9B81900C02A5}"/>
              </a:ext>
            </a:extLst>
          </p:cNvPr>
          <p:cNvSpPr>
            <a:spLocks noGrp="1"/>
          </p:cNvSpPr>
          <p:nvPr>
            <p:ph idx="1"/>
          </p:nvPr>
        </p:nvSpPr>
        <p:spPr>
          <a:xfrm>
            <a:off x="838200" y="1162050"/>
            <a:ext cx="10515600" cy="4351338"/>
          </a:xfrm>
        </p:spPr>
        <p:txBody>
          <a:bodyPr/>
          <a:lstStyle/>
          <a:p>
            <a:endParaRPr lang="en-ZA" dirty="0"/>
          </a:p>
        </p:txBody>
      </p:sp>
      <p:pic>
        <p:nvPicPr>
          <p:cNvPr id="4" name="Picture 2">
            <a:extLst>
              <a:ext uri="{FF2B5EF4-FFF2-40B4-BE49-F238E27FC236}">
                <a16:creationId xmlns:a16="http://schemas.microsoft.com/office/drawing/2014/main" id="{6544A4F9-D508-4897-92F9-0A348F27BD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199" y="1219205"/>
            <a:ext cx="6153151" cy="421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0702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805F7-6B9B-4CA3-A903-D803AE6565D6}"/>
              </a:ext>
            </a:extLst>
          </p:cNvPr>
          <p:cNvSpPr>
            <a:spLocks noGrp="1"/>
          </p:cNvSpPr>
          <p:nvPr>
            <p:ph type="title"/>
          </p:nvPr>
        </p:nvSpPr>
        <p:spPr>
          <a:xfrm>
            <a:off x="838200" y="365125"/>
            <a:ext cx="10515600" cy="473075"/>
          </a:xfrm>
        </p:spPr>
        <p:txBody>
          <a:bodyPr>
            <a:normAutofit fontScale="90000"/>
          </a:bodyPr>
          <a:lstStyle/>
          <a:p>
            <a:pPr algn="ctr"/>
            <a:r>
              <a:rPr lang="en-ZA" dirty="0">
                <a:solidFill>
                  <a:prstClr val="black"/>
                </a:solidFill>
                <a:latin typeface="Calibri"/>
              </a:rPr>
              <a:t>Neural Network</a:t>
            </a:r>
            <a:endParaRPr lang="en-ZA" dirty="0"/>
          </a:p>
        </p:txBody>
      </p:sp>
      <p:sp>
        <p:nvSpPr>
          <p:cNvPr id="3" name="Content Placeholder 2">
            <a:extLst>
              <a:ext uri="{FF2B5EF4-FFF2-40B4-BE49-F238E27FC236}">
                <a16:creationId xmlns:a16="http://schemas.microsoft.com/office/drawing/2014/main" id="{46360DFC-E5B7-4C57-8AC1-AFFDF061EF19}"/>
              </a:ext>
            </a:extLst>
          </p:cNvPr>
          <p:cNvSpPr>
            <a:spLocks noGrp="1"/>
          </p:cNvSpPr>
          <p:nvPr>
            <p:ph idx="1"/>
          </p:nvPr>
        </p:nvSpPr>
        <p:spPr>
          <a:xfrm>
            <a:off x="838200" y="1253331"/>
            <a:ext cx="10515600" cy="4351338"/>
          </a:xfrm>
        </p:spPr>
        <p:txBody>
          <a:bodyPr/>
          <a:lstStyle/>
          <a:p>
            <a:endParaRPr lang="en-ZA" dirty="0"/>
          </a:p>
        </p:txBody>
      </p:sp>
      <p:pic>
        <p:nvPicPr>
          <p:cNvPr id="4" name="Picture 2">
            <a:extLst>
              <a:ext uri="{FF2B5EF4-FFF2-40B4-BE49-F238E27FC236}">
                <a16:creationId xmlns:a16="http://schemas.microsoft.com/office/drawing/2014/main" id="{82BBBB69-411A-40AB-8E79-CE7F2D213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1253331"/>
            <a:ext cx="7448550" cy="4047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6133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4D23-CF82-4B10-B343-AA0C2B2EE2A5}"/>
              </a:ext>
            </a:extLst>
          </p:cNvPr>
          <p:cNvSpPr>
            <a:spLocks noGrp="1"/>
          </p:cNvSpPr>
          <p:nvPr>
            <p:ph type="title"/>
          </p:nvPr>
        </p:nvSpPr>
        <p:spPr/>
        <p:txBody>
          <a:bodyPr/>
          <a:lstStyle/>
          <a:p>
            <a:pPr algn="ctr"/>
            <a:r>
              <a:rPr lang="en-ZA" dirty="0">
                <a:solidFill>
                  <a:prstClr val="black"/>
                </a:solidFill>
                <a:latin typeface="Calibri"/>
              </a:rPr>
              <a:t>Prediction </a:t>
            </a:r>
            <a:endParaRPr lang="en-ZA" dirty="0"/>
          </a:p>
        </p:txBody>
      </p:sp>
      <p:sp>
        <p:nvSpPr>
          <p:cNvPr id="3" name="Content Placeholder 2">
            <a:extLst>
              <a:ext uri="{FF2B5EF4-FFF2-40B4-BE49-F238E27FC236}">
                <a16:creationId xmlns:a16="http://schemas.microsoft.com/office/drawing/2014/main" id="{375EF3C8-1583-4B5B-9592-D02A3EE35A5E}"/>
              </a:ext>
            </a:extLst>
          </p:cNvPr>
          <p:cNvSpPr>
            <a:spLocks noGrp="1"/>
          </p:cNvSpPr>
          <p:nvPr>
            <p:ph idx="1"/>
          </p:nvPr>
        </p:nvSpPr>
        <p:spPr>
          <a:xfrm>
            <a:off x="838200" y="1333500"/>
            <a:ext cx="10515600" cy="4843463"/>
          </a:xfrm>
        </p:spPr>
        <p:txBody>
          <a:bodyPr>
            <a:normAutofit fontScale="92500" lnSpcReduction="10000"/>
          </a:bodyPr>
          <a:lstStyle/>
          <a:p>
            <a:pPr marL="342900" lvl="0" indent="-342900">
              <a:lnSpc>
                <a:spcPct val="100000"/>
              </a:lnSpc>
              <a:spcBef>
                <a:spcPct val="20000"/>
              </a:spcBef>
            </a:pPr>
            <a:r>
              <a:rPr lang="en-ZA" sz="2700" dirty="0">
                <a:solidFill>
                  <a:prstClr val="black"/>
                </a:solidFill>
                <a:latin typeface="Calibri"/>
              </a:rPr>
              <a:t>Whereas classification predicts </a:t>
            </a:r>
            <a:r>
              <a:rPr lang="en-ZA" sz="2700" dirty="0">
                <a:solidFill>
                  <a:srgbClr val="FF0000"/>
                </a:solidFill>
                <a:latin typeface="Calibri"/>
              </a:rPr>
              <a:t>categorica</a:t>
            </a:r>
            <a:r>
              <a:rPr lang="en-ZA" sz="2700" dirty="0">
                <a:solidFill>
                  <a:prstClr val="black"/>
                </a:solidFill>
                <a:latin typeface="Calibri"/>
              </a:rPr>
              <a:t>l </a:t>
            </a:r>
            <a:r>
              <a:rPr lang="en-ZA" sz="2700" dirty="0">
                <a:solidFill>
                  <a:srgbClr val="FF0000"/>
                </a:solidFill>
                <a:latin typeface="Calibri"/>
              </a:rPr>
              <a:t>(discrete, unordered) </a:t>
            </a:r>
            <a:r>
              <a:rPr lang="en-ZA" sz="2700" dirty="0">
                <a:solidFill>
                  <a:prstClr val="black"/>
                </a:solidFill>
                <a:latin typeface="Calibri"/>
              </a:rPr>
              <a:t>labels, prediction models  predict continuous-valued functions. </a:t>
            </a:r>
          </a:p>
          <a:p>
            <a:pPr marL="342900" lvl="0" indent="-342900">
              <a:lnSpc>
                <a:spcPct val="100000"/>
              </a:lnSpc>
              <a:spcBef>
                <a:spcPct val="20000"/>
              </a:spcBef>
            </a:pPr>
            <a:r>
              <a:rPr lang="en-ZA" sz="2700" dirty="0">
                <a:solidFill>
                  <a:prstClr val="black"/>
                </a:solidFill>
                <a:latin typeface="Calibri"/>
              </a:rPr>
              <a:t>Predicting missing or unavailable numerical data values rather than class labels.</a:t>
            </a:r>
          </a:p>
          <a:p>
            <a:pPr marL="342900" lvl="0" indent="-342900">
              <a:lnSpc>
                <a:spcPct val="100000"/>
              </a:lnSpc>
              <a:spcBef>
                <a:spcPct val="20000"/>
              </a:spcBef>
            </a:pPr>
            <a:r>
              <a:rPr lang="en-ZA" sz="2700" dirty="0">
                <a:solidFill>
                  <a:prstClr val="black"/>
                </a:solidFill>
                <a:latin typeface="Calibri"/>
              </a:rPr>
              <a:t>Types of predictions: </a:t>
            </a:r>
          </a:p>
          <a:p>
            <a:pPr marL="742950" lvl="1" indent="-285750">
              <a:lnSpc>
                <a:spcPct val="100000"/>
              </a:lnSpc>
              <a:spcBef>
                <a:spcPct val="20000"/>
              </a:spcBef>
              <a:buFont typeface="Wingdings" panose="05000000000000000000" pitchFamily="2" charset="2"/>
              <a:buChar char="Ø"/>
            </a:pPr>
            <a:r>
              <a:rPr lang="en-ZA" dirty="0">
                <a:solidFill>
                  <a:prstClr val="black"/>
                </a:solidFill>
                <a:latin typeface="Calibri"/>
              </a:rPr>
              <a:t>Predict some unavailable data values or pending trends,</a:t>
            </a:r>
          </a:p>
          <a:p>
            <a:pPr marL="742950" lvl="1" indent="-285750">
              <a:lnSpc>
                <a:spcPct val="100000"/>
              </a:lnSpc>
              <a:spcBef>
                <a:spcPct val="20000"/>
              </a:spcBef>
              <a:buFont typeface="Wingdings" panose="05000000000000000000" pitchFamily="2" charset="2"/>
              <a:buChar char="Ø"/>
            </a:pPr>
            <a:r>
              <a:rPr lang="en-ZA" dirty="0">
                <a:solidFill>
                  <a:prstClr val="black"/>
                </a:solidFill>
                <a:latin typeface="Calibri"/>
              </a:rPr>
              <a:t> Predict a class label for some data. </a:t>
            </a:r>
          </a:p>
          <a:p>
            <a:pPr marL="342900" lvl="0" indent="-342900">
              <a:lnSpc>
                <a:spcPct val="100000"/>
              </a:lnSpc>
              <a:spcBef>
                <a:spcPct val="20000"/>
              </a:spcBef>
            </a:pPr>
            <a:r>
              <a:rPr lang="en-ZA" sz="2700" dirty="0">
                <a:solidFill>
                  <a:prstClr val="black"/>
                </a:solidFill>
                <a:latin typeface="Calibri"/>
              </a:rPr>
              <a:t>Regression analysis is a statistical methodology that is most often used for numeric prediction, although other methods exist as well, </a:t>
            </a:r>
          </a:p>
          <a:p>
            <a:pPr marL="0" lvl="0" indent="0">
              <a:lnSpc>
                <a:spcPct val="100000"/>
              </a:lnSpc>
              <a:spcBef>
                <a:spcPct val="20000"/>
              </a:spcBef>
              <a:buNone/>
            </a:pPr>
            <a:r>
              <a:rPr lang="en-ZA" sz="2700" dirty="0">
                <a:solidFill>
                  <a:srgbClr val="FF0000"/>
                </a:solidFill>
                <a:latin typeface="Calibri"/>
              </a:rPr>
              <a:t>Classification</a:t>
            </a:r>
            <a:r>
              <a:rPr lang="en-ZA" sz="2700" dirty="0">
                <a:solidFill>
                  <a:prstClr val="black"/>
                </a:solidFill>
                <a:latin typeface="Calibri"/>
              </a:rPr>
              <a:t> and </a:t>
            </a:r>
            <a:r>
              <a:rPr lang="en-ZA" sz="2700" dirty="0">
                <a:solidFill>
                  <a:srgbClr val="FF0000"/>
                </a:solidFill>
                <a:latin typeface="Calibri"/>
              </a:rPr>
              <a:t>prediction</a:t>
            </a:r>
            <a:r>
              <a:rPr lang="en-ZA" sz="2700" dirty="0">
                <a:solidFill>
                  <a:prstClr val="black"/>
                </a:solidFill>
                <a:latin typeface="Calibri"/>
              </a:rPr>
              <a:t> may need to be preceded by </a:t>
            </a:r>
            <a:r>
              <a:rPr lang="en-ZA" sz="2700" b="1" dirty="0">
                <a:solidFill>
                  <a:srgbClr val="FF0000"/>
                </a:solidFill>
                <a:latin typeface="Calibri"/>
              </a:rPr>
              <a:t>relevance analysis</a:t>
            </a:r>
            <a:r>
              <a:rPr lang="en-ZA" sz="2700" b="1" dirty="0">
                <a:solidFill>
                  <a:prstClr val="black"/>
                </a:solidFill>
                <a:latin typeface="Calibri"/>
              </a:rPr>
              <a:t>, </a:t>
            </a:r>
          </a:p>
          <a:p>
            <a:pPr marL="457200" lvl="1" indent="0">
              <a:lnSpc>
                <a:spcPct val="100000"/>
              </a:lnSpc>
              <a:spcBef>
                <a:spcPct val="20000"/>
              </a:spcBef>
              <a:buNone/>
            </a:pPr>
            <a:r>
              <a:rPr lang="en-ZA" sz="2300" dirty="0">
                <a:solidFill>
                  <a:prstClr val="black"/>
                </a:solidFill>
                <a:latin typeface="Calibri"/>
                <a:sym typeface="Wingdings" panose="05000000000000000000" pitchFamily="2" charset="2"/>
              </a:rPr>
              <a:t></a:t>
            </a:r>
            <a:r>
              <a:rPr lang="en-ZA" sz="2300" dirty="0">
                <a:solidFill>
                  <a:prstClr val="black"/>
                </a:solidFill>
                <a:latin typeface="Calibri"/>
              </a:rPr>
              <a:t> attempts to identify attributes that do not contribute to the classification or prediction process.</a:t>
            </a:r>
          </a:p>
          <a:p>
            <a:endParaRPr lang="en-ZA" dirty="0"/>
          </a:p>
        </p:txBody>
      </p:sp>
    </p:spTree>
    <p:extLst>
      <p:ext uri="{BB962C8B-B14F-4D97-AF65-F5344CB8AC3E}">
        <p14:creationId xmlns:p14="http://schemas.microsoft.com/office/powerpoint/2010/main" val="4252627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326DB-B837-4F68-A95D-EF1F6035BC15}"/>
              </a:ext>
            </a:extLst>
          </p:cNvPr>
          <p:cNvSpPr>
            <a:spLocks noGrp="1"/>
          </p:cNvSpPr>
          <p:nvPr>
            <p:ph type="title"/>
          </p:nvPr>
        </p:nvSpPr>
        <p:spPr>
          <a:xfrm>
            <a:off x="838200" y="365125"/>
            <a:ext cx="10515600" cy="720725"/>
          </a:xfrm>
        </p:spPr>
        <p:txBody>
          <a:bodyPr/>
          <a:lstStyle/>
          <a:p>
            <a:pPr algn="ctr"/>
            <a:r>
              <a:rPr lang="en-ZA" dirty="0">
                <a:solidFill>
                  <a:prstClr val="black"/>
                </a:solidFill>
                <a:latin typeface="Calibri"/>
              </a:rPr>
              <a:t>Example</a:t>
            </a:r>
            <a:endParaRPr lang="en-ZA" dirty="0"/>
          </a:p>
        </p:txBody>
      </p:sp>
      <p:sp>
        <p:nvSpPr>
          <p:cNvPr id="3" name="Content Placeholder 2">
            <a:extLst>
              <a:ext uri="{FF2B5EF4-FFF2-40B4-BE49-F238E27FC236}">
                <a16:creationId xmlns:a16="http://schemas.microsoft.com/office/drawing/2014/main" id="{27C22DD7-28E5-4E99-8267-1387629F4DB3}"/>
              </a:ext>
            </a:extLst>
          </p:cNvPr>
          <p:cNvSpPr>
            <a:spLocks noGrp="1"/>
          </p:cNvSpPr>
          <p:nvPr>
            <p:ph idx="1"/>
          </p:nvPr>
        </p:nvSpPr>
        <p:spPr>
          <a:xfrm>
            <a:off x="838200" y="1253331"/>
            <a:ext cx="10515600" cy="4351338"/>
          </a:xfrm>
        </p:spPr>
        <p:txBody>
          <a:bodyPr>
            <a:normAutofit fontScale="92500" lnSpcReduction="20000"/>
          </a:bodyPr>
          <a:lstStyle/>
          <a:p>
            <a:pPr marL="342900" lvl="0" indent="-342900">
              <a:lnSpc>
                <a:spcPct val="100000"/>
              </a:lnSpc>
              <a:spcBef>
                <a:spcPct val="20000"/>
              </a:spcBef>
            </a:pPr>
            <a:r>
              <a:rPr lang="en-ZA" sz="3000" dirty="0">
                <a:solidFill>
                  <a:prstClr val="black"/>
                </a:solidFill>
                <a:latin typeface="Calibri"/>
              </a:rPr>
              <a:t>Suppose, as a sales manager of  the Electronics shop , you would like to classify a large set of items in the store, based on three kinds of responses to a sales campaign: </a:t>
            </a:r>
            <a:r>
              <a:rPr lang="en-ZA" sz="3000" dirty="0">
                <a:solidFill>
                  <a:srgbClr val="FF0000"/>
                </a:solidFill>
                <a:latin typeface="Calibri"/>
              </a:rPr>
              <a:t>good response, </a:t>
            </a:r>
            <a:r>
              <a:rPr lang="en-ZA" sz="3000" dirty="0">
                <a:solidFill>
                  <a:srgbClr val="1F497D">
                    <a:lumMod val="60000"/>
                    <a:lumOff val="40000"/>
                  </a:srgbClr>
                </a:solidFill>
                <a:latin typeface="Calibri"/>
              </a:rPr>
              <a:t>mild response</a:t>
            </a:r>
            <a:r>
              <a:rPr lang="en-ZA" sz="3000" dirty="0">
                <a:solidFill>
                  <a:prstClr val="black"/>
                </a:solidFill>
                <a:latin typeface="Calibri"/>
              </a:rPr>
              <a:t>, and </a:t>
            </a:r>
            <a:r>
              <a:rPr lang="en-ZA" sz="3000" dirty="0">
                <a:solidFill>
                  <a:srgbClr val="F79646">
                    <a:lumMod val="75000"/>
                  </a:srgbClr>
                </a:solidFill>
                <a:latin typeface="Calibri"/>
              </a:rPr>
              <a:t>no response.</a:t>
            </a:r>
          </a:p>
          <a:p>
            <a:pPr marL="342900" lvl="0" indent="-342900">
              <a:lnSpc>
                <a:spcPct val="100000"/>
              </a:lnSpc>
              <a:spcBef>
                <a:spcPct val="20000"/>
              </a:spcBef>
            </a:pPr>
            <a:r>
              <a:rPr lang="en-ZA" sz="3000" dirty="0">
                <a:solidFill>
                  <a:prstClr val="black"/>
                </a:solidFill>
                <a:latin typeface="Calibri"/>
              </a:rPr>
              <a:t> You would like to derive a model for each of these three classes based on the descriptive features of the items, such as </a:t>
            </a:r>
            <a:r>
              <a:rPr lang="en-ZA" sz="3000" dirty="0">
                <a:solidFill>
                  <a:srgbClr val="FF0F21"/>
                </a:solidFill>
                <a:latin typeface="Calibri"/>
              </a:rPr>
              <a:t>price, brand, place made, type, and category</a:t>
            </a:r>
            <a:r>
              <a:rPr lang="en-ZA" sz="3000" dirty="0">
                <a:solidFill>
                  <a:prstClr val="black"/>
                </a:solidFill>
                <a:latin typeface="Calibri"/>
              </a:rPr>
              <a:t>. </a:t>
            </a:r>
          </a:p>
          <a:p>
            <a:pPr marL="342900" lvl="0" indent="-342900">
              <a:lnSpc>
                <a:spcPct val="100000"/>
              </a:lnSpc>
              <a:spcBef>
                <a:spcPct val="20000"/>
              </a:spcBef>
            </a:pPr>
            <a:r>
              <a:rPr lang="en-ZA" sz="3000" dirty="0">
                <a:solidFill>
                  <a:prstClr val="black"/>
                </a:solidFill>
                <a:latin typeface="Calibri"/>
              </a:rPr>
              <a:t>The resulting classification distinguishes each class from the others, presenting an organized picture of the data set.</a:t>
            </a:r>
          </a:p>
          <a:p>
            <a:pPr marL="342900" lvl="0" indent="-342900">
              <a:lnSpc>
                <a:spcPct val="100000"/>
              </a:lnSpc>
              <a:spcBef>
                <a:spcPct val="20000"/>
              </a:spcBef>
            </a:pPr>
            <a:r>
              <a:rPr lang="en-ZA" sz="3000" dirty="0">
                <a:solidFill>
                  <a:srgbClr val="FF0F21"/>
                </a:solidFill>
                <a:latin typeface="Calibri"/>
              </a:rPr>
              <a:t>Resulting classification can be expressed in the form of a decision tree. </a:t>
            </a:r>
          </a:p>
          <a:p>
            <a:endParaRPr lang="en-ZA" dirty="0"/>
          </a:p>
        </p:txBody>
      </p:sp>
    </p:spTree>
    <p:extLst>
      <p:ext uri="{BB962C8B-B14F-4D97-AF65-F5344CB8AC3E}">
        <p14:creationId xmlns:p14="http://schemas.microsoft.com/office/powerpoint/2010/main" val="1820285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32DB-CD79-413A-8D54-5A80FD4F82FB}"/>
              </a:ext>
            </a:extLst>
          </p:cNvPr>
          <p:cNvSpPr>
            <a:spLocks noGrp="1"/>
          </p:cNvSpPr>
          <p:nvPr>
            <p:ph type="title"/>
          </p:nvPr>
        </p:nvSpPr>
        <p:spPr/>
        <p:txBody>
          <a:bodyPr/>
          <a:lstStyle/>
          <a:p>
            <a:pPr algn="ctr"/>
            <a:r>
              <a:rPr lang="en-ZA" dirty="0">
                <a:solidFill>
                  <a:prstClr val="black"/>
                </a:solidFill>
                <a:latin typeface="Calibri"/>
              </a:rPr>
              <a:t>Example</a:t>
            </a:r>
            <a:endParaRPr lang="en-ZA" dirty="0"/>
          </a:p>
        </p:txBody>
      </p:sp>
      <p:sp>
        <p:nvSpPr>
          <p:cNvPr id="3" name="Content Placeholder 2">
            <a:extLst>
              <a:ext uri="{FF2B5EF4-FFF2-40B4-BE49-F238E27FC236}">
                <a16:creationId xmlns:a16="http://schemas.microsoft.com/office/drawing/2014/main" id="{8315E0BB-6E83-4F11-9B5C-3A137580936B}"/>
              </a:ext>
            </a:extLst>
          </p:cNvPr>
          <p:cNvSpPr>
            <a:spLocks noGrp="1"/>
          </p:cNvSpPr>
          <p:nvPr>
            <p:ph idx="1"/>
          </p:nvPr>
        </p:nvSpPr>
        <p:spPr/>
        <p:txBody>
          <a:bodyPr/>
          <a:lstStyle/>
          <a:p>
            <a:pPr marL="342900" lvl="0" indent="-342900">
              <a:lnSpc>
                <a:spcPct val="100000"/>
              </a:lnSpc>
              <a:spcBef>
                <a:spcPct val="20000"/>
              </a:spcBef>
            </a:pPr>
            <a:r>
              <a:rPr lang="en-ZA" sz="3200" dirty="0">
                <a:solidFill>
                  <a:prstClr val="black"/>
                </a:solidFill>
                <a:latin typeface="Calibri"/>
              </a:rPr>
              <a:t>The decision tree, may identify price as being the single factor that best distinguishes the three classes and may also reveal that, after price, other features that help further distinguish objects of each class from another include brand and place made.</a:t>
            </a:r>
          </a:p>
          <a:p>
            <a:endParaRPr lang="en-ZA" dirty="0"/>
          </a:p>
        </p:txBody>
      </p:sp>
    </p:spTree>
    <p:extLst>
      <p:ext uri="{BB962C8B-B14F-4D97-AF65-F5344CB8AC3E}">
        <p14:creationId xmlns:p14="http://schemas.microsoft.com/office/powerpoint/2010/main" val="299138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5B0216-4F6C-4E5F-B7F9-358D8C7BDD1D}"/>
              </a:ext>
            </a:extLst>
          </p:cNvPr>
          <p:cNvSpPr>
            <a:spLocks noGrp="1"/>
          </p:cNvSpPr>
          <p:nvPr>
            <p:ph idx="1"/>
          </p:nvPr>
        </p:nvSpPr>
        <p:spPr>
          <a:xfrm>
            <a:off x="704850" y="2359025"/>
            <a:ext cx="10515600" cy="1622425"/>
          </a:xfrm>
        </p:spPr>
        <p:txBody>
          <a:bodyPr>
            <a:normAutofit fontScale="92500" lnSpcReduction="10000"/>
          </a:bodyPr>
          <a:lstStyle/>
          <a:p>
            <a:pPr marL="0" indent="0" algn="ctr">
              <a:buNone/>
            </a:pPr>
            <a:r>
              <a:rPr lang="en-ZA" sz="6000" dirty="0">
                <a:solidFill>
                  <a:prstClr val="black"/>
                </a:solidFill>
                <a:latin typeface="Minion-Regular"/>
                <a:ea typeface="+mj-ea"/>
                <a:cs typeface="+mj-cs"/>
              </a:rPr>
              <a:t>Data Mining</a:t>
            </a:r>
          </a:p>
          <a:p>
            <a:pPr marL="0" indent="0" algn="ctr">
              <a:buNone/>
            </a:pPr>
            <a:r>
              <a:rPr lang="en-ZA" sz="6000" dirty="0">
                <a:solidFill>
                  <a:srgbClr val="FF0000"/>
                </a:solidFill>
                <a:latin typeface="Minion-Regular"/>
                <a:ea typeface="+mj-ea"/>
                <a:cs typeface="+mj-cs"/>
              </a:rPr>
              <a:t>Functionalities</a:t>
            </a:r>
            <a:endParaRPr lang="en-ZA" sz="6000" dirty="0">
              <a:solidFill>
                <a:srgbClr val="FF0000"/>
              </a:solidFill>
            </a:endParaRPr>
          </a:p>
        </p:txBody>
      </p:sp>
    </p:spTree>
    <p:extLst>
      <p:ext uri="{BB962C8B-B14F-4D97-AF65-F5344CB8AC3E}">
        <p14:creationId xmlns:p14="http://schemas.microsoft.com/office/powerpoint/2010/main" val="2029185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929EA-5C4A-458E-ADBD-5807E25C639E}"/>
              </a:ext>
            </a:extLst>
          </p:cNvPr>
          <p:cNvSpPr>
            <a:spLocks noGrp="1"/>
          </p:cNvSpPr>
          <p:nvPr>
            <p:ph type="title"/>
          </p:nvPr>
        </p:nvSpPr>
        <p:spPr/>
        <p:txBody>
          <a:bodyPr>
            <a:normAutofit/>
          </a:bodyPr>
          <a:lstStyle/>
          <a:p>
            <a:pPr algn="ctr"/>
            <a:r>
              <a:rPr lang="en-ZA" b="1" dirty="0">
                <a:solidFill>
                  <a:prstClr val="black"/>
                </a:solidFill>
                <a:latin typeface="Calibri"/>
              </a:rPr>
              <a:t>Data Mining Functionalities</a:t>
            </a:r>
            <a:endParaRPr lang="en-ZA" dirty="0"/>
          </a:p>
        </p:txBody>
      </p:sp>
      <p:sp>
        <p:nvSpPr>
          <p:cNvPr id="3" name="Content Placeholder 2">
            <a:extLst>
              <a:ext uri="{FF2B5EF4-FFF2-40B4-BE49-F238E27FC236}">
                <a16:creationId xmlns:a16="http://schemas.microsoft.com/office/drawing/2014/main" id="{5C5BCC1C-309A-4BBB-B701-EAE92BCB2212}"/>
              </a:ext>
            </a:extLst>
          </p:cNvPr>
          <p:cNvSpPr>
            <a:spLocks noGrp="1"/>
          </p:cNvSpPr>
          <p:nvPr>
            <p:ph idx="1"/>
          </p:nvPr>
        </p:nvSpPr>
        <p:spPr>
          <a:xfrm>
            <a:off x="838200" y="1882775"/>
            <a:ext cx="10515600" cy="4351338"/>
          </a:xfrm>
        </p:spPr>
        <p:txBody>
          <a:bodyPr>
            <a:normAutofit/>
          </a:bodyPr>
          <a:lstStyle/>
          <a:p>
            <a:pPr marL="342900" lvl="0" indent="-342900">
              <a:lnSpc>
                <a:spcPct val="100000"/>
              </a:lnSpc>
              <a:spcBef>
                <a:spcPct val="20000"/>
              </a:spcBef>
            </a:pPr>
            <a:r>
              <a:rPr lang="en-ZA" sz="3200" dirty="0">
                <a:solidFill>
                  <a:prstClr val="black"/>
                </a:solidFill>
                <a:latin typeface="Calibri"/>
              </a:rPr>
              <a:t>Data mining functionalities are used to specify the kind of patterns to be found in data mining tasks.</a:t>
            </a:r>
          </a:p>
          <a:p>
            <a:pPr marL="342900" lvl="0" indent="-342900">
              <a:lnSpc>
                <a:spcPct val="100000"/>
              </a:lnSpc>
              <a:spcBef>
                <a:spcPct val="20000"/>
              </a:spcBef>
            </a:pPr>
            <a:r>
              <a:rPr lang="en-ZA" sz="3200" dirty="0">
                <a:solidFill>
                  <a:prstClr val="black"/>
                </a:solidFill>
                <a:latin typeface="Calibri"/>
              </a:rPr>
              <a:t> In general, data mining tasks can be classified into two categories:</a:t>
            </a:r>
          </a:p>
          <a:p>
            <a:pPr marL="971550" lvl="1" indent="-514350">
              <a:lnSpc>
                <a:spcPct val="100000"/>
              </a:lnSpc>
              <a:spcBef>
                <a:spcPct val="20000"/>
              </a:spcBef>
              <a:buFont typeface="+mj-lt"/>
              <a:buAutoNum type="arabicPeriod"/>
            </a:pPr>
            <a:r>
              <a:rPr lang="en-ZA" sz="2800" b="1" dirty="0">
                <a:solidFill>
                  <a:srgbClr val="FF0000"/>
                </a:solidFill>
                <a:latin typeface="Calibri"/>
              </a:rPr>
              <a:t>Descriptive</a:t>
            </a:r>
            <a:r>
              <a:rPr lang="en-ZA" sz="2800" b="1" dirty="0">
                <a:solidFill>
                  <a:prstClr val="black"/>
                </a:solidFill>
                <a:latin typeface="Calibri"/>
              </a:rPr>
              <a:t> </a:t>
            </a:r>
            <a:r>
              <a:rPr lang="en-ZA" sz="2800" dirty="0">
                <a:solidFill>
                  <a:prstClr val="black"/>
                </a:solidFill>
                <a:latin typeface="Calibri"/>
              </a:rPr>
              <a:t>mining tasks characterize the general properties of the data in the database. </a:t>
            </a:r>
          </a:p>
          <a:p>
            <a:pPr marL="971550" lvl="1" indent="-514350">
              <a:lnSpc>
                <a:spcPct val="100000"/>
              </a:lnSpc>
              <a:spcBef>
                <a:spcPct val="20000"/>
              </a:spcBef>
              <a:buFont typeface="+mj-lt"/>
              <a:buAutoNum type="arabicPeriod"/>
            </a:pPr>
            <a:r>
              <a:rPr lang="en-ZA" sz="2800" b="1" dirty="0">
                <a:solidFill>
                  <a:srgbClr val="FF0000"/>
                </a:solidFill>
                <a:latin typeface="Calibri"/>
              </a:rPr>
              <a:t>Predictive</a:t>
            </a:r>
            <a:r>
              <a:rPr lang="en-ZA" sz="2800" dirty="0">
                <a:solidFill>
                  <a:srgbClr val="FF0000"/>
                </a:solidFill>
                <a:latin typeface="Calibri"/>
              </a:rPr>
              <a:t> </a:t>
            </a:r>
            <a:r>
              <a:rPr lang="en-ZA" sz="2800" dirty="0">
                <a:solidFill>
                  <a:prstClr val="black"/>
                </a:solidFill>
                <a:latin typeface="Calibri"/>
              </a:rPr>
              <a:t>mining tasks perform inference on the current data in order to make predictions.</a:t>
            </a:r>
          </a:p>
          <a:p>
            <a:endParaRPr lang="en-ZA" dirty="0"/>
          </a:p>
        </p:txBody>
      </p:sp>
    </p:spTree>
    <p:extLst>
      <p:ext uri="{BB962C8B-B14F-4D97-AF65-F5344CB8AC3E}">
        <p14:creationId xmlns:p14="http://schemas.microsoft.com/office/powerpoint/2010/main" val="1549887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D639C-61EC-484E-9A29-8AD0D06A0389}"/>
              </a:ext>
            </a:extLst>
          </p:cNvPr>
          <p:cNvSpPr>
            <a:spLocks noGrp="1"/>
          </p:cNvSpPr>
          <p:nvPr>
            <p:ph type="title"/>
          </p:nvPr>
        </p:nvSpPr>
        <p:spPr/>
        <p:txBody>
          <a:bodyPr/>
          <a:lstStyle/>
          <a:p>
            <a:pPr algn="ctr"/>
            <a:r>
              <a:rPr lang="en-ZA" dirty="0">
                <a:solidFill>
                  <a:prstClr val="black"/>
                </a:solidFill>
                <a:latin typeface="Calibri"/>
              </a:rPr>
              <a:t>Data mining functionalities</a:t>
            </a:r>
            <a:endParaRPr lang="en-ZA" dirty="0"/>
          </a:p>
        </p:txBody>
      </p:sp>
      <p:sp>
        <p:nvSpPr>
          <p:cNvPr id="3" name="Content Placeholder 2">
            <a:extLst>
              <a:ext uri="{FF2B5EF4-FFF2-40B4-BE49-F238E27FC236}">
                <a16:creationId xmlns:a16="http://schemas.microsoft.com/office/drawing/2014/main" id="{E78043C9-7998-4803-8E10-9415A8113BF0}"/>
              </a:ext>
            </a:extLst>
          </p:cNvPr>
          <p:cNvSpPr>
            <a:spLocks noGrp="1"/>
          </p:cNvSpPr>
          <p:nvPr>
            <p:ph idx="1"/>
          </p:nvPr>
        </p:nvSpPr>
        <p:spPr/>
        <p:txBody>
          <a:bodyPr/>
          <a:lstStyle/>
          <a:p>
            <a:pPr marL="514350" lvl="0" indent="-514350">
              <a:lnSpc>
                <a:spcPct val="100000"/>
              </a:lnSpc>
              <a:spcBef>
                <a:spcPct val="20000"/>
              </a:spcBef>
              <a:buFont typeface="+mj-lt"/>
              <a:buAutoNum type="arabicPeriod"/>
            </a:pPr>
            <a:r>
              <a:rPr lang="en-ZA" sz="3200" dirty="0">
                <a:solidFill>
                  <a:prstClr val="black"/>
                </a:solidFill>
                <a:latin typeface="Calibri"/>
              </a:rPr>
              <a:t>Concept/Class Description: Characterization and Discrimination</a:t>
            </a:r>
          </a:p>
          <a:p>
            <a:pPr marL="514350" lvl="0" indent="-514350">
              <a:lnSpc>
                <a:spcPct val="100000"/>
              </a:lnSpc>
              <a:spcBef>
                <a:spcPct val="20000"/>
              </a:spcBef>
              <a:buFont typeface="+mj-lt"/>
              <a:buAutoNum type="arabicPeriod"/>
            </a:pPr>
            <a:r>
              <a:rPr lang="en-ZA" sz="3200" dirty="0">
                <a:solidFill>
                  <a:prstClr val="black"/>
                </a:solidFill>
                <a:latin typeface="Calibri"/>
              </a:rPr>
              <a:t>Mining Frequent Patterns, Associations, and Correlations</a:t>
            </a:r>
          </a:p>
          <a:p>
            <a:pPr marL="514350" lvl="0" indent="-514350">
              <a:lnSpc>
                <a:spcPct val="100000"/>
              </a:lnSpc>
              <a:spcBef>
                <a:spcPct val="20000"/>
              </a:spcBef>
              <a:buFont typeface="+mj-lt"/>
              <a:buAutoNum type="arabicPeriod"/>
            </a:pPr>
            <a:r>
              <a:rPr lang="en-ZA" sz="3200" dirty="0">
                <a:solidFill>
                  <a:prstClr val="black"/>
                </a:solidFill>
                <a:latin typeface="Calibri"/>
              </a:rPr>
              <a:t>Classification and Prediction</a:t>
            </a:r>
          </a:p>
          <a:p>
            <a:pPr marL="514350" lvl="0" indent="-514350">
              <a:lnSpc>
                <a:spcPct val="100000"/>
              </a:lnSpc>
              <a:spcBef>
                <a:spcPct val="20000"/>
              </a:spcBef>
              <a:buFont typeface="+mj-lt"/>
              <a:buAutoNum type="arabicPeriod"/>
            </a:pPr>
            <a:r>
              <a:rPr lang="en-ZA" sz="3200" b="1" dirty="0">
                <a:solidFill>
                  <a:prstClr val="black"/>
                </a:solidFill>
                <a:latin typeface="Calibri"/>
              </a:rPr>
              <a:t>Cluster Analysis</a:t>
            </a:r>
          </a:p>
          <a:p>
            <a:pPr marL="514350" lvl="0" indent="-514350">
              <a:lnSpc>
                <a:spcPct val="100000"/>
              </a:lnSpc>
              <a:spcBef>
                <a:spcPct val="20000"/>
              </a:spcBef>
              <a:buFont typeface="+mj-lt"/>
              <a:buAutoNum type="arabicPeriod"/>
            </a:pPr>
            <a:r>
              <a:rPr lang="en-ZA" sz="3200" dirty="0">
                <a:solidFill>
                  <a:prstClr val="black"/>
                </a:solidFill>
                <a:latin typeface="Calibri"/>
              </a:rPr>
              <a:t>Outlier Analysis</a:t>
            </a:r>
          </a:p>
          <a:p>
            <a:pPr marL="514350" lvl="0" indent="-514350">
              <a:lnSpc>
                <a:spcPct val="100000"/>
              </a:lnSpc>
              <a:spcBef>
                <a:spcPct val="20000"/>
              </a:spcBef>
              <a:buFont typeface="+mj-lt"/>
              <a:buAutoNum type="arabicPeriod"/>
            </a:pPr>
            <a:r>
              <a:rPr lang="en-ZA" sz="3200" dirty="0">
                <a:solidFill>
                  <a:prstClr val="black"/>
                </a:solidFill>
                <a:latin typeface="Calibri"/>
              </a:rPr>
              <a:t>Evolution Analysis</a:t>
            </a:r>
          </a:p>
          <a:p>
            <a:endParaRPr lang="en-ZA" dirty="0"/>
          </a:p>
        </p:txBody>
      </p:sp>
    </p:spTree>
    <p:extLst>
      <p:ext uri="{BB962C8B-B14F-4D97-AF65-F5344CB8AC3E}">
        <p14:creationId xmlns:p14="http://schemas.microsoft.com/office/powerpoint/2010/main" val="4052225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D28B7-FB01-4F80-98A5-CB15434DB0B4}"/>
              </a:ext>
            </a:extLst>
          </p:cNvPr>
          <p:cNvSpPr>
            <a:spLocks noGrp="1"/>
          </p:cNvSpPr>
          <p:nvPr>
            <p:ph type="title"/>
          </p:nvPr>
        </p:nvSpPr>
        <p:spPr>
          <a:xfrm>
            <a:off x="838200" y="365125"/>
            <a:ext cx="10515600" cy="1025525"/>
          </a:xfrm>
        </p:spPr>
        <p:txBody>
          <a:bodyPr>
            <a:normAutofit fontScale="90000"/>
          </a:bodyPr>
          <a:lstStyle/>
          <a:p>
            <a:pPr algn="ctr"/>
            <a:r>
              <a:rPr lang="en-ZA" sz="4000" dirty="0">
                <a:solidFill>
                  <a:prstClr val="black"/>
                </a:solidFill>
                <a:latin typeface="Calibri"/>
              </a:rPr>
              <a:t>Concept/Class Description</a:t>
            </a:r>
            <a:br>
              <a:rPr lang="en-ZA" sz="4000" dirty="0">
                <a:solidFill>
                  <a:prstClr val="black"/>
                </a:solidFill>
                <a:latin typeface="Calibri"/>
              </a:rPr>
            </a:br>
            <a:r>
              <a:rPr lang="en-ZA" sz="4000" dirty="0">
                <a:solidFill>
                  <a:prstClr val="black"/>
                </a:solidFill>
                <a:latin typeface="Calibri"/>
              </a:rPr>
              <a:t>Characterization and Discrimination</a:t>
            </a:r>
            <a:endParaRPr lang="en-ZA" dirty="0"/>
          </a:p>
        </p:txBody>
      </p:sp>
      <p:sp>
        <p:nvSpPr>
          <p:cNvPr id="3" name="Content Placeholder 2">
            <a:extLst>
              <a:ext uri="{FF2B5EF4-FFF2-40B4-BE49-F238E27FC236}">
                <a16:creationId xmlns:a16="http://schemas.microsoft.com/office/drawing/2014/main" id="{B9FBCFC5-9B48-43F5-82BD-7B5D8032E0DE}"/>
              </a:ext>
            </a:extLst>
          </p:cNvPr>
          <p:cNvSpPr>
            <a:spLocks noGrp="1"/>
          </p:cNvSpPr>
          <p:nvPr>
            <p:ph idx="1"/>
          </p:nvPr>
        </p:nvSpPr>
        <p:spPr>
          <a:xfrm>
            <a:off x="838200" y="1562100"/>
            <a:ext cx="11068050" cy="4614863"/>
          </a:xfrm>
        </p:spPr>
        <p:txBody>
          <a:bodyPr>
            <a:normAutofit fontScale="77500" lnSpcReduction="20000"/>
          </a:bodyPr>
          <a:lstStyle/>
          <a:p>
            <a:pPr marL="342900" lvl="0" indent="-342900">
              <a:lnSpc>
                <a:spcPct val="100000"/>
              </a:lnSpc>
              <a:spcBef>
                <a:spcPct val="20000"/>
              </a:spcBef>
            </a:pPr>
            <a:r>
              <a:rPr lang="en-ZA" sz="2700" b="1" dirty="0">
                <a:solidFill>
                  <a:prstClr val="black"/>
                </a:solidFill>
                <a:latin typeface="Calibri"/>
              </a:rPr>
              <a:t>Data can be associated with classes or concepts</a:t>
            </a:r>
            <a:r>
              <a:rPr lang="en-ZA" sz="2700" dirty="0">
                <a:solidFill>
                  <a:prstClr val="black"/>
                </a:solidFill>
                <a:latin typeface="Calibri"/>
              </a:rPr>
              <a:t>. </a:t>
            </a:r>
          </a:p>
          <a:p>
            <a:pPr marL="342900" lvl="0" indent="-342900">
              <a:lnSpc>
                <a:spcPct val="100000"/>
              </a:lnSpc>
              <a:spcBef>
                <a:spcPct val="20000"/>
              </a:spcBef>
            </a:pPr>
            <a:r>
              <a:rPr lang="en-ZA" sz="3300" dirty="0">
                <a:solidFill>
                  <a:prstClr val="black"/>
                </a:solidFill>
                <a:latin typeface="Calibri"/>
              </a:rPr>
              <a:t>E.g., classes of items for sale include computers and printers, and concepts of customers include big Spenders and budget Spenders.</a:t>
            </a:r>
          </a:p>
          <a:p>
            <a:pPr marL="342900" lvl="0" indent="-342900">
              <a:lnSpc>
                <a:spcPct val="100000"/>
              </a:lnSpc>
              <a:spcBef>
                <a:spcPct val="20000"/>
              </a:spcBef>
            </a:pPr>
            <a:r>
              <a:rPr lang="en-ZA" sz="3300" dirty="0">
                <a:solidFill>
                  <a:prstClr val="black"/>
                </a:solidFill>
                <a:latin typeface="Calibri"/>
              </a:rPr>
              <a:t>Useful to describe individual classes and concepts in summarized, concise, and yet precise terms. </a:t>
            </a:r>
          </a:p>
          <a:p>
            <a:pPr marL="342900" lvl="0" indent="-342900">
              <a:lnSpc>
                <a:spcPct val="100000"/>
              </a:lnSpc>
              <a:spcBef>
                <a:spcPct val="20000"/>
              </a:spcBef>
            </a:pPr>
            <a:r>
              <a:rPr lang="en-ZA" sz="3300" dirty="0">
                <a:solidFill>
                  <a:prstClr val="black"/>
                </a:solidFill>
                <a:latin typeface="Calibri"/>
              </a:rPr>
              <a:t>Such descriptions of a class or a concept are called </a:t>
            </a:r>
            <a:r>
              <a:rPr lang="en-ZA" sz="3300" b="1" dirty="0">
                <a:solidFill>
                  <a:prstClr val="black"/>
                </a:solidFill>
                <a:latin typeface="Calibri"/>
              </a:rPr>
              <a:t>class/concept descriptions</a:t>
            </a:r>
            <a:r>
              <a:rPr lang="en-ZA" sz="3300" dirty="0">
                <a:solidFill>
                  <a:prstClr val="black"/>
                </a:solidFill>
                <a:latin typeface="Calibri"/>
              </a:rPr>
              <a:t>. </a:t>
            </a:r>
          </a:p>
          <a:p>
            <a:pPr marL="342900" lvl="0" indent="-342900">
              <a:lnSpc>
                <a:spcPct val="100000"/>
              </a:lnSpc>
              <a:spcBef>
                <a:spcPct val="20000"/>
              </a:spcBef>
            </a:pPr>
            <a:r>
              <a:rPr lang="en-ZA" sz="3300" dirty="0">
                <a:solidFill>
                  <a:prstClr val="black"/>
                </a:solidFill>
                <a:latin typeface="Calibri"/>
              </a:rPr>
              <a:t>These descriptions can be derived via</a:t>
            </a:r>
          </a:p>
          <a:p>
            <a:pPr marL="742950" lvl="1" indent="-285750">
              <a:lnSpc>
                <a:spcPct val="100000"/>
              </a:lnSpc>
              <a:spcBef>
                <a:spcPct val="20000"/>
              </a:spcBef>
              <a:buFont typeface="Wingdings" pitchFamily="2" charset="2"/>
              <a:buChar char="Ø"/>
            </a:pPr>
            <a:r>
              <a:rPr lang="en-ZA" dirty="0">
                <a:solidFill>
                  <a:prstClr val="black"/>
                </a:solidFill>
                <a:latin typeface="Calibri"/>
              </a:rPr>
              <a:t>(</a:t>
            </a:r>
            <a:r>
              <a:rPr lang="en-ZA" sz="3300" dirty="0">
                <a:solidFill>
                  <a:prstClr val="black"/>
                </a:solidFill>
                <a:latin typeface="Calibri"/>
              </a:rPr>
              <a:t>1) </a:t>
            </a:r>
            <a:r>
              <a:rPr lang="en-ZA" sz="3300" b="1" dirty="0">
                <a:solidFill>
                  <a:prstClr val="black"/>
                </a:solidFill>
                <a:latin typeface="Calibri"/>
              </a:rPr>
              <a:t>Data characterization</a:t>
            </a:r>
            <a:r>
              <a:rPr lang="en-ZA" sz="3300" dirty="0">
                <a:solidFill>
                  <a:prstClr val="black"/>
                </a:solidFill>
                <a:latin typeface="Calibri"/>
              </a:rPr>
              <a:t>, by summarizing the data of the class under study (often called the target class) </a:t>
            </a:r>
          </a:p>
          <a:p>
            <a:pPr marL="742950" lvl="1" indent="-285750">
              <a:lnSpc>
                <a:spcPct val="100000"/>
              </a:lnSpc>
              <a:spcBef>
                <a:spcPct val="20000"/>
              </a:spcBef>
              <a:buFont typeface="Wingdings" pitchFamily="2" charset="2"/>
              <a:buChar char="Ø"/>
            </a:pPr>
            <a:r>
              <a:rPr lang="en-ZA" sz="3300" dirty="0">
                <a:solidFill>
                  <a:prstClr val="black"/>
                </a:solidFill>
                <a:latin typeface="Calibri"/>
              </a:rPr>
              <a:t>(2) </a:t>
            </a:r>
            <a:r>
              <a:rPr lang="en-ZA" sz="3300" b="1" dirty="0">
                <a:solidFill>
                  <a:prstClr val="black"/>
                </a:solidFill>
                <a:latin typeface="Calibri"/>
              </a:rPr>
              <a:t>Data discrimination, </a:t>
            </a:r>
            <a:r>
              <a:rPr lang="en-ZA" sz="3300" dirty="0">
                <a:solidFill>
                  <a:prstClr val="black"/>
                </a:solidFill>
                <a:latin typeface="Calibri"/>
              </a:rPr>
              <a:t>by comparison of the target class with one or a set of comparative classes (often called the contrasting classes),</a:t>
            </a:r>
          </a:p>
          <a:p>
            <a:pPr marL="742950" lvl="1" indent="-285750">
              <a:lnSpc>
                <a:spcPct val="100000"/>
              </a:lnSpc>
              <a:spcBef>
                <a:spcPct val="20000"/>
              </a:spcBef>
              <a:buFont typeface="Wingdings" pitchFamily="2" charset="2"/>
              <a:buChar char="Ø"/>
            </a:pPr>
            <a:r>
              <a:rPr lang="en-ZA" sz="3300" b="1" dirty="0">
                <a:solidFill>
                  <a:prstClr val="black"/>
                </a:solidFill>
                <a:latin typeface="Calibri"/>
              </a:rPr>
              <a:t> (3) both data characterization and discrimination</a:t>
            </a:r>
            <a:r>
              <a:rPr lang="en-ZA" sz="3300" dirty="0">
                <a:solidFill>
                  <a:prstClr val="black"/>
                </a:solidFill>
                <a:latin typeface="Calibri"/>
              </a:rPr>
              <a:t>.</a:t>
            </a:r>
          </a:p>
          <a:p>
            <a:endParaRPr lang="en-ZA" dirty="0"/>
          </a:p>
        </p:txBody>
      </p:sp>
    </p:spTree>
    <p:extLst>
      <p:ext uri="{BB962C8B-B14F-4D97-AF65-F5344CB8AC3E}">
        <p14:creationId xmlns:p14="http://schemas.microsoft.com/office/powerpoint/2010/main" val="396975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E27D9-F913-4086-84F2-48BA76685639}"/>
              </a:ext>
            </a:extLst>
          </p:cNvPr>
          <p:cNvSpPr>
            <a:spLocks noGrp="1"/>
          </p:cNvSpPr>
          <p:nvPr>
            <p:ph type="title"/>
          </p:nvPr>
        </p:nvSpPr>
        <p:spPr>
          <a:xfrm>
            <a:off x="838200" y="365125"/>
            <a:ext cx="10515600" cy="796925"/>
          </a:xfrm>
        </p:spPr>
        <p:txBody>
          <a:bodyPr/>
          <a:lstStyle/>
          <a:p>
            <a:pPr algn="ctr"/>
            <a:r>
              <a:rPr lang="en-ZA" dirty="0">
                <a:solidFill>
                  <a:prstClr val="black"/>
                </a:solidFill>
                <a:latin typeface="Calibri"/>
              </a:rPr>
              <a:t>Data characterization</a:t>
            </a:r>
            <a:endParaRPr lang="en-ZA" dirty="0"/>
          </a:p>
        </p:txBody>
      </p:sp>
      <p:sp>
        <p:nvSpPr>
          <p:cNvPr id="3" name="Content Placeholder 2">
            <a:extLst>
              <a:ext uri="{FF2B5EF4-FFF2-40B4-BE49-F238E27FC236}">
                <a16:creationId xmlns:a16="http://schemas.microsoft.com/office/drawing/2014/main" id="{F269B42C-9848-4F9F-8DED-617ACC4EF3AE}"/>
              </a:ext>
            </a:extLst>
          </p:cNvPr>
          <p:cNvSpPr>
            <a:spLocks noGrp="1"/>
          </p:cNvSpPr>
          <p:nvPr>
            <p:ph idx="1"/>
          </p:nvPr>
        </p:nvSpPr>
        <p:spPr>
          <a:xfrm>
            <a:off x="838200" y="1162050"/>
            <a:ext cx="10725150" cy="5067300"/>
          </a:xfrm>
        </p:spPr>
        <p:txBody>
          <a:bodyPr>
            <a:normAutofit/>
          </a:bodyPr>
          <a:lstStyle/>
          <a:p>
            <a:pPr marL="342900" lvl="0" indent="-342900">
              <a:lnSpc>
                <a:spcPct val="100000"/>
              </a:lnSpc>
              <a:spcBef>
                <a:spcPct val="20000"/>
              </a:spcBef>
            </a:pPr>
            <a:r>
              <a:rPr lang="en-ZA" dirty="0">
                <a:solidFill>
                  <a:srgbClr val="FF0000"/>
                </a:solidFill>
                <a:latin typeface="Calibri"/>
              </a:rPr>
              <a:t>Data characterization </a:t>
            </a:r>
            <a:r>
              <a:rPr lang="en-ZA" dirty="0">
                <a:solidFill>
                  <a:prstClr val="black"/>
                </a:solidFill>
                <a:latin typeface="Calibri"/>
              </a:rPr>
              <a:t>is a summarization of the general characteristics or features of a target class of data.  collected by a database query. </a:t>
            </a:r>
          </a:p>
          <a:p>
            <a:pPr marL="342900" lvl="0" indent="-342900">
              <a:lnSpc>
                <a:spcPct val="100000"/>
              </a:lnSpc>
              <a:spcBef>
                <a:spcPct val="20000"/>
              </a:spcBef>
            </a:pPr>
            <a:r>
              <a:rPr lang="en-ZA" dirty="0" err="1">
                <a:solidFill>
                  <a:srgbClr val="FF0000"/>
                </a:solidFill>
                <a:latin typeface="Calibri"/>
              </a:rPr>
              <a:t>Eg.</a:t>
            </a:r>
            <a:r>
              <a:rPr lang="en-ZA" dirty="0">
                <a:solidFill>
                  <a:srgbClr val="FF0000"/>
                </a:solidFill>
                <a:latin typeface="Calibri"/>
              </a:rPr>
              <a:t> to study the characteristics of software products whose sales increased by 10% in the last year, </a:t>
            </a:r>
            <a:endParaRPr lang="en-ZA" dirty="0">
              <a:solidFill>
                <a:prstClr val="black"/>
              </a:solidFill>
              <a:latin typeface="Calibri"/>
            </a:endParaRPr>
          </a:p>
          <a:p>
            <a:pPr marL="342900" lvl="0" indent="-342900">
              <a:lnSpc>
                <a:spcPct val="100000"/>
              </a:lnSpc>
              <a:spcBef>
                <a:spcPct val="20000"/>
              </a:spcBef>
            </a:pPr>
            <a:r>
              <a:rPr lang="en-ZA" dirty="0">
                <a:solidFill>
                  <a:prstClr val="black"/>
                </a:solidFill>
                <a:latin typeface="Calibri"/>
              </a:rPr>
              <a:t>Produce a description summarizing the characteristics of customers who spend more than $1,000 a year at the electronics store. (Eg general profile of the customers, such as they are 40–50 years old, employed, and have excellent credit ratings.) </a:t>
            </a:r>
          </a:p>
          <a:p>
            <a:pPr marL="342900" lvl="0" indent="-342900">
              <a:lnSpc>
                <a:spcPct val="100000"/>
              </a:lnSpc>
              <a:spcBef>
                <a:spcPct val="20000"/>
              </a:spcBef>
            </a:pPr>
            <a:r>
              <a:rPr lang="en-ZA" dirty="0">
                <a:solidFill>
                  <a:prstClr val="black"/>
                </a:solidFill>
                <a:latin typeface="Calibri"/>
              </a:rPr>
              <a:t>System should allow users to drill down on any dimension, such as on occupation in order to view these customers according to their type of employment.</a:t>
            </a:r>
          </a:p>
          <a:p>
            <a:endParaRPr lang="en-ZA" dirty="0"/>
          </a:p>
        </p:txBody>
      </p:sp>
    </p:spTree>
    <p:extLst>
      <p:ext uri="{BB962C8B-B14F-4D97-AF65-F5344CB8AC3E}">
        <p14:creationId xmlns:p14="http://schemas.microsoft.com/office/powerpoint/2010/main" val="3274697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E957E-0BC0-4244-9ED3-D4CE42818A04}"/>
              </a:ext>
            </a:extLst>
          </p:cNvPr>
          <p:cNvSpPr>
            <a:spLocks noGrp="1"/>
          </p:cNvSpPr>
          <p:nvPr>
            <p:ph type="title"/>
          </p:nvPr>
        </p:nvSpPr>
        <p:spPr>
          <a:xfrm>
            <a:off x="838200" y="365125"/>
            <a:ext cx="10515600" cy="873125"/>
          </a:xfrm>
        </p:spPr>
        <p:txBody>
          <a:bodyPr/>
          <a:lstStyle/>
          <a:p>
            <a:pPr algn="ctr"/>
            <a:r>
              <a:rPr lang="en-ZA" sz="4000" b="1" dirty="0">
                <a:solidFill>
                  <a:prstClr val="black"/>
                </a:solidFill>
                <a:latin typeface="Calibri"/>
              </a:rPr>
              <a:t>Data discrimination</a:t>
            </a:r>
            <a:endParaRPr lang="en-ZA" b="1" dirty="0"/>
          </a:p>
        </p:txBody>
      </p:sp>
      <p:sp>
        <p:nvSpPr>
          <p:cNvPr id="3" name="Content Placeholder 2">
            <a:extLst>
              <a:ext uri="{FF2B5EF4-FFF2-40B4-BE49-F238E27FC236}">
                <a16:creationId xmlns:a16="http://schemas.microsoft.com/office/drawing/2014/main" id="{272777E7-BF18-47E8-AA1A-3454CBF022A5}"/>
              </a:ext>
            </a:extLst>
          </p:cNvPr>
          <p:cNvSpPr>
            <a:spLocks noGrp="1"/>
          </p:cNvSpPr>
          <p:nvPr>
            <p:ph idx="1"/>
          </p:nvPr>
        </p:nvSpPr>
        <p:spPr/>
        <p:txBody>
          <a:bodyPr>
            <a:normAutofit fontScale="70000" lnSpcReduction="20000"/>
          </a:bodyPr>
          <a:lstStyle/>
          <a:p>
            <a:r>
              <a:rPr lang="en-ZA" sz="3000" dirty="0">
                <a:solidFill>
                  <a:prstClr val="black"/>
                </a:solidFill>
                <a:latin typeface="Calibri"/>
              </a:rPr>
              <a:t>Comparison of the general features of target class data objects with the general features of objects from one or a set of contrasting classes. </a:t>
            </a:r>
          </a:p>
          <a:p>
            <a:r>
              <a:rPr lang="en-ZA" sz="3000" dirty="0" err="1">
                <a:solidFill>
                  <a:prstClr val="black"/>
                </a:solidFill>
                <a:latin typeface="Calibri"/>
              </a:rPr>
              <a:t>Eg.</a:t>
            </a:r>
            <a:r>
              <a:rPr lang="en-ZA" sz="3000" dirty="0">
                <a:solidFill>
                  <a:prstClr val="black"/>
                </a:solidFill>
                <a:latin typeface="Calibri"/>
              </a:rPr>
              <a:t> compare the general features of software products whose sales increased by 10% in the last year with those whose sales decreased by at least 30% during the same period. </a:t>
            </a:r>
          </a:p>
          <a:p>
            <a:r>
              <a:rPr lang="en-ZA" sz="3000" dirty="0">
                <a:solidFill>
                  <a:prstClr val="black"/>
                </a:solidFill>
                <a:latin typeface="Calibri"/>
              </a:rPr>
              <a:t>A data mining system should be able to compare two groups of Electronics customers, such as those who shop for computer products regularly versus those who rarely shop for such products</a:t>
            </a:r>
          </a:p>
          <a:p>
            <a:pPr marL="742950" lvl="1" indent="-285750">
              <a:lnSpc>
                <a:spcPct val="100000"/>
              </a:lnSpc>
              <a:spcBef>
                <a:spcPct val="20000"/>
              </a:spcBef>
              <a:buFont typeface="Wingdings" panose="05000000000000000000" pitchFamily="2" charset="2"/>
              <a:buChar char="Ø"/>
            </a:pPr>
            <a:r>
              <a:rPr lang="en-ZA" sz="3000" dirty="0">
                <a:solidFill>
                  <a:prstClr val="black"/>
                </a:solidFill>
                <a:latin typeface="Calibri"/>
              </a:rPr>
              <a:t>Result could be a </a:t>
            </a:r>
            <a:r>
              <a:rPr lang="en-ZA" sz="3000" b="1" dirty="0">
                <a:solidFill>
                  <a:srgbClr val="FF0000"/>
                </a:solidFill>
                <a:latin typeface="Calibri"/>
              </a:rPr>
              <a:t>comparative profile of the customers such as,</a:t>
            </a:r>
          </a:p>
          <a:p>
            <a:pPr marL="742950" lvl="1" indent="-285750">
              <a:lnSpc>
                <a:spcPct val="100000"/>
              </a:lnSpc>
              <a:spcBef>
                <a:spcPct val="20000"/>
              </a:spcBef>
              <a:buFont typeface="Wingdings" panose="05000000000000000000" pitchFamily="2" charset="2"/>
              <a:buChar char="Ø"/>
            </a:pPr>
            <a:r>
              <a:rPr lang="en-ZA" sz="3000" b="1" dirty="0">
                <a:solidFill>
                  <a:srgbClr val="00B0F0"/>
                </a:solidFill>
                <a:latin typeface="Calibri"/>
              </a:rPr>
              <a:t>80% of the customers who frequently purchase computer products are between 20 and 40 years old and have a university education, whereas 60% of the customers who infrequently buy such products are either seniors or youths, and have no university degree. </a:t>
            </a:r>
          </a:p>
          <a:p>
            <a:pPr marL="742950" lvl="1" indent="-285750">
              <a:lnSpc>
                <a:spcPct val="100000"/>
              </a:lnSpc>
              <a:spcBef>
                <a:spcPct val="20000"/>
              </a:spcBef>
              <a:buFont typeface="Wingdings" panose="05000000000000000000" pitchFamily="2" charset="2"/>
              <a:buChar char="Ø"/>
            </a:pPr>
            <a:r>
              <a:rPr lang="en-ZA" sz="3000" b="1" dirty="0">
                <a:solidFill>
                  <a:srgbClr val="00B0F0"/>
                </a:solidFill>
              </a:rPr>
              <a:t>Drilling down on a dimension, such as occupation, or adding new dimensions, such as income level, may help in finding even more discriminative features between the two classes</a:t>
            </a:r>
            <a:endParaRPr lang="en-ZA" sz="3000" dirty="0">
              <a:solidFill>
                <a:srgbClr val="00B0F0"/>
              </a:solidFill>
            </a:endParaRPr>
          </a:p>
          <a:p>
            <a:pPr marL="457200" lvl="1" indent="0">
              <a:lnSpc>
                <a:spcPct val="100000"/>
              </a:lnSpc>
              <a:spcBef>
                <a:spcPct val="20000"/>
              </a:spcBef>
              <a:buNone/>
            </a:pPr>
            <a:endParaRPr lang="en-ZA" sz="3000" b="1" dirty="0">
              <a:solidFill>
                <a:srgbClr val="00B0F0"/>
              </a:solidFill>
              <a:latin typeface="Calibri"/>
            </a:endParaRPr>
          </a:p>
          <a:p>
            <a:endParaRPr lang="en-ZA" dirty="0"/>
          </a:p>
        </p:txBody>
      </p:sp>
    </p:spTree>
    <p:extLst>
      <p:ext uri="{BB962C8B-B14F-4D97-AF65-F5344CB8AC3E}">
        <p14:creationId xmlns:p14="http://schemas.microsoft.com/office/powerpoint/2010/main" val="228587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9088-4F68-4D49-A3A2-978B71BA626D}"/>
              </a:ext>
            </a:extLst>
          </p:cNvPr>
          <p:cNvSpPr>
            <a:spLocks noGrp="1"/>
          </p:cNvSpPr>
          <p:nvPr>
            <p:ph type="title"/>
          </p:nvPr>
        </p:nvSpPr>
        <p:spPr>
          <a:xfrm>
            <a:off x="0" y="197643"/>
            <a:ext cx="10515600" cy="966788"/>
          </a:xfrm>
        </p:spPr>
        <p:txBody>
          <a:bodyPr>
            <a:normAutofit fontScale="90000"/>
          </a:bodyPr>
          <a:lstStyle/>
          <a:p>
            <a:pPr algn="ctr"/>
            <a:r>
              <a:rPr lang="en-ZA" sz="4000" b="1" dirty="0">
                <a:solidFill>
                  <a:prstClr val="black"/>
                </a:solidFill>
                <a:latin typeface="Calibri"/>
              </a:rPr>
              <a:t>Mining Frequent Patterns, Associations, and Correlations</a:t>
            </a:r>
            <a:endParaRPr lang="en-ZA" dirty="0"/>
          </a:p>
        </p:txBody>
      </p:sp>
      <p:sp>
        <p:nvSpPr>
          <p:cNvPr id="3" name="Content Placeholder 2">
            <a:extLst>
              <a:ext uri="{FF2B5EF4-FFF2-40B4-BE49-F238E27FC236}">
                <a16:creationId xmlns:a16="http://schemas.microsoft.com/office/drawing/2014/main" id="{EFAC5E80-6989-472F-8145-6E1687585DD1}"/>
              </a:ext>
            </a:extLst>
          </p:cNvPr>
          <p:cNvSpPr>
            <a:spLocks noGrp="1"/>
          </p:cNvSpPr>
          <p:nvPr>
            <p:ph idx="1"/>
          </p:nvPr>
        </p:nvSpPr>
        <p:spPr>
          <a:xfrm>
            <a:off x="838200" y="1463675"/>
            <a:ext cx="10515600" cy="4351338"/>
          </a:xfrm>
        </p:spPr>
        <p:txBody>
          <a:bodyPr>
            <a:normAutofit fontScale="92500"/>
          </a:bodyPr>
          <a:lstStyle/>
          <a:p>
            <a:pPr marL="342900" lvl="0" indent="-342900">
              <a:lnSpc>
                <a:spcPct val="100000"/>
              </a:lnSpc>
              <a:spcBef>
                <a:spcPct val="20000"/>
              </a:spcBef>
            </a:pPr>
            <a:r>
              <a:rPr lang="en-ZA" sz="3000" dirty="0">
                <a:solidFill>
                  <a:prstClr val="black"/>
                </a:solidFill>
                <a:latin typeface="Calibri"/>
              </a:rPr>
              <a:t>Frequent patterns, as the name suggests, are patterns that occur frequently in data.</a:t>
            </a:r>
          </a:p>
          <a:p>
            <a:pPr marL="342900" lvl="0" indent="-342900">
              <a:lnSpc>
                <a:spcPct val="100000"/>
              </a:lnSpc>
              <a:spcBef>
                <a:spcPct val="20000"/>
              </a:spcBef>
            </a:pPr>
            <a:r>
              <a:rPr lang="en-ZA" sz="3000" dirty="0">
                <a:solidFill>
                  <a:prstClr val="black"/>
                </a:solidFill>
                <a:latin typeface="Calibri"/>
              </a:rPr>
              <a:t>Kinds of frequent patterns:</a:t>
            </a:r>
          </a:p>
          <a:p>
            <a:pPr marL="914400" lvl="1" indent="-514350">
              <a:lnSpc>
                <a:spcPct val="100000"/>
              </a:lnSpc>
              <a:spcBef>
                <a:spcPct val="20000"/>
              </a:spcBef>
              <a:buFont typeface="+mj-lt"/>
              <a:buAutoNum type="arabicPeriod"/>
            </a:pPr>
            <a:r>
              <a:rPr lang="en-ZA" sz="2600" b="1" dirty="0" err="1">
                <a:solidFill>
                  <a:srgbClr val="FF0000"/>
                </a:solidFill>
                <a:latin typeface="Calibri"/>
              </a:rPr>
              <a:t>Itemsets</a:t>
            </a:r>
            <a:r>
              <a:rPr lang="en-ZA" sz="2600" b="1" dirty="0" err="1">
                <a:solidFill>
                  <a:srgbClr val="FF0000"/>
                </a:solidFill>
                <a:latin typeface="Calibri"/>
                <a:sym typeface="Wingdings" pitchFamily="2" charset="2"/>
              </a:rPr>
              <a:t></a:t>
            </a:r>
            <a:r>
              <a:rPr lang="en-ZA" sz="2600" dirty="0" err="1">
                <a:solidFill>
                  <a:prstClr val="black"/>
                </a:solidFill>
                <a:latin typeface="Calibri"/>
                <a:sym typeface="Wingdings" pitchFamily="2" charset="2"/>
              </a:rPr>
              <a:t>items</a:t>
            </a:r>
            <a:r>
              <a:rPr lang="en-ZA" sz="2600" dirty="0">
                <a:solidFill>
                  <a:prstClr val="black"/>
                </a:solidFill>
                <a:latin typeface="Calibri"/>
                <a:sym typeface="Wingdings" pitchFamily="2" charset="2"/>
              </a:rPr>
              <a:t> that frequently appear together in a transactional data set, such as milk and bread</a:t>
            </a:r>
            <a:endParaRPr lang="en-ZA" sz="2600" dirty="0">
              <a:solidFill>
                <a:prstClr val="black"/>
              </a:solidFill>
              <a:latin typeface="Calibri"/>
            </a:endParaRPr>
          </a:p>
          <a:p>
            <a:pPr marL="914400" lvl="1" indent="-514350">
              <a:lnSpc>
                <a:spcPct val="100000"/>
              </a:lnSpc>
              <a:spcBef>
                <a:spcPct val="20000"/>
              </a:spcBef>
              <a:buFont typeface="+mj-lt"/>
              <a:buAutoNum type="arabicPeriod"/>
            </a:pPr>
            <a:r>
              <a:rPr lang="en-ZA" sz="2600" b="1" dirty="0">
                <a:solidFill>
                  <a:prstClr val="black"/>
                </a:solidFill>
                <a:latin typeface="Calibri"/>
              </a:rPr>
              <a:t> </a:t>
            </a:r>
            <a:r>
              <a:rPr lang="en-ZA" sz="2600" b="1" dirty="0" err="1">
                <a:solidFill>
                  <a:srgbClr val="FF0000"/>
                </a:solidFill>
                <a:latin typeface="Calibri"/>
              </a:rPr>
              <a:t>subsequences</a:t>
            </a:r>
            <a:r>
              <a:rPr lang="en-ZA" sz="2600" b="1" dirty="0">
                <a:solidFill>
                  <a:srgbClr val="FF0000"/>
                </a:solidFill>
                <a:latin typeface="Calibri"/>
              </a:rPr>
              <a:t> </a:t>
            </a:r>
            <a:r>
              <a:rPr lang="en-ZA" sz="2600" dirty="0">
                <a:solidFill>
                  <a:srgbClr val="FF0000"/>
                </a:solidFill>
                <a:latin typeface="Calibri"/>
                <a:sym typeface="Wingdings" pitchFamily="2" charset="2"/>
              </a:rPr>
              <a:t></a:t>
            </a:r>
            <a:r>
              <a:rPr lang="en-ZA" sz="2600" dirty="0">
                <a:solidFill>
                  <a:prstClr val="black"/>
                </a:solidFill>
                <a:latin typeface="Calibri"/>
                <a:sym typeface="Wingdings" pitchFamily="2" charset="2"/>
              </a:rPr>
              <a:t> subsequence, such as the pattern that customers tend to purchase first a PC, followed by a digital camera, and then a memory card, is a (frequent) sequential pattern.</a:t>
            </a:r>
            <a:endParaRPr lang="en-ZA" sz="2600" dirty="0">
              <a:solidFill>
                <a:prstClr val="black"/>
              </a:solidFill>
              <a:latin typeface="Calibri"/>
            </a:endParaRPr>
          </a:p>
          <a:p>
            <a:pPr marL="914400" lvl="1" indent="-514350">
              <a:lnSpc>
                <a:spcPct val="100000"/>
              </a:lnSpc>
              <a:spcBef>
                <a:spcPct val="20000"/>
              </a:spcBef>
              <a:buFont typeface="+mj-lt"/>
              <a:buAutoNum type="arabicPeriod"/>
            </a:pPr>
            <a:r>
              <a:rPr lang="en-ZA" sz="2600" b="1" dirty="0">
                <a:solidFill>
                  <a:srgbClr val="FF0000"/>
                </a:solidFill>
                <a:latin typeface="Calibri"/>
              </a:rPr>
              <a:t>Substructures. </a:t>
            </a:r>
            <a:r>
              <a:rPr lang="en-ZA" sz="2600" dirty="0">
                <a:solidFill>
                  <a:prstClr val="black"/>
                </a:solidFill>
                <a:latin typeface="Calibri"/>
              </a:rPr>
              <a:t>Refer to different structural forms, such as graphs, trees, or lattices, which may be combined with </a:t>
            </a:r>
            <a:r>
              <a:rPr lang="en-ZA" sz="2600" dirty="0" err="1">
                <a:solidFill>
                  <a:srgbClr val="FF0000"/>
                </a:solidFill>
                <a:latin typeface="Calibri"/>
              </a:rPr>
              <a:t>itemsets</a:t>
            </a:r>
            <a:r>
              <a:rPr lang="en-ZA" sz="2600" dirty="0">
                <a:solidFill>
                  <a:prstClr val="black"/>
                </a:solidFill>
                <a:latin typeface="Calibri"/>
              </a:rPr>
              <a:t> or </a:t>
            </a:r>
            <a:r>
              <a:rPr lang="en-ZA" sz="2600" dirty="0" err="1">
                <a:solidFill>
                  <a:srgbClr val="FF0000"/>
                </a:solidFill>
                <a:latin typeface="Calibri"/>
              </a:rPr>
              <a:t>subsequence</a:t>
            </a:r>
            <a:r>
              <a:rPr lang="en-ZA" sz="2600" dirty="0" err="1">
                <a:solidFill>
                  <a:prstClr val="black"/>
                </a:solidFill>
                <a:latin typeface="Calibri"/>
              </a:rPr>
              <a:t>s</a:t>
            </a:r>
            <a:r>
              <a:rPr lang="en-ZA" sz="2600" dirty="0">
                <a:solidFill>
                  <a:prstClr val="black"/>
                </a:solidFill>
                <a:latin typeface="Calibri"/>
              </a:rPr>
              <a:t>.</a:t>
            </a:r>
          </a:p>
          <a:p>
            <a:endParaRPr lang="en-ZA" dirty="0"/>
          </a:p>
        </p:txBody>
      </p:sp>
    </p:spTree>
    <p:extLst>
      <p:ext uri="{BB962C8B-B14F-4D97-AF65-F5344CB8AC3E}">
        <p14:creationId xmlns:p14="http://schemas.microsoft.com/office/powerpoint/2010/main" val="58766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DB97-B913-48AE-A081-7A64C004B2D6}"/>
              </a:ext>
            </a:extLst>
          </p:cNvPr>
          <p:cNvSpPr>
            <a:spLocks noGrp="1"/>
          </p:cNvSpPr>
          <p:nvPr>
            <p:ph type="title"/>
          </p:nvPr>
        </p:nvSpPr>
        <p:spPr>
          <a:xfrm>
            <a:off x="838200" y="365125"/>
            <a:ext cx="10515600" cy="511175"/>
          </a:xfrm>
        </p:spPr>
        <p:txBody>
          <a:bodyPr>
            <a:normAutofit fontScale="90000"/>
          </a:bodyPr>
          <a:lstStyle/>
          <a:p>
            <a:pPr algn="ctr"/>
            <a:r>
              <a:rPr lang="en-ZA" sz="4000" dirty="0">
                <a:solidFill>
                  <a:prstClr val="black"/>
                </a:solidFill>
                <a:latin typeface="Calibri"/>
              </a:rPr>
              <a:t>Example</a:t>
            </a:r>
            <a:endParaRPr lang="en-ZA" dirty="0"/>
          </a:p>
        </p:txBody>
      </p:sp>
      <p:sp>
        <p:nvSpPr>
          <p:cNvPr id="3" name="Content Placeholder 2">
            <a:extLst>
              <a:ext uri="{FF2B5EF4-FFF2-40B4-BE49-F238E27FC236}">
                <a16:creationId xmlns:a16="http://schemas.microsoft.com/office/drawing/2014/main" id="{640FDE53-AE01-4CA1-A1E4-E38AFD9CF6A9}"/>
              </a:ext>
            </a:extLst>
          </p:cNvPr>
          <p:cNvSpPr>
            <a:spLocks noGrp="1"/>
          </p:cNvSpPr>
          <p:nvPr>
            <p:ph idx="1"/>
          </p:nvPr>
        </p:nvSpPr>
        <p:spPr>
          <a:xfrm>
            <a:off x="647700" y="1253330"/>
            <a:ext cx="11277600" cy="5052220"/>
          </a:xfrm>
        </p:spPr>
        <p:txBody>
          <a:bodyPr>
            <a:normAutofit fontScale="77500" lnSpcReduction="20000"/>
          </a:bodyPr>
          <a:lstStyle/>
          <a:p>
            <a:pPr marL="342900" lvl="0" indent="-342900">
              <a:lnSpc>
                <a:spcPct val="100000"/>
              </a:lnSpc>
              <a:spcBef>
                <a:spcPct val="20000"/>
              </a:spcBef>
            </a:pPr>
            <a:r>
              <a:rPr lang="en-ZA" sz="2700" dirty="0">
                <a:solidFill>
                  <a:prstClr val="black"/>
                </a:solidFill>
                <a:latin typeface="Calibri"/>
              </a:rPr>
              <a:t>Association analysis. Suppose, as a marketing manager of the Electronics shop, would like to determine which items are frequently purchased together within the same transactions.</a:t>
            </a:r>
          </a:p>
          <a:p>
            <a:pPr marL="342900" lvl="0" indent="-342900">
              <a:lnSpc>
                <a:spcPct val="100000"/>
              </a:lnSpc>
              <a:spcBef>
                <a:spcPct val="20000"/>
              </a:spcBef>
            </a:pPr>
            <a:r>
              <a:rPr lang="en-ZA" sz="2700" dirty="0">
                <a:solidFill>
                  <a:prstClr val="black"/>
                </a:solidFill>
                <a:latin typeface="Calibri"/>
              </a:rPr>
              <a:t>An example of such a rule, mined from the Electronics transactional database, is</a:t>
            </a:r>
          </a:p>
          <a:p>
            <a:pPr marL="342900" lvl="0" indent="-342900">
              <a:lnSpc>
                <a:spcPct val="100000"/>
              </a:lnSpc>
              <a:spcBef>
                <a:spcPct val="20000"/>
              </a:spcBef>
            </a:pPr>
            <a:endParaRPr lang="en-ZA" sz="3300" dirty="0">
              <a:solidFill>
                <a:prstClr val="black"/>
              </a:solidFill>
              <a:latin typeface="Calibri"/>
            </a:endParaRPr>
          </a:p>
          <a:p>
            <a:pPr marL="342900" lvl="0" indent="-342900">
              <a:lnSpc>
                <a:spcPct val="100000"/>
              </a:lnSpc>
              <a:spcBef>
                <a:spcPct val="20000"/>
              </a:spcBef>
            </a:pPr>
            <a:r>
              <a:rPr lang="en-ZA" sz="3300" b="1" i="1" dirty="0">
                <a:solidFill>
                  <a:srgbClr val="FF0000"/>
                </a:solidFill>
                <a:latin typeface="Calibri"/>
              </a:rPr>
              <a:t>Buys(x; “computer”)</a:t>
            </a:r>
            <a:r>
              <a:rPr lang="en-ZA" sz="3300" b="1" i="1" dirty="0">
                <a:solidFill>
                  <a:srgbClr val="FF0000"/>
                </a:solidFill>
                <a:latin typeface="Calibri"/>
                <a:sym typeface="Wingdings" pitchFamily="2" charset="2"/>
              </a:rPr>
              <a:t> </a:t>
            </a:r>
            <a:r>
              <a:rPr lang="en-ZA" sz="3300" b="1" i="1" dirty="0">
                <a:solidFill>
                  <a:srgbClr val="FF0000"/>
                </a:solidFill>
                <a:latin typeface="Calibri"/>
              </a:rPr>
              <a:t>buys(x; “software”) [support = 1%; confidence = 50%] </a:t>
            </a:r>
          </a:p>
          <a:p>
            <a:pPr marL="342900" lvl="0" indent="-342900">
              <a:lnSpc>
                <a:spcPct val="100000"/>
              </a:lnSpc>
              <a:spcBef>
                <a:spcPct val="20000"/>
              </a:spcBef>
            </a:pPr>
            <a:endParaRPr lang="en-ZA" sz="3300" b="1" i="1" dirty="0">
              <a:solidFill>
                <a:srgbClr val="FF0000"/>
              </a:solidFill>
              <a:latin typeface="Calibri"/>
            </a:endParaRPr>
          </a:p>
          <a:p>
            <a:pPr marL="342900" lvl="0" indent="-342900">
              <a:lnSpc>
                <a:spcPct val="100000"/>
              </a:lnSpc>
              <a:spcBef>
                <a:spcPct val="20000"/>
              </a:spcBef>
            </a:pPr>
            <a:r>
              <a:rPr lang="en-ZA" sz="3300" dirty="0">
                <a:solidFill>
                  <a:srgbClr val="FF0000"/>
                </a:solidFill>
                <a:latin typeface="Calibri"/>
              </a:rPr>
              <a:t>“</a:t>
            </a:r>
            <a:r>
              <a:rPr lang="en-ZA" sz="3300" i="1" dirty="0">
                <a:solidFill>
                  <a:srgbClr val="FF0000"/>
                </a:solidFill>
                <a:latin typeface="Calibri"/>
              </a:rPr>
              <a:t>computer</a:t>
            </a:r>
            <a:r>
              <a:rPr lang="en-ZA" sz="3300" dirty="0">
                <a:solidFill>
                  <a:srgbClr val="FF0000"/>
                </a:solidFill>
                <a:latin typeface="Calibri"/>
              </a:rPr>
              <a:t>  </a:t>
            </a:r>
            <a:r>
              <a:rPr lang="en-ZA" sz="3300" dirty="0">
                <a:solidFill>
                  <a:srgbClr val="FF0000"/>
                </a:solidFill>
                <a:latin typeface="Calibri"/>
                <a:sym typeface="Wingdings" pitchFamily="2" charset="2"/>
              </a:rPr>
              <a:t> </a:t>
            </a:r>
            <a:r>
              <a:rPr lang="en-ZA" sz="3300" i="1" dirty="0">
                <a:solidFill>
                  <a:srgbClr val="FF0000"/>
                </a:solidFill>
                <a:latin typeface="Calibri"/>
              </a:rPr>
              <a:t>software </a:t>
            </a:r>
            <a:r>
              <a:rPr lang="en-ZA" sz="3300" dirty="0">
                <a:solidFill>
                  <a:srgbClr val="FF0000"/>
                </a:solidFill>
                <a:latin typeface="Calibri"/>
              </a:rPr>
              <a:t>[1%, 50%]”.</a:t>
            </a:r>
            <a:endParaRPr lang="en-ZA" sz="3300" b="1" i="1" dirty="0">
              <a:solidFill>
                <a:srgbClr val="FF0000"/>
              </a:solidFill>
              <a:latin typeface="Calibri"/>
            </a:endParaRPr>
          </a:p>
          <a:p>
            <a:pPr marL="342900" lvl="0" indent="-342900">
              <a:lnSpc>
                <a:spcPct val="100000"/>
              </a:lnSpc>
              <a:spcBef>
                <a:spcPct val="20000"/>
              </a:spcBef>
            </a:pPr>
            <a:endParaRPr lang="en-ZA" sz="3300" i="1" dirty="0">
              <a:solidFill>
                <a:prstClr val="black"/>
              </a:solidFill>
              <a:latin typeface="Calibri"/>
            </a:endParaRPr>
          </a:p>
          <a:p>
            <a:pPr marL="342900" lvl="0" indent="-342900">
              <a:lnSpc>
                <a:spcPct val="100000"/>
              </a:lnSpc>
              <a:spcBef>
                <a:spcPct val="20000"/>
              </a:spcBef>
            </a:pPr>
            <a:r>
              <a:rPr lang="en-ZA" sz="3300" dirty="0">
                <a:solidFill>
                  <a:prstClr val="black"/>
                </a:solidFill>
                <a:latin typeface="Calibri"/>
              </a:rPr>
              <a:t>X is a variable representing a customer. </a:t>
            </a:r>
          </a:p>
          <a:p>
            <a:pPr marL="342900" lvl="0" indent="-342900">
              <a:lnSpc>
                <a:spcPct val="100000"/>
              </a:lnSpc>
              <a:spcBef>
                <a:spcPct val="20000"/>
              </a:spcBef>
            </a:pPr>
            <a:r>
              <a:rPr lang="en-ZA" sz="3300" dirty="0">
                <a:solidFill>
                  <a:prstClr val="black"/>
                </a:solidFill>
                <a:latin typeface="Calibri"/>
              </a:rPr>
              <a:t>A confidence, or certainty, of 50% means that if a customer buys a computer, there is a 50% chance that she will buy software as well. </a:t>
            </a:r>
          </a:p>
          <a:p>
            <a:pPr marL="342900" lvl="0" indent="-342900">
              <a:lnSpc>
                <a:spcPct val="100000"/>
              </a:lnSpc>
              <a:spcBef>
                <a:spcPct val="20000"/>
              </a:spcBef>
            </a:pPr>
            <a:r>
              <a:rPr lang="en-ZA" sz="3300" dirty="0">
                <a:solidFill>
                  <a:prstClr val="black"/>
                </a:solidFill>
                <a:latin typeface="Calibri"/>
              </a:rPr>
              <a:t>A </a:t>
            </a:r>
            <a:r>
              <a:rPr lang="en-ZA" sz="3300" dirty="0">
                <a:solidFill>
                  <a:srgbClr val="FF0000"/>
                </a:solidFill>
                <a:latin typeface="Calibri"/>
              </a:rPr>
              <a:t>1% support </a:t>
            </a:r>
            <a:r>
              <a:rPr lang="en-ZA" sz="3300" dirty="0">
                <a:solidFill>
                  <a:prstClr val="black"/>
                </a:solidFill>
                <a:latin typeface="Calibri"/>
              </a:rPr>
              <a:t>means that 1% of all of the transactions under analysis showed that computer and software were purchased together</a:t>
            </a:r>
            <a:endParaRPr lang="en-ZA" sz="3300" dirty="0"/>
          </a:p>
        </p:txBody>
      </p:sp>
    </p:spTree>
    <p:extLst>
      <p:ext uri="{BB962C8B-B14F-4D97-AF65-F5344CB8AC3E}">
        <p14:creationId xmlns:p14="http://schemas.microsoft.com/office/powerpoint/2010/main" val="1096339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5699E85BA5754D8CF866EBBE319EB1" ma:contentTypeVersion="10" ma:contentTypeDescription="Create a new document." ma:contentTypeScope="" ma:versionID="18a44769352d7c3a640c2998ffec52b8">
  <xsd:schema xmlns:xsd="http://www.w3.org/2001/XMLSchema" xmlns:xs="http://www.w3.org/2001/XMLSchema" xmlns:p="http://schemas.microsoft.com/office/2006/metadata/properties" xmlns:ns2="0dbf5560-7f34-4578-adde-35f2b64a47a2" xmlns:ns3="00473a82-3e89-4603-8977-db5f84c2a966" targetNamespace="http://schemas.microsoft.com/office/2006/metadata/properties" ma:root="true" ma:fieldsID="0aef365316f679b0b2520dabf6842b76" ns2:_="" ns3:_="">
    <xsd:import namespace="0dbf5560-7f34-4578-adde-35f2b64a47a2"/>
    <xsd:import namespace="00473a82-3e89-4603-8977-db5f84c2a96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bf5560-7f34-4578-adde-35f2b64a4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a02b4c3-ad89-44e0-9eed-c911eaa683ca"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473a82-3e89-4603-8977-db5f84c2a966"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428cfbf-06a7-420e-b2db-6245dd909ea4}" ma:internalName="TaxCatchAll" ma:showField="CatchAllData" ma:web="00473a82-3e89-4603-8977-db5f84c2a9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dbf5560-7f34-4578-adde-35f2b64a47a2">
      <Terms xmlns="http://schemas.microsoft.com/office/infopath/2007/PartnerControls"/>
    </lcf76f155ced4ddcb4097134ff3c332f>
    <TaxCatchAll xmlns="00473a82-3e89-4603-8977-db5f84c2a966" xsi:nil="true"/>
  </documentManagement>
</p:properties>
</file>

<file path=customXml/itemProps1.xml><?xml version="1.0" encoding="utf-8"?>
<ds:datastoreItem xmlns:ds="http://schemas.openxmlformats.org/officeDocument/2006/customXml" ds:itemID="{8DEB246F-2153-4AFC-9898-85451DC50B05}">
  <ds:schemaRefs>
    <ds:schemaRef ds:uri="http://schemas.microsoft.com/sharepoint/v3/contenttype/forms"/>
  </ds:schemaRefs>
</ds:datastoreItem>
</file>

<file path=customXml/itemProps2.xml><?xml version="1.0" encoding="utf-8"?>
<ds:datastoreItem xmlns:ds="http://schemas.openxmlformats.org/officeDocument/2006/customXml" ds:itemID="{56FFFB81-53DF-41A4-B9B7-416B2C7795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dbf5560-7f34-4578-adde-35f2b64a47a2"/>
    <ds:schemaRef ds:uri="00473a82-3e89-4603-8977-db5f84c2a9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C776B92-F017-4BE3-9F09-E43A9BACC6A3}">
  <ds:schemaRefs>
    <ds:schemaRef ds:uri="http://schemas.microsoft.com/office/2006/metadata/properties"/>
    <ds:schemaRef ds:uri="http://schemas.microsoft.com/office/infopath/2007/PartnerControls"/>
    <ds:schemaRef ds:uri="0dbf5560-7f34-4578-adde-35f2b64a47a2"/>
    <ds:schemaRef ds:uri="00473a82-3e89-4603-8977-db5f84c2a966"/>
  </ds:schemaRefs>
</ds:datastoreItem>
</file>

<file path=docProps/app.xml><?xml version="1.0" encoding="utf-8"?>
<Properties xmlns="http://schemas.openxmlformats.org/officeDocument/2006/extended-properties" xmlns:vt="http://schemas.openxmlformats.org/officeDocument/2006/docPropsVTypes">
  <Template/>
  <TotalTime>7479</TotalTime>
  <Words>1371</Words>
  <Application>Microsoft Office PowerPoint</Application>
  <PresentationFormat>Widescreen</PresentationFormat>
  <Paragraphs>99</Paragraphs>
  <Slides>17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AvantGarde Bk BT</vt:lpstr>
      <vt:lpstr>Bebas Neue Bold</vt:lpstr>
      <vt:lpstr>Calibri</vt:lpstr>
      <vt:lpstr>Minion-Regular</vt:lpstr>
      <vt:lpstr>Wingdings</vt:lpstr>
      <vt:lpstr>Office Theme</vt:lpstr>
      <vt:lpstr>    Business Intelligence G. Mudare </vt:lpstr>
      <vt:lpstr>PowerPoint Presentation</vt:lpstr>
      <vt:lpstr>Data Mining Functionalities</vt:lpstr>
      <vt:lpstr>Data mining functionalities</vt:lpstr>
      <vt:lpstr>Concept/Class Description Characterization and Discrimination</vt:lpstr>
      <vt:lpstr>Data characterization</vt:lpstr>
      <vt:lpstr>Data discrimination</vt:lpstr>
      <vt:lpstr>Mining Frequent Patterns, Associations, and Correlations</vt:lpstr>
      <vt:lpstr>Example</vt:lpstr>
      <vt:lpstr>Another Example</vt:lpstr>
      <vt:lpstr>Classification and Prediction</vt:lpstr>
      <vt:lpstr>IF-Then</vt:lpstr>
      <vt:lpstr>Decision Tree</vt:lpstr>
      <vt:lpstr>Neural Network</vt:lpstr>
      <vt:lpstr>Prediction </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Enrico Jacobs</dc:creator>
  <cp:lastModifiedBy>Juan Oosthuizen</cp:lastModifiedBy>
  <cp:revision>176</cp:revision>
  <cp:lastPrinted>2018-10-19T08:19:46Z</cp:lastPrinted>
  <dcterms:created xsi:type="dcterms:W3CDTF">2017-04-18T07:22:51Z</dcterms:created>
  <dcterms:modified xsi:type="dcterms:W3CDTF">2025-09-08T14:13:27Z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0x010100F45699E85BA5754D8CF866EBBE319EB1</vt:lpwstr>
  </property>
</Properties>
</file>