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69245" autoAdjust="0"/>
  </p:normalViewPr>
  <p:slideViewPr>
    <p:cSldViewPr snapToGrid="0">
      <p:cViewPr varScale="1">
        <p:scale>
          <a:sx n="50" d="100"/>
          <a:sy n="50" d="100"/>
        </p:scale>
        <p:origin x="157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5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5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2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6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4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DB09-EFD4-4213-8C46-691DEFD3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3950" cy="587375"/>
          </a:xfrm>
        </p:spPr>
        <p:txBody>
          <a:bodyPr>
            <a:normAutofit fontScale="90000"/>
          </a:bodyPr>
          <a:lstStyle/>
          <a:p>
            <a:r>
              <a:rPr lang="en-ZA" b="1" dirty="0" err="1">
                <a:solidFill>
                  <a:prstClr val="black"/>
                </a:solidFill>
                <a:latin typeface="Calibri Light" panose="020F0302020204030204"/>
              </a:rPr>
              <a:t>Subsetting</a:t>
            </a:r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 when there are missing values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733E-0D48-4D6D-AF65-4335100E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use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which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to drop missing values when </a:t>
            </a:r>
            <a:r>
              <a:rPr lang="en-ZA" dirty="0" err="1">
                <a:solidFill>
                  <a:prstClr val="black"/>
                </a:solidFill>
                <a:latin typeface="Calibri" panose="020F0502020204030204"/>
              </a:rPr>
              <a:t>subsetting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92FFE-2291-443D-B2E4-73340AB1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733892"/>
            <a:ext cx="8743950" cy="44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753D-B041-4AE8-81E9-61B61EEC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URWGothicL-Demi"/>
              </a:rPr>
              <a:t>Working with text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693E-E46A-4A03-8912-FAF8684A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Learn how to modify, extract, and analyse text-based (’character’) variables.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78292-A52C-4D6A-BFCC-2D4D4650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229" y="2646555"/>
            <a:ext cx="9447571" cy="35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C78-A575-4F25-8DB9-271D05F2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URWGothicL-Demi"/>
              </a:rPr>
              <a:t>Working with text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C407-9E6B-4C24-9748-BFA696E9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When we have character vectors: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FA340-B143-42ED-83F2-C07562EC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19" y="2244212"/>
            <a:ext cx="10351832" cy="325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3DB53-90F1-4B64-86BB-C9039DEA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42" y="5301122"/>
            <a:ext cx="8677284" cy="10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173-9B95-4934-8F33-84205D40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01000" cy="758825"/>
          </a:xfrm>
        </p:spPr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URWGothicL-Demi"/>
              </a:rPr>
              <a:t>Working with text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9DF3-043C-4AF4-84FC-EFD3E639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To glue bits of text together, use the </a:t>
            </a:r>
            <a:r>
              <a:rPr lang="en-ZA" dirty="0">
                <a:solidFill>
                  <a:prstClr val="black"/>
                </a:solidFill>
                <a:latin typeface="SFTT1000"/>
              </a:rPr>
              <a:t>paste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function, like so: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040AA-ED68-4D5D-A23F-05B0F8C2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81" y="1764496"/>
            <a:ext cx="9367069" cy="44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858B-EBC8-495E-863C-969FD179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URWGothicL-Demi"/>
              </a:rPr>
              <a:t>Column names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D4E6-BEFF-4318-9B60-B99CFD06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Vectors, </a:t>
            </a:r>
            <a:r>
              <a:rPr lang="en-ZA" dirty="0" err="1">
                <a:solidFill>
                  <a:prstClr val="black"/>
                </a:solidFill>
                <a:latin typeface="Calibri" panose="020F0502020204030204"/>
              </a:rPr>
              <a:t>dataframes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and list can all have names that can be used to 1nd rows or columns in your data.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377F4-17B0-4C5E-AFF9-8FACA1D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9" y="1133060"/>
            <a:ext cx="10515601" cy="47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9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B70-9E6A-4F37-AE07-67014D0A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>
                <a:solidFill>
                  <a:prstClr val="black"/>
                </a:solidFill>
                <a:latin typeface="URWGothicL-Demi"/>
              </a:rPr>
              <a:t>Column names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2CDF-DAF4-4730-A2DE-F0062CBA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Sometimes it is useful to find out which columns have particular </a:t>
            </a:r>
            <a:r>
              <a:rPr lang="en-ZA" dirty="0" err="1">
                <a:solidFill>
                  <a:prstClr val="black"/>
                </a:solidFill>
                <a:latin typeface="OpenSans"/>
              </a:rPr>
              <a:t>names</a:t>
            </a:r>
            <a:r>
              <a:rPr lang="en-ZA" dirty="0" err="1">
                <a:solidFill>
                  <a:prstClr val="black"/>
                </a:solidFill>
                <a:latin typeface="OpenSans"/>
                <a:sym typeface="Wingdings" panose="05000000000000000000" pitchFamily="2" charset="2"/>
              </a:rPr>
              <a:t></a:t>
            </a:r>
            <a:r>
              <a:rPr lang="en-ZA" dirty="0" err="1">
                <a:solidFill>
                  <a:prstClr val="black"/>
                </a:solidFill>
                <a:latin typeface="OpenSans"/>
              </a:rPr>
              <a:t>use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 the match function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52261-03DE-4843-883F-96F623D2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8" y="2952750"/>
            <a:ext cx="10457220" cy="13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3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8312-1376-47B9-9E5A-248423E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URWGothicL-Demi"/>
              </a:rPr>
              <a:t>Text in </a:t>
            </a:r>
            <a:r>
              <a:rPr lang="en-ZA" sz="4000" dirty="0" err="1">
                <a:solidFill>
                  <a:prstClr val="black"/>
                </a:solidFill>
                <a:latin typeface="URWGothicL-Demi"/>
              </a:rPr>
              <a:t>dataframes</a:t>
            </a:r>
            <a:r>
              <a:rPr lang="en-ZA" sz="4000" dirty="0">
                <a:solidFill>
                  <a:prstClr val="black"/>
                </a:solidFill>
                <a:latin typeface="URWGothicL-Demi"/>
              </a:rPr>
              <a:t> and </a:t>
            </a:r>
            <a:r>
              <a:rPr lang="en-ZA" sz="4000" dirty="0">
                <a:solidFill>
                  <a:prstClr val="black"/>
                </a:solidFill>
                <a:latin typeface="SFTT1440"/>
              </a:rPr>
              <a:t>grep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25B3-DA8E-4A60-9F4B-CC46AF7D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When you read in a dataset (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with read.csv, </a:t>
            </a:r>
            <a:r>
              <a:rPr lang="en-ZA" dirty="0" err="1">
                <a:solidFill>
                  <a:srgbClr val="FF0000"/>
                </a:solidFill>
                <a:latin typeface="Calibri" panose="020F0502020204030204"/>
              </a:rPr>
              <a:t>read.table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 or similar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), any variable that R cannot convert to numeric is automatically converted to a factor. sometimes we want a variable to be treated like text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E74CC-331D-4AAA-83C9-4158E979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560062"/>
            <a:ext cx="9620250" cy="3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6000" dirty="0">
                <a:solidFill>
                  <a:prstClr val="black"/>
                </a:solidFill>
                <a:latin typeface="URWGothicL-Demi"/>
                <a:ea typeface="+mj-ea"/>
                <a:cs typeface="+mj-cs"/>
              </a:rPr>
              <a:t>Special data types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54E8-43BC-44E4-8F4D-2EDDE973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URWGothicL-Demi"/>
              </a:rPr>
              <a:t>Working with missing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7002-9272-4D09-9BF8-7FD407F1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In </a:t>
            </a:r>
            <a:r>
              <a:rPr lang="en-ZA" b="1" dirty="0">
                <a:solidFill>
                  <a:prstClr val="black"/>
                </a:solidFill>
                <a:latin typeface="OpenSans-Bold"/>
              </a:rPr>
              <a:t>R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, </a:t>
            </a:r>
            <a:r>
              <a:rPr lang="en-ZA" dirty="0">
                <a:solidFill>
                  <a:srgbClr val="FF0000"/>
                </a:solidFill>
                <a:latin typeface="OpenSans"/>
              </a:rPr>
              <a:t>missing values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 are represented with </a:t>
            </a:r>
            <a:r>
              <a:rPr lang="en-ZA" dirty="0">
                <a:solidFill>
                  <a:srgbClr val="FF0000"/>
                </a:solidFill>
                <a:latin typeface="SFTT1000"/>
              </a:rPr>
              <a:t>NA</a:t>
            </a:r>
            <a:r>
              <a:rPr lang="en-ZA" dirty="0">
                <a:solidFill>
                  <a:srgbClr val="FF0000"/>
                </a:solidFill>
                <a:latin typeface="OpenSans"/>
              </a:rPr>
              <a:t>,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 a special data type that indicates the data is simply </a:t>
            </a:r>
            <a:r>
              <a:rPr lang="en-ZA" i="1" dirty="0">
                <a:solidFill>
                  <a:prstClr val="black"/>
                </a:solidFill>
                <a:latin typeface="OpenSans-Italic"/>
              </a:rPr>
              <a:t>Not Available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.</a:t>
            </a:r>
          </a:p>
          <a:p>
            <a:pPr lvl="0"/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Never use ’NA’ as an abbreviation for anything (like North America).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Many functions can handle missing data, usually in different ways</a:t>
            </a:r>
          </a:p>
          <a:p>
            <a:pPr lvl="0"/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 order to calculate the mean, we might want to either exclude the missing value or we might want mean(myvec1) to fail (produce an error).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D5CED-408C-4C7F-A46E-F5C0CC02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118" y="3786981"/>
            <a:ext cx="6410138" cy="9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9764-201F-417E-939B-AC6074BE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URWGothicL-Demi"/>
              </a:rPr>
              <a:t>Working with missing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F3D0-8C10-4434-AF31-A0A87E6F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E73304D-1F3D-43CD-85A7-22C7EC7C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0421"/>
            <a:ext cx="10419056" cy="992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73955-544D-4A51-B5FE-CA5E64568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4210"/>
            <a:ext cx="10419056" cy="23301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9AAD8E-C228-4563-A8EE-CC21E1996B8C}"/>
              </a:ext>
            </a:extLst>
          </p:cNvPr>
          <p:cNvSpPr/>
          <p:nvPr/>
        </p:nvSpPr>
        <p:spPr>
          <a:xfrm>
            <a:off x="838200" y="504434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The function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FTT1000"/>
              </a:rPr>
              <a:t>is.na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returns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TT1000"/>
              </a:rPr>
              <a:t>TRUE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when a value is missing, which can be useful to see which values are missing, or how many,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460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8F05-6094-4BBE-B892-86DE65A4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4900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Making missing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4829-438B-4B55-9C3E-147140F5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1"/>
            <a:ext cx="10515600" cy="5072062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 many cases it is useful to change some bad data values to NA by using indexes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82DA8-563D-48EA-AE8E-CB797CD2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1" y="2260220"/>
            <a:ext cx="10925017" cy="2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372-7CE0-4FF4-B1D8-E57CCBFD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Making missing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DD53-25E1-40E2-9B3A-CC70C2F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Missing values may arise when certain operations did not produce the desired result.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E4D67-D41A-4C4B-8C9E-7F796C338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7" y="2437617"/>
            <a:ext cx="10847733" cy="3615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5C078-EB19-45D1-B757-A4E8830AC58D}"/>
              </a:ext>
            </a:extLst>
          </p:cNvPr>
          <p:cNvSpPr/>
          <p:nvPr/>
        </p:nvSpPr>
        <p:spPr>
          <a:xfrm>
            <a:off x="7858539" y="3429965"/>
            <a:ext cx="43334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Sans"/>
              </a:rPr>
              <a:t>The warning message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FTT1000"/>
              </a:rPr>
              <a:t>NAs introduced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FTT1000"/>
              </a:rPr>
              <a:t>by coercion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Sans"/>
              </a:rPr>
              <a:t>means that missing values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Sans"/>
              </a:rPr>
              <a:t>were produced by when we tried to turn  one data type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enSans"/>
              </a:rPr>
              <a:t>(character) to another (numeric).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70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7245-1E1C-4041-8528-FCBC7120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Not A Number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7FA2-952E-415B-A82D-62240378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Another type of missing value is the result of calculations that went wrong:</a:t>
            </a:r>
          </a:p>
          <a:p>
            <a:pPr lvl="0"/>
            <a:endParaRPr lang="en-ZA" dirty="0">
              <a:solidFill>
                <a:prstClr val="black"/>
              </a:solidFill>
              <a:latin typeface="OpenSans"/>
            </a:endParaRPr>
          </a:p>
          <a:p>
            <a:pPr lvl="0"/>
            <a:endParaRPr lang="en-ZA" dirty="0">
              <a:solidFill>
                <a:prstClr val="black"/>
              </a:solidFill>
              <a:latin typeface="OpenSans"/>
            </a:endParaRPr>
          </a:p>
          <a:p>
            <a:pPr lvl="0"/>
            <a:endParaRPr lang="en-ZA" dirty="0">
              <a:solidFill>
                <a:prstClr val="black"/>
              </a:solidFill>
              <a:latin typeface="OpenSans"/>
            </a:endParaRPr>
          </a:p>
          <a:p>
            <a:pPr lvl="0"/>
            <a:endParaRPr lang="en-ZA" dirty="0">
              <a:solidFill>
                <a:prstClr val="black"/>
              </a:solidFill>
              <a:latin typeface="OpenSans"/>
            </a:endParaRPr>
          </a:p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The result is </a:t>
            </a:r>
            <a:r>
              <a:rPr lang="en-ZA" dirty="0" err="1">
                <a:solidFill>
                  <a:prstClr val="black"/>
                </a:solidFill>
                <a:latin typeface="SFTT1000"/>
              </a:rPr>
              <a:t>NaN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, short for </a:t>
            </a:r>
            <a:r>
              <a:rPr lang="en-ZA" i="1" dirty="0">
                <a:solidFill>
                  <a:prstClr val="black"/>
                </a:solidFill>
                <a:latin typeface="OpenSans-Italic"/>
              </a:rPr>
              <a:t>Not A Number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Dividing by zero is not usually meaningful, but </a:t>
            </a:r>
            <a:r>
              <a:rPr lang="en-ZA" b="1" dirty="0">
                <a:solidFill>
                  <a:prstClr val="black"/>
                </a:solidFill>
                <a:latin typeface="Calibri" panose="020F0502020204030204"/>
              </a:rPr>
              <a:t>R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does not produce a missing value:</a:t>
            </a:r>
            <a:endParaRPr lang="en-ZA" dirty="0">
              <a:solidFill>
                <a:prstClr val="black"/>
              </a:solidFill>
              <a:latin typeface="OpenSans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9CF6B-1CB1-4958-B33F-DFD3AF38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9" y="2295939"/>
            <a:ext cx="9630812" cy="2130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F12D1-9BC5-4CE1-9A57-1DD860F56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651" y="5279020"/>
            <a:ext cx="2582311" cy="11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E44C-3615-4C3B-B40B-BE35475A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12"/>
            <a:ext cx="8705850" cy="715962"/>
          </a:xfrm>
        </p:spPr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URWGothicL-Demi"/>
              </a:rPr>
              <a:t>Missing values in </a:t>
            </a:r>
            <a:r>
              <a:rPr lang="en-ZA" sz="4000" dirty="0" err="1">
                <a:solidFill>
                  <a:prstClr val="black"/>
                </a:solidFill>
                <a:latin typeface="URWGothicL-Demi"/>
              </a:rPr>
              <a:t>dataframes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6242-F8A1-42B4-A64F-8994232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174"/>
            <a:ext cx="10515600" cy="4821739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When working with </a:t>
            </a:r>
            <a:r>
              <a:rPr lang="en-ZA" dirty="0" err="1">
                <a:solidFill>
                  <a:prstClr val="black"/>
                </a:solidFill>
                <a:latin typeface="OpenSans"/>
              </a:rPr>
              <a:t>dataframes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, you often want to remove missing values for a particular analysis: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F03E7-FBE6-4EEE-83DC-4283D8C2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1"/>
            <a:ext cx="10515600" cy="43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6843-742F-4CB4-9718-0FC3728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58150" cy="733929"/>
          </a:xfrm>
        </p:spPr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URWGothicL-Demi"/>
              </a:rPr>
              <a:t>Missing values in </a:t>
            </a:r>
            <a:r>
              <a:rPr lang="en-ZA" sz="4000" dirty="0" err="1">
                <a:solidFill>
                  <a:prstClr val="black"/>
                </a:solidFill>
                <a:latin typeface="URWGothicL-Demi"/>
              </a:rPr>
              <a:t>dataframes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057F0-A554-4082-8E52-D3F567A2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9054"/>
            <a:ext cx="10039350" cy="48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3" ma:contentTypeDescription="Create a new document." ma:contentTypeScope="" ma:versionID="81c699d9ca6f826d3ac14b05c07f860f">
  <xsd:schema xmlns:xsd="http://www.w3.org/2001/XMLSchema" xmlns:xs="http://www.w3.org/2001/XMLSchema" xmlns:p="http://schemas.microsoft.com/office/2006/metadata/properties" xmlns:ns2="0dbf5560-7f34-4578-adde-35f2b64a47a2" targetNamespace="http://schemas.microsoft.com/office/2006/metadata/properties" ma:root="true" ma:fieldsID="4e5ade3ac6cfbffae8f65a4a3beba365" ns2:_="">
    <xsd:import namespace="0dbf5560-7f34-4578-adde-35f2b64a47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CFC066-453B-4E2C-8742-89BE60161FBF}"/>
</file>

<file path=customXml/itemProps2.xml><?xml version="1.0" encoding="utf-8"?>
<ds:datastoreItem xmlns:ds="http://schemas.openxmlformats.org/officeDocument/2006/customXml" ds:itemID="{DED372C4-E1DB-43F4-9D9A-608F5A068192}"/>
</file>

<file path=customXml/itemProps3.xml><?xml version="1.0" encoding="utf-8"?>
<ds:datastoreItem xmlns:ds="http://schemas.openxmlformats.org/officeDocument/2006/customXml" ds:itemID="{D618AC9C-5CC6-40F5-A160-892222ABA2F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7551</TotalTime>
  <Words>424</Words>
  <Application>Microsoft Office PowerPoint</Application>
  <PresentationFormat>Widescreen</PresentationFormat>
  <Paragraphs>53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AvantGarde Bk BT</vt:lpstr>
      <vt:lpstr>Bebas Neue Bold</vt:lpstr>
      <vt:lpstr>Calibri</vt:lpstr>
      <vt:lpstr>Calibri Light</vt:lpstr>
      <vt:lpstr>OpenSans</vt:lpstr>
      <vt:lpstr>OpenSans-Bold</vt:lpstr>
      <vt:lpstr>OpenSans-Italic</vt:lpstr>
      <vt:lpstr>SFTT1000</vt:lpstr>
      <vt:lpstr>SFTT1440</vt:lpstr>
      <vt:lpstr>URWGothicL-Demi</vt:lpstr>
      <vt:lpstr>Office Theme</vt:lpstr>
      <vt:lpstr>    Business Intelligence G. Mudare </vt:lpstr>
      <vt:lpstr>PowerPoint Presentation</vt:lpstr>
      <vt:lpstr>Working with missing values</vt:lpstr>
      <vt:lpstr>Working with missing values</vt:lpstr>
      <vt:lpstr>Making missing values</vt:lpstr>
      <vt:lpstr>Making missing values</vt:lpstr>
      <vt:lpstr>Not A Number</vt:lpstr>
      <vt:lpstr>Missing values in dataframes</vt:lpstr>
      <vt:lpstr>Missing values in dataframes</vt:lpstr>
      <vt:lpstr>Subsetting when there are missing values</vt:lpstr>
      <vt:lpstr>Working with text</vt:lpstr>
      <vt:lpstr>Working with text</vt:lpstr>
      <vt:lpstr>Working with text</vt:lpstr>
      <vt:lpstr>Column names</vt:lpstr>
      <vt:lpstr>Column names</vt:lpstr>
      <vt:lpstr>Text in dataframes and grep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187</cp:revision>
  <cp:lastPrinted>2018-10-19T08:19:46Z</cp:lastPrinted>
  <dcterms:created xsi:type="dcterms:W3CDTF">2017-04-18T07:22:51Z</dcterms:created>
  <dcterms:modified xsi:type="dcterms:W3CDTF">2020-04-09T07:59:49Z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