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92" r:id="rId3"/>
    <p:sldId id="293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322F"/>
    <a:srgbClr val="FFD500"/>
    <a:srgbClr val="FF0F21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6" autoAdjust="0"/>
    <p:restoredTop sz="68430" autoAdjust="0"/>
  </p:normalViewPr>
  <p:slideViewPr>
    <p:cSldViewPr snapToGrid="0">
      <p:cViewPr varScale="1">
        <p:scale>
          <a:sx n="50" d="100"/>
          <a:sy n="50" d="100"/>
        </p:scale>
        <p:origin x="1308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ilyapozin/2015/01/07/theres-no-such-thing-as-multitasking/#20486ef72225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Introduce</a:t>
            </a:r>
            <a:r>
              <a:rPr lang="en-ZA" baseline="0" dirty="0"/>
              <a:t> yourself to the students and also find out there names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Have them give you in 30 seconds a summary of who they are and what there interest in IT is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Rely on systems, not motivation</a:t>
            </a: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Review any new information you’ve learned on the same day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daily review won’t take long to complete, but it’s a vital step that ensures you stay on top of the material.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Applying this tip will also help you to move the information to your long-term memory more quickly.</a:t>
            </a:r>
          </a:p>
          <a:p>
            <a:r>
              <a:rPr lang="en-ZA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students rely on systems to ensure that they get the work done, even when they don’t feel like it.</a:t>
            </a: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everything down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be an effective student, write everything down.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includes homework to be completed, test and exam dates, project deadlines, competition dates, school and family events, etc.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assume that you’ll be able to remember anything; write it all down to stay organised.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tip might sound extreme, but life only gets busier as you get older. So this tip will serve you well for the rest of your life.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="1" dirty="0"/>
              <a:t>Create a rough weekly schedule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 down your rough weekly schedule based on your recurring commitments</a:t>
            </a: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 rid of distractions before they become distractions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biggest obstacle to doing well in school is distractions.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overcome distractions, you can’t depend on willpower. Few of us have the willpower necessary to fight off all the distractions that surround us in this digital era.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some ways to eliminate distractions before they become distractions: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Turn off notifications on your phone/tablet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Delete all the apps that distract you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 your phone/tablet in another room before you start work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 a really, really long password to unlock your phone/tablet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Restrict your Internet access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 only one tab open in your browser at any one time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Find an accountability partner as you make these changes</a:t>
            </a: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multitask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a fact: There’s </a:t>
            </a:r>
            <a:r>
              <a:rPr lang="en-ZA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no such thing as multitasking</a:t>
            </a:r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you’re multitasking, you’re actually just switching between tasks. This reduces your studying efficiency.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don’t multitask when you’re studying or doing your homework. Instead, focus on one task at a time, and you’ll find that you’ll get more done in less time.</a:t>
            </a: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 in short blocks of time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I’ve found that most students can’t maintain a high level of focus for more than 45 minutes at a go.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such, I generally recommend working in 30- to 45-minute blocks, followed by a 5- to 10-minute break.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Working in shorter blocks of time is more effective for the majority of students, rather than struggling to focus for a couple of hours straight.</a:t>
            </a: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 organised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Students who aren’t organised end up wasting precious time looking for items or notes, or doing last-minute work they forgot about.</a:t>
            </a: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Keep track of important dates, deadlines, etc.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related to Tip #3, but it’s more specific.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I’ve worked with many students who try to keep track of important dates by storing them in their brains.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Needless to say, these students occasionally forget about upcoming tests or deadlines. This results in panic – and low-quality work too.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Google Calendar or Google Keep (an old-fashioned planner works too) to keep track of important dates, and you’ll become a more effective student.</a:t>
            </a: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 lots of questions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Asking your friends and teachers questions about what you’re learning is a great way to stay engaged. It also ensures that you understand the new material.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be afraid of asking silly questions. Besides, if you pay attention in class, your questions will likely be logical and insightful.</a:t>
            </a:r>
          </a:p>
          <a:p>
            <a:r>
              <a:rPr lang="en-ZA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 consistent work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do last-minute work, and don’t cram for exams.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Easier said than done, I know.</a:t>
            </a:r>
          </a:p>
          <a:p>
            <a:r>
              <a:rPr lang="en-ZA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if you do consistent work, you won’t even need to study that hard for your final exams.</a:t>
            </a: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ZA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84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482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885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1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188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0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66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70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664C-3DA0-4959-B7A9-1083A01B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000000"/>
                </a:solidFill>
                <a:latin typeface="Calibri Light" panose="020F0302020204030204"/>
              </a:rPr>
              <a:t>Descriptive Data Summarization</a:t>
            </a:r>
            <a:br>
              <a:rPr lang="en-ZA" dirty="0">
                <a:solidFill>
                  <a:srgbClr val="000000"/>
                </a:solidFill>
                <a:latin typeface="Calibri Light" panose="020F0302020204030204"/>
              </a:rPr>
            </a:br>
            <a:r>
              <a:rPr lang="en-ZA" sz="3600" dirty="0">
                <a:solidFill>
                  <a:srgbClr val="FF0000"/>
                </a:solidFill>
                <a:latin typeface="Calibri Light" panose="020F0302020204030204"/>
              </a:rPr>
              <a:t>Distributive Measure and </a:t>
            </a:r>
            <a:r>
              <a:rPr lang="en-ZA" sz="3600" dirty="0">
                <a:solidFill>
                  <a:srgbClr val="FF0000"/>
                </a:solidFill>
                <a:latin typeface="Calibri" panose="020F0502020204030204" pitchFamily="34" charset="0"/>
              </a:rPr>
              <a:t>Algebraic Measure</a:t>
            </a:r>
            <a:r>
              <a:rPr lang="en-ZA" sz="3600" dirty="0">
                <a:solidFill>
                  <a:srgbClr val="FF0000"/>
                </a:solidFill>
                <a:latin typeface="Calibri Light" panose="020F0302020204030204"/>
              </a:rPr>
              <a:t>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AB123-457C-4312-9109-D268C8405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A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distributive measure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is a measure (i.e., function) that can be computed for a given data set or  it its subsets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Both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sum()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count()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are distributive measures  also 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max()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min().</a:t>
            </a:r>
          </a:p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 An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algebraic measure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is a measure that can be computed by applying an algebraic function to one or more distributive measures.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average</a:t>
            </a:r>
            <a:r>
              <a:rPr lang="en-ZA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(or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mean()) 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computed by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sum()/count().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06747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13DA-5A59-4782-95AA-D73AF8A4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dirty="0">
                <a:solidFill>
                  <a:srgbClr val="000000"/>
                </a:solidFill>
                <a:latin typeface="Calibri Light" panose="020F0302020204030204"/>
              </a:rPr>
              <a:t>Descriptive Data Summarization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b="1" dirty="0">
                <a:solidFill>
                  <a:srgbClr val="FF0000"/>
                </a:solidFill>
                <a:latin typeface="Calibri" panose="020F0502020204030204" pitchFamily="34" charset="0"/>
              </a:rPr>
              <a:t>Weighted Arithmetic Mean</a:t>
            </a:r>
          </a:p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Sometimes, each value 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xi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in a set may be associated with a weight </a:t>
            </a:r>
            <a:r>
              <a:rPr lang="en-ZA" i="1" dirty="0" err="1">
                <a:solidFill>
                  <a:srgbClr val="FF0000"/>
                </a:solidFill>
                <a:latin typeface="Calibri" panose="020F0502020204030204" pitchFamily="34" charset="0"/>
              </a:rPr>
              <a:t>wi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for </a:t>
            </a:r>
            <a:r>
              <a:rPr lang="en-ZA" i="1" dirty="0" err="1">
                <a:solidFill>
                  <a:srgbClr val="FF0000"/>
                </a:solidFill>
                <a:latin typeface="Calibri" panose="020F0502020204030204" pitchFamily="34" charset="0"/>
              </a:rPr>
              <a:t>i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= 1; : : : ;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N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. </a:t>
            </a:r>
          </a:p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The weights reflect the significance, importance, or occurrence frequency attached to their respective values. </a:t>
            </a:r>
          </a:p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In this case, we can compute the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weighted arithmetic mean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 or the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weighted average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45EF4-D3B8-4711-84F7-AA5D95DEA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49" y="4960940"/>
            <a:ext cx="5805281" cy="12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E6C-EDC8-4148-8F45-A9869A8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dirty="0">
                <a:solidFill>
                  <a:srgbClr val="000000"/>
                </a:solidFill>
                <a:latin typeface="Calibri Light" panose="020F0302020204030204"/>
              </a:rPr>
              <a:t>Descriptive Data Summarization </a:t>
            </a:r>
            <a:br>
              <a:rPr lang="en-ZA" sz="4000" dirty="0">
                <a:solidFill>
                  <a:srgbClr val="000000"/>
                </a:solidFill>
                <a:latin typeface="Calibri Light" panose="020F0302020204030204"/>
              </a:rPr>
            </a:br>
            <a:r>
              <a:rPr lang="en-ZA" sz="3600" dirty="0">
                <a:solidFill>
                  <a:srgbClr val="FF0000"/>
                </a:solidFill>
                <a:latin typeface="Calibri" panose="020F0502020204030204"/>
              </a:rPr>
              <a:t>Holistic Measure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19EC0-89FB-4624-9533-BCB73BED7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prstClr val="black"/>
                </a:solidFill>
                <a:latin typeface="Calibri" panose="020F0502020204030204"/>
              </a:rPr>
              <a:t>The mean is not always the best way of measuring the centre of the data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ZA" sz="2800" dirty="0">
                <a:solidFill>
                  <a:prstClr val="black"/>
                </a:solidFill>
                <a:latin typeface="Calibri" panose="020F0502020204030204"/>
              </a:rPr>
              <a:t>Mean is sensitive to extreme (e.g., Outlier) values.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ZA" sz="2800" dirty="0">
                <a:solidFill>
                  <a:prstClr val="black"/>
                </a:solidFill>
                <a:latin typeface="Calibri" panose="020F0502020204030204"/>
              </a:rPr>
              <a:t>Small number of extreme values can corrupt the mean.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prstClr val="black"/>
                </a:solidFill>
                <a:latin typeface="Calibri" panose="020F0502020204030204"/>
              </a:rPr>
              <a:t>A holistic measure is a measure that must be computed on the entire data set as a whole.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ZA" sz="2800" dirty="0">
                <a:solidFill>
                  <a:prstClr val="black"/>
                </a:solidFill>
                <a:latin typeface="Calibri" panose="020F0502020204030204"/>
              </a:rPr>
              <a:t>The median is an example of a holistic measure.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prstClr val="black"/>
                </a:solidFill>
                <a:latin typeface="Calibri" panose="020F0502020204030204"/>
              </a:rPr>
              <a:t>Holistic measures are much more expensive to compute than distributive measures (easily approximated)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4550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C759-1AE1-48A8-B1FA-3BF1E9F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b="1" dirty="0">
                <a:solidFill>
                  <a:srgbClr val="000000"/>
                </a:solidFill>
                <a:latin typeface="Calibri Light" panose="020F0302020204030204"/>
              </a:rPr>
              <a:t>Descriptive Data Summarization</a:t>
            </a:r>
            <a:r>
              <a:rPr lang="en-ZA" sz="4000" b="1" dirty="0">
                <a:solidFill>
                  <a:srgbClr val="000000"/>
                </a:solidFill>
                <a:latin typeface="Calibri Light" panose="020F0302020204030204"/>
                <a:sym typeface="Wingdings" panose="05000000000000000000" pitchFamily="2" charset="2"/>
              </a:rPr>
              <a:t> </a:t>
            </a:r>
            <a:br>
              <a:rPr lang="en-ZA" sz="4000" dirty="0">
                <a:solidFill>
                  <a:srgbClr val="000000"/>
                </a:solidFill>
                <a:latin typeface="Calibri Light" panose="020F0302020204030204"/>
                <a:sym typeface="Wingdings" panose="05000000000000000000" pitchFamily="2" charset="2"/>
              </a:rPr>
            </a:b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Measuring the Dispersion of Data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2121-0CA2-47B4-B8BE-7722C27C1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The degree to which numerical data tend to spread is called the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dispersion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, or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variance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 of the data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most common measures of data dispersion are range, 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five-number summary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(based on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quartiles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), 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interquartile range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, and 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standard deviation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lvl="0"/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Boxplots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can be plotted based on the five-number summary and are a useful tool for identifying outliers.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1085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7EAC-6D1F-4EF5-85C9-B214F255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dirty="0">
                <a:solidFill>
                  <a:srgbClr val="000000"/>
                </a:solidFill>
                <a:latin typeface="Calibri Light" panose="020F0302020204030204"/>
              </a:rPr>
              <a:t>Range, Quartiles, Outliers, and Boxplots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343D-C124-4583-BD88-586FCEBAC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range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of the set is</a:t>
            </a:r>
            <a:r>
              <a:rPr lang="en-ZA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the difference between the largest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(max())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and smallest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(min())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values.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k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th percentile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of a set of data in numerical order is the value </a:t>
            </a:r>
            <a:r>
              <a:rPr lang="en-ZA" i="1" dirty="0">
                <a:solidFill>
                  <a:srgbClr val="000000"/>
                </a:solidFill>
                <a:latin typeface="Calibri" panose="020F0502020204030204" pitchFamily="34" charset="0"/>
              </a:rPr>
              <a:t>xi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having the property that </a:t>
            </a:r>
            <a:r>
              <a:rPr lang="en-ZA" i="1" dirty="0">
                <a:solidFill>
                  <a:srgbClr val="000000"/>
                </a:solidFill>
                <a:latin typeface="Calibri" panose="020F0502020204030204" pitchFamily="34" charset="0"/>
              </a:rPr>
              <a:t>k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percent of the data entries lie at or below </a:t>
            </a:r>
            <a:r>
              <a:rPr lang="en-ZA" i="1" dirty="0">
                <a:solidFill>
                  <a:srgbClr val="000000"/>
                </a:solidFill>
                <a:latin typeface="Calibri" panose="020F0502020204030204" pitchFamily="34" charset="0"/>
              </a:rPr>
              <a:t>xi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The 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median</a:t>
            </a:r>
            <a:r>
              <a:rPr lang="en-ZA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is the 50th percentile.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first quartile,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denoted by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Q1,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is 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25th percentile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;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third quartile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, denoted by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Q3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, is 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75th percentile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quartiles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, give some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indication of the </a:t>
            </a:r>
            <a:r>
              <a:rPr lang="en-ZA" dirty="0" err="1">
                <a:solidFill>
                  <a:srgbClr val="FF0000"/>
                </a:solidFill>
                <a:latin typeface="Calibri" panose="020F0502020204030204"/>
              </a:rPr>
              <a:t>center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, spread, and shape of a distribution.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distance between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first and third quartiles (interquartile range (</a:t>
            </a:r>
            <a:r>
              <a:rPr lang="en-ZA" i="1" dirty="0">
                <a:solidFill>
                  <a:srgbClr val="FF0000"/>
                </a:solidFill>
                <a:latin typeface="Calibri" panose="020F0502020204030204"/>
              </a:rPr>
              <a:t>IQR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) )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is a simple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measure of spread 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20ADB-4E46-47E6-A25B-6C948731E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826" y="5854660"/>
            <a:ext cx="2901948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83E5-6E83-4302-8A23-09A57882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b="1" dirty="0">
                <a:solidFill>
                  <a:srgbClr val="000000"/>
                </a:solidFill>
                <a:latin typeface="Calibri Light" panose="020F0302020204030204"/>
              </a:rPr>
              <a:t>Range, Quartiles, Outliers, and Boxplots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5311-3275-473F-B8ED-0B6FCDEA9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Q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1 , 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Q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3 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IQR</a:t>
            </a:r>
            <a:r>
              <a:rPr lang="en-ZA" i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are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holistic measures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No single numerical measure of spread, such as IQR, is very useful for describing skewed distributions.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five-number summary of a distribution consists of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Minimum;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Q1;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Median;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Q3;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Maximum: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Boxplots are a popular way of visualizing a distribution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11243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B330-C7C6-43AA-B3AA-65F62503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2708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/>
              <a:t>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C1AD9-A2F0-4612-936D-F726DBA9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F38DCA-0EB4-492D-92BA-EFEB6F1C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" y="949304"/>
            <a:ext cx="11569148" cy="533893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523E14-0579-4AFC-8FB3-F1A4A5460A92}"/>
              </a:ext>
            </a:extLst>
          </p:cNvPr>
          <p:cNvSpPr/>
          <p:nvPr/>
        </p:nvSpPr>
        <p:spPr>
          <a:xfrm>
            <a:off x="3366051" y="528358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Whiskers outside the box extend to the smallest (minimum) and largest (maximum) observations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5BE5FB-8941-4CB3-B2F5-FEFEEADEA63B}"/>
              </a:ext>
            </a:extLst>
          </p:cNvPr>
          <p:cNvSpPr/>
          <p:nvPr/>
        </p:nvSpPr>
        <p:spPr>
          <a:xfrm>
            <a:off x="6240418" y="2912541"/>
            <a:ext cx="1467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Box length is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 the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 Interquartile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range, IQR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9399E9-2388-4BB2-996E-70CB10154195}"/>
              </a:ext>
            </a:extLst>
          </p:cNvPr>
          <p:cNvSpPr/>
          <p:nvPr/>
        </p:nvSpPr>
        <p:spPr>
          <a:xfrm>
            <a:off x="3562875" y="1645885"/>
            <a:ext cx="20213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Ends of the box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 are at the quartiles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B123A-05E5-4C45-929A-FAD993A3C0F4}"/>
              </a:ext>
            </a:extLst>
          </p:cNvPr>
          <p:cNvCxnSpPr/>
          <p:nvPr/>
        </p:nvCxnSpPr>
        <p:spPr>
          <a:xfrm flipH="1" flipV="1">
            <a:off x="3432313" y="2608502"/>
            <a:ext cx="1303094" cy="2603613"/>
          </a:xfrm>
          <a:prstGeom prst="straightConnector1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154DDC-8C05-4FDA-B705-DAA934A3AF23}"/>
              </a:ext>
            </a:extLst>
          </p:cNvPr>
          <p:cNvCxnSpPr>
            <a:cxnSpLocks/>
          </p:cNvCxnSpPr>
          <p:nvPr/>
        </p:nvCxnSpPr>
        <p:spPr>
          <a:xfrm flipV="1">
            <a:off x="4805084" y="4463426"/>
            <a:ext cx="892992" cy="748689"/>
          </a:xfrm>
          <a:prstGeom prst="straightConnector1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74CD72-8625-4B68-9833-3B70D1E0A1EE}"/>
              </a:ext>
            </a:extLst>
          </p:cNvPr>
          <p:cNvCxnSpPr/>
          <p:nvPr/>
        </p:nvCxnSpPr>
        <p:spPr>
          <a:xfrm>
            <a:off x="7553738" y="2387265"/>
            <a:ext cx="0" cy="2237744"/>
          </a:xfrm>
          <a:prstGeom prst="straightConnector1">
            <a:avLst/>
          </a:prstGeom>
          <a:noFill/>
          <a:ln w="38100" cap="flat" cmpd="sng" algn="ctr">
            <a:solidFill>
              <a:srgbClr val="ED7D31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7F63D-8975-4C69-8F2A-8E7002CC9939}"/>
              </a:ext>
            </a:extLst>
          </p:cNvPr>
          <p:cNvCxnSpPr>
            <a:cxnSpLocks/>
          </p:cNvCxnSpPr>
          <p:nvPr/>
        </p:nvCxnSpPr>
        <p:spPr>
          <a:xfrm flipH="1">
            <a:off x="8158134" y="2504661"/>
            <a:ext cx="999120" cy="325074"/>
          </a:xfrm>
          <a:prstGeom prst="straightConnector1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3C6259-1E0C-406F-AB67-72EC15C07B42}"/>
              </a:ext>
            </a:extLst>
          </p:cNvPr>
          <p:cNvCxnSpPr>
            <a:cxnSpLocks/>
          </p:cNvCxnSpPr>
          <p:nvPr/>
        </p:nvCxnSpPr>
        <p:spPr>
          <a:xfrm>
            <a:off x="9157252" y="2504661"/>
            <a:ext cx="1368822" cy="1608209"/>
          </a:xfrm>
          <a:prstGeom prst="straightConnector1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AD85BD-CDE5-48CC-B5AA-FC36DC7EE83E}"/>
              </a:ext>
            </a:extLst>
          </p:cNvPr>
          <p:cNvCxnSpPr/>
          <p:nvPr/>
        </p:nvCxnSpPr>
        <p:spPr>
          <a:xfrm>
            <a:off x="3896139" y="2146852"/>
            <a:ext cx="1457739" cy="2083520"/>
          </a:xfrm>
          <a:prstGeom prst="straightConnector1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43E2D1-368C-41F2-9F85-4DC21E9A0385}"/>
              </a:ext>
            </a:extLst>
          </p:cNvPr>
          <p:cNvCxnSpPr>
            <a:cxnSpLocks/>
          </p:cNvCxnSpPr>
          <p:nvPr/>
        </p:nvCxnSpPr>
        <p:spPr>
          <a:xfrm>
            <a:off x="3886553" y="2133600"/>
            <a:ext cx="1424246" cy="272796"/>
          </a:xfrm>
          <a:prstGeom prst="straightConnector1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99F20CD-6728-488E-B5B1-836660E9668B}"/>
              </a:ext>
            </a:extLst>
          </p:cNvPr>
          <p:cNvSpPr/>
          <p:nvPr/>
        </p:nvSpPr>
        <p:spPr>
          <a:xfrm>
            <a:off x="8812311" y="1981298"/>
            <a:ext cx="15876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median is line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 within the box</a:t>
            </a:r>
          </a:p>
        </p:txBody>
      </p:sp>
    </p:spTree>
    <p:extLst>
      <p:ext uri="{BB962C8B-B14F-4D97-AF65-F5344CB8AC3E}">
        <p14:creationId xmlns:p14="http://schemas.microsoft.com/office/powerpoint/2010/main" val="351988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51FB-879F-4F9D-AAEC-4B61A373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644525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>
                <a:solidFill>
                  <a:srgbClr val="000000"/>
                </a:solidFill>
                <a:latin typeface="Calibri" panose="020F0502020204030204" pitchFamily="34" charset="0"/>
              </a:rPr>
              <a:t>Variance and Standard Deviation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D76F3-060F-4716-9826-29D7D191C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The variance of </a:t>
            </a:r>
            <a:r>
              <a:rPr lang="en-ZA" i="1" dirty="0">
                <a:solidFill>
                  <a:srgbClr val="000000"/>
                </a:solidFill>
                <a:latin typeface="Calibri" panose="020F0502020204030204" pitchFamily="34" charset="0"/>
              </a:rPr>
              <a:t>N 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observations, </a:t>
            </a:r>
            <a:r>
              <a:rPr lang="en-ZA" i="1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1;</a:t>
            </a:r>
            <a:r>
              <a:rPr lang="en-ZA" i="1" dirty="0">
                <a:solidFill>
                  <a:srgbClr val="000000"/>
                </a:solidFill>
                <a:latin typeface="Calibri" panose="020F0502020204030204" pitchFamily="34" charset="0"/>
              </a:rPr>
              <a:t>x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2; : : : ;</a:t>
            </a:r>
            <a:r>
              <a:rPr lang="en-ZA" i="1" dirty="0" err="1">
                <a:solidFill>
                  <a:srgbClr val="000000"/>
                </a:solidFill>
                <a:latin typeface="Calibri" panose="020F0502020204030204" pitchFamily="34" charset="0"/>
              </a:rPr>
              <a:t>xN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, is</a:t>
            </a:r>
          </a:p>
          <a:p>
            <a:pPr lvl="0"/>
            <a:endParaRPr lang="en-Z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/>
            <a:endParaRPr lang="en-Z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/>
            <a:endParaRPr lang="en-Z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/>
            <a:endParaRPr lang="en-Z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0"/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x </a:t>
            </a:r>
            <a:r>
              <a:rPr lang="en-ZA" dirty="0">
                <a:solidFill>
                  <a:srgbClr val="FF0000"/>
                </a:solidFill>
                <a:latin typeface="Calibri" panose="020F0502020204030204" pitchFamily="34" charset="0"/>
              </a:rPr>
              <a:t>is the mean value of the observations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The standard deviation, of the observations is the square root of the variance,</a:t>
            </a:r>
            <a:endParaRPr lang="en-ZA" b="1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F855C7-9718-4B92-8833-CE5ABA358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84" y="2016213"/>
            <a:ext cx="9079862" cy="14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0FC2-EDDF-4B94-8473-579337732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06E02-6D68-436D-B1B9-7966D65A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E524CD-55B8-4F08-867E-143870E9DE52}"/>
              </a:ext>
            </a:extLst>
          </p:cNvPr>
          <p:cNvSpPr txBox="1">
            <a:spLocks/>
          </p:cNvSpPr>
          <p:nvPr/>
        </p:nvSpPr>
        <p:spPr>
          <a:xfrm>
            <a:off x="838200" y="153090"/>
            <a:ext cx="10515600" cy="416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Sans-Bold"/>
                <a:ea typeface="+mj-ea"/>
                <a:cs typeface="+mj-cs"/>
              </a:rPr>
              <a:t>Graphic Displays of Basic Descriptive Data Summaries </a:t>
            </a:r>
            <a:br>
              <a:rPr kumimoji="0" lang="en-ZA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Sans-Bold"/>
                <a:ea typeface="+mj-ea"/>
                <a:cs typeface="+mj-cs"/>
              </a:rPr>
            </a:br>
            <a:r>
              <a:rPr kumimoji="0" lang="en-ZA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illSans-Bold"/>
                <a:ea typeface="+mj-ea"/>
                <a:cs typeface="+mj-cs"/>
              </a:rPr>
              <a:t>(</a:t>
            </a:r>
            <a:r>
              <a:rPr kumimoji="0" lang="en-ZA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Sans-Bold"/>
                <a:ea typeface="+mj-ea"/>
                <a:cs typeface="+mj-cs"/>
              </a:rPr>
              <a:t>Book Examples)</a:t>
            </a:r>
            <a:endParaRPr kumimoji="0" lang="en-ZA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4D744FF-7C3F-4731-B0B4-08BE1A8C7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4" y="993047"/>
            <a:ext cx="2931315" cy="2143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E3DB55-3338-4FC1-8CFD-A843747066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835" y="995820"/>
            <a:ext cx="3521639" cy="17714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8364C0-DC4D-45D6-9473-397ED756E9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487" y="3209688"/>
            <a:ext cx="4500920" cy="2172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42A60E-2525-4449-910C-82D3AD544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02" y="4125425"/>
            <a:ext cx="3960617" cy="21613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17CCB3-4AC9-412E-8017-6564584249FA}"/>
              </a:ext>
            </a:extLst>
          </p:cNvPr>
          <p:cNvSpPr/>
          <p:nvPr/>
        </p:nvSpPr>
        <p:spPr>
          <a:xfrm>
            <a:off x="2762813" y="5059380"/>
            <a:ext cx="29313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nion-Semibold"/>
              </a:rPr>
              <a:t>q-q plot </a:t>
            </a: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for unit price data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rPr>
              <a:t> from two different branches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1EE8A1-3047-40EC-B375-C68333249949}"/>
              </a:ext>
            </a:extLst>
          </p:cNvPr>
          <p:cNvSpPr/>
          <p:nvPr/>
        </p:nvSpPr>
        <p:spPr>
          <a:xfrm>
            <a:off x="3877674" y="849610"/>
            <a:ext cx="35700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Histogram is graphical method for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summarizing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the distribution of a given attribute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426A06-4581-4C47-A36E-6956F8A57BC2}"/>
              </a:ext>
            </a:extLst>
          </p:cNvPr>
          <p:cNvSpPr/>
          <p:nvPr/>
        </p:nvSpPr>
        <p:spPr>
          <a:xfrm>
            <a:off x="3279998" y="2192065"/>
            <a:ext cx="33484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Semibold"/>
              </a:rPr>
              <a:t>q-q plot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plots the quantiles of one univariate distribution against the corresponding quantiles of another</a:t>
            </a:r>
            <a:endParaRPr kumimoji="0" lang="en-ZA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2736A4-301A-4F37-AF60-06A5B47D4815}"/>
              </a:ext>
            </a:extLst>
          </p:cNvPr>
          <p:cNvSpPr/>
          <p:nvPr/>
        </p:nvSpPr>
        <p:spPr>
          <a:xfrm>
            <a:off x="7691083" y="5154294"/>
            <a:ext cx="4199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Quantile plot </a:t>
            </a: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compares different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 distributions based on their quantiles.</a:t>
            </a:r>
            <a:endParaRPr kumimoji="0" lang="en-ZA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217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9DA3D-EAA4-4D0E-A1CD-011CE9959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71EFB5-AE4D-459B-8A0C-40BFF0AAF410}"/>
              </a:ext>
            </a:extLst>
          </p:cNvPr>
          <p:cNvSpPr txBox="1">
            <a:spLocks/>
          </p:cNvSpPr>
          <p:nvPr/>
        </p:nvSpPr>
        <p:spPr>
          <a:xfrm>
            <a:off x="737189" y="203531"/>
            <a:ext cx="9290658" cy="705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Sans-Bold"/>
                <a:ea typeface="+mj-ea"/>
                <a:cs typeface="+mj-cs"/>
              </a:rPr>
              <a:t>Graphic Displays of Basic Descriptive Data Summaries </a:t>
            </a:r>
            <a:br>
              <a:rPr kumimoji="0" lang="en-ZA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Sans-Bold"/>
                <a:ea typeface="+mj-ea"/>
                <a:cs typeface="+mj-cs"/>
              </a:rPr>
            </a:br>
            <a:r>
              <a:rPr kumimoji="0" lang="en-ZA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Sans-Bold"/>
                <a:ea typeface="+mj-ea"/>
                <a:cs typeface="+mj-cs"/>
              </a:rPr>
              <a:t>(</a:t>
            </a:r>
            <a:r>
              <a:rPr kumimoji="0" lang="en-ZA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Sans-Bold"/>
                <a:ea typeface="+mj-ea"/>
                <a:cs typeface="+mj-cs"/>
              </a:rPr>
              <a:t>Book Examples)</a:t>
            </a:r>
            <a:endParaRPr kumimoji="0" lang="en-ZA" sz="4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0BF64E1-2743-4F6D-9E25-43E85F0B7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79" y="4090919"/>
            <a:ext cx="3781189" cy="17114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90B271-868A-42FB-9A4B-CB7524695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079" y="1081676"/>
            <a:ext cx="3351971" cy="22740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43ED213-05DD-47FF-A827-9260970BE740}"/>
              </a:ext>
            </a:extLst>
          </p:cNvPr>
          <p:cNvSpPr/>
          <p:nvPr/>
        </p:nvSpPr>
        <p:spPr>
          <a:xfrm>
            <a:off x="4258268" y="4373029"/>
            <a:ext cx="22485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nion-Regular"/>
              </a:rPr>
              <a:t>Loess curve for the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nion-Regular"/>
              </a:rPr>
              <a:t>data set</a:t>
            </a:r>
            <a:endParaRPr kumimoji="0" lang="en-ZA" sz="20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EB5E6-F199-4312-8FE4-01A49D82CF7B}"/>
              </a:ext>
            </a:extLst>
          </p:cNvPr>
          <p:cNvSpPr/>
          <p:nvPr/>
        </p:nvSpPr>
        <p:spPr>
          <a:xfrm>
            <a:off x="838200" y="5810307"/>
            <a:ext cx="5819361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0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nion-Regular"/>
              </a:rPr>
              <a:t>Loess curve  </a:t>
            </a: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adds a smooth curve to a scatter plot in order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to provide better perception of the pattern of dependence.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890575-CC72-4E13-8FAE-050EB6549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521" y="1479626"/>
            <a:ext cx="4852837" cy="22740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D00646-99B7-4A2D-B5CD-4B30232233F8}"/>
              </a:ext>
            </a:extLst>
          </p:cNvPr>
          <p:cNvSpPr/>
          <p:nvPr/>
        </p:nvSpPr>
        <p:spPr>
          <a:xfrm>
            <a:off x="7034414" y="3721587"/>
            <a:ext cx="2788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nion-Regular"/>
              </a:rPr>
              <a:t>Scatter plot for the data set</a:t>
            </a:r>
            <a:endParaRPr kumimoji="0" lang="en-ZA" sz="1800" b="1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58E2E4-0792-4B72-B647-78D4C6FFD0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482" y="4026811"/>
            <a:ext cx="5230821" cy="84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64B9D4-22A8-44C6-A183-2AB4166CE765}"/>
              </a:ext>
            </a:extLst>
          </p:cNvPr>
          <p:cNvSpPr txBox="1">
            <a:spLocks/>
          </p:cNvSpPr>
          <p:nvPr/>
        </p:nvSpPr>
        <p:spPr>
          <a:xfrm>
            <a:off x="546100" y="4159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b="1" dirty="0">
                <a:solidFill>
                  <a:srgbClr val="000000"/>
                </a:solidFill>
                <a:latin typeface="Calibri" panose="020F0502020204030204" pitchFamily="34" charset="0"/>
              </a:rPr>
              <a:t>Data Pre-processing</a:t>
            </a:r>
          </a:p>
          <a:p>
            <a:pPr lvl="0" algn="ctr">
              <a:lnSpc>
                <a:spcPct val="100000"/>
              </a:lnSpc>
              <a:spcBef>
                <a:spcPts val="0"/>
              </a:spcBef>
              <a:defRPr/>
            </a:pPr>
            <a:r>
              <a:rPr lang="en-ZA" kern="0" dirty="0">
                <a:solidFill>
                  <a:srgbClr val="FF0000"/>
                </a:solidFill>
                <a:latin typeface="BookAntiqua"/>
                <a:ea typeface="+mn-ea"/>
                <a:cs typeface="+mn-cs"/>
              </a:rPr>
              <a:t>Input-Output View</a:t>
            </a:r>
            <a:endParaRPr lang="en-ZA" sz="1800" kern="0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en-ZA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endParaRPr lang="en-ZA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AAC48A8-2B22-4BF9-AFBF-3CF84820A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1741488"/>
            <a:ext cx="7734744" cy="44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52969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A6E3-8CFD-4DBE-B48F-9B11E41E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ZA" dirty="0">
                <a:solidFill>
                  <a:srgbClr val="000000"/>
                </a:solidFill>
                <a:latin typeface="Arial" panose="020B0604020202020204" pitchFamily="34" charset="0"/>
              </a:rPr>
              <a:t>Data Quality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5D40-E076-4AED-8806-027F91C7E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pPr lvl="0"/>
            <a:r>
              <a:rPr lang="en-ZA" sz="3200" dirty="0">
                <a:solidFill>
                  <a:srgbClr val="000000"/>
                </a:solidFill>
                <a:latin typeface="Arial" panose="020B0604020202020204" pitchFamily="34" charset="0"/>
              </a:rPr>
              <a:t>A well-accepted multidimensional view of data quality: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000000"/>
                </a:solidFill>
                <a:latin typeface="Arial" panose="020B0604020202020204" pitchFamily="34" charset="0"/>
              </a:rPr>
              <a:t>–Accuracy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000000"/>
                </a:solidFill>
                <a:latin typeface="Arial" panose="020B0604020202020204" pitchFamily="34" charset="0"/>
              </a:rPr>
              <a:t>–Completeness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000000"/>
                </a:solidFill>
                <a:latin typeface="Arial" panose="020B0604020202020204" pitchFamily="34" charset="0"/>
              </a:rPr>
              <a:t>–Consistency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000000"/>
                </a:solidFill>
                <a:latin typeface="Arial" panose="020B0604020202020204" pitchFamily="34" charset="0"/>
              </a:rPr>
              <a:t>–Timeliness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000000"/>
                </a:solidFill>
                <a:latin typeface="Arial" panose="020B0604020202020204" pitchFamily="34" charset="0"/>
              </a:rPr>
              <a:t>–Believability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000000"/>
                </a:solidFill>
                <a:latin typeface="Arial" panose="020B0604020202020204" pitchFamily="34" charset="0"/>
              </a:rPr>
              <a:t>–Interpretability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000000"/>
                </a:solidFill>
                <a:latin typeface="Arial" panose="020B0604020202020204" pitchFamily="34" charset="0"/>
              </a:rPr>
              <a:t>–Accessibility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400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64B9D4-22A8-44C6-A183-2AB4166CE765}"/>
              </a:ext>
            </a:extLst>
          </p:cNvPr>
          <p:cNvSpPr txBox="1">
            <a:spLocks/>
          </p:cNvSpPr>
          <p:nvPr/>
        </p:nvSpPr>
        <p:spPr>
          <a:xfrm>
            <a:off x="546100" y="339725"/>
            <a:ext cx="10515600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Data Pre-processing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69E977-B5CA-4A67-AC82-A6852B218A52}"/>
              </a:ext>
            </a:extLst>
          </p:cNvPr>
          <p:cNvSpPr/>
          <p:nvPr/>
        </p:nvSpPr>
        <p:spPr>
          <a:xfrm>
            <a:off x="546100" y="1722438"/>
            <a:ext cx="11099800" cy="443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800" b="1" dirty="0">
                <a:solidFill>
                  <a:srgbClr val="FF0000"/>
                </a:solidFill>
                <a:latin typeface="Calibri" panose="020F0502020204030204" pitchFamily="34" charset="0"/>
              </a:rPr>
              <a:t>Problems of Real-world databases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ZA" sz="2400" dirty="0">
                <a:solidFill>
                  <a:srgbClr val="FF0000"/>
                </a:solidFill>
                <a:latin typeface="Calibri" panose="020F0502020204030204" pitchFamily="34" charset="0"/>
              </a:rPr>
              <a:t>Noisy Data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ZA" sz="2400" dirty="0">
                <a:solidFill>
                  <a:srgbClr val="FF0000"/>
                </a:solidFill>
                <a:latin typeface="Calibri" panose="020F0502020204030204" pitchFamily="34" charset="0"/>
              </a:rPr>
              <a:t>Missing </a:t>
            </a:r>
            <a:r>
              <a:rPr lang="en-ZA" sz="2400" dirty="0" err="1">
                <a:solidFill>
                  <a:srgbClr val="FF0000"/>
                </a:solidFill>
                <a:latin typeface="Calibri" panose="020F0502020204030204" pitchFamily="34" charset="0"/>
              </a:rPr>
              <a:t>Data</a:t>
            </a:r>
            <a:r>
              <a:rPr lang="en-ZA" sz="2400" dirty="0" err="1">
                <a:solidFill>
                  <a:srgbClr val="FF0000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ZA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Attributes</a:t>
            </a:r>
            <a:r>
              <a:rPr lang="en-ZA" sz="2400" dirty="0">
                <a:solidFill>
                  <a:srgbClr val="000000"/>
                </a:solidFill>
                <a:latin typeface="Calibri" panose="020F0502020204030204" pitchFamily="34" charset="0"/>
              </a:rPr>
              <a:t> of interest may not always be available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r>
              <a:rPr lang="en-ZA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ZA" sz="2400" dirty="0">
                <a:solidFill>
                  <a:srgbClr val="FF0000"/>
                </a:solidFill>
                <a:latin typeface="Calibri" panose="020F0502020204030204" pitchFamily="34" charset="0"/>
              </a:rPr>
              <a:t>inconsistent </a:t>
            </a:r>
            <a:r>
              <a:rPr lang="en-ZA" sz="2400" dirty="0">
                <a:solidFill>
                  <a:srgbClr val="000000"/>
                </a:solidFill>
                <a:latin typeface="Calibri" panose="020F0502020204030204" pitchFamily="34" charset="0"/>
              </a:rPr>
              <a:t>data 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rgbClr val="000000"/>
                </a:solidFill>
                <a:latin typeface="Calibri" panose="020F0502020204030204" pitchFamily="34" charset="0"/>
              </a:rPr>
              <a:t>As a result of their </a:t>
            </a:r>
            <a:r>
              <a:rPr lang="en-ZA" sz="2400" dirty="0">
                <a:solidFill>
                  <a:srgbClr val="FF0000"/>
                </a:solidFill>
                <a:latin typeface="Calibri" panose="020F0502020204030204" pitchFamily="34" charset="0"/>
              </a:rPr>
              <a:t>huge size  and origin from multiple, heterogenous sources.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srgbClr val="FF0000"/>
                </a:solidFill>
                <a:latin typeface="Calibri" panose="020F0502020204030204" pitchFamily="34" charset="0"/>
              </a:rPr>
              <a:t>Low-quality data </a:t>
            </a:r>
            <a:r>
              <a:rPr lang="en-ZA" sz="2800" dirty="0">
                <a:solidFill>
                  <a:srgbClr val="000000"/>
                </a:solidFill>
                <a:latin typeface="Calibri" panose="020F0502020204030204" pitchFamily="34" charset="0"/>
              </a:rPr>
              <a:t>will lead to </a:t>
            </a:r>
            <a:r>
              <a:rPr lang="en-ZA" sz="2800" dirty="0">
                <a:solidFill>
                  <a:srgbClr val="FF0000"/>
                </a:solidFill>
                <a:latin typeface="Calibri" panose="020F0502020204030204" pitchFamily="34" charset="0"/>
              </a:rPr>
              <a:t>low-quality mining results</a:t>
            </a:r>
            <a:r>
              <a:rPr lang="en-ZA" sz="280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ZA" sz="2400" i="1" dirty="0">
                <a:solidFill>
                  <a:srgbClr val="000000"/>
                </a:solidFill>
                <a:latin typeface="Calibri" panose="020F0502020204030204" pitchFamily="34" charset="0"/>
              </a:rPr>
              <a:t>“How can the data be pre-processed in order to help improve the quality of the data and, consequently, of the mining results? </a:t>
            </a:r>
          </a:p>
          <a:p>
            <a:pPr marL="971550" lvl="1" indent="-514350">
              <a:lnSpc>
                <a:spcPct val="9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en-ZA" sz="2400" i="1" dirty="0">
                <a:solidFill>
                  <a:srgbClr val="000000"/>
                </a:solidFill>
                <a:latin typeface="Calibri" panose="020F0502020204030204" pitchFamily="34" charset="0"/>
              </a:rPr>
              <a:t>How can the data be pre-processed so as to improve the efficiency and ease of the mining process?” </a:t>
            </a:r>
            <a:endParaRPr lang="en-ZA" sz="24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</a:pPr>
            <a:endParaRPr lang="en-ZA" sz="24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706626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92C7-A033-43DD-9502-AA7DF2DB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000000"/>
                </a:solidFill>
                <a:latin typeface="Calibri" panose="020F0502020204030204" pitchFamily="34" charset="0"/>
              </a:rPr>
              <a:t>Why Pre-process the Data?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8CF6-6D05-44DF-AABB-CF5FE567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Incomplete, noisy, and inconsistent data </a:t>
            </a:r>
          </a:p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Attributes of interest may not always be available </a:t>
            </a:r>
          </a:p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/>
              </a:rPr>
              <a:t>Relevant data may not be recorded due to a misunderstanding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Missing data, particularly for tuples(records) with missing values</a:t>
            </a:r>
          </a:p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/>
              </a:rPr>
              <a:t>Human or computer errors occurring at data entry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Errors in data transmission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Duplicate tuples(records): (redundancies)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Dirty data can cause confusion for the BI Task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Inconsistencies in format and naming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04424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2F60-4878-4949-9F50-54640EB8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Minion-Regular"/>
              </a:rPr>
              <a:t>Forms of data pre-processing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5DAE9-AB43-4AC3-98F9-8E7ECC9F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Data cleaning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:Handle Missing values, noise, and inconsistencies that  contribute to inaccurate data.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Data integration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: combines data from multiple sources into a coherent data store (</a:t>
            </a:r>
            <a:r>
              <a:rPr lang="en-ZA" sz="2600" dirty="0">
                <a:solidFill>
                  <a:prstClr val="black"/>
                </a:solidFill>
                <a:latin typeface="Arial" panose="020B0604020202020204" pitchFamily="34" charset="0"/>
              </a:rPr>
              <a:t>data warehousing)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Data transformation :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data are transformed or consolidated into forms appropriate for mining.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Data reduction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Data reduction obtains a reduced representation of the data set that is much smaller in volume, yet produces the same (or almost the same) analytical results.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Discretization : </a:t>
            </a:r>
            <a:r>
              <a:rPr lang="en-ZA" sz="2600" dirty="0">
                <a:solidFill>
                  <a:srgbClr val="000000"/>
                </a:solidFill>
                <a:latin typeface="Arial" panose="020B0604020202020204" pitchFamily="34" charset="0"/>
              </a:rPr>
              <a:t>to reduce the number of values for a given continuous attribute by dividing the range of the attribute into intervals.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sz="2600" dirty="0">
                <a:solidFill>
                  <a:srgbClr val="FF0000"/>
                </a:solidFill>
                <a:latin typeface="Arial" panose="020B0604020202020204" pitchFamily="34" charset="0"/>
              </a:rPr>
              <a:t>Concept hierarchy generation: 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reduces the data by collecting and replacing low-level concepts (such as numerical values for the attribute </a:t>
            </a:r>
            <a:r>
              <a:rPr lang="en-ZA" sz="2600" i="1" dirty="0">
                <a:solidFill>
                  <a:prstClr val="black"/>
                </a:solidFill>
                <a:latin typeface="Minion-Italic"/>
              </a:rPr>
              <a:t>age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) with higher-level concepts (such as </a:t>
            </a:r>
            <a:r>
              <a:rPr lang="en-ZA" sz="2600" i="1" dirty="0">
                <a:solidFill>
                  <a:prstClr val="black"/>
                </a:solidFill>
                <a:latin typeface="Minion-Italic"/>
              </a:rPr>
              <a:t>youth, middle-aged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, or </a:t>
            </a:r>
            <a:r>
              <a:rPr lang="en-ZA" sz="2600" i="1" dirty="0">
                <a:solidFill>
                  <a:prstClr val="black"/>
                </a:solidFill>
                <a:latin typeface="Minion-Italic"/>
              </a:rPr>
              <a:t>senior</a:t>
            </a:r>
            <a:r>
              <a:rPr lang="en-ZA" sz="2600" dirty="0">
                <a:solidFill>
                  <a:prstClr val="black"/>
                </a:solidFill>
                <a:latin typeface="Minion-Regular"/>
              </a:rPr>
              <a:t>).</a:t>
            </a:r>
            <a:endParaRPr lang="en-ZA" sz="26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9183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D4B93-0800-4A52-92AD-C726D46F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000000"/>
                </a:solidFill>
                <a:latin typeface="Calibri Light" panose="020F0302020204030204"/>
              </a:rPr>
              <a:t>Descriptive Data Summarization 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4DB15-2183-4C98-B330-E46FF3BF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For data pre-processing to be successful, it is essential to have an overall picture of your data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Descriptive data summarization techniques can be used to identify the typical properties of your data and highlight which data values should be treated as noise or outliers.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For many data pre-processing tasks, users would like to learn about data characteristics regarding both central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tendency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en-ZA" dirty="0">
                <a:solidFill>
                  <a:srgbClr val="FF0000"/>
                </a:solidFill>
                <a:latin typeface="Calibri" panose="020F0502020204030204"/>
              </a:rPr>
              <a:t>dispersion of the data.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830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14C6-1C3B-48CD-805C-F034B316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srgbClr val="000000"/>
                </a:solidFill>
                <a:latin typeface="Calibri Light" panose="020F0302020204030204"/>
              </a:rPr>
              <a:t>Descriptive statistics 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C168-F189-4CA1-A2E2-76A76F154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Measures of central tendency include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mean,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median,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mode,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midrange,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Measures of data dispersion include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quartiles,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interquartile range (IQR),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 variance.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0201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4A37-2003-410A-A949-3793493E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srgbClr val="000000"/>
                </a:solidFill>
                <a:latin typeface="Calibri Light" panose="020F0302020204030204"/>
              </a:rPr>
              <a:t>Descriptive Data Summarization 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286A9-19B5-409D-9725-22461C67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From the BI point of view, we need to examine how they can be computed efficiently in large databases. </a:t>
            </a:r>
          </a:p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It is necessary to introduce the notions of 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distributive measure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algebraic measure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, and 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holistic measure</a:t>
            </a:r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</a:p>
          <a:p>
            <a:pPr lvl="0"/>
            <a:r>
              <a:rPr lang="en-ZA" dirty="0">
                <a:solidFill>
                  <a:srgbClr val="000000"/>
                </a:solidFill>
                <a:latin typeface="Calibri" panose="020F0502020204030204" pitchFamily="34" charset="0"/>
              </a:rPr>
              <a:t>Knowing what kind of measure we are dealing with can help us choose an efficient implementation for it. </a:t>
            </a:r>
            <a:endParaRPr lang="en-ZA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7971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4822-A9DA-4D8A-B36C-CB0D9235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b="1" dirty="0">
                <a:solidFill>
                  <a:srgbClr val="000000"/>
                </a:solidFill>
                <a:latin typeface="Calibri Light" panose="020F0302020204030204"/>
              </a:rPr>
              <a:t>Descriptive Data Summarization</a:t>
            </a:r>
            <a:r>
              <a:rPr lang="en-ZA" sz="4000" b="1" dirty="0">
                <a:solidFill>
                  <a:srgbClr val="000000"/>
                </a:solidFill>
                <a:latin typeface="Calibri Light" panose="020F0302020204030204"/>
                <a:sym typeface="Wingdings" panose="05000000000000000000" pitchFamily="2" charset="2"/>
              </a:rPr>
              <a:t> </a:t>
            </a:r>
            <a:br>
              <a:rPr lang="en-ZA" sz="4000" dirty="0">
                <a:solidFill>
                  <a:srgbClr val="000000"/>
                </a:solidFill>
                <a:latin typeface="Calibri Light" panose="020F0302020204030204"/>
                <a:sym typeface="Wingdings" panose="05000000000000000000" pitchFamily="2" charset="2"/>
              </a:rPr>
            </a:br>
            <a:r>
              <a:rPr lang="en-ZA" sz="4000" b="1" dirty="0">
                <a:solidFill>
                  <a:srgbClr val="FF0000"/>
                </a:solidFill>
                <a:latin typeface="Calibri Light" panose="020F0302020204030204"/>
              </a:rPr>
              <a:t>Measuring the Central Tendency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6C44-F6EF-4A8A-B834-A621D4046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 pitchFamily="34" charset="0"/>
              </a:rPr>
              <a:t>The most common and most effective numerical measure of the “</a:t>
            </a:r>
            <a:r>
              <a:rPr lang="en-ZA" dirty="0" err="1">
                <a:solidFill>
                  <a:prstClr val="black"/>
                </a:solidFill>
                <a:latin typeface="Calibri" panose="020F0502020204030204" pitchFamily="34" charset="0"/>
              </a:rPr>
              <a:t>center</a:t>
            </a:r>
            <a:r>
              <a:rPr lang="en-ZA" dirty="0">
                <a:solidFill>
                  <a:prstClr val="black"/>
                </a:solidFill>
                <a:latin typeface="Calibri" panose="020F0502020204030204" pitchFamily="34" charset="0"/>
              </a:rPr>
              <a:t>” of a set of data is the </a:t>
            </a:r>
            <a:r>
              <a:rPr lang="en-ZA" i="1" dirty="0">
                <a:solidFill>
                  <a:srgbClr val="FF0000"/>
                </a:solidFill>
                <a:latin typeface="Calibri" panose="020F0502020204030204" pitchFamily="34" charset="0"/>
              </a:rPr>
              <a:t>(arithmetic) mean </a:t>
            </a:r>
          </a:p>
          <a:p>
            <a:pPr lvl="0"/>
            <a:endParaRPr lang="en-ZA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endParaRPr lang="en-ZA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endParaRPr lang="en-ZA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endParaRPr lang="en-ZA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/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This corresponds to the built-in aggregate function, </a:t>
            </a:r>
            <a:r>
              <a:rPr lang="en-ZA" i="1" dirty="0">
                <a:solidFill>
                  <a:prstClr val="black"/>
                </a:solidFill>
                <a:latin typeface="Calibri" panose="020F0502020204030204"/>
              </a:rPr>
              <a:t>average 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lang="en-ZA" dirty="0" err="1">
                <a:solidFill>
                  <a:prstClr val="black"/>
                </a:solidFill>
                <a:latin typeface="Calibri" panose="020F0502020204030204"/>
              </a:rPr>
              <a:t>avg</a:t>
            </a:r>
            <a:r>
              <a:rPr lang="en-ZA" dirty="0">
                <a:solidFill>
                  <a:prstClr val="black"/>
                </a:solidFill>
                <a:latin typeface="Calibri" panose="020F0502020204030204"/>
              </a:rPr>
              <a:t>() in SQL), provided in relational database systems. </a:t>
            </a:r>
            <a:endParaRPr lang="en-ZA" i="1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7C8F7-A6F9-4533-8222-86D1E6414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779" y="3025084"/>
            <a:ext cx="7702550" cy="14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3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10" ma:contentTypeDescription="Create a new document." ma:contentTypeScope="" ma:versionID="18a44769352d7c3a640c2998ffec52b8">
  <xsd:schema xmlns:xsd="http://www.w3.org/2001/XMLSchema" xmlns:xs="http://www.w3.org/2001/XMLSchema" xmlns:p="http://schemas.microsoft.com/office/2006/metadata/properties" xmlns:ns2="0dbf5560-7f34-4578-adde-35f2b64a47a2" xmlns:ns3="00473a82-3e89-4603-8977-db5f84c2a966" targetNamespace="http://schemas.microsoft.com/office/2006/metadata/properties" ma:root="true" ma:fieldsID="0aef365316f679b0b2520dabf6842b76" ns2:_="" ns3:_="">
    <xsd:import namespace="0dbf5560-7f34-4578-adde-35f2b64a47a2"/>
    <xsd:import namespace="00473a82-3e89-4603-8977-db5f84c2a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3a82-3e89-4603-8977-db5f84c2a9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428cfbf-06a7-420e-b2db-6245dd909ea4}" ma:internalName="TaxCatchAll" ma:showField="CatchAllData" ma:web="00473a82-3e89-4603-8977-db5f84c2a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bf5560-7f34-4578-adde-35f2b64a47a2">
      <Terms xmlns="http://schemas.microsoft.com/office/infopath/2007/PartnerControls"/>
    </lcf76f155ced4ddcb4097134ff3c332f>
    <TaxCatchAll xmlns="00473a82-3e89-4603-8977-db5f84c2a966" xsi:nil="true"/>
  </documentManagement>
</p:properties>
</file>

<file path=customXml/itemProps1.xml><?xml version="1.0" encoding="utf-8"?>
<ds:datastoreItem xmlns:ds="http://schemas.openxmlformats.org/officeDocument/2006/customXml" ds:itemID="{7AF603F6-E6E9-4F70-A626-4FE7902134FD}"/>
</file>

<file path=customXml/itemProps2.xml><?xml version="1.0" encoding="utf-8"?>
<ds:datastoreItem xmlns:ds="http://schemas.openxmlformats.org/officeDocument/2006/customXml" ds:itemID="{A92BD8D2-0AF6-4E72-8819-660501EDCB9F}"/>
</file>

<file path=customXml/itemProps3.xml><?xml version="1.0" encoding="utf-8"?>
<ds:datastoreItem xmlns:ds="http://schemas.openxmlformats.org/officeDocument/2006/customXml" ds:itemID="{8424C2A3-AA32-4611-BF36-7CC9CC0CB8D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6744</TotalTime>
  <Words>1984</Words>
  <Application>Microsoft Office PowerPoint</Application>
  <PresentationFormat>Widescreen</PresentationFormat>
  <Paragraphs>197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AvantGarde Bk BT</vt:lpstr>
      <vt:lpstr>Bebas Neue Bold</vt:lpstr>
      <vt:lpstr>BookAntiqua</vt:lpstr>
      <vt:lpstr>Calibri</vt:lpstr>
      <vt:lpstr>Calibri Light</vt:lpstr>
      <vt:lpstr>GillSans-Bold</vt:lpstr>
      <vt:lpstr>Minion-Italic</vt:lpstr>
      <vt:lpstr>Minion-Regular</vt:lpstr>
      <vt:lpstr>Minion-Semibold</vt:lpstr>
      <vt:lpstr>Wingdings</vt:lpstr>
      <vt:lpstr>Office Theme</vt:lpstr>
      <vt:lpstr>    Business Intelligence G. Mudare </vt:lpstr>
      <vt:lpstr>PowerPoint Presentation</vt:lpstr>
      <vt:lpstr>PowerPoint Presentation</vt:lpstr>
      <vt:lpstr>Why Pre-process the Data? </vt:lpstr>
      <vt:lpstr>Forms of data pre-processing</vt:lpstr>
      <vt:lpstr>Descriptive Data Summarization </vt:lpstr>
      <vt:lpstr>Descriptive statistics </vt:lpstr>
      <vt:lpstr>Descriptive Data Summarization </vt:lpstr>
      <vt:lpstr>Descriptive Data Summarization  Measuring the Central Tendency</vt:lpstr>
      <vt:lpstr>Descriptive Data Summarization Distributive Measure and Algebraic Measure </vt:lpstr>
      <vt:lpstr>Descriptive Data Summarization </vt:lpstr>
      <vt:lpstr>Descriptive Data Summarization  Holistic Measure</vt:lpstr>
      <vt:lpstr>Descriptive Data Summarization  Measuring the Dispersion of Data </vt:lpstr>
      <vt:lpstr>Range, Quartiles, Outliers, and Boxplots </vt:lpstr>
      <vt:lpstr>Range, Quartiles, Outliers, and Boxplots </vt:lpstr>
      <vt:lpstr>BOX PLOTS</vt:lpstr>
      <vt:lpstr>Variance and Standard Deviation</vt:lpstr>
      <vt:lpstr>PowerPoint Presentation</vt:lpstr>
      <vt:lpstr>PowerPoint Presentation</vt:lpstr>
      <vt:lpstr>Data 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132</cp:revision>
  <cp:lastPrinted>2018-10-19T08:19:46Z</cp:lastPrinted>
  <dcterms:created xsi:type="dcterms:W3CDTF">2017-04-18T07:22:51Z</dcterms:created>
  <dcterms:modified xsi:type="dcterms:W3CDTF">2020-04-07T01:26:38Z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