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306" r:id="rId3"/>
    <p:sldId id="300" r:id="rId4"/>
    <p:sldId id="309" r:id="rId5"/>
    <p:sldId id="310" r:id="rId6"/>
    <p:sldId id="301" r:id="rId7"/>
    <p:sldId id="302" r:id="rId8"/>
    <p:sldId id="303" r:id="rId9"/>
    <p:sldId id="311" r:id="rId10"/>
    <p:sldId id="304" r:id="rId11"/>
    <p:sldId id="305" r:id="rId12"/>
    <p:sldId id="308" r:id="rId13"/>
    <p:sldId id="312" r:id="rId14"/>
    <p:sldId id="313" r:id="rId15"/>
    <p:sldId id="314" r:id="rId16"/>
    <p:sldId id="315" r:id="rId17"/>
    <p:sldId id="316" r:id="rId18"/>
    <p:sldId id="317" r:id="rId19"/>
    <p:sldId id="318" r:id="rId20"/>
    <p:sldId id="31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ies J. Welgemoed" initials="AJW" lastIdx="3" clrIdx="0">
    <p:extLst>
      <p:ext uri="{19B8F6BF-5375-455C-9EA6-DF929625EA0E}">
        <p15:presenceInfo xmlns:p15="http://schemas.microsoft.com/office/powerpoint/2012/main" userId="S-1-5-21-2125482180-4073097179-1452864727-17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322F"/>
    <a:srgbClr val="FFD500"/>
    <a:srgbClr val="FF0F21"/>
    <a:srgbClr val="FFE9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06" autoAdjust="0"/>
    <p:restoredTop sz="68430" autoAdjust="0"/>
  </p:normalViewPr>
  <p:slideViewPr>
    <p:cSldViewPr snapToGrid="0">
      <p:cViewPr varScale="1">
        <p:scale>
          <a:sx n="50" d="100"/>
          <a:sy n="50" d="100"/>
        </p:scale>
        <p:origin x="1308" y="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 Id="rId30"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3D02B5-8E51-42DE-BF35-57E3223CE2FC}" type="datetimeFigureOut">
              <a:rPr lang="en-GB" smtClean="0"/>
              <a:t>07/04/2020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85D23A-1BBD-453A-A713-AA220B5C3FFF}" type="slidenum">
              <a:rPr lang="en-GB" smtClean="0"/>
              <a:t>‹#›</a:t>
            </a:fld>
            <a:endParaRPr lang="en-GB"/>
          </a:p>
        </p:txBody>
      </p:sp>
    </p:spTree>
    <p:extLst>
      <p:ext uri="{BB962C8B-B14F-4D97-AF65-F5344CB8AC3E}">
        <p14:creationId xmlns:p14="http://schemas.microsoft.com/office/powerpoint/2010/main" val="120720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DB8B5-237E-4C41-AC67-45ED2B6F9F05}" type="datetimeFigureOut">
              <a:rPr lang="en-GB" smtClean="0"/>
              <a:t>07/04/2020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1402F-95FE-4318-9635-A0FAD1F1B3BF}" type="slidenum">
              <a:rPr lang="en-GB" smtClean="0"/>
              <a:t>‹#›</a:t>
            </a:fld>
            <a:endParaRPr lang="en-GB"/>
          </a:p>
        </p:txBody>
      </p:sp>
    </p:spTree>
    <p:extLst>
      <p:ext uri="{BB962C8B-B14F-4D97-AF65-F5344CB8AC3E}">
        <p14:creationId xmlns:p14="http://schemas.microsoft.com/office/powerpoint/2010/main" val="3881359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Introduce</a:t>
            </a:r>
            <a:r>
              <a:rPr lang="en-ZA" baseline="0" dirty="0"/>
              <a:t> yourself to the students and also find out there names</a:t>
            </a:r>
          </a:p>
          <a:p>
            <a:pPr marL="0" marR="0" lvl="0" indent="0" algn="l" defTabSz="914400" rtl="0" eaLnBrk="1" fontAlgn="auto" latinLnBrk="0" hangingPunct="1">
              <a:lnSpc>
                <a:spcPct val="100000"/>
              </a:lnSpc>
              <a:spcBef>
                <a:spcPts val="0"/>
              </a:spcBef>
              <a:spcAft>
                <a:spcPts val="0"/>
              </a:spcAft>
              <a:buClrTx/>
              <a:buSzTx/>
              <a:buFontTx/>
              <a:buNone/>
              <a:tabLst/>
              <a:defRPr/>
            </a:pPr>
            <a:r>
              <a:rPr lang="en-ZA" baseline="0" dirty="0"/>
              <a:t>Have them give you in 30 seconds a summary of who they are and what there interest in IT is</a:t>
            </a:r>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1</a:t>
            </a:fld>
            <a:endParaRPr lang="en-GB"/>
          </a:p>
        </p:txBody>
      </p:sp>
    </p:spTree>
    <p:extLst>
      <p:ext uri="{BB962C8B-B14F-4D97-AF65-F5344CB8AC3E}">
        <p14:creationId xmlns:p14="http://schemas.microsoft.com/office/powerpoint/2010/main" val="510218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3</a:t>
            </a:fld>
            <a:endParaRPr lang="en-GB"/>
          </a:p>
        </p:txBody>
      </p:sp>
    </p:spTree>
    <p:extLst>
      <p:ext uri="{BB962C8B-B14F-4D97-AF65-F5344CB8AC3E}">
        <p14:creationId xmlns:p14="http://schemas.microsoft.com/office/powerpoint/2010/main" val="3365885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7</a:t>
            </a:fld>
            <a:endParaRPr lang="en-GB"/>
          </a:p>
        </p:txBody>
      </p:sp>
    </p:spTree>
    <p:extLst>
      <p:ext uri="{BB962C8B-B14F-4D97-AF65-F5344CB8AC3E}">
        <p14:creationId xmlns:p14="http://schemas.microsoft.com/office/powerpoint/2010/main" val="2227928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15</a:t>
            </a:fld>
            <a:endParaRPr lang="en-GB"/>
          </a:p>
        </p:txBody>
      </p:sp>
    </p:spTree>
    <p:extLst>
      <p:ext uri="{BB962C8B-B14F-4D97-AF65-F5344CB8AC3E}">
        <p14:creationId xmlns:p14="http://schemas.microsoft.com/office/powerpoint/2010/main" val="962596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19</a:t>
            </a:fld>
            <a:endParaRPr lang="en-GB"/>
          </a:p>
        </p:txBody>
      </p:sp>
    </p:spTree>
    <p:extLst>
      <p:ext uri="{BB962C8B-B14F-4D97-AF65-F5344CB8AC3E}">
        <p14:creationId xmlns:p14="http://schemas.microsoft.com/office/powerpoint/2010/main" val="3235721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400" y="-19878"/>
            <a:ext cx="12203333" cy="6877878"/>
          </a:xfrm>
          <a:prstGeom prst="rect">
            <a:avLst/>
          </a:prstGeom>
        </p:spPr>
      </p:pic>
      <p:sp>
        <p:nvSpPr>
          <p:cNvPr id="2" name="Title 1"/>
          <p:cNvSpPr>
            <a:spLocks noGrp="1"/>
          </p:cNvSpPr>
          <p:nvPr>
            <p:ph type="ctrTitle"/>
          </p:nvPr>
        </p:nvSpPr>
        <p:spPr>
          <a:xfrm>
            <a:off x="576471" y="4263886"/>
            <a:ext cx="6728790" cy="1551733"/>
          </a:xfrm>
          <a:solidFill>
            <a:schemeClr val="bg1">
              <a:lumMod val="95000"/>
              <a:alpha val="50000"/>
            </a:schemeClr>
          </a:solidFill>
        </p:spPr>
        <p:txBody>
          <a:bodyPr anchor="b"/>
          <a:lstStyle>
            <a:lvl1pPr algn="ctr">
              <a:defRPr sz="6000"/>
            </a:lvl1pPr>
          </a:lstStyle>
          <a:p>
            <a:r>
              <a:rPr lang="en-US" dirty="0"/>
              <a:t>Click to edit Master title style</a:t>
            </a:r>
            <a:endParaRPr lang="en-GB" dirty="0"/>
          </a:p>
        </p:txBody>
      </p:sp>
      <p:sp>
        <p:nvSpPr>
          <p:cNvPr id="3" name="Subtitle 2"/>
          <p:cNvSpPr>
            <a:spLocks noGrp="1"/>
          </p:cNvSpPr>
          <p:nvPr>
            <p:ph type="subTitle" idx="1"/>
          </p:nvPr>
        </p:nvSpPr>
        <p:spPr>
          <a:xfrm>
            <a:off x="576472" y="5861745"/>
            <a:ext cx="6728790" cy="502823"/>
          </a:xfrm>
          <a:solidFill>
            <a:schemeClr val="bg1">
              <a:lumMod val="95000"/>
              <a:alpha val="50000"/>
            </a:schemeClr>
          </a:solidFill>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16" name="Picture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17" name="Rectangle 16"/>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8" name="Rectangle 17"/>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9" name="Isosceles Triangle 18"/>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159879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9" name="Rectangle 8"/>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0" name="Rectangle 9"/>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Isosceles Triangle 10"/>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1348484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4058E49-5B1D-4257-9334-A3FAAE922B17}" type="datetimeFigureOut">
              <a:rPr lang="en-GB" smtClean="0"/>
              <a:t>07/04/2020</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spTree>
    <p:extLst>
      <p:ext uri="{BB962C8B-B14F-4D97-AF65-F5344CB8AC3E}">
        <p14:creationId xmlns:p14="http://schemas.microsoft.com/office/powerpoint/2010/main" val="1138896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4058E49-5B1D-4257-9334-A3FAAE922B17}" type="datetimeFigureOut">
              <a:rPr lang="en-GB" smtClean="0"/>
              <a:t>07/04/2020</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spTree>
    <p:extLst>
      <p:ext uri="{BB962C8B-B14F-4D97-AF65-F5344CB8AC3E}">
        <p14:creationId xmlns:p14="http://schemas.microsoft.com/office/powerpoint/2010/main" val="1668359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8" name="Rectangle 7"/>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9" name="Rectangle 8"/>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Isosceles Triangle 9"/>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lide Number Placeholder 5"/>
          <p:cNvSpPr txBox="1">
            <a:spLocks/>
          </p:cNvSpPr>
          <p:nvPr userDrawn="1"/>
        </p:nvSpPr>
        <p:spPr>
          <a:xfrm>
            <a:off x="11673052" y="6368237"/>
            <a:ext cx="43069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8D717-1854-4CE3-A28E-B0A1C498CD30}" type="slidenum">
              <a:rPr lang="en-GB" smtClean="0">
                <a:solidFill>
                  <a:schemeClr val="bg1"/>
                </a:solidFill>
              </a:rPr>
              <a:pPr/>
              <a:t>‹#›</a:t>
            </a:fld>
            <a:endParaRPr lang="en-GB" dirty="0">
              <a:solidFill>
                <a:schemeClr val="bg1"/>
              </a:solidFill>
            </a:endParaRPr>
          </a:p>
        </p:txBody>
      </p:sp>
    </p:spTree>
    <p:extLst>
      <p:ext uri="{BB962C8B-B14F-4D97-AF65-F5344CB8AC3E}">
        <p14:creationId xmlns:p14="http://schemas.microsoft.com/office/powerpoint/2010/main" val="274355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13" name="Content Placeholder 3"/>
          <p:cNvPicPr>
            <a:picLocks noChangeAspect="1"/>
          </p:cNvPicPr>
          <p:nvPr userDrawn="1"/>
        </p:nvPicPr>
        <p:blipFill rotWithShape="1">
          <a:blip r:embed="rId2" cstate="screen">
            <a:extLst>
              <a:ext uri="{28A0092B-C50C-407E-A947-70E740481C1C}">
                <a14:useLocalDpi xmlns:a14="http://schemas.microsoft.com/office/drawing/2010/main"/>
              </a:ext>
            </a:extLst>
          </a:blip>
          <a:srcRect t="-1"/>
          <a:stretch/>
        </p:blipFill>
        <p:spPr>
          <a:xfrm>
            <a:off x="0" y="-1"/>
            <a:ext cx="12192000" cy="6847367"/>
          </a:xfrm>
          <a:prstGeom prst="rect">
            <a:avLst/>
          </a:prstGeom>
        </p:spPr>
      </p:pic>
      <p:sp>
        <p:nvSpPr>
          <p:cNvPr id="2" name="Title 1"/>
          <p:cNvSpPr>
            <a:spLocks noGrp="1"/>
          </p:cNvSpPr>
          <p:nvPr>
            <p:ph type="title"/>
          </p:nvPr>
        </p:nvSpPr>
        <p:spPr>
          <a:solidFill>
            <a:schemeClr val="bg1">
              <a:lumMod val="95000"/>
              <a:alpha val="50000"/>
            </a:schemeClr>
          </a:solidFill>
        </p:spPr>
        <p:txBody>
          <a:bodyPr/>
          <a:lstStyle/>
          <a:p>
            <a:r>
              <a:rPr lang="en-US"/>
              <a:t>Click to edit Master title style</a:t>
            </a:r>
            <a:endParaRPr lang="en-GB"/>
          </a:p>
        </p:txBody>
      </p:sp>
      <p:sp>
        <p:nvSpPr>
          <p:cNvPr id="3" name="Content Placeholder 2"/>
          <p:cNvSpPr>
            <a:spLocks noGrp="1"/>
          </p:cNvSpPr>
          <p:nvPr>
            <p:ph idx="1"/>
          </p:nvPr>
        </p:nvSpPr>
        <p:spPr>
          <a:solidFill>
            <a:schemeClr val="bg1">
              <a:lumMod val="95000"/>
              <a:alpha val="50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8" name="Rectangle 7"/>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9" name="Rectangle 8"/>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Isosceles Triangle 9"/>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lide Number Placeholder 5"/>
          <p:cNvSpPr txBox="1">
            <a:spLocks/>
          </p:cNvSpPr>
          <p:nvPr userDrawn="1"/>
        </p:nvSpPr>
        <p:spPr>
          <a:xfrm>
            <a:off x="11673052" y="6368237"/>
            <a:ext cx="43069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8D717-1854-4CE3-A28E-B0A1C498CD30}" type="slidenum">
              <a:rPr lang="en-GB" smtClean="0">
                <a:solidFill>
                  <a:schemeClr val="bg1"/>
                </a:solidFill>
              </a:rPr>
              <a:pPr/>
              <a:t>‹#›</a:t>
            </a:fld>
            <a:endParaRPr lang="en-GB" dirty="0">
              <a:solidFill>
                <a:schemeClr val="bg1"/>
              </a:solidFill>
            </a:endParaRPr>
          </a:p>
        </p:txBody>
      </p:sp>
    </p:spTree>
    <p:extLst>
      <p:ext uri="{BB962C8B-B14F-4D97-AF65-F5344CB8AC3E}">
        <p14:creationId xmlns:p14="http://schemas.microsoft.com/office/powerpoint/2010/main" val="3033068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4058E49-5B1D-4257-9334-A3FAAE922B17}" type="datetimeFigureOut">
              <a:rPr lang="en-GB" smtClean="0"/>
              <a:t>07/04/2020</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spTree>
    <p:extLst>
      <p:ext uri="{BB962C8B-B14F-4D97-AF65-F5344CB8AC3E}">
        <p14:creationId xmlns:p14="http://schemas.microsoft.com/office/powerpoint/2010/main" val="1188019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4058E49-5B1D-4257-9334-A3FAAE922B17}" type="datetimeFigureOut">
              <a:rPr lang="en-GB" smtClean="0"/>
              <a:t>07/04/2020</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4556" y="-149670"/>
            <a:ext cx="2156792" cy="1350718"/>
          </a:xfrm>
          <a:prstGeom prst="rect">
            <a:avLst/>
          </a:prstGeom>
        </p:spPr>
      </p:pic>
      <p:sp>
        <p:nvSpPr>
          <p:cNvPr id="9" name="Rectangle 8"/>
          <p:cNvSpPr/>
          <p:nvPr userDrawn="1"/>
        </p:nvSpPr>
        <p:spPr>
          <a:xfrm>
            <a:off x="-2400" y="65508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0" name="Rectangle 9"/>
          <p:cNvSpPr/>
          <p:nvPr userDrawn="1"/>
        </p:nvSpPr>
        <p:spPr>
          <a:xfrm>
            <a:off x="11580000" y="62460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Isosceles Triangle 10"/>
          <p:cNvSpPr/>
          <p:nvPr userDrawn="1"/>
        </p:nvSpPr>
        <p:spPr>
          <a:xfrm>
            <a:off x="6100226" y="62460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11461467" y="62460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p:cNvSpPr txBox="1">
            <a:spLocks/>
          </p:cNvSpPr>
          <p:nvPr userDrawn="1"/>
        </p:nvSpPr>
        <p:spPr>
          <a:xfrm>
            <a:off x="11670652" y="6365837"/>
            <a:ext cx="43069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8D717-1854-4CE3-A28E-B0A1C498CD30}" type="slidenum">
              <a:rPr lang="en-GB" smtClean="0">
                <a:solidFill>
                  <a:schemeClr val="bg1"/>
                </a:solidFill>
              </a:rPr>
              <a:pPr/>
              <a:t>‹#›</a:t>
            </a:fld>
            <a:endParaRPr lang="en-GB" dirty="0">
              <a:solidFill>
                <a:schemeClr val="bg1"/>
              </a:solidFill>
            </a:endParaRPr>
          </a:p>
        </p:txBody>
      </p:sp>
    </p:spTree>
    <p:extLst>
      <p:ext uri="{BB962C8B-B14F-4D97-AF65-F5344CB8AC3E}">
        <p14:creationId xmlns:p14="http://schemas.microsoft.com/office/powerpoint/2010/main" val="119952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11" name="Rectangle 10"/>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2" name="Rectangle 11"/>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Isosceles Triangle 12"/>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lide Number Placeholder 5"/>
          <p:cNvSpPr>
            <a:spLocks noGrp="1"/>
          </p:cNvSpPr>
          <p:nvPr>
            <p:ph type="sldNum" sz="quarter" idx="10"/>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1001134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7" name="Rectangle 6"/>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8" name="Rectangle 7"/>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Isosceles Triangle 8"/>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1977508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6" name="Rectangle 5"/>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7" name="Rectangle 6"/>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 name="Isosceles Triangle 7"/>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1458738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9" name="Rectangle 8"/>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0" name="Rectangle 9"/>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Isosceles Triangle 10"/>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96108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08036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Bebas Neue Bold" panose="020B0606020202050201"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antGarde Bk BT" panose="020B04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antGarde Bk BT" panose="020B04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antGarde Bk BT" panose="020B04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antGarde Bk BT" panose="020B04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antGarde Bk BT" panose="020B04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6470" y="3161488"/>
            <a:ext cx="10981215" cy="2654131"/>
          </a:xfrm>
          <a:solidFill>
            <a:schemeClr val="bg1">
              <a:lumMod val="95000"/>
              <a:alpha val="78000"/>
            </a:schemeClr>
          </a:solidFill>
        </p:spPr>
        <p:txBody>
          <a:bodyPr>
            <a:normAutofit fontScale="90000"/>
          </a:bodyPr>
          <a:lstStyle/>
          <a:p>
            <a:br>
              <a:rPr lang="en-ZA" sz="5400" dirty="0"/>
            </a:br>
            <a:br>
              <a:rPr lang="en-ZA" sz="5400" dirty="0"/>
            </a:br>
            <a:br>
              <a:rPr lang="en-ZA" sz="5400" dirty="0"/>
            </a:br>
            <a:br>
              <a:rPr lang="en-ZA" sz="4800" dirty="0"/>
            </a:br>
            <a:r>
              <a:rPr lang="en-ZA" sz="4800" dirty="0"/>
              <a:t>Business Intelligence</a:t>
            </a:r>
            <a:br>
              <a:rPr lang="en-ZA" sz="5400" dirty="0"/>
            </a:br>
            <a:r>
              <a:rPr lang="en-ZA" sz="3200" dirty="0"/>
              <a:t>G. Mudare</a:t>
            </a:r>
            <a:br>
              <a:rPr lang="en-GB" sz="4000" dirty="0"/>
            </a:br>
            <a:endParaRPr lang="en-GB" sz="4000" dirty="0"/>
          </a:p>
        </p:txBody>
      </p:sp>
    </p:spTree>
    <p:extLst>
      <p:ext uri="{BB962C8B-B14F-4D97-AF65-F5344CB8AC3E}">
        <p14:creationId xmlns:p14="http://schemas.microsoft.com/office/powerpoint/2010/main" val="4265152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84822-A9DA-4D8A-B36C-CB0D9235B987}"/>
              </a:ext>
            </a:extLst>
          </p:cNvPr>
          <p:cNvSpPr>
            <a:spLocks noGrp="1"/>
          </p:cNvSpPr>
          <p:nvPr>
            <p:ph type="title"/>
          </p:nvPr>
        </p:nvSpPr>
        <p:spPr/>
        <p:txBody>
          <a:bodyPr/>
          <a:lstStyle/>
          <a:p>
            <a:pPr algn="ctr"/>
            <a:r>
              <a:rPr lang="en-ZA" b="1" dirty="0">
                <a:solidFill>
                  <a:prstClr val="black"/>
                </a:solidFill>
                <a:latin typeface="GillSans-Bold"/>
              </a:rPr>
              <a:t>Wavelet Transform</a:t>
            </a:r>
            <a:endParaRPr lang="en-ZA" dirty="0"/>
          </a:p>
        </p:txBody>
      </p:sp>
      <p:sp>
        <p:nvSpPr>
          <p:cNvPr id="3" name="Content Placeholder 2">
            <a:extLst>
              <a:ext uri="{FF2B5EF4-FFF2-40B4-BE49-F238E27FC236}">
                <a16:creationId xmlns:a16="http://schemas.microsoft.com/office/drawing/2014/main" id="{970C6C44-F6EF-4A8A-B834-A621D40461F0}"/>
              </a:ext>
            </a:extLst>
          </p:cNvPr>
          <p:cNvSpPr>
            <a:spLocks noGrp="1"/>
          </p:cNvSpPr>
          <p:nvPr>
            <p:ph idx="1"/>
          </p:nvPr>
        </p:nvSpPr>
        <p:spPr/>
        <p:txBody>
          <a:bodyPr/>
          <a:lstStyle/>
          <a:p>
            <a:pPr lvl="0"/>
            <a:r>
              <a:rPr lang="en-ZA" dirty="0">
                <a:solidFill>
                  <a:prstClr val="black"/>
                </a:solidFill>
                <a:latin typeface="Calibri" panose="020F0502020204030204"/>
              </a:rPr>
              <a:t>The discrete wavelet transform(DWT) is a linear signal processing technique that, when applied to a data vector X, transforms it to a numerically different vector, X’, of wavelet coefficients.</a:t>
            </a:r>
          </a:p>
          <a:p>
            <a:pPr lvl="0"/>
            <a:r>
              <a:rPr lang="en-ZA" dirty="0">
                <a:solidFill>
                  <a:prstClr val="black"/>
                </a:solidFill>
                <a:latin typeface="Calibri" panose="020F0502020204030204"/>
              </a:rPr>
              <a:t>The </a:t>
            </a:r>
            <a:r>
              <a:rPr lang="en-ZA" i="1" dirty="0">
                <a:solidFill>
                  <a:prstClr val="black"/>
                </a:solidFill>
                <a:latin typeface="Calibri" panose="020F0502020204030204"/>
              </a:rPr>
              <a:t>Wavelet </a:t>
            </a:r>
            <a:r>
              <a:rPr lang="en-ZA" dirty="0">
                <a:solidFill>
                  <a:prstClr val="black"/>
                </a:solidFill>
                <a:latin typeface="Calibri" panose="020F0502020204030204"/>
              </a:rPr>
              <a:t>filter applies a </a:t>
            </a:r>
            <a:r>
              <a:rPr lang="en-ZA" dirty="0" err="1">
                <a:solidFill>
                  <a:srgbClr val="FF0000"/>
                </a:solidFill>
                <a:latin typeface="Calibri" panose="020F0502020204030204"/>
              </a:rPr>
              <a:t>Haar</a:t>
            </a:r>
            <a:r>
              <a:rPr lang="en-ZA" dirty="0">
                <a:solidFill>
                  <a:srgbClr val="FF0000"/>
                </a:solidFill>
                <a:latin typeface="Calibri" panose="020F0502020204030204"/>
              </a:rPr>
              <a:t> wavelet </a:t>
            </a:r>
            <a:r>
              <a:rPr lang="en-ZA" dirty="0">
                <a:solidFill>
                  <a:prstClr val="black"/>
                </a:solidFill>
                <a:latin typeface="Calibri" panose="020F0502020204030204"/>
              </a:rPr>
              <a:t>transformation to the data. </a:t>
            </a:r>
          </a:p>
          <a:p>
            <a:pPr lvl="1">
              <a:buFont typeface="Wingdings" panose="05000000000000000000" pitchFamily="2" charset="2"/>
              <a:buChar char="Ø"/>
            </a:pPr>
            <a:r>
              <a:rPr lang="en-ZA" i="1" dirty="0">
                <a:solidFill>
                  <a:prstClr val="black"/>
                </a:solidFill>
                <a:latin typeface="Calibri" panose="020F0502020204030204"/>
              </a:rPr>
              <a:t>Multi-Filters </a:t>
            </a:r>
            <a:r>
              <a:rPr lang="en-ZA" dirty="0">
                <a:solidFill>
                  <a:prstClr val="black"/>
                </a:solidFill>
                <a:latin typeface="Calibri" panose="020F0502020204030204"/>
              </a:rPr>
              <a:t>are used to replace missing values with means and modes, and to normalize the data. </a:t>
            </a:r>
          </a:p>
          <a:p>
            <a:pPr lvl="1">
              <a:buFont typeface="Wingdings" panose="05000000000000000000" pitchFamily="2" charset="2"/>
              <a:buChar char="Ø"/>
            </a:pPr>
            <a:r>
              <a:rPr lang="en-ZA" dirty="0">
                <a:solidFill>
                  <a:prstClr val="black"/>
                </a:solidFill>
                <a:latin typeface="Calibri" panose="020F0502020204030204"/>
              </a:rPr>
              <a:t>The user can adjust the configuration of </a:t>
            </a:r>
            <a:r>
              <a:rPr lang="en-ZA" i="1" dirty="0" err="1">
                <a:solidFill>
                  <a:prstClr val="black"/>
                </a:solidFill>
                <a:latin typeface="Calibri" panose="020F0502020204030204"/>
              </a:rPr>
              <a:t>MultiFilter</a:t>
            </a:r>
            <a:r>
              <a:rPr lang="en-ZA" i="1" dirty="0">
                <a:solidFill>
                  <a:prstClr val="black"/>
                </a:solidFill>
                <a:latin typeface="Calibri" panose="020F0502020204030204"/>
              </a:rPr>
              <a:t> </a:t>
            </a:r>
            <a:r>
              <a:rPr lang="en-ZA" dirty="0">
                <a:solidFill>
                  <a:prstClr val="black"/>
                </a:solidFill>
                <a:latin typeface="Calibri" panose="020F0502020204030204"/>
              </a:rPr>
              <a:t>in order to modify the </a:t>
            </a:r>
            <a:r>
              <a:rPr lang="en-ZA" dirty="0" err="1">
                <a:solidFill>
                  <a:prstClr val="black"/>
                </a:solidFill>
                <a:latin typeface="Calibri" panose="020F0502020204030204"/>
              </a:rPr>
              <a:t>preprocessing</a:t>
            </a:r>
            <a:r>
              <a:rPr lang="en-ZA" dirty="0">
                <a:solidFill>
                  <a:prstClr val="black"/>
                </a:solidFill>
                <a:latin typeface="Calibri" panose="020F0502020204030204"/>
              </a:rPr>
              <a:t> that is done.</a:t>
            </a:r>
          </a:p>
          <a:p>
            <a:endParaRPr lang="en-ZA" dirty="0"/>
          </a:p>
        </p:txBody>
      </p:sp>
    </p:spTree>
    <p:extLst>
      <p:ext uri="{BB962C8B-B14F-4D97-AF65-F5344CB8AC3E}">
        <p14:creationId xmlns:p14="http://schemas.microsoft.com/office/powerpoint/2010/main" val="3767238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F664C-3DA0-4959-B7A9-1083A01BFC49}"/>
              </a:ext>
            </a:extLst>
          </p:cNvPr>
          <p:cNvSpPr>
            <a:spLocks noGrp="1"/>
          </p:cNvSpPr>
          <p:nvPr>
            <p:ph type="title"/>
          </p:nvPr>
        </p:nvSpPr>
        <p:spPr/>
        <p:txBody>
          <a:bodyPr/>
          <a:lstStyle/>
          <a:p>
            <a:pPr algn="ctr"/>
            <a:r>
              <a:rPr lang="en-ZA" b="1" dirty="0">
                <a:solidFill>
                  <a:prstClr val="black"/>
                </a:solidFill>
                <a:latin typeface="GillSans-Bold"/>
              </a:rPr>
              <a:t>Principal Components Analysis</a:t>
            </a:r>
            <a:endParaRPr lang="en-ZA" dirty="0"/>
          </a:p>
        </p:txBody>
      </p:sp>
      <p:sp>
        <p:nvSpPr>
          <p:cNvPr id="3" name="Content Placeholder 2">
            <a:extLst>
              <a:ext uri="{FF2B5EF4-FFF2-40B4-BE49-F238E27FC236}">
                <a16:creationId xmlns:a16="http://schemas.microsoft.com/office/drawing/2014/main" id="{DA0AB123-457C-4312-9109-D268C84052E9}"/>
              </a:ext>
            </a:extLst>
          </p:cNvPr>
          <p:cNvSpPr>
            <a:spLocks noGrp="1"/>
          </p:cNvSpPr>
          <p:nvPr>
            <p:ph idx="1"/>
          </p:nvPr>
        </p:nvSpPr>
        <p:spPr/>
        <p:txBody>
          <a:bodyPr/>
          <a:lstStyle/>
          <a:p>
            <a:pPr lvl="0"/>
            <a:r>
              <a:rPr lang="en-ZA" dirty="0">
                <a:solidFill>
                  <a:prstClr val="black"/>
                </a:solidFill>
                <a:latin typeface="Minion-Regular"/>
              </a:rPr>
              <a:t>The original data are projected onto a much smaller space, resulting in dimensionality reduction.</a:t>
            </a:r>
          </a:p>
          <a:p>
            <a:pPr lvl="0"/>
            <a:r>
              <a:rPr lang="en-ZA" dirty="0">
                <a:solidFill>
                  <a:prstClr val="black"/>
                </a:solidFill>
                <a:latin typeface="Calibri" panose="020F0502020204030204"/>
              </a:rPr>
              <a:t>Unlike attribute subset selection, which reduces the attribute set size by retaining a subset of the initial set of attributes, PCA “combines” the essence of attributes by creating an alternative, smaller set of variables.</a:t>
            </a:r>
          </a:p>
          <a:p>
            <a:pPr lvl="0"/>
            <a:r>
              <a:rPr lang="en-ZA" dirty="0">
                <a:solidFill>
                  <a:prstClr val="black"/>
                </a:solidFill>
                <a:latin typeface="Calibri" panose="020F0502020204030204"/>
              </a:rPr>
              <a:t>The initial data can then be projected onto this smaller set. </a:t>
            </a:r>
          </a:p>
          <a:p>
            <a:pPr lvl="0"/>
            <a:r>
              <a:rPr lang="en-ZA" dirty="0">
                <a:solidFill>
                  <a:prstClr val="black"/>
                </a:solidFill>
                <a:latin typeface="Calibri" panose="020F0502020204030204"/>
              </a:rPr>
              <a:t>PCA often reveals relationships that were not previously suspected and thereby allows interpretations that would not ordinarily result.</a:t>
            </a:r>
          </a:p>
          <a:p>
            <a:endParaRPr lang="en-ZA" dirty="0"/>
          </a:p>
        </p:txBody>
      </p:sp>
    </p:spTree>
    <p:extLst>
      <p:ext uri="{BB962C8B-B14F-4D97-AF65-F5344CB8AC3E}">
        <p14:creationId xmlns:p14="http://schemas.microsoft.com/office/powerpoint/2010/main" val="3106747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C759-1AE1-48A8-B1FA-3BF1E9FC1C97}"/>
              </a:ext>
            </a:extLst>
          </p:cNvPr>
          <p:cNvSpPr>
            <a:spLocks noGrp="1"/>
          </p:cNvSpPr>
          <p:nvPr>
            <p:ph type="title"/>
          </p:nvPr>
        </p:nvSpPr>
        <p:spPr/>
        <p:txBody>
          <a:bodyPr/>
          <a:lstStyle/>
          <a:p>
            <a:pPr algn="ctr"/>
            <a:r>
              <a:rPr lang="en-ZA" sz="4000" b="1" dirty="0">
                <a:solidFill>
                  <a:prstClr val="black"/>
                </a:solidFill>
                <a:latin typeface="GillSans-Bold"/>
              </a:rPr>
              <a:t>Principal Components Analysis </a:t>
            </a:r>
            <a:br>
              <a:rPr lang="en-ZA" sz="4000" b="1" dirty="0">
                <a:solidFill>
                  <a:prstClr val="black"/>
                </a:solidFill>
                <a:latin typeface="GillSans-Bold"/>
              </a:rPr>
            </a:br>
            <a:r>
              <a:rPr lang="en-ZA" sz="4000" dirty="0">
                <a:solidFill>
                  <a:prstClr val="black"/>
                </a:solidFill>
                <a:latin typeface="Minion-Regular"/>
              </a:rPr>
              <a:t>basic procedure</a:t>
            </a:r>
            <a:endParaRPr lang="en-ZA" dirty="0"/>
          </a:p>
        </p:txBody>
      </p:sp>
      <p:sp>
        <p:nvSpPr>
          <p:cNvPr id="3" name="Content Placeholder 2">
            <a:extLst>
              <a:ext uri="{FF2B5EF4-FFF2-40B4-BE49-F238E27FC236}">
                <a16:creationId xmlns:a16="http://schemas.microsoft.com/office/drawing/2014/main" id="{A9192121-0CA2-47B4-B8BE-7722C27C1FDC}"/>
              </a:ext>
            </a:extLst>
          </p:cNvPr>
          <p:cNvSpPr>
            <a:spLocks noGrp="1"/>
          </p:cNvSpPr>
          <p:nvPr>
            <p:ph idx="1"/>
          </p:nvPr>
        </p:nvSpPr>
        <p:spPr/>
        <p:txBody>
          <a:bodyPr>
            <a:normAutofit lnSpcReduction="10000"/>
          </a:bodyPr>
          <a:lstStyle/>
          <a:p>
            <a:pPr lvl="0"/>
            <a:r>
              <a:rPr lang="en-ZA" i="1" dirty="0">
                <a:solidFill>
                  <a:prstClr val="black"/>
                </a:solidFill>
                <a:latin typeface="Times-Italic"/>
              </a:rPr>
              <a:t>Principal Components </a:t>
            </a:r>
            <a:r>
              <a:rPr lang="en-ZA" dirty="0">
                <a:solidFill>
                  <a:prstClr val="black"/>
                </a:solidFill>
                <a:latin typeface="Times-Roman"/>
              </a:rPr>
              <a:t>performs a principal components transformation on the dataset. </a:t>
            </a:r>
          </a:p>
          <a:p>
            <a:pPr lvl="0"/>
            <a:r>
              <a:rPr lang="en-ZA" dirty="0">
                <a:solidFill>
                  <a:prstClr val="black"/>
                </a:solidFill>
                <a:latin typeface="Times-Roman"/>
              </a:rPr>
              <a:t>First, any multivalued nominal attributes are converted to binary, and missing values are replaced by means. The data is standardized (by default). </a:t>
            </a:r>
          </a:p>
          <a:p>
            <a:pPr lvl="0"/>
            <a:r>
              <a:rPr lang="en-ZA" dirty="0">
                <a:solidFill>
                  <a:prstClr val="black"/>
                </a:solidFill>
                <a:latin typeface="Calibri" panose="020F0502020204030204"/>
              </a:rPr>
              <a:t>The input data are normalized, so that each attribute falls within the same range. </a:t>
            </a:r>
            <a:r>
              <a:rPr lang="en-ZA" dirty="0">
                <a:solidFill>
                  <a:srgbClr val="FF0000"/>
                </a:solidFill>
                <a:latin typeface="Calibri" panose="020F0502020204030204"/>
              </a:rPr>
              <a:t>This step helps ensure that attributes with large domains will not dominate attributes with smaller domains.</a:t>
            </a:r>
          </a:p>
          <a:p>
            <a:pPr lvl="0"/>
            <a:r>
              <a:rPr lang="en-ZA" dirty="0">
                <a:solidFill>
                  <a:prstClr val="black"/>
                </a:solidFill>
                <a:latin typeface="Times-Roman"/>
              </a:rPr>
              <a:t>The number of components is normally determined based on the user-specified proportion of variance to be covered, but it is also possible to specify the number of components explicitly.</a:t>
            </a:r>
            <a:endParaRPr lang="en-ZA" dirty="0">
              <a:solidFill>
                <a:prstClr val="black"/>
              </a:solidFill>
              <a:latin typeface="Calibri" panose="020F0502020204030204"/>
            </a:endParaRPr>
          </a:p>
          <a:p>
            <a:endParaRPr lang="en-ZA" dirty="0"/>
          </a:p>
        </p:txBody>
      </p:sp>
    </p:spTree>
    <p:extLst>
      <p:ext uri="{BB962C8B-B14F-4D97-AF65-F5344CB8AC3E}">
        <p14:creationId xmlns:p14="http://schemas.microsoft.com/office/powerpoint/2010/main" val="2810859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B4A6-FF60-4116-B52B-93D6C8FA1EEC}"/>
              </a:ext>
            </a:extLst>
          </p:cNvPr>
          <p:cNvSpPr>
            <a:spLocks noGrp="1"/>
          </p:cNvSpPr>
          <p:nvPr>
            <p:ph type="title"/>
          </p:nvPr>
        </p:nvSpPr>
        <p:spPr/>
        <p:txBody>
          <a:bodyPr/>
          <a:lstStyle/>
          <a:p>
            <a:pPr algn="ctr"/>
            <a:r>
              <a:rPr lang="en-ZA" b="1" dirty="0">
                <a:solidFill>
                  <a:prstClr val="black"/>
                </a:solidFill>
                <a:latin typeface="Calibri Light" panose="020F0302020204030204"/>
              </a:rPr>
              <a:t>Numerosity Reduction</a:t>
            </a:r>
            <a:endParaRPr lang="en-ZA" dirty="0"/>
          </a:p>
        </p:txBody>
      </p:sp>
      <p:sp>
        <p:nvSpPr>
          <p:cNvPr id="3" name="Content Placeholder 2">
            <a:extLst>
              <a:ext uri="{FF2B5EF4-FFF2-40B4-BE49-F238E27FC236}">
                <a16:creationId xmlns:a16="http://schemas.microsoft.com/office/drawing/2014/main" id="{0180A943-4C22-4A59-ADE4-5F07AD8C801D}"/>
              </a:ext>
            </a:extLst>
          </p:cNvPr>
          <p:cNvSpPr>
            <a:spLocks noGrp="1"/>
          </p:cNvSpPr>
          <p:nvPr>
            <p:ph idx="1"/>
          </p:nvPr>
        </p:nvSpPr>
        <p:spPr/>
        <p:txBody>
          <a:bodyPr/>
          <a:lstStyle/>
          <a:p>
            <a:pPr lvl="0"/>
            <a:r>
              <a:rPr lang="en-ZA" i="1" dirty="0">
                <a:solidFill>
                  <a:prstClr val="black"/>
                </a:solidFill>
                <a:latin typeface="Minion-Italic"/>
              </a:rPr>
              <a:t>Can we reduce the data volume by choosing alternative, ‘smaller’ forms of data representation?”</a:t>
            </a:r>
          </a:p>
          <a:p>
            <a:pPr lvl="0"/>
            <a:r>
              <a:rPr lang="en-ZA" dirty="0">
                <a:solidFill>
                  <a:prstClr val="black"/>
                </a:solidFill>
                <a:latin typeface="Minion-Regular"/>
              </a:rPr>
              <a:t>Techniques of </a:t>
            </a:r>
            <a:r>
              <a:rPr lang="en-ZA" i="1" dirty="0">
                <a:solidFill>
                  <a:prstClr val="black"/>
                </a:solidFill>
                <a:latin typeface="Minion-Italic"/>
              </a:rPr>
              <a:t>numerosity reduction:</a:t>
            </a:r>
          </a:p>
          <a:p>
            <a:pPr marL="971550" lvl="1" indent="-514350">
              <a:buFont typeface="+mj-lt"/>
              <a:buAutoNum type="arabicPeriod"/>
            </a:pPr>
            <a:r>
              <a:rPr lang="en-ZA" dirty="0">
                <a:solidFill>
                  <a:srgbClr val="FF0000"/>
                </a:solidFill>
                <a:latin typeface="Minion-Regular"/>
              </a:rPr>
              <a:t>parametric : </a:t>
            </a:r>
            <a:r>
              <a:rPr lang="en-ZA" dirty="0">
                <a:solidFill>
                  <a:prstClr val="black"/>
                </a:solidFill>
                <a:latin typeface="Minion-Regular"/>
              </a:rPr>
              <a:t>a </a:t>
            </a:r>
            <a:r>
              <a:rPr lang="en-ZA" dirty="0">
                <a:solidFill>
                  <a:prstClr val="black"/>
                </a:solidFill>
                <a:latin typeface="Calibri" panose="020F0502020204030204"/>
              </a:rPr>
              <a:t>model is used to estimate the data, so that typically only the data parameters need to be stored, instead of the actual data. Eg Log-linear </a:t>
            </a:r>
            <a:r>
              <a:rPr lang="en-ZA" dirty="0" err="1">
                <a:solidFill>
                  <a:prstClr val="black"/>
                </a:solidFill>
                <a:latin typeface="Calibri" panose="020F0502020204030204"/>
              </a:rPr>
              <a:t>models,which</a:t>
            </a:r>
            <a:r>
              <a:rPr lang="en-ZA" dirty="0">
                <a:solidFill>
                  <a:prstClr val="black"/>
                </a:solidFill>
                <a:latin typeface="Calibri" panose="020F0502020204030204"/>
              </a:rPr>
              <a:t> estimate discrete multidimensional probability distributions,</a:t>
            </a:r>
            <a:endParaRPr lang="en-ZA" dirty="0">
              <a:solidFill>
                <a:prstClr val="black"/>
              </a:solidFill>
              <a:latin typeface="Minion-Regular"/>
            </a:endParaRPr>
          </a:p>
          <a:p>
            <a:pPr marL="971550" lvl="1" indent="-514350">
              <a:buFont typeface="+mj-lt"/>
              <a:buAutoNum type="arabicPeriod"/>
            </a:pPr>
            <a:r>
              <a:rPr lang="en-ZA" dirty="0">
                <a:solidFill>
                  <a:srgbClr val="FF0000"/>
                </a:solidFill>
                <a:latin typeface="Minion-Regular"/>
              </a:rPr>
              <a:t>Nonparametric: </a:t>
            </a:r>
            <a:r>
              <a:rPr lang="en-ZA" i="1" dirty="0">
                <a:solidFill>
                  <a:prstClr val="black"/>
                </a:solidFill>
                <a:latin typeface="Calibri" panose="020F0502020204030204"/>
              </a:rPr>
              <a:t>methods </a:t>
            </a:r>
            <a:r>
              <a:rPr lang="en-ZA" dirty="0">
                <a:solidFill>
                  <a:prstClr val="black"/>
                </a:solidFill>
                <a:latin typeface="Calibri" panose="020F0502020204030204"/>
              </a:rPr>
              <a:t>for storing reduced representations of the data include histograms, clustering, and sampling.</a:t>
            </a:r>
          </a:p>
          <a:p>
            <a:endParaRPr lang="en-ZA" dirty="0"/>
          </a:p>
        </p:txBody>
      </p:sp>
    </p:spTree>
    <p:extLst>
      <p:ext uri="{BB962C8B-B14F-4D97-AF65-F5344CB8AC3E}">
        <p14:creationId xmlns:p14="http://schemas.microsoft.com/office/powerpoint/2010/main" val="3411704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3A5C7-BF2C-40DC-8A2D-6ED648CA4C9F}"/>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14BE9EE1-5743-47C4-A665-9B15E2619375}"/>
              </a:ext>
            </a:extLst>
          </p:cNvPr>
          <p:cNvSpPr>
            <a:spLocks noGrp="1"/>
          </p:cNvSpPr>
          <p:nvPr>
            <p:ph idx="1"/>
          </p:nvPr>
        </p:nvSpPr>
        <p:spPr/>
        <p:txBody>
          <a:bodyPr/>
          <a:lstStyle/>
          <a:p>
            <a:pPr lvl="0"/>
            <a:r>
              <a:rPr lang="en-ZA" dirty="0">
                <a:solidFill>
                  <a:srgbClr val="000000"/>
                </a:solidFill>
                <a:latin typeface="Arial" panose="020B0604020202020204" pitchFamily="34" charset="0"/>
              </a:rPr>
              <a:t>Use regression analysis on values of attributes to fill missing values.</a:t>
            </a:r>
            <a:endParaRPr lang="en-ZA" dirty="0">
              <a:solidFill>
                <a:prstClr val="black"/>
              </a:solidFill>
              <a:latin typeface="Calibri" panose="020F0502020204030204"/>
            </a:endParaRPr>
          </a:p>
          <a:p>
            <a:endParaRPr lang="en-ZA" dirty="0"/>
          </a:p>
        </p:txBody>
      </p:sp>
      <p:pic>
        <p:nvPicPr>
          <p:cNvPr id="4" name="Picture 3">
            <a:extLst>
              <a:ext uri="{FF2B5EF4-FFF2-40B4-BE49-F238E27FC236}">
                <a16:creationId xmlns:a16="http://schemas.microsoft.com/office/drawing/2014/main" id="{FE391652-C203-48AA-BFC5-6C2D849758A3}"/>
              </a:ext>
            </a:extLst>
          </p:cNvPr>
          <p:cNvPicPr>
            <a:picLocks noChangeAspect="1"/>
          </p:cNvPicPr>
          <p:nvPr/>
        </p:nvPicPr>
        <p:blipFill>
          <a:blip r:embed="rId2"/>
          <a:stretch>
            <a:fillRect/>
          </a:stretch>
        </p:blipFill>
        <p:spPr>
          <a:xfrm>
            <a:off x="3562350" y="2605673"/>
            <a:ext cx="7791450" cy="3571290"/>
          </a:xfrm>
          <a:prstGeom prst="rect">
            <a:avLst/>
          </a:prstGeom>
        </p:spPr>
      </p:pic>
    </p:spTree>
    <p:extLst>
      <p:ext uri="{BB962C8B-B14F-4D97-AF65-F5344CB8AC3E}">
        <p14:creationId xmlns:p14="http://schemas.microsoft.com/office/powerpoint/2010/main" val="14583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292E-8838-4D8E-A027-6C3E2F4ECED3}"/>
              </a:ext>
            </a:extLst>
          </p:cNvPr>
          <p:cNvSpPr>
            <a:spLocks noGrp="1"/>
          </p:cNvSpPr>
          <p:nvPr>
            <p:ph type="title"/>
          </p:nvPr>
        </p:nvSpPr>
        <p:spPr/>
        <p:txBody>
          <a:bodyPr/>
          <a:lstStyle/>
          <a:p>
            <a:pPr algn="ctr"/>
            <a:r>
              <a:rPr lang="en-ZA" b="1" dirty="0">
                <a:solidFill>
                  <a:prstClr val="black"/>
                </a:solidFill>
                <a:latin typeface="Calibri Light" panose="020F0302020204030204"/>
              </a:rPr>
              <a:t>Histograms</a:t>
            </a:r>
            <a:endParaRPr lang="en-ZA" b="1" dirty="0"/>
          </a:p>
        </p:txBody>
      </p:sp>
      <p:sp>
        <p:nvSpPr>
          <p:cNvPr id="3" name="Content Placeholder 2">
            <a:extLst>
              <a:ext uri="{FF2B5EF4-FFF2-40B4-BE49-F238E27FC236}">
                <a16:creationId xmlns:a16="http://schemas.microsoft.com/office/drawing/2014/main" id="{01DE01E5-0120-43D9-8631-7EF51F14A2C5}"/>
              </a:ext>
            </a:extLst>
          </p:cNvPr>
          <p:cNvSpPr>
            <a:spLocks noGrp="1"/>
          </p:cNvSpPr>
          <p:nvPr>
            <p:ph idx="1"/>
          </p:nvPr>
        </p:nvSpPr>
        <p:spPr/>
        <p:txBody>
          <a:bodyPr/>
          <a:lstStyle/>
          <a:p>
            <a:pPr lvl="0"/>
            <a:r>
              <a:rPr lang="en-ZA" dirty="0">
                <a:solidFill>
                  <a:prstClr val="black"/>
                </a:solidFill>
                <a:latin typeface="Minion-Regular"/>
              </a:rPr>
              <a:t>Histograms use binning to approximate data distributions and are a popular form of data reduction.</a:t>
            </a:r>
          </a:p>
          <a:p>
            <a:pPr lvl="0"/>
            <a:r>
              <a:rPr lang="en-ZA" dirty="0">
                <a:solidFill>
                  <a:prstClr val="black"/>
                </a:solidFill>
                <a:latin typeface="Calibri" panose="020F0502020204030204"/>
              </a:rPr>
              <a:t>A histogram for an attribute, </a:t>
            </a:r>
            <a:r>
              <a:rPr lang="en-ZA" i="1" dirty="0">
                <a:solidFill>
                  <a:prstClr val="black"/>
                </a:solidFill>
                <a:latin typeface="Calibri" panose="020F0502020204030204"/>
              </a:rPr>
              <a:t>A</a:t>
            </a:r>
            <a:r>
              <a:rPr lang="en-ZA" dirty="0">
                <a:solidFill>
                  <a:prstClr val="black"/>
                </a:solidFill>
                <a:latin typeface="Calibri" panose="020F0502020204030204"/>
              </a:rPr>
              <a:t>, partitions the data distribution of </a:t>
            </a:r>
            <a:r>
              <a:rPr lang="en-ZA" i="1" dirty="0">
                <a:solidFill>
                  <a:prstClr val="black"/>
                </a:solidFill>
                <a:latin typeface="Calibri" panose="020F0502020204030204"/>
              </a:rPr>
              <a:t>A </a:t>
            </a:r>
            <a:r>
              <a:rPr lang="en-ZA" dirty="0">
                <a:solidFill>
                  <a:prstClr val="black"/>
                </a:solidFill>
                <a:latin typeface="Calibri" panose="020F0502020204030204"/>
              </a:rPr>
              <a:t>into disjoint </a:t>
            </a:r>
            <a:r>
              <a:rPr lang="en-ZA" dirty="0">
                <a:solidFill>
                  <a:srgbClr val="FF0000"/>
                </a:solidFill>
                <a:latin typeface="Calibri" panose="020F0502020204030204"/>
              </a:rPr>
              <a:t>subsets, or </a:t>
            </a:r>
            <a:r>
              <a:rPr lang="en-ZA" i="1" dirty="0">
                <a:solidFill>
                  <a:srgbClr val="FF0000"/>
                </a:solidFill>
                <a:latin typeface="Calibri" panose="020F0502020204030204"/>
              </a:rPr>
              <a:t>buckets</a:t>
            </a:r>
            <a:r>
              <a:rPr lang="en-ZA" dirty="0">
                <a:solidFill>
                  <a:srgbClr val="FF0000"/>
                </a:solidFill>
                <a:latin typeface="Calibri" panose="020F0502020204030204"/>
              </a:rPr>
              <a:t>.</a:t>
            </a:r>
          </a:p>
          <a:p>
            <a:pPr lvl="0"/>
            <a:r>
              <a:rPr lang="en-ZA" dirty="0">
                <a:solidFill>
                  <a:prstClr val="black"/>
                </a:solidFill>
                <a:latin typeface="Calibri" panose="020F0502020204030204"/>
              </a:rPr>
              <a:t>If each bucket represents only a single attribute-value/frequency pair, the buckets are called </a:t>
            </a:r>
            <a:r>
              <a:rPr lang="en-ZA" i="1" dirty="0">
                <a:solidFill>
                  <a:srgbClr val="FF0000"/>
                </a:solidFill>
                <a:latin typeface="Calibri" panose="020F0502020204030204"/>
              </a:rPr>
              <a:t>singleton buckets</a:t>
            </a:r>
            <a:r>
              <a:rPr lang="en-ZA" dirty="0">
                <a:solidFill>
                  <a:prstClr val="black"/>
                </a:solidFill>
                <a:latin typeface="Calibri" panose="020F0502020204030204"/>
              </a:rPr>
              <a:t>. </a:t>
            </a:r>
          </a:p>
          <a:p>
            <a:pPr lvl="0"/>
            <a:r>
              <a:rPr lang="en-ZA" dirty="0">
                <a:solidFill>
                  <a:prstClr val="black"/>
                </a:solidFill>
                <a:latin typeface="Calibri" panose="020F0502020204030204"/>
              </a:rPr>
              <a:t>Often, buckets instead represent continuous ranges for the given attribute.</a:t>
            </a:r>
            <a:endParaRPr lang="en-ZA" dirty="0">
              <a:solidFill>
                <a:srgbClr val="FF0000"/>
              </a:solidFill>
              <a:latin typeface="Calibri" panose="020F0502020204030204"/>
            </a:endParaRPr>
          </a:p>
          <a:p>
            <a:endParaRPr lang="en-ZA" dirty="0"/>
          </a:p>
        </p:txBody>
      </p:sp>
    </p:spTree>
    <p:extLst>
      <p:ext uri="{BB962C8B-B14F-4D97-AF65-F5344CB8AC3E}">
        <p14:creationId xmlns:p14="http://schemas.microsoft.com/office/powerpoint/2010/main" val="1915086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74898-9D78-4A4F-90D2-89049E10B987}"/>
              </a:ext>
            </a:extLst>
          </p:cNvPr>
          <p:cNvSpPr>
            <a:spLocks noGrp="1"/>
          </p:cNvSpPr>
          <p:nvPr>
            <p:ph type="title"/>
          </p:nvPr>
        </p:nvSpPr>
        <p:spPr/>
        <p:txBody>
          <a:bodyPr/>
          <a:lstStyle/>
          <a:p>
            <a:pPr algn="ctr"/>
            <a:r>
              <a:rPr lang="en-ZA" b="1" dirty="0">
                <a:solidFill>
                  <a:prstClr val="black"/>
                </a:solidFill>
                <a:latin typeface="GillSans-Bold"/>
              </a:rPr>
              <a:t>Histograms with singleton buckets</a:t>
            </a:r>
            <a:br>
              <a:rPr lang="en-ZA" b="1" dirty="0">
                <a:solidFill>
                  <a:prstClr val="black"/>
                </a:solidFill>
                <a:latin typeface="GillSans-Bold"/>
              </a:rPr>
            </a:br>
            <a:r>
              <a:rPr lang="en-ZA" sz="3600" b="1" dirty="0">
                <a:solidFill>
                  <a:srgbClr val="FF0000"/>
                </a:solidFill>
                <a:latin typeface="GillSans-Bold"/>
              </a:rPr>
              <a:t>(Book example )</a:t>
            </a:r>
            <a:endParaRPr lang="en-ZA" dirty="0"/>
          </a:p>
        </p:txBody>
      </p:sp>
      <p:sp>
        <p:nvSpPr>
          <p:cNvPr id="3" name="Content Placeholder 2">
            <a:extLst>
              <a:ext uri="{FF2B5EF4-FFF2-40B4-BE49-F238E27FC236}">
                <a16:creationId xmlns:a16="http://schemas.microsoft.com/office/drawing/2014/main" id="{E5E67956-90DB-4D18-AC3B-9C7580F13E68}"/>
              </a:ext>
            </a:extLst>
          </p:cNvPr>
          <p:cNvSpPr>
            <a:spLocks noGrp="1"/>
          </p:cNvSpPr>
          <p:nvPr>
            <p:ph idx="1"/>
          </p:nvPr>
        </p:nvSpPr>
        <p:spPr/>
        <p:txBody>
          <a:bodyPr/>
          <a:lstStyle/>
          <a:p>
            <a:pPr lvl="0"/>
            <a:r>
              <a:rPr lang="en-ZA" dirty="0">
                <a:solidFill>
                  <a:prstClr val="black"/>
                </a:solidFill>
                <a:latin typeface="Calibri" panose="020F0502020204030204"/>
              </a:rPr>
              <a:t>The following data are a list of prices of commonly sold items (rounded to the nearest dollar). </a:t>
            </a:r>
          </a:p>
          <a:p>
            <a:pPr lvl="0"/>
            <a:r>
              <a:rPr lang="en-ZA" dirty="0">
                <a:solidFill>
                  <a:prstClr val="black"/>
                </a:solidFill>
                <a:latin typeface="Calibri" panose="020F0502020204030204"/>
              </a:rPr>
              <a:t>The numbers have been sorted: </a:t>
            </a:r>
          </a:p>
          <a:p>
            <a:pPr lvl="0"/>
            <a:r>
              <a:rPr lang="en-ZA" dirty="0">
                <a:solidFill>
                  <a:prstClr val="black"/>
                </a:solidFill>
                <a:latin typeface="Calibri" panose="020F0502020204030204"/>
              </a:rPr>
              <a:t>1, 1, 5, 5, 5, 5, 5,8, 8, 10, 10, 10, 10, 12, 14, 14, 14, 15, 15, 15, 15, 15, 15, 18, 18, 18, 18, 18, 18, 18, 18, 20,20, 20, 20, 20, 20, 20, 21, 21, 21, 21, 25, 25, 25, 25, 25, 28, 28, 30, 30, 30.</a:t>
            </a:r>
          </a:p>
          <a:p>
            <a:pPr lvl="0"/>
            <a:endParaRPr lang="en-ZA" dirty="0"/>
          </a:p>
        </p:txBody>
      </p:sp>
    </p:spTree>
    <p:extLst>
      <p:ext uri="{BB962C8B-B14F-4D97-AF65-F5344CB8AC3E}">
        <p14:creationId xmlns:p14="http://schemas.microsoft.com/office/powerpoint/2010/main" val="2325081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D735-EE2D-4236-9657-5E0F0C01CC61}"/>
              </a:ext>
            </a:extLst>
          </p:cNvPr>
          <p:cNvSpPr>
            <a:spLocks noGrp="1"/>
          </p:cNvSpPr>
          <p:nvPr>
            <p:ph type="title"/>
          </p:nvPr>
        </p:nvSpPr>
        <p:spPr/>
        <p:txBody>
          <a:bodyPr/>
          <a:lstStyle/>
          <a:p>
            <a:pPr algn="ctr"/>
            <a:r>
              <a:rPr lang="en-ZA" b="1" dirty="0">
                <a:solidFill>
                  <a:prstClr val="black"/>
                </a:solidFill>
                <a:latin typeface="Calibri Light" panose="020F0302020204030204"/>
              </a:rPr>
              <a:t>Histogram singleton buckets</a:t>
            </a:r>
            <a:endParaRPr lang="en-ZA" b="1" dirty="0"/>
          </a:p>
        </p:txBody>
      </p:sp>
      <p:sp>
        <p:nvSpPr>
          <p:cNvPr id="3" name="Content Placeholder 2">
            <a:extLst>
              <a:ext uri="{FF2B5EF4-FFF2-40B4-BE49-F238E27FC236}">
                <a16:creationId xmlns:a16="http://schemas.microsoft.com/office/drawing/2014/main" id="{657576DF-AB07-4C59-9A52-094D2469FCDF}"/>
              </a:ext>
            </a:extLst>
          </p:cNvPr>
          <p:cNvSpPr>
            <a:spLocks noGrp="1"/>
          </p:cNvSpPr>
          <p:nvPr>
            <p:ph idx="1"/>
          </p:nvPr>
        </p:nvSpPr>
        <p:spPr/>
        <p:txBody>
          <a:bodyPr/>
          <a:lstStyle/>
          <a:p>
            <a:endParaRPr lang="en-ZA" dirty="0"/>
          </a:p>
        </p:txBody>
      </p:sp>
      <p:pic>
        <p:nvPicPr>
          <p:cNvPr id="4" name="Content Placeholder 3">
            <a:extLst>
              <a:ext uri="{FF2B5EF4-FFF2-40B4-BE49-F238E27FC236}">
                <a16:creationId xmlns:a16="http://schemas.microsoft.com/office/drawing/2014/main" id="{08514792-3F34-4DD3-A367-548EC680C8DE}"/>
              </a:ext>
            </a:extLst>
          </p:cNvPr>
          <p:cNvPicPr>
            <a:picLocks noChangeAspect="1"/>
          </p:cNvPicPr>
          <p:nvPr/>
        </p:nvPicPr>
        <p:blipFill>
          <a:blip r:embed="rId2"/>
          <a:stretch>
            <a:fillRect/>
          </a:stretch>
        </p:blipFill>
        <p:spPr>
          <a:xfrm>
            <a:off x="838200" y="1457738"/>
            <a:ext cx="10783750" cy="4777409"/>
          </a:xfrm>
          <a:prstGeom prst="rect">
            <a:avLst/>
          </a:prstGeom>
        </p:spPr>
      </p:pic>
      <p:sp>
        <p:nvSpPr>
          <p:cNvPr id="5" name="Rectangle 4">
            <a:extLst>
              <a:ext uri="{FF2B5EF4-FFF2-40B4-BE49-F238E27FC236}">
                <a16:creationId xmlns:a16="http://schemas.microsoft.com/office/drawing/2014/main" id="{39C623F0-790F-436A-8D9C-686609DCBF0A}"/>
              </a:ext>
            </a:extLst>
          </p:cNvPr>
          <p:cNvSpPr/>
          <p:nvPr/>
        </p:nvSpPr>
        <p:spPr>
          <a:xfrm>
            <a:off x="5685182" y="2080590"/>
            <a:ext cx="6096000" cy="646331"/>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ZA" sz="1800" b="0" i="0" u="none" strike="noStrike" kern="0" cap="none" spc="0" normalizeH="0" baseline="0" noProof="0" dirty="0">
                <a:ln>
                  <a:noFill/>
                </a:ln>
                <a:solidFill>
                  <a:srgbClr val="FF0000"/>
                </a:solidFill>
                <a:effectLst/>
                <a:uLnTx/>
                <a:uFillTx/>
              </a:rPr>
              <a:t>each bucket represents one price-value/</a:t>
            </a:r>
            <a:br>
              <a:rPr kumimoji="0" lang="en-ZA" sz="1800" b="0" i="0" u="none" strike="noStrike" kern="0" cap="none" spc="0" normalizeH="0" baseline="0" noProof="0" dirty="0">
                <a:ln>
                  <a:noFill/>
                </a:ln>
                <a:solidFill>
                  <a:srgbClr val="FF0000"/>
                </a:solidFill>
                <a:effectLst/>
                <a:uLnTx/>
                <a:uFillTx/>
              </a:rPr>
            </a:br>
            <a:r>
              <a:rPr kumimoji="0" lang="en-ZA" sz="1800" b="0" i="0" u="none" strike="noStrike" kern="0" cap="none" spc="0" normalizeH="0" baseline="0" noProof="0" dirty="0">
                <a:ln>
                  <a:noFill/>
                </a:ln>
                <a:solidFill>
                  <a:srgbClr val="FF0000"/>
                </a:solidFill>
                <a:effectLst/>
                <a:uLnTx/>
                <a:uFillTx/>
              </a:rPr>
              <a:t>frequency pair.</a:t>
            </a:r>
          </a:p>
        </p:txBody>
      </p:sp>
    </p:spTree>
    <p:extLst>
      <p:ext uri="{BB962C8B-B14F-4D97-AF65-F5344CB8AC3E}">
        <p14:creationId xmlns:p14="http://schemas.microsoft.com/office/powerpoint/2010/main" val="150532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B96E-F0B1-4225-AD98-746E9CCCD005}"/>
              </a:ext>
            </a:extLst>
          </p:cNvPr>
          <p:cNvSpPr>
            <a:spLocks noGrp="1"/>
          </p:cNvSpPr>
          <p:nvPr>
            <p:ph type="title"/>
          </p:nvPr>
        </p:nvSpPr>
        <p:spPr/>
        <p:txBody>
          <a:bodyPr/>
          <a:lstStyle/>
          <a:p>
            <a:r>
              <a:rPr lang="en-ZA" i="1" dirty="0">
                <a:solidFill>
                  <a:prstClr val="black"/>
                </a:solidFill>
                <a:latin typeface="Minion-Italic"/>
              </a:rPr>
              <a:t>Buckets and attribute partitioning rules</a:t>
            </a:r>
            <a:endParaRPr lang="en-ZA" dirty="0"/>
          </a:p>
        </p:txBody>
      </p:sp>
      <p:sp>
        <p:nvSpPr>
          <p:cNvPr id="3" name="Content Placeholder 2">
            <a:extLst>
              <a:ext uri="{FF2B5EF4-FFF2-40B4-BE49-F238E27FC236}">
                <a16:creationId xmlns:a16="http://schemas.microsoft.com/office/drawing/2014/main" id="{35957DDA-7971-4DD8-8E74-C8ADB67D88CE}"/>
              </a:ext>
            </a:extLst>
          </p:cNvPr>
          <p:cNvSpPr>
            <a:spLocks noGrp="1"/>
          </p:cNvSpPr>
          <p:nvPr>
            <p:ph idx="1"/>
          </p:nvPr>
        </p:nvSpPr>
        <p:spPr/>
        <p:txBody>
          <a:bodyPr>
            <a:normAutofit fontScale="92500" lnSpcReduction="10000"/>
          </a:bodyPr>
          <a:lstStyle/>
          <a:p>
            <a:pPr lvl="0"/>
            <a:r>
              <a:rPr lang="en-ZA" sz="2600" b="1" dirty="0">
                <a:solidFill>
                  <a:srgbClr val="FF0000"/>
                </a:solidFill>
                <a:latin typeface="Minion-Semibold"/>
              </a:rPr>
              <a:t>Equal-width</a:t>
            </a:r>
            <a:r>
              <a:rPr lang="en-ZA" sz="2600" b="1" dirty="0">
                <a:solidFill>
                  <a:srgbClr val="FF0000"/>
                </a:solidFill>
                <a:latin typeface="Minion-Regular"/>
              </a:rPr>
              <a:t>: </a:t>
            </a:r>
            <a:r>
              <a:rPr lang="en-ZA" sz="2600" b="1" dirty="0">
                <a:solidFill>
                  <a:prstClr val="black"/>
                </a:solidFill>
                <a:latin typeface="Minion-Regular"/>
              </a:rPr>
              <a:t>In </a:t>
            </a:r>
            <a:r>
              <a:rPr lang="en-ZA" sz="2600" dirty="0">
                <a:solidFill>
                  <a:prstClr val="black"/>
                </a:solidFill>
                <a:latin typeface="Minion-Regular"/>
              </a:rPr>
              <a:t>an equal-width histogram, the width of each bucket range is uniform</a:t>
            </a:r>
          </a:p>
          <a:p>
            <a:pPr lvl="0"/>
            <a:r>
              <a:rPr lang="en-ZA" sz="2600" dirty="0">
                <a:solidFill>
                  <a:srgbClr val="FF0000"/>
                </a:solidFill>
                <a:latin typeface="Minion-Semibold"/>
              </a:rPr>
              <a:t>Equal-frequency </a:t>
            </a:r>
            <a:r>
              <a:rPr lang="en-ZA" sz="2600" dirty="0">
                <a:solidFill>
                  <a:srgbClr val="FF0000"/>
                </a:solidFill>
                <a:latin typeface="Minion-Regular"/>
              </a:rPr>
              <a:t>(or </a:t>
            </a:r>
            <a:r>
              <a:rPr lang="en-ZA" sz="2600" dirty="0" err="1">
                <a:solidFill>
                  <a:srgbClr val="FF0000"/>
                </a:solidFill>
                <a:latin typeface="Minion-Regular"/>
              </a:rPr>
              <a:t>equidepth</a:t>
            </a:r>
            <a:r>
              <a:rPr lang="en-ZA" sz="2600" dirty="0">
                <a:solidFill>
                  <a:srgbClr val="FF0000"/>
                </a:solidFill>
                <a:latin typeface="Minion-Regular"/>
              </a:rPr>
              <a:t>): </a:t>
            </a:r>
            <a:r>
              <a:rPr lang="en-ZA" sz="2600" dirty="0">
                <a:solidFill>
                  <a:prstClr val="black"/>
                </a:solidFill>
                <a:latin typeface="Minion-Regular"/>
              </a:rPr>
              <a:t>In an equal-frequency histogram, the buckets are created so that, roughly, the frequency of each bucket is constant (that is, each bucket contains roughly the same number of contiguous data samples).</a:t>
            </a:r>
          </a:p>
          <a:p>
            <a:pPr lvl="0"/>
            <a:r>
              <a:rPr lang="en-ZA" sz="2600" b="1" dirty="0">
                <a:solidFill>
                  <a:srgbClr val="FF0000"/>
                </a:solidFill>
                <a:latin typeface="Minion-Semibold"/>
              </a:rPr>
              <a:t>V-Optimal</a:t>
            </a:r>
            <a:r>
              <a:rPr lang="en-ZA" sz="2600" b="1" dirty="0">
                <a:solidFill>
                  <a:srgbClr val="FF0000"/>
                </a:solidFill>
                <a:latin typeface="Minion-Regular"/>
              </a:rPr>
              <a:t>: </a:t>
            </a:r>
            <a:r>
              <a:rPr lang="en-ZA" sz="2600" dirty="0">
                <a:solidFill>
                  <a:prstClr val="black"/>
                </a:solidFill>
                <a:latin typeface="Minion-Regular"/>
              </a:rPr>
              <a:t>If we consider all of the possible histograms for a given number of </a:t>
            </a:r>
            <a:r>
              <a:rPr lang="en-ZA" sz="2600" dirty="0" err="1">
                <a:solidFill>
                  <a:prstClr val="black"/>
                </a:solidFill>
                <a:latin typeface="Minion-Regular"/>
              </a:rPr>
              <a:t>buckets,the</a:t>
            </a:r>
            <a:r>
              <a:rPr lang="en-ZA" sz="2600" dirty="0">
                <a:solidFill>
                  <a:prstClr val="black"/>
                </a:solidFill>
                <a:latin typeface="Minion-Regular"/>
              </a:rPr>
              <a:t> V-Optimal histogram is the one with the least variance. Histogram variance is a weighted sum of the original values that each bucket represents, where bucket weight is equal to the number of values in the bucket.</a:t>
            </a:r>
          </a:p>
          <a:p>
            <a:pPr lvl="0"/>
            <a:r>
              <a:rPr lang="en-ZA" sz="2600" b="1" dirty="0" err="1">
                <a:solidFill>
                  <a:srgbClr val="FF0000"/>
                </a:solidFill>
                <a:latin typeface="Minion-Semibold"/>
              </a:rPr>
              <a:t>MaxDiff</a:t>
            </a:r>
            <a:r>
              <a:rPr lang="en-ZA" sz="2600" b="1" dirty="0">
                <a:solidFill>
                  <a:srgbClr val="FF0000"/>
                </a:solidFill>
                <a:latin typeface="Minion-Regular"/>
              </a:rPr>
              <a:t>: </a:t>
            </a:r>
            <a:r>
              <a:rPr lang="en-ZA" sz="2600" dirty="0">
                <a:solidFill>
                  <a:prstClr val="black"/>
                </a:solidFill>
                <a:latin typeface="Minion-Regular"/>
              </a:rPr>
              <a:t>In a </a:t>
            </a:r>
            <a:r>
              <a:rPr lang="en-ZA" sz="2600" dirty="0" err="1">
                <a:solidFill>
                  <a:prstClr val="black"/>
                </a:solidFill>
                <a:latin typeface="Minion-Regular"/>
              </a:rPr>
              <a:t>MaxDiff</a:t>
            </a:r>
            <a:r>
              <a:rPr lang="en-ZA" sz="2600" dirty="0">
                <a:solidFill>
                  <a:prstClr val="black"/>
                </a:solidFill>
                <a:latin typeface="Minion-Regular"/>
              </a:rPr>
              <a:t> histogram, we consider the difference between each pair of adjacent values. A bucket boundary is established between each pair for pairs having the </a:t>
            </a:r>
            <a:r>
              <a:rPr lang="en-ZA" sz="2600" dirty="0">
                <a:solidFill>
                  <a:prstClr val="black"/>
                </a:solidFill>
                <a:latin typeface="Symbol" panose="05050102010706020507" pitchFamily="18" charset="2"/>
              </a:rPr>
              <a:t>b</a:t>
            </a:r>
            <a:r>
              <a:rPr lang="en-ZA" sz="2600" dirty="0">
                <a:solidFill>
                  <a:prstClr val="black"/>
                </a:solidFill>
                <a:latin typeface="cmsy10"/>
              </a:rPr>
              <a:t>-</a:t>
            </a:r>
            <a:r>
              <a:rPr lang="en-ZA" sz="2600" dirty="0">
                <a:solidFill>
                  <a:prstClr val="black"/>
                </a:solidFill>
                <a:latin typeface="Times-Roman-8r"/>
              </a:rPr>
              <a:t>1 </a:t>
            </a:r>
            <a:r>
              <a:rPr lang="en-ZA" sz="2600" dirty="0">
                <a:solidFill>
                  <a:prstClr val="black"/>
                </a:solidFill>
                <a:latin typeface="Minion-Regular"/>
              </a:rPr>
              <a:t>largest differences, where </a:t>
            </a:r>
            <a:r>
              <a:rPr lang="en-ZA" sz="2600" dirty="0">
                <a:solidFill>
                  <a:prstClr val="black"/>
                </a:solidFill>
                <a:latin typeface="Symbol" panose="05050102010706020507" pitchFamily="18" charset="2"/>
              </a:rPr>
              <a:t>b </a:t>
            </a:r>
            <a:r>
              <a:rPr lang="en-ZA" sz="2600" dirty="0">
                <a:solidFill>
                  <a:prstClr val="black"/>
                </a:solidFill>
                <a:latin typeface="Minion-Regular"/>
              </a:rPr>
              <a:t>is the user-specified number of buckets.</a:t>
            </a:r>
            <a:endParaRPr lang="en-ZA" sz="2600" dirty="0">
              <a:solidFill>
                <a:prstClr val="black"/>
              </a:solidFill>
              <a:latin typeface="Calibri" panose="020F0502020204030204"/>
            </a:endParaRPr>
          </a:p>
          <a:p>
            <a:pPr marL="0" indent="0">
              <a:buNone/>
            </a:pPr>
            <a:endParaRPr lang="en-ZA" dirty="0"/>
          </a:p>
        </p:txBody>
      </p:sp>
    </p:spTree>
    <p:extLst>
      <p:ext uri="{BB962C8B-B14F-4D97-AF65-F5344CB8AC3E}">
        <p14:creationId xmlns:p14="http://schemas.microsoft.com/office/powerpoint/2010/main" val="1053550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FC4CB-3CE5-4622-B013-AFE2B2CC7C8A}"/>
              </a:ext>
            </a:extLst>
          </p:cNvPr>
          <p:cNvSpPr>
            <a:spLocks noGrp="1"/>
          </p:cNvSpPr>
          <p:nvPr>
            <p:ph type="title"/>
          </p:nvPr>
        </p:nvSpPr>
        <p:spPr/>
        <p:txBody>
          <a:bodyPr/>
          <a:lstStyle/>
          <a:p>
            <a:r>
              <a:rPr lang="en-ZA" dirty="0">
                <a:solidFill>
                  <a:srgbClr val="FF0000"/>
                </a:solidFill>
                <a:latin typeface="Minion-Regular"/>
              </a:rPr>
              <a:t>Equal-width histogram</a:t>
            </a:r>
            <a:endParaRPr lang="en-ZA" dirty="0"/>
          </a:p>
        </p:txBody>
      </p:sp>
      <p:pic>
        <p:nvPicPr>
          <p:cNvPr id="4" name="Content Placeholder 3">
            <a:extLst>
              <a:ext uri="{FF2B5EF4-FFF2-40B4-BE49-F238E27FC236}">
                <a16:creationId xmlns:a16="http://schemas.microsoft.com/office/drawing/2014/main" id="{8FE250D9-A7F9-4455-A391-4C7FC2EADF58}"/>
              </a:ext>
            </a:extLst>
          </p:cNvPr>
          <p:cNvPicPr>
            <a:picLocks noGrp="1" noChangeAspect="1"/>
          </p:cNvPicPr>
          <p:nvPr>
            <p:ph idx="1"/>
          </p:nvPr>
        </p:nvPicPr>
        <p:blipFill>
          <a:blip r:embed="rId3"/>
          <a:stretch>
            <a:fillRect/>
          </a:stretch>
        </p:blipFill>
        <p:spPr>
          <a:xfrm>
            <a:off x="838200" y="2040567"/>
            <a:ext cx="10515600" cy="3921454"/>
          </a:xfrm>
          <a:prstGeom prst="rect">
            <a:avLst/>
          </a:prstGeom>
        </p:spPr>
      </p:pic>
    </p:spTree>
    <p:extLst>
      <p:ext uri="{BB962C8B-B14F-4D97-AF65-F5344CB8AC3E}">
        <p14:creationId xmlns:p14="http://schemas.microsoft.com/office/powerpoint/2010/main" val="419960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B0216-4F6C-4E5F-B7F9-358D8C7BDD1D}"/>
              </a:ext>
            </a:extLst>
          </p:cNvPr>
          <p:cNvSpPr>
            <a:spLocks noGrp="1"/>
          </p:cNvSpPr>
          <p:nvPr>
            <p:ph idx="1"/>
          </p:nvPr>
        </p:nvSpPr>
        <p:spPr>
          <a:xfrm>
            <a:off x="704850" y="2359025"/>
            <a:ext cx="10515600" cy="1622425"/>
          </a:xfrm>
        </p:spPr>
        <p:txBody>
          <a:bodyPr>
            <a:normAutofit fontScale="92500" lnSpcReduction="10000"/>
          </a:bodyPr>
          <a:lstStyle/>
          <a:p>
            <a:pPr marL="0" indent="0" algn="ctr">
              <a:buNone/>
            </a:pPr>
            <a:r>
              <a:rPr lang="en-ZA" sz="6000" dirty="0">
                <a:solidFill>
                  <a:prstClr val="black"/>
                </a:solidFill>
                <a:latin typeface="Minion-Regular"/>
                <a:ea typeface="+mj-ea"/>
                <a:cs typeface="+mj-cs"/>
              </a:rPr>
              <a:t>Forms Of Data Pre-processing</a:t>
            </a:r>
          </a:p>
          <a:p>
            <a:pPr marL="0" indent="0" algn="ctr">
              <a:buNone/>
            </a:pPr>
            <a:r>
              <a:rPr lang="en-ZA" sz="6000" dirty="0">
                <a:solidFill>
                  <a:srgbClr val="FF0000"/>
                </a:solidFill>
                <a:latin typeface="Minion-Regular"/>
                <a:ea typeface="+mj-ea"/>
                <a:cs typeface="+mj-cs"/>
              </a:rPr>
              <a:t>Data Transformation</a:t>
            </a:r>
            <a:endParaRPr lang="en-ZA" sz="6000" dirty="0">
              <a:solidFill>
                <a:srgbClr val="FF0000"/>
              </a:solidFill>
            </a:endParaRPr>
          </a:p>
        </p:txBody>
      </p:sp>
    </p:spTree>
    <p:extLst>
      <p:ext uri="{BB962C8B-B14F-4D97-AF65-F5344CB8AC3E}">
        <p14:creationId xmlns:p14="http://schemas.microsoft.com/office/powerpoint/2010/main" val="2029185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ECDD0-32EB-42F1-B41E-796A6E6D0AD2}"/>
              </a:ext>
            </a:extLst>
          </p:cNvPr>
          <p:cNvSpPr>
            <a:spLocks noGrp="1"/>
          </p:cNvSpPr>
          <p:nvPr>
            <p:ph type="title"/>
          </p:nvPr>
        </p:nvSpPr>
        <p:spPr/>
        <p:txBody>
          <a:bodyPr/>
          <a:lstStyle/>
          <a:p>
            <a:pPr algn="ctr"/>
            <a:r>
              <a:rPr lang="en-ZA"/>
              <a:t>Exercises</a:t>
            </a:r>
          </a:p>
        </p:txBody>
      </p:sp>
      <p:sp>
        <p:nvSpPr>
          <p:cNvPr id="3" name="Content Placeholder 2">
            <a:extLst>
              <a:ext uri="{FF2B5EF4-FFF2-40B4-BE49-F238E27FC236}">
                <a16:creationId xmlns:a16="http://schemas.microsoft.com/office/drawing/2014/main" id="{3A42A0A6-FE3F-44FB-91ED-5192D0A521D2}"/>
              </a:ext>
            </a:extLst>
          </p:cNvPr>
          <p:cNvSpPr>
            <a:spLocks noGrp="1"/>
          </p:cNvSpPr>
          <p:nvPr>
            <p:ph idx="1"/>
          </p:nvPr>
        </p:nvSpPr>
        <p:spPr/>
        <p:txBody>
          <a:bodyPr/>
          <a:lstStyle/>
          <a:p>
            <a:endParaRPr lang="en-ZA"/>
          </a:p>
        </p:txBody>
      </p:sp>
    </p:spTree>
    <p:extLst>
      <p:ext uri="{BB962C8B-B14F-4D97-AF65-F5344CB8AC3E}">
        <p14:creationId xmlns:p14="http://schemas.microsoft.com/office/powerpoint/2010/main" val="1910561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22F60-4878-4949-9F50-54640EB80177}"/>
              </a:ext>
            </a:extLst>
          </p:cNvPr>
          <p:cNvSpPr>
            <a:spLocks noGrp="1"/>
          </p:cNvSpPr>
          <p:nvPr>
            <p:ph type="title"/>
          </p:nvPr>
        </p:nvSpPr>
        <p:spPr/>
        <p:txBody>
          <a:bodyPr/>
          <a:lstStyle/>
          <a:p>
            <a:pPr algn="ctr"/>
            <a:r>
              <a:rPr lang="en-ZA" b="1" dirty="0"/>
              <a:t>Data Transformation</a:t>
            </a:r>
            <a:br>
              <a:rPr lang="en-ZA" dirty="0"/>
            </a:br>
            <a:endParaRPr lang="en-ZA" dirty="0"/>
          </a:p>
        </p:txBody>
      </p:sp>
      <p:sp>
        <p:nvSpPr>
          <p:cNvPr id="3" name="Content Placeholder 2">
            <a:extLst>
              <a:ext uri="{FF2B5EF4-FFF2-40B4-BE49-F238E27FC236}">
                <a16:creationId xmlns:a16="http://schemas.microsoft.com/office/drawing/2014/main" id="{E785DAE9-AB43-4AC3-98F9-8E7ECC9F6A05}"/>
              </a:ext>
            </a:extLst>
          </p:cNvPr>
          <p:cNvSpPr>
            <a:spLocks noGrp="1"/>
          </p:cNvSpPr>
          <p:nvPr>
            <p:ph idx="1"/>
          </p:nvPr>
        </p:nvSpPr>
        <p:spPr/>
        <p:txBody>
          <a:bodyPr>
            <a:normAutofit/>
          </a:bodyPr>
          <a:lstStyle/>
          <a:p>
            <a:r>
              <a:rPr lang="en-ZA" sz="4400" b="1" dirty="0">
                <a:solidFill>
                  <a:prstClr val="black"/>
                </a:solidFill>
                <a:latin typeface="GillSans-Bold"/>
              </a:rPr>
              <a:t>Attribute Construction</a:t>
            </a:r>
            <a:endParaRPr lang="en-ZA" sz="4400" b="1" dirty="0">
              <a:solidFill>
                <a:prstClr val="black"/>
              </a:solidFill>
              <a:latin typeface="GillSans-Bold"/>
              <a:ea typeface="+mj-ea"/>
              <a:cs typeface="+mj-cs"/>
            </a:endParaRPr>
          </a:p>
          <a:p>
            <a:r>
              <a:rPr lang="en-ZA" sz="4400" b="1" dirty="0">
                <a:solidFill>
                  <a:prstClr val="black"/>
                </a:solidFill>
                <a:latin typeface="GillSans-Bold"/>
                <a:ea typeface="+mj-ea"/>
                <a:cs typeface="+mj-cs"/>
              </a:rPr>
              <a:t>Data Reduction</a:t>
            </a:r>
          </a:p>
          <a:p>
            <a:pPr lvl="1">
              <a:buFont typeface="Wingdings" panose="05000000000000000000" pitchFamily="2" charset="2"/>
              <a:buChar char="Ø"/>
            </a:pPr>
            <a:r>
              <a:rPr lang="en-ZA" b="1" dirty="0">
                <a:solidFill>
                  <a:srgbClr val="FF0000"/>
                </a:solidFill>
                <a:latin typeface="Minion-Semibold"/>
              </a:rPr>
              <a:t>Data cube aggregation</a:t>
            </a:r>
            <a:r>
              <a:rPr lang="en-ZA" b="1" dirty="0">
                <a:solidFill>
                  <a:srgbClr val="FF0000"/>
                </a:solidFill>
                <a:latin typeface="Minion-Regular"/>
              </a:rPr>
              <a:t>, </a:t>
            </a:r>
            <a:endParaRPr lang="en-ZA" dirty="0">
              <a:solidFill>
                <a:prstClr val="black"/>
              </a:solidFill>
              <a:latin typeface="Minion-Regular"/>
            </a:endParaRPr>
          </a:p>
          <a:p>
            <a:pPr lvl="1">
              <a:buFont typeface="Wingdings" panose="05000000000000000000" pitchFamily="2" charset="2"/>
              <a:buChar char="Ø"/>
            </a:pPr>
            <a:r>
              <a:rPr lang="en-ZA" b="1" dirty="0">
                <a:solidFill>
                  <a:srgbClr val="FF0000"/>
                </a:solidFill>
                <a:latin typeface="Minion-Semibold"/>
              </a:rPr>
              <a:t>Attribute subset </a:t>
            </a:r>
          </a:p>
          <a:p>
            <a:pPr lvl="1">
              <a:buFont typeface="Wingdings" panose="05000000000000000000" pitchFamily="2" charset="2"/>
              <a:buChar char="Ø"/>
            </a:pPr>
            <a:r>
              <a:rPr lang="en-ZA" b="1" dirty="0">
                <a:solidFill>
                  <a:srgbClr val="FF0000"/>
                </a:solidFill>
                <a:latin typeface="Minion-Semibold"/>
              </a:rPr>
              <a:t>Numerosity reduction</a:t>
            </a:r>
            <a:r>
              <a:rPr lang="en-ZA" b="1" dirty="0">
                <a:solidFill>
                  <a:prstClr val="black"/>
                </a:solidFill>
                <a:latin typeface="Minion-Regular"/>
              </a:rPr>
              <a:t>, </a:t>
            </a:r>
          </a:p>
          <a:p>
            <a:pPr lvl="1">
              <a:buFont typeface="Wingdings" panose="05000000000000000000" pitchFamily="2" charset="2"/>
              <a:buChar char="Ø"/>
            </a:pPr>
            <a:r>
              <a:rPr lang="en-ZA" b="1" dirty="0">
                <a:solidFill>
                  <a:srgbClr val="FF0000"/>
                </a:solidFill>
                <a:latin typeface="Calibri" panose="020F0502020204030204"/>
              </a:rPr>
              <a:t>Discretization</a:t>
            </a:r>
            <a:r>
              <a:rPr lang="en-ZA" dirty="0">
                <a:solidFill>
                  <a:prstClr val="black"/>
                </a:solidFill>
                <a:latin typeface="Calibri" panose="020F0502020204030204"/>
              </a:rPr>
              <a:t> </a:t>
            </a:r>
            <a:r>
              <a:rPr lang="en-ZA" b="1" dirty="0">
                <a:solidFill>
                  <a:srgbClr val="FF0000"/>
                </a:solidFill>
                <a:latin typeface="Calibri" panose="020F0502020204030204"/>
              </a:rPr>
              <a:t>and concept hierarchy generation</a:t>
            </a:r>
            <a:r>
              <a:rPr lang="en-ZA" dirty="0">
                <a:solidFill>
                  <a:prstClr val="black"/>
                </a:solidFill>
                <a:latin typeface="Calibri" panose="020F0502020204030204"/>
              </a:rPr>
              <a:t>, </a:t>
            </a:r>
            <a:endParaRPr lang="en-ZA" dirty="0"/>
          </a:p>
        </p:txBody>
      </p:sp>
    </p:spTree>
    <p:extLst>
      <p:ext uri="{BB962C8B-B14F-4D97-AF65-F5344CB8AC3E}">
        <p14:creationId xmlns:p14="http://schemas.microsoft.com/office/powerpoint/2010/main" val="179183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47FC0-9337-477B-BA58-795598E59C76}"/>
              </a:ext>
            </a:extLst>
          </p:cNvPr>
          <p:cNvSpPr>
            <a:spLocks noGrp="1"/>
          </p:cNvSpPr>
          <p:nvPr>
            <p:ph type="title"/>
          </p:nvPr>
        </p:nvSpPr>
        <p:spPr/>
        <p:txBody>
          <a:bodyPr/>
          <a:lstStyle/>
          <a:p>
            <a:pPr marL="228600" lvl="0" indent="-228600" algn="ctr">
              <a:spcBef>
                <a:spcPts val="1000"/>
              </a:spcBef>
            </a:pPr>
            <a:r>
              <a:rPr lang="en-ZA" b="1" dirty="0">
                <a:solidFill>
                  <a:prstClr val="black"/>
                </a:solidFill>
                <a:latin typeface="GillSans-Bold"/>
                <a:ea typeface="+mn-ea"/>
                <a:cs typeface="+mn-cs"/>
              </a:rPr>
              <a:t>Attribute Construction</a:t>
            </a:r>
            <a:br>
              <a:rPr lang="en-ZA" b="1" dirty="0">
                <a:solidFill>
                  <a:prstClr val="black"/>
                </a:solidFill>
                <a:latin typeface="GillSans-Bold"/>
                <a:ea typeface="+mn-ea"/>
                <a:cs typeface="+mn-cs"/>
              </a:rPr>
            </a:br>
            <a:endParaRPr lang="en-ZA" dirty="0"/>
          </a:p>
        </p:txBody>
      </p:sp>
      <p:sp>
        <p:nvSpPr>
          <p:cNvPr id="3" name="Content Placeholder 2">
            <a:extLst>
              <a:ext uri="{FF2B5EF4-FFF2-40B4-BE49-F238E27FC236}">
                <a16:creationId xmlns:a16="http://schemas.microsoft.com/office/drawing/2014/main" id="{FFA19B56-2ABE-4266-83B3-0B19B31241A5}"/>
              </a:ext>
            </a:extLst>
          </p:cNvPr>
          <p:cNvSpPr>
            <a:spLocks noGrp="1"/>
          </p:cNvSpPr>
          <p:nvPr>
            <p:ph idx="1"/>
          </p:nvPr>
        </p:nvSpPr>
        <p:spPr/>
        <p:txBody>
          <a:bodyPr/>
          <a:lstStyle/>
          <a:p>
            <a:pPr lvl="0"/>
            <a:r>
              <a:rPr lang="en-ZA" dirty="0">
                <a:solidFill>
                  <a:prstClr val="black"/>
                </a:solidFill>
                <a:latin typeface="Calibri" panose="020F0502020204030204"/>
              </a:rPr>
              <a:t>new attributes are constructed from the given attributes and added in order to help improve the accuracy and understanding of structure in high-dimensional data. </a:t>
            </a:r>
          </a:p>
          <a:p>
            <a:pPr lvl="0"/>
            <a:r>
              <a:rPr lang="en-ZA" dirty="0">
                <a:solidFill>
                  <a:prstClr val="black"/>
                </a:solidFill>
                <a:latin typeface="Calibri" panose="020F0502020204030204"/>
              </a:rPr>
              <a:t>Eg add the </a:t>
            </a:r>
            <a:r>
              <a:rPr lang="en-ZA" dirty="0">
                <a:solidFill>
                  <a:srgbClr val="FF0000"/>
                </a:solidFill>
                <a:latin typeface="Calibri" panose="020F0502020204030204"/>
              </a:rPr>
              <a:t>attribute area </a:t>
            </a:r>
            <a:r>
              <a:rPr lang="en-ZA" dirty="0">
                <a:solidFill>
                  <a:prstClr val="black"/>
                </a:solidFill>
                <a:latin typeface="Calibri" panose="020F0502020204030204"/>
              </a:rPr>
              <a:t>based on the attributes </a:t>
            </a:r>
            <a:r>
              <a:rPr lang="en-ZA" dirty="0">
                <a:solidFill>
                  <a:srgbClr val="FF0000"/>
                </a:solidFill>
                <a:latin typeface="Calibri" panose="020F0502020204030204"/>
              </a:rPr>
              <a:t>height and width</a:t>
            </a:r>
            <a:r>
              <a:rPr lang="en-ZA" dirty="0">
                <a:solidFill>
                  <a:prstClr val="black"/>
                </a:solidFill>
                <a:latin typeface="Calibri" panose="020F0502020204030204"/>
              </a:rPr>
              <a:t>. </a:t>
            </a:r>
          </a:p>
          <a:p>
            <a:pPr lvl="0"/>
            <a:r>
              <a:rPr lang="en-ZA" dirty="0">
                <a:solidFill>
                  <a:prstClr val="black"/>
                </a:solidFill>
                <a:latin typeface="Calibri" panose="020F0502020204030204"/>
              </a:rPr>
              <a:t>By combining attributes, attribute construction can discover missing information about the relationships between data attributes that can be useful for knowledge discovery.</a:t>
            </a:r>
          </a:p>
          <a:p>
            <a:endParaRPr lang="en-ZA" dirty="0"/>
          </a:p>
        </p:txBody>
      </p:sp>
    </p:spTree>
    <p:extLst>
      <p:ext uri="{BB962C8B-B14F-4D97-AF65-F5344CB8AC3E}">
        <p14:creationId xmlns:p14="http://schemas.microsoft.com/office/powerpoint/2010/main" val="3246701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7E63-9786-4240-9A10-6F8790BAED7A}"/>
              </a:ext>
            </a:extLst>
          </p:cNvPr>
          <p:cNvSpPr>
            <a:spLocks noGrp="1"/>
          </p:cNvSpPr>
          <p:nvPr>
            <p:ph type="title"/>
          </p:nvPr>
        </p:nvSpPr>
        <p:spPr/>
        <p:txBody>
          <a:bodyPr/>
          <a:lstStyle/>
          <a:p>
            <a:pPr algn="ctr"/>
            <a:r>
              <a:rPr lang="en-ZA" b="1" dirty="0">
                <a:solidFill>
                  <a:prstClr val="black"/>
                </a:solidFill>
                <a:latin typeface="GillSans-Bold"/>
              </a:rPr>
              <a:t>Data Reduction</a:t>
            </a:r>
            <a:endParaRPr lang="en-ZA" dirty="0"/>
          </a:p>
        </p:txBody>
      </p:sp>
      <p:sp>
        <p:nvSpPr>
          <p:cNvPr id="3" name="Content Placeholder 2">
            <a:extLst>
              <a:ext uri="{FF2B5EF4-FFF2-40B4-BE49-F238E27FC236}">
                <a16:creationId xmlns:a16="http://schemas.microsoft.com/office/drawing/2014/main" id="{E0016E56-26F7-401D-AC90-D41545CAD769}"/>
              </a:ext>
            </a:extLst>
          </p:cNvPr>
          <p:cNvSpPr>
            <a:spLocks noGrp="1"/>
          </p:cNvSpPr>
          <p:nvPr>
            <p:ph idx="1"/>
          </p:nvPr>
        </p:nvSpPr>
        <p:spPr/>
        <p:txBody>
          <a:bodyPr/>
          <a:lstStyle/>
          <a:p>
            <a:pPr lvl="0"/>
            <a:r>
              <a:rPr lang="en-ZA" dirty="0">
                <a:solidFill>
                  <a:prstClr val="black"/>
                </a:solidFill>
                <a:latin typeface="Calibri" panose="020F0502020204030204"/>
              </a:rPr>
              <a:t>To solve problems of Complex data analysis and mining on huge amounts of Data</a:t>
            </a:r>
          </a:p>
          <a:p>
            <a:pPr lvl="0"/>
            <a:r>
              <a:rPr lang="en-ZA" dirty="0">
                <a:solidFill>
                  <a:prstClr val="black"/>
                </a:solidFill>
                <a:latin typeface="Calibri" panose="020F0502020204030204"/>
              </a:rPr>
              <a:t>Applied to obtain a reduced representation of the data set that is much smaller in volume, yet closely maintains the integrity of the original data. </a:t>
            </a:r>
          </a:p>
          <a:p>
            <a:pPr lvl="0"/>
            <a:r>
              <a:rPr lang="en-ZA" dirty="0">
                <a:solidFill>
                  <a:prstClr val="black"/>
                </a:solidFill>
                <a:latin typeface="Calibri" panose="020F0502020204030204"/>
              </a:rPr>
              <a:t>Mining on the reduced data set should be more efficient yet produce the same (or almost the same) analytical results.</a:t>
            </a:r>
          </a:p>
          <a:p>
            <a:endParaRPr lang="en-ZA" dirty="0"/>
          </a:p>
        </p:txBody>
      </p:sp>
    </p:spTree>
    <p:extLst>
      <p:ext uri="{BB962C8B-B14F-4D97-AF65-F5344CB8AC3E}">
        <p14:creationId xmlns:p14="http://schemas.microsoft.com/office/powerpoint/2010/main" val="3723342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D4B93-0800-4A52-92AD-C726D46F00A4}"/>
              </a:ext>
            </a:extLst>
          </p:cNvPr>
          <p:cNvSpPr>
            <a:spLocks noGrp="1"/>
          </p:cNvSpPr>
          <p:nvPr>
            <p:ph type="title"/>
          </p:nvPr>
        </p:nvSpPr>
        <p:spPr/>
        <p:txBody>
          <a:bodyPr/>
          <a:lstStyle/>
          <a:p>
            <a:pPr algn="ctr"/>
            <a:r>
              <a:rPr lang="en-ZA" dirty="0">
                <a:solidFill>
                  <a:prstClr val="black"/>
                </a:solidFill>
                <a:latin typeface="Minion-Regular"/>
              </a:rPr>
              <a:t>Strategies for data reduction</a:t>
            </a:r>
            <a:endParaRPr lang="en-ZA" b="1" dirty="0"/>
          </a:p>
        </p:txBody>
      </p:sp>
      <p:sp>
        <p:nvSpPr>
          <p:cNvPr id="3" name="Content Placeholder 2">
            <a:extLst>
              <a:ext uri="{FF2B5EF4-FFF2-40B4-BE49-F238E27FC236}">
                <a16:creationId xmlns:a16="http://schemas.microsoft.com/office/drawing/2014/main" id="{5624DB15-2183-4C98-B330-E46FF3BFBAB8}"/>
              </a:ext>
            </a:extLst>
          </p:cNvPr>
          <p:cNvSpPr>
            <a:spLocks noGrp="1"/>
          </p:cNvSpPr>
          <p:nvPr>
            <p:ph idx="1"/>
          </p:nvPr>
        </p:nvSpPr>
        <p:spPr/>
        <p:txBody>
          <a:bodyPr>
            <a:normAutofit fontScale="92500" lnSpcReduction="20000"/>
          </a:bodyPr>
          <a:lstStyle/>
          <a:p>
            <a:pPr marL="514350" lvl="0" indent="-514350">
              <a:buFont typeface="+mj-lt"/>
              <a:buAutoNum type="arabicPeriod"/>
            </a:pPr>
            <a:r>
              <a:rPr lang="en-ZA" sz="2600" dirty="0">
                <a:solidFill>
                  <a:prstClr val="black"/>
                </a:solidFill>
                <a:latin typeface="GillSans-Bold"/>
              </a:rPr>
              <a:t> </a:t>
            </a:r>
            <a:r>
              <a:rPr lang="en-ZA" sz="2600" b="1" dirty="0">
                <a:solidFill>
                  <a:srgbClr val="FF0000"/>
                </a:solidFill>
                <a:latin typeface="Minion-Semibold"/>
              </a:rPr>
              <a:t>Data cube aggregation</a:t>
            </a:r>
            <a:r>
              <a:rPr lang="en-ZA" sz="2600" b="1" dirty="0">
                <a:solidFill>
                  <a:srgbClr val="FF0000"/>
                </a:solidFill>
                <a:latin typeface="Minion-Regular"/>
              </a:rPr>
              <a:t>, </a:t>
            </a:r>
            <a:r>
              <a:rPr lang="en-ZA" sz="2600" dirty="0">
                <a:solidFill>
                  <a:prstClr val="black"/>
                </a:solidFill>
                <a:latin typeface="Minion-Regular"/>
              </a:rPr>
              <a:t>where aggregation operations are applied to the data in the construction of a data cube.</a:t>
            </a:r>
          </a:p>
          <a:p>
            <a:pPr marL="514350" lvl="0" indent="-514350">
              <a:buFont typeface="+mj-lt"/>
              <a:buAutoNum type="arabicPeriod"/>
            </a:pPr>
            <a:r>
              <a:rPr lang="en-ZA" sz="2600" b="1" dirty="0">
                <a:solidFill>
                  <a:srgbClr val="FF0000"/>
                </a:solidFill>
                <a:latin typeface="Minion-Semibold"/>
              </a:rPr>
              <a:t>Attribute subset selection</a:t>
            </a:r>
            <a:r>
              <a:rPr lang="en-ZA" sz="2600" b="1" dirty="0">
                <a:solidFill>
                  <a:srgbClr val="FF0000"/>
                </a:solidFill>
                <a:latin typeface="Minion-Regular"/>
              </a:rPr>
              <a:t>, </a:t>
            </a:r>
            <a:r>
              <a:rPr lang="en-ZA" sz="2600" dirty="0">
                <a:solidFill>
                  <a:prstClr val="black"/>
                </a:solidFill>
                <a:latin typeface="Minion-Regular"/>
              </a:rPr>
              <a:t>where irrelevant, weakly relevant, or redundant attributes or dimensions may be detected and removed.</a:t>
            </a:r>
          </a:p>
          <a:p>
            <a:pPr marL="514350" lvl="0" indent="-514350">
              <a:buFont typeface="+mj-lt"/>
              <a:buAutoNum type="arabicPeriod"/>
            </a:pPr>
            <a:r>
              <a:rPr lang="en-ZA" sz="2600" b="1" dirty="0">
                <a:solidFill>
                  <a:srgbClr val="FF0000"/>
                </a:solidFill>
                <a:latin typeface="Minion-Semibold"/>
              </a:rPr>
              <a:t>Dimensionality reduction</a:t>
            </a:r>
            <a:r>
              <a:rPr lang="en-ZA" sz="2600" b="1" dirty="0">
                <a:solidFill>
                  <a:srgbClr val="FF0000"/>
                </a:solidFill>
                <a:latin typeface="Minion-Regular"/>
              </a:rPr>
              <a:t>, </a:t>
            </a:r>
            <a:r>
              <a:rPr lang="en-ZA" sz="2600" dirty="0">
                <a:solidFill>
                  <a:prstClr val="black"/>
                </a:solidFill>
                <a:latin typeface="Minion-Regular"/>
              </a:rPr>
              <a:t>where encoding mechanisms are used to reduce the data set size.</a:t>
            </a:r>
          </a:p>
          <a:p>
            <a:pPr marL="514350" lvl="0" indent="-514350">
              <a:buFont typeface="+mj-lt"/>
              <a:buAutoNum type="arabicPeriod"/>
            </a:pPr>
            <a:r>
              <a:rPr lang="en-ZA" sz="2600" b="1" dirty="0">
                <a:solidFill>
                  <a:srgbClr val="FF0000"/>
                </a:solidFill>
                <a:latin typeface="Minion-Semibold"/>
              </a:rPr>
              <a:t>Numerosity reduction</a:t>
            </a:r>
            <a:r>
              <a:rPr lang="en-ZA" sz="2600" b="1" dirty="0">
                <a:solidFill>
                  <a:prstClr val="black"/>
                </a:solidFill>
                <a:latin typeface="Minion-Regular"/>
              </a:rPr>
              <a:t>, </a:t>
            </a:r>
            <a:r>
              <a:rPr lang="en-ZA" sz="2600" dirty="0">
                <a:solidFill>
                  <a:prstClr val="black"/>
                </a:solidFill>
                <a:latin typeface="Minion-Regular"/>
              </a:rPr>
              <a:t>where the data are replaced or estimated by alternative, smaller data representations such as parametric models (which need store only the model parameters instead of the actual data) or nonparametric methods such as clustering, sampling, and the use of histograms.</a:t>
            </a:r>
          </a:p>
          <a:p>
            <a:pPr marL="514350" lvl="0" indent="-514350">
              <a:buFont typeface="+mj-lt"/>
              <a:buAutoNum type="arabicPeriod"/>
            </a:pPr>
            <a:r>
              <a:rPr lang="en-ZA" sz="2600" b="1" dirty="0">
                <a:solidFill>
                  <a:srgbClr val="FF0000"/>
                </a:solidFill>
                <a:latin typeface="Calibri" panose="020F0502020204030204"/>
              </a:rPr>
              <a:t>Discretization</a:t>
            </a:r>
            <a:r>
              <a:rPr lang="en-ZA" sz="2600" dirty="0">
                <a:solidFill>
                  <a:prstClr val="black"/>
                </a:solidFill>
                <a:latin typeface="Calibri" panose="020F0502020204030204"/>
              </a:rPr>
              <a:t> </a:t>
            </a:r>
            <a:r>
              <a:rPr lang="en-ZA" sz="2600" b="1" dirty="0">
                <a:solidFill>
                  <a:srgbClr val="FF0000"/>
                </a:solidFill>
                <a:latin typeface="Calibri" panose="020F0502020204030204"/>
              </a:rPr>
              <a:t>and concept hierarchy generation</a:t>
            </a:r>
            <a:r>
              <a:rPr lang="en-ZA" sz="2600" dirty="0">
                <a:solidFill>
                  <a:prstClr val="black"/>
                </a:solidFill>
                <a:latin typeface="Calibri" panose="020F0502020204030204"/>
              </a:rPr>
              <a:t>, where raw data values for attributes are replaced by ranges or higher conceptual levels.</a:t>
            </a:r>
          </a:p>
          <a:p>
            <a:endParaRPr lang="en-ZA" dirty="0"/>
          </a:p>
        </p:txBody>
      </p:sp>
    </p:spTree>
    <p:extLst>
      <p:ext uri="{BB962C8B-B14F-4D97-AF65-F5344CB8AC3E}">
        <p14:creationId xmlns:p14="http://schemas.microsoft.com/office/powerpoint/2010/main" val="1368309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814C6-1C3B-48CD-805C-F034B316C859}"/>
              </a:ext>
            </a:extLst>
          </p:cNvPr>
          <p:cNvSpPr>
            <a:spLocks noGrp="1"/>
          </p:cNvSpPr>
          <p:nvPr>
            <p:ph type="title"/>
          </p:nvPr>
        </p:nvSpPr>
        <p:spPr>
          <a:xfrm>
            <a:off x="990600" y="275032"/>
            <a:ext cx="10515600" cy="605260"/>
          </a:xfrm>
        </p:spPr>
        <p:txBody>
          <a:bodyPr>
            <a:normAutofit fontScale="90000"/>
          </a:bodyPr>
          <a:lstStyle/>
          <a:p>
            <a:pPr algn="ctr"/>
            <a:r>
              <a:rPr lang="en-ZA" sz="4000" b="1" dirty="0">
                <a:solidFill>
                  <a:prstClr val="black"/>
                </a:solidFill>
                <a:latin typeface="Calibri Light" panose="020F0302020204030204"/>
              </a:rPr>
              <a:t>Data Cube Aggregation</a:t>
            </a:r>
            <a:endParaRPr lang="en-ZA" b="1" dirty="0"/>
          </a:p>
        </p:txBody>
      </p:sp>
      <p:sp>
        <p:nvSpPr>
          <p:cNvPr id="3" name="Content Placeholder 2">
            <a:extLst>
              <a:ext uri="{FF2B5EF4-FFF2-40B4-BE49-F238E27FC236}">
                <a16:creationId xmlns:a16="http://schemas.microsoft.com/office/drawing/2014/main" id="{6FECC168-F189-4CA1-A2E2-76A76F15471C}"/>
              </a:ext>
            </a:extLst>
          </p:cNvPr>
          <p:cNvSpPr>
            <a:spLocks noGrp="1"/>
          </p:cNvSpPr>
          <p:nvPr>
            <p:ph idx="1"/>
          </p:nvPr>
        </p:nvSpPr>
        <p:spPr>
          <a:xfrm>
            <a:off x="990600" y="970385"/>
            <a:ext cx="10515600" cy="4351338"/>
          </a:xfrm>
        </p:spPr>
        <p:txBody>
          <a:bodyPr/>
          <a:lstStyle/>
          <a:p>
            <a:pPr lvl="0"/>
            <a:r>
              <a:rPr lang="en-ZA" dirty="0">
                <a:solidFill>
                  <a:prstClr val="black"/>
                </a:solidFill>
                <a:latin typeface="Minion-Regular"/>
              </a:rPr>
              <a:t>Imagine that you have collected the data for your analysis. These data consist of the</a:t>
            </a:r>
            <a:r>
              <a:rPr lang="en-ZA" i="1" dirty="0">
                <a:solidFill>
                  <a:prstClr val="black"/>
                </a:solidFill>
                <a:latin typeface="Minion-Italic"/>
              </a:rPr>
              <a:t> </a:t>
            </a:r>
            <a:r>
              <a:rPr lang="en-ZA" dirty="0">
                <a:solidFill>
                  <a:prstClr val="black"/>
                </a:solidFill>
                <a:latin typeface="Minion-Regular"/>
              </a:rPr>
              <a:t>sales per quarter, for the years 2002 to 2004. You are, however, interested in the annual sales (total per year), rather than the total per quarter. </a:t>
            </a:r>
          </a:p>
          <a:p>
            <a:pPr lvl="0"/>
            <a:r>
              <a:rPr lang="en-ZA" dirty="0">
                <a:solidFill>
                  <a:prstClr val="black"/>
                </a:solidFill>
                <a:latin typeface="Minion-Regular"/>
              </a:rPr>
              <a:t>Thus the data can be </a:t>
            </a:r>
            <a:r>
              <a:rPr lang="en-ZA" i="1" dirty="0">
                <a:solidFill>
                  <a:prstClr val="black"/>
                </a:solidFill>
                <a:latin typeface="Minion-Italic"/>
              </a:rPr>
              <a:t>aggregated </a:t>
            </a:r>
            <a:r>
              <a:rPr lang="en-ZA" dirty="0">
                <a:solidFill>
                  <a:prstClr val="black"/>
                </a:solidFill>
                <a:latin typeface="Minion-Regular"/>
              </a:rPr>
              <a:t>so that the resulting data summarize the total sales per year instead of per quarter.</a:t>
            </a:r>
            <a:endParaRPr lang="en-ZA" dirty="0">
              <a:solidFill>
                <a:prstClr val="black"/>
              </a:solidFill>
              <a:latin typeface="Calibri" panose="020F0502020204030204"/>
            </a:endParaRPr>
          </a:p>
          <a:p>
            <a:endParaRPr lang="en-ZA" dirty="0"/>
          </a:p>
        </p:txBody>
      </p:sp>
      <p:pic>
        <p:nvPicPr>
          <p:cNvPr id="5" name="Picture 4">
            <a:extLst>
              <a:ext uri="{FF2B5EF4-FFF2-40B4-BE49-F238E27FC236}">
                <a16:creationId xmlns:a16="http://schemas.microsoft.com/office/drawing/2014/main" id="{7A4AFCE6-1E22-41E0-8549-06B74D5F3E81}"/>
              </a:ext>
            </a:extLst>
          </p:cNvPr>
          <p:cNvPicPr>
            <a:picLocks noChangeAspect="1"/>
          </p:cNvPicPr>
          <p:nvPr/>
        </p:nvPicPr>
        <p:blipFill>
          <a:blip r:embed="rId3"/>
          <a:stretch>
            <a:fillRect/>
          </a:stretch>
        </p:blipFill>
        <p:spPr>
          <a:xfrm>
            <a:off x="1582744" y="3804801"/>
            <a:ext cx="4026255" cy="2632602"/>
          </a:xfrm>
          <a:prstGeom prst="rect">
            <a:avLst/>
          </a:prstGeom>
        </p:spPr>
      </p:pic>
      <p:sp>
        <p:nvSpPr>
          <p:cNvPr id="6" name="Rectangle 5">
            <a:extLst>
              <a:ext uri="{FF2B5EF4-FFF2-40B4-BE49-F238E27FC236}">
                <a16:creationId xmlns:a16="http://schemas.microsoft.com/office/drawing/2014/main" id="{7A847F52-58FC-4B17-AE8F-657569794997}"/>
              </a:ext>
            </a:extLst>
          </p:cNvPr>
          <p:cNvSpPr/>
          <p:nvPr/>
        </p:nvSpPr>
        <p:spPr>
          <a:xfrm>
            <a:off x="3914158" y="3804801"/>
            <a:ext cx="2205393" cy="132343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ZA" sz="2000" b="1" i="0" u="none" strike="noStrike" kern="0" cap="none" spc="0" normalizeH="0" baseline="0" noProof="0" dirty="0">
                <a:ln>
                  <a:noFill/>
                </a:ln>
                <a:solidFill>
                  <a:srgbClr val="FF0000"/>
                </a:solidFill>
                <a:effectLst/>
                <a:uLnTx/>
                <a:uFillTx/>
                <a:latin typeface="Minion-Regular"/>
              </a:rPr>
              <a:t>the data are aggregated to provide the annual sales.</a:t>
            </a:r>
            <a:endParaRPr kumimoji="0" lang="en-ZA" sz="2000" b="1" i="0" u="none" strike="noStrike" kern="0" cap="none" spc="0" normalizeH="0" baseline="0" noProof="0" dirty="0">
              <a:ln>
                <a:noFill/>
              </a:ln>
              <a:solidFill>
                <a:srgbClr val="FF0000"/>
              </a:solidFill>
              <a:effectLst/>
              <a:uLnTx/>
              <a:uFillTx/>
            </a:endParaRPr>
          </a:p>
        </p:txBody>
      </p:sp>
      <p:pic>
        <p:nvPicPr>
          <p:cNvPr id="7" name="Picture 6">
            <a:extLst>
              <a:ext uri="{FF2B5EF4-FFF2-40B4-BE49-F238E27FC236}">
                <a16:creationId xmlns:a16="http://schemas.microsoft.com/office/drawing/2014/main" id="{8883A846-90FA-46D1-BC68-2E2D745D4A47}"/>
              </a:ext>
            </a:extLst>
          </p:cNvPr>
          <p:cNvPicPr>
            <a:picLocks noChangeAspect="1"/>
          </p:cNvPicPr>
          <p:nvPr/>
        </p:nvPicPr>
        <p:blipFill>
          <a:blip r:embed="rId4"/>
          <a:stretch>
            <a:fillRect/>
          </a:stretch>
        </p:blipFill>
        <p:spPr>
          <a:xfrm>
            <a:off x="6756124" y="3429000"/>
            <a:ext cx="4750076" cy="2503686"/>
          </a:xfrm>
          <a:prstGeom prst="rect">
            <a:avLst/>
          </a:prstGeom>
        </p:spPr>
      </p:pic>
    </p:spTree>
    <p:extLst>
      <p:ext uri="{BB962C8B-B14F-4D97-AF65-F5344CB8AC3E}">
        <p14:creationId xmlns:p14="http://schemas.microsoft.com/office/powerpoint/2010/main" val="2180201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34A37-2003-410A-A949-3793493E700B}"/>
              </a:ext>
            </a:extLst>
          </p:cNvPr>
          <p:cNvSpPr>
            <a:spLocks noGrp="1"/>
          </p:cNvSpPr>
          <p:nvPr>
            <p:ph type="title"/>
          </p:nvPr>
        </p:nvSpPr>
        <p:spPr>
          <a:xfrm>
            <a:off x="838200" y="365125"/>
            <a:ext cx="10515600" cy="1025525"/>
          </a:xfrm>
        </p:spPr>
        <p:txBody>
          <a:bodyPr/>
          <a:lstStyle/>
          <a:p>
            <a:pPr algn="ctr"/>
            <a:r>
              <a:rPr lang="en-ZA" b="1" dirty="0">
                <a:solidFill>
                  <a:prstClr val="black"/>
                </a:solidFill>
                <a:latin typeface="Calibri Light" panose="020F0302020204030204"/>
              </a:rPr>
              <a:t>Attribute Subset Selection</a:t>
            </a:r>
            <a:endParaRPr lang="en-ZA" b="1" dirty="0"/>
          </a:p>
        </p:txBody>
      </p:sp>
      <p:sp>
        <p:nvSpPr>
          <p:cNvPr id="3" name="Content Placeholder 2">
            <a:extLst>
              <a:ext uri="{FF2B5EF4-FFF2-40B4-BE49-F238E27FC236}">
                <a16:creationId xmlns:a16="http://schemas.microsoft.com/office/drawing/2014/main" id="{2A3286A9-19B5-409D-9725-22461C67792D}"/>
              </a:ext>
            </a:extLst>
          </p:cNvPr>
          <p:cNvSpPr>
            <a:spLocks noGrp="1"/>
          </p:cNvSpPr>
          <p:nvPr>
            <p:ph idx="1"/>
          </p:nvPr>
        </p:nvSpPr>
        <p:spPr>
          <a:xfrm>
            <a:off x="838200" y="1390650"/>
            <a:ext cx="10515600" cy="4786313"/>
          </a:xfrm>
        </p:spPr>
        <p:txBody>
          <a:bodyPr/>
          <a:lstStyle/>
          <a:p>
            <a:pPr lvl="0"/>
            <a:r>
              <a:rPr lang="en-ZA" dirty="0">
                <a:solidFill>
                  <a:prstClr val="black"/>
                </a:solidFill>
                <a:latin typeface="Minion-Semibold"/>
              </a:rPr>
              <a:t>Attribute subset selection</a:t>
            </a:r>
            <a:r>
              <a:rPr lang="en-ZA" sz="800" dirty="0">
                <a:solidFill>
                  <a:prstClr val="black"/>
                </a:solidFill>
                <a:latin typeface="Minion-Regular"/>
              </a:rPr>
              <a:t>6 </a:t>
            </a:r>
            <a:r>
              <a:rPr lang="en-ZA" dirty="0">
                <a:solidFill>
                  <a:prstClr val="black"/>
                </a:solidFill>
                <a:latin typeface="Minion-Regular"/>
              </a:rPr>
              <a:t>reduces the data set size by removing irrelevant or redundant attributes (or dimensions). </a:t>
            </a:r>
          </a:p>
          <a:p>
            <a:pPr lvl="0"/>
            <a:r>
              <a:rPr lang="en-ZA" dirty="0">
                <a:solidFill>
                  <a:prstClr val="black"/>
                </a:solidFill>
                <a:latin typeface="Minion-Regular"/>
              </a:rPr>
              <a:t>The goal of attribute subset selection is to find a minimum set of attributes such that the resulting probability distribution of the data classes is as close as possible to the original distribution obtained using all attributes. </a:t>
            </a:r>
          </a:p>
          <a:p>
            <a:pPr lvl="0"/>
            <a:r>
              <a:rPr lang="en-ZA" dirty="0">
                <a:solidFill>
                  <a:prstClr val="black"/>
                </a:solidFill>
                <a:latin typeface="Minion-Regular"/>
              </a:rPr>
              <a:t>Mining on a reduced set of attributes reduces the number of attributes appearing in the discovered patterns, helping to make the patterns easier to understand.</a:t>
            </a:r>
            <a:endParaRPr lang="en-ZA" dirty="0">
              <a:solidFill>
                <a:prstClr val="black"/>
              </a:solidFill>
              <a:latin typeface="Calibri" panose="020F0502020204030204"/>
            </a:endParaRPr>
          </a:p>
          <a:p>
            <a:endParaRPr lang="en-ZA" dirty="0"/>
          </a:p>
        </p:txBody>
      </p:sp>
    </p:spTree>
    <p:extLst>
      <p:ext uri="{BB962C8B-B14F-4D97-AF65-F5344CB8AC3E}">
        <p14:creationId xmlns:p14="http://schemas.microsoft.com/office/powerpoint/2010/main" val="1979718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EA24B-9318-4490-BDE7-4E2641D63A01}"/>
              </a:ext>
            </a:extLst>
          </p:cNvPr>
          <p:cNvSpPr>
            <a:spLocks noGrp="1"/>
          </p:cNvSpPr>
          <p:nvPr>
            <p:ph type="title"/>
          </p:nvPr>
        </p:nvSpPr>
        <p:spPr/>
        <p:txBody>
          <a:bodyPr/>
          <a:lstStyle/>
          <a:p>
            <a:pPr algn="ctr"/>
            <a:r>
              <a:rPr lang="en-ZA" b="1" dirty="0">
                <a:solidFill>
                  <a:prstClr val="black"/>
                </a:solidFill>
                <a:latin typeface="GillSans-Bold"/>
              </a:rPr>
              <a:t>Dimensionality Reduction</a:t>
            </a:r>
            <a:endParaRPr lang="en-ZA" dirty="0"/>
          </a:p>
        </p:txBody>
      </p:sp>
      <p:sp>
        <p:nvSpPr>
          <p:cNvPr id="3" name="Content Placeholder 2">
            <a:extLst>
              <a:ext uri="{FF2B5EF4-FFF2-40B4-BE49-F238E27FC236}">
                <a16:creationId xmlns:a16="http://schemas.microsoft.com/office/drawing/2014/main" id="{D736C818-E157-43AD-A307-6460429FEB32}"/>
              </a:ext>
            </a:extLst>
          </p:cNvPr>
          <p:cNvSpPr>
            <a:spLocks noGrp="1"/>
          </p:cNvSpPr>
          <p:nvPr>
            <p:ph idx="1"/>
          </p:nvPr>
        </p:nvSpPr>
        <p:spPr/>
        <p:txBody>
          <a:bodyPr>
            <a:normAutofit/>
          </a:bodyPr>
          <a:lstStyle/>
          <a:p>
            <a:pPr lvl="0"/>
            <a:r>
              <a:rPr lang="en-ZA" sz="2600" dirty="0">
                <a:solidFill>
                  <a:prstClr val="black"/>
                </a:solidFill>
                <a:latin typeface="Calibri" panose="020F0502020204030204"/>
              </a:rPr>
              <a:t>In dimensionality reduction, data encoding or transformations are applied so as to obtain a reduced or “compressed” representation of the original data. </a:t>
            </a:r>
          </a:p>
          <a:p>
            <a:pPr lvl="0"/>
            <a:r>
              <a:rPr lang="en-ZA" sz="2600" dirty="0">
                <a:solidFill>
                  <a:prstClr val="black"/>
                </a:solidFill>
                <a:latin typeface="Calibri" panose="020F0502020204030204"/>
              </a:rPr>
              <a:t>If the original data can be reconstructed from the compressed data without any loss of information, the data reduction is called </a:t>
            </a:r>
            <a:r>
              <a:rPr lang="en-ZA" sz="2600" dirty="0">
                <a:solidFill>
                  <a:srgbClr val="FF0000"/>
                </a:solidFill>
                <a:latin typeface="Calibri" panose="020F0502020204030204"/>
              </a:rPr>
              <a:t>lossless.</a:t>
            </a:r>
          </a:p>
          <a:p>
            <a:pPr lvl="0"/>
            <a:r>
              <a:rPr lang="en-ZA" sz="2600" dirty="0">
                <a:solidFill>
                  <a:srgbClr val="FF0000"/>
                </a:solidFill>
                <a:latin typeface="Calibri" panose="020F0502020204030204"/>
              </a:rPr>
              <a:t> </a:t>
            </a:r>
            <a:r>
              <a:rPr lang="en-ZA" sz="2600" dirty="0">
                <a:solidFill>
                  <a:prstClr val="black"/>
                </a:solidFill>
                <a:latin typeface="Calibri" panose="020F0502020204030204"/>
              </a:rPr>
              <a:t>If, instead, we can reconstruct only an approximation of the original data, then the data reduction is called </a:t>
            </a:r>
            <a:r>
              <a:rPr lang="en-ZA" sz="2600" dirty="0">
                <a:solidFill>
                  <a:srgbClr val="FF0000"/>
                </a:solidFill>
                <a:latin typeface="Calibri" panose="020F0502020204030204"/>
              </a:rPr>
              <a:t>lossy. </a:t>
            </a:r>
          </a:p>
          <a:p>
            <a:pPr lvl="0"/>
            <a:r>
              <a:rPr lang="en-ZA" sz="2600" dirty="0">
                <a:solidFill>
                  <a:prstClr val="black"/>
                </a:solidFill>
                <a:latin typeface="Calibri" panose="020F0502020204030204"/>
              </a:rPr>
              <a:t>Two  popular and effective methods of lossy dimensionality reduction:</a:t>
            </a:r>
          </a:p>
          <a:p>
            <a:pPr marL="1428750" lvl="2" indent="-514350">
              <a:buFont typeface="+mj-lt"/>
              <a:buAutoNum type="arabicPeriod"/>
            </a:pPr>
            <a:r>
              <a:rPr lang="en-ZA" sz="1900" dirty="0">
                <a:solidFill>
                  <a:srgbClr val="FF0000"/>
                </a:solidFill>
                <a:latin typeface="Calibri" panose="020F0502020204030204"/>
              </a:rPr>
              <a:t>Wavelet Transforms</a:t>
            </a:r>
          </a:p>
          <a:p>
            <a:pPr marL="1428750" lvl="2" indent="-514350">
              <a:buFont typeface="+mj-lt"/>
              <a:buAutoNum type="arabicPeriod"/>
            </a:pPr>
            <a:r>
              <a:rPr lang="en-ZA" sz="1900" dirty="0">
                <a:solidFill>
                  <a:srgbClr val="FF0000"/>
                </a:solidFill>
                <a:latin typeface="Calibri" panose="020F0502020204030204"/>
              </a:rPr>
              <a:t>principal components analysis.</a:t>
            </a:r>
            <a:endParaRPr lang="en-ZA" dirty="0"/>
          </a:p>
        </p:txBody>
      </p:sp>
    </p:spTree>
    <p:extLst>
      <p:ext uri="{BB962C8B-B14F-4D97-AF65-F5344CB8AC3E}">
        <p14:creationId xmlns:p14="http://schemas.microsoft.com/office/powerpoint/2010/main" val="217163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5699E85BA5754D8CF866EBBE319EB1" ma:contentTypeVersion="10" ma:contentTypeDescription="Create a new document." ma:contentTypeScope="" ma:versionID="18a44769352d7c3a640c2998ffec52b8">
  <xsd:schema xmlns:xsd="http://www.w3.org/2001/XMLSchema" xmlns:xs="http://www.w3.org/2001/XMLSchema" xmlns:p="http://schemas.microsoft.com/office/2006/metadata/properties" xmlns:ns2="0dbf5560-7f34-4578-adde-35f2b64a47a2" xmlns:ns3="00473a82-3e89-4603-8977-db5f84c2a966" targetNamespace="http://schemas.microsoft.com/office/2006/metadata/properties" ma:root="true" ma:fieldsID="0aef365316f679b0b2520dabf6842b76" ns2:_="" ns3:_="">
    <xsd:import namespace="0dbf5560-7f34-4578-adde-35f2b64a47a2"/>
    <xsd:import namespace="00473a82-3e89-4603-8977-db5f84c2a96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bf5560-7f34-4578-adde-35f2b64a47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fa02b4c3-ad89-44e0-9eed-c911eaa683ca"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0473a82-3e89-4603-8977-db5f84c2a966"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5428cfbf-06a7-420e-b2db-6245dd909ea4}" ma:internalName="TaxCatchAll" ma:showField="CatchAllData" ma:web="00473a82-3e89-4603-8977-db5f84c2a96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dbf5560-7f34-4578-adde-35f2b64a47a2">
      <Terms xmlns="http://schemas.microsoft.com/office/infopath/2007/PartnerControls"/>
    </lcf76f155ced4ddcb4097134ff3c332f>
    <TaxCatchAll xmlns="00473a82-3e89-4603-8977-db5f84c2a966" xsi:nil="true"/>
  </documentManagement>
</p:properties>
</file>

<file path=customXml/itemProps1.xml><?xml version="1.0" encoding="utf-8"?>
<ds:datastoreItem xmlns:ds="http://schemas.openxmlformats.org/officeDocument/2006/customXml" ds:itemID="{C0C33839-69AA-421A-B359-1E02812B34B4}"/>
</file>

<file path=customXml/itemProps2.xml><?xml version="1.0" encoding="utf-8"?>
<ds:datastoreItem xmlns:ds="http://schemas.openxmlformats.org/officeDocument/2006/customXml" ds:itemID="{631FDFFD-7D66-4D44-8B82-2CA4DDEB05D0}"/>
</file>

<file path=customXml/itemProps3.xml><?xml version="1.0" encoding="utf-8"?>
<ds:datastoreItem xmlns:ds="http://schemas.openxmlformats.org/officeDocument/2006/customXml" ds:itemID="{ED9E8449-7F8E-4031-983D-A2C534F7ACBB}"/>
</file>

<file path=docProps/app.xml><?xml version="1.0" encoding="utf-8"?>
<Properties xmlns="http://schemas.openxmlformats.org/officeDocument/2006/extended-properties" xmlns:vt="http://schemas.openxmlformats.org/officeDocument/2006/docPropsVTypes">
  <Template/>
  <TotalTime>7205</TotalTime>
  <Words>1360</Words>
  <Application>Microsoft Office PowerPoint</Application>
  <PresentationFormat>Widescreen</PresentationFormat>
  <Paragraphs>85</Paragraphs>
  <Slides>20</Slides>
  <Notes>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20</vt:i4>
      </vt:variant>
    </vt:vector>
  </HeadingPairs>
  <TitlesOfParts>
    <vt:vector size="36" baseType="lpstr">
      <vt:lpstr>Arial</vt:lpstr>
      <vt:lpstr>AvantGarde Bk BT</vt:lpstr>
      <vt:lpstr>Bebas Neue Bold</vt:lpstr>
      <vt:lpstr>Calibri</vt:lpstr>
      <vt:lpstr>Calibri Light</vt:lpstr>
      <vt:lpstr>cmsy10</vt:lpstr>
      <vt:lpstr>GillSans-Bold</vt:lpstr>
      <vt:lpstr>Minion-Italic</vt:lpstr>
      <vt:lpstr>Minion-Regular</vt:lpstr>
      <vt:lpstr>Minion-Semibold</vt:lpstr>
      <vt:lpstr>Symbol</vt:lpstr>
      <vt:lpstr>Times-Italic</vt:lpstr>
      <vt:lpstr>Times-Roman</vt:lpstr>
      <vt:lpstr>Times-Roman-8r</vt:lpstr>
      <vt:lpstr>Wingdings</vt:lpstr>
      <vt:lpstr>Office Theme</vt:lpstr>
      <vt:lpstr>    Business Intelligence G. Mudare </vt:lpstr>
      <vt:lpstr>PowerPoint Presentation</vt:lpstr>
      <vt:lpstr>Data Transformation </vt:lpstr>
      <vt:lpstr>Attribute Construction </vt:lpstr>
      <vt:lpstr>Data Reduction</vt:lpstr>
      <vt:lpstr>Strategies for data reduction</vt:lpstr>
      <vt:lpstr>Data Cube Aggregation</vt:lpstr>
      <vt:lpstr>Attribute Subset Selection</vt:lpstr>
      <vt:lpstr>Dimensionality Reduction</vt:lpstr>
      <vt:lpstr>Wavelet Transform</vt:lpstr>
      <vt:lpstr>Principal Components Analysis</vt:lpstr>
      <vt:lpstr>Principal Components Analysis  basic procedure</vt:lpstr>
      <vt:lpstr>Numerosity Reduction</vt:lpstr>
      <vt:lpstr>PowerPoint Presentation</vt:lpstr>
      <vt:lpstr>Histograms</vt:lpstr>
      <vt:lpstr>Histograms with singleton buckets (Book example )</vt:lpstr>
      <vt:lpstr>Histogram singleton buckets</vt:lpstr>
      <vt:lpstr>Buckets and attribute partitioning rules</vt:lpstr>
      <vt:lpstr>Equal-width histogram</vt:lpstr>
      <vt:lpstr>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Enrico Jacobs</dc:creator>
  <cp:lastModifiedBy>Gift T. Mudare</cp:lastModifiedBy>
  <cp:revision>149</cp:revision>
  <cp:lastPrinted>2018-10-19T08:19:46Z</cp:lastPrinted>
  <dcterms:created xsi:type="dcterms:W3CDTF">2017-04-18T07:22:51Z</dcterms:created>
  <dcterms:modified xsi:type="dcterms:W3CDTF">2020-04-07T09:59:15Z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0x010100F45699E85BA5754D8CF866EBBE319EB1</vt:lpwstr>
  </property>
</Properties>
</file>