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8"/>
  </p:notesMasterIdLst>
  <p:sldIdLst>
    <p:sldId id="289" r:id="rId5"/>
    <p:sldId id="316" r:id="rId6"/>
    <p:sldId id="317" r:id="rId7"/>
    <p:sldId id="319" r:id="rId8"/>
    <p:sldId id="291" r:id="rId9"/>
    <p:sldId id="292" r:id="rId10"/>
    <p:sldId id="320" r:id="rId11"/>
    <p:sldId id="294" r:id="rId12"/>
    <p:sldId id="295" r:id="rId13"/>
    <p:sldId id="296" r:id="rId14"/>
    <p:sldId id="318" r:id="rId15"/>
    <p:sldId id="297" r:id="rId16"/>
    <p:sldId id="298" r:id="rId17"/>
    <p:sldId id="299" r:id="rId18"/>
    <p:sldId id="300" r:id="rId19"/>
    <p:sldId id="301" r:id="rId20"/>
    <p:sldId id="302" r:id="rId21"/>
    <p:sldId id="303" r:id="rId22"/>
    <p:sldId id="324" r:id="rId23"/>
    <p:sldId id="304" r:id="rId24"/>
    <p:sldId id="305" r:id="rId25"/>
    <p:sldId id="306" r:id="rId26"/>
    <p:sldId id="308" r:id="rId27"/>
    <p:sldId id="309" r:id="rId28"/>
    <p:sldId id="310" r:id="rId29"/>
    <p:sldId id="311" r:id="rId30"/>
    <p:sldId id="312" r:id="rId31"/>
    <p:sldId id="313" r:id="rId32"/>
    <p:sldId id="314" r:id="rId33"/>
    <p:sldId id="315" r:id="rId34"/>
    <p:sldId id="321" r:id="rId35"/>
    <p:sldId id="322" r:id="rId36"/>
    <p:sldId id="323"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25B712-5920-49A6-81AE-B06280E8E57D}" v="29" dt="2023-09-07T12:13:06.237"/>
    <p1510:client id="{920C5776-6F9E-4B69-B0B4-663F4E3239B3}" v="1" dt="2023-05-09T14:42:01.7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sire Sundire" userId="dcc4c647-515e-41c4-9f81-5914807259d6" providerId="ADAL" clId="{920C5776-6F9E-4B69-B0B4-663F4E3239B3}"/>
    <pc:docChg chg="custSel modSld">
      <pc:chgData name="Desire Sundire" userId="dcc4c647-515e-41c4-9f81-5914807259d6" providerId="ADAL" clId="{920C5776-6F9E-4B69-B0B4-663F4E3239B3}" dt="2023-05-09T14:42:01.869" v="1" actId="27636"/>
      <pc:docMkLst>
        <pc:docMk/>
      </pc:docMkLst>
      <pc:sldChg chg="modSp mod">
        <pc:chgData name="Desire Sundire" userId="dcc4c647-515e-41c4-9f81-5914807259d6" providerId="ADAL" clId="{920C5776-6F9E-4B69-B0B4-663F4E3239B3}" dt="2023-05-09T14:42:01.869" v="1" actId="27636"/>
        <pc:sldMkLst>
          <pc:docMk/>
          <pc:sldMk cId="2873686983" sldId="312"/>
        </pc:sldMkLst>
        <pc:spChg chg="mod">
          <ac:chgData name="Desire Sundire" userId="dcc4c647-515e-41c4-9f81-5914807259d6" providerId="ADAL" clId="{920C5776-6F9E-4B69-B0B4-663F4E3239B3}" dt="2023-05-09T14:42:01.869" v="1" actId="27636"/>
          <ac:spMkLst>
            <pc:docMk/>
            <pc:sldMk cId="2873686983" sldId="312"/>
            <ac:spMk id="2" creationId="{67894838-5CD0-47B5-B6A6-C0A76E8A33E8}"/>
          </ac:spMkLst>
        </pc:spChg>
      </pc:sldChg>
      <pc:sldChg chg="modSp">
        <pc:chgData name="Desire Sundire" userId="dcc4c647-515e-41c4-9f81-5914807259d6" providerId="ADAL" clId="{920C5776-6F9E-4B69-B0B4-663F4E3239B3}" dt="2023-05-09T14:42:01.777" v="0"/>
        <pc:sldMkLst>
          <pc:docMk/>
          <pc:sldMk cId="1282300566" sldId="318"/>
        </pc:sldMkLst>
        <pc:spChg chg="mod">
          <ac:chgData name="Desire Sundire" userId="dcc4c647-515e-41c4-9f81-5914807259d6" providerId="ADAL" clId="{920C5776-6F9E-4B69-B0B4-663F4E3239B3}" dt="2023-05-09T14:42:01.777" v="0"/>
          <ac:spMkLst>
            <pc:docMk/>
            <pc:sldMk cId="1282300566" sldId="318"/>
            <ac:spMk id="2" creationId="{F21C85B0-E034-4493-A427-664BA294F3BF}"/>
          </ac:spMkLst>
        </pc:spChg>
      </pc:sldChg>
    </pc:docChg>
  </pc:docChgLst>
  <pc:docChgLst>
    <pc:chgData name="Desire Sundire" userId="S::sundire.d@belgiumcampus.ac.za::dcc4c647-515e-41c4-9f81-5914807259d6" providerId="AD" clId="Web-{4725B712-5920-49A6-81AE-B06280E8E57D}"/>
    <pc:docChg chg="modSld">
      <pc:chgData name="Desire Sundire" userId="S::sundire.d@belgiumcampus.ac.za::dcc4c647-515e-41c4-9f81-5914807259d6" providerId="AD" clId="Web-{4725B712-5920-49A6-81AE-B06280E8E57D}" dt="2023-09-07T12:13:03.534" v="27" actId="20577"/>
      <pc:docMkLst>
        <pc:docMk/>
      </pc:docMkLst>
      <pc:sldChg chg="modSp">
        <pc:chgData name="Desire Sundire" userId="S::sundire.d@belgiumcampus.ac.za::dcc4c647-515e-41c4-9f81-5914807259d6" providerId="AD" clId="Web-{4725B712-5920-49A6-81AE-B06280E8E57D}" dt="2023-09-07T12:13:03.534" v="27" actId="20577"/>
        <pc:sldMkLst>
          <pc:docMk/>
          <pc:sldMk cId="4265152425" sldId="289"/>
        </pc:sldMkLst>
        <pc:spChg chg="mod">
          <ac:chgData name="Desire Sundire" userId="S::sundire.d@belgiumcampus.ac.za::dcc4c647-515e-41c4-9f81-5914807259d6" providerId="AD" clId="Web-{4725B712-5920-49A6-81AE-B06280E8E57D}" dt="2023-09-07T12:13:03.534" v="27" actId="20577"/>
          <ac:spMkLst>
            <pc:docMk/>
            <pc:sldMk cId="4265152425" sldId="289"/>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6CD01C-1BD0-44FC-85D8-8ECD15B6C44E}" type="datetimeFigureOut">
              <a:rPr lang="en-ZA" smtClean="0"/>
              <a:t>2023/09/07</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3B5B1D-D68C-4FE1-91CD-18E8AE7F80E8}" type="slidenum">
              <a:rPr lang="en-ZA" smtClean="0"/>
              <a:t>‹#›</a:t>
            </a:fld>
            <a:endParaRPr lang="en-ZA"/>
          </a:p>
        </p:txBody>
      </p:sp>
    </p:spTree>
    <p:extLst>
      <p:ext uri="{BB962C8B-B14F-4D97-AF65-F5344CB8AC3E}">
        <p14:creationId xmlns:p14="http://schemas.microsoft.com/office/powerpoint/2010/main" val="3457968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ZA"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61402F-95FE-4318-9635-A0FAD1F1B3BF}"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102186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2400" y="-19878"/>
            <a:ext cx="12203333" cy="6877878"/>
          </a:xfrm>
          <a:prstGeom prst="rect">
            <a:avLst/>
          </a:prstGeom>
        </p:spPr>
      </p:pic>
      <p:sp>
        <p:nvSpPr>
          <p:cNvPr id="2" name="Title 1"/>
          <p:cNvSpPr>
            <a:spLocks noGrp="1"/>
          </p:cNvSpPr>
          <p:nvPr>
            <p:ph type="ctrTitle"/>
          </p:nvPr>
        </p:nvSpPr>
        <p:spPr>
          <a:xfrm>
            <a:off x="576471" y="4263886"/>
            <a:ext cx="6728790" cy="1551733"/>
          </a:xfrm>
          <a:solidFill>
            <a:schemeClr val="bg1">
              <a:lumMod val="95000"/>
              <a:alpha val="50000"/>
            </a:schemeClr>
          </a:solidFill>
        </p:spPr>
        <p:txBody>
          <a:bodyPr anchor="b"/>
          <a:lstStyle>
            <a:lvl1pPr algn="ctr">
              <a:defRPr sz="6000"/>
            </a:lvl1pPr>
          </a:lstStyle>
          <a:p>
            <a:r>
              <a:rPr lang="en-US" dirty="0"/>
              <a:t>Click to edit Master title style</a:t>
            </a:r>
            <a:endParaRPr lang="en-GB" dirty="0"/>
          </a:p>
        </p:txBody>
      </p:sp>
      <p:sp>
        <p:nvSpPr>
          <p:cNvPr id="3" name="Subtitle 2"/>
          <p:cNvSpPr>
            <a:spLocks noGrp="1"/>
          </p:cNvSpPr>
          <p:nvPr>
            <p:ph type="subTitle" idx="1"/>
          </p:nvPr>
        </p:nvSpPr>
        <p:spPr>
          <a:xfrm>
            <a:off x="576472" y="5861745"/>
            <a:ext cx="6728790" cy="502823"/>
          </a:xfrm>
          <a:solidFill>
            <a:schemeClr val="bg1">
              <a:lumMod val="95000"/>
              <a:alpha val="50000"/>
            </a:schemeClr>
          </a:solidFill>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pic>
        <p:nvPicPr>
          <p:cNvPr id="16" name="Picture 15"/>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46956" y="-147270"/>
            <a:ext cx="2156792" cy="1350718"/>
          </a:xfrm>
          <a:prstGeom prst="rect">
            <a:avLst/>
          </a:prstGeom>
        </p:spPr>
      </p:pic>
      <p:sp>
        <p:nvSpPr>
          <p:cNvPr id="17" name="Rectangle 16"/>
          <p:cNvSpPr/>
          <p:nvPr userDrawn="1"/>
        </p:nvSpPr>
        <p:spPr>
          <a:xfrm>
            <a:off x="0" y="6553200"/>
            <a:ext cx="12192000" cy="304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ZA" dirty="0"/>
              <a:t>www.belgiumcampus.ac.za</a:t>
            </a:r>
            <a:endParaRPr lang="en-GB" dirty="0"/>
          </a:p>
        </p:txBody>
      </p:sp>
      <p:sp>
        <p:nvSpPr>
          <p:cNvPr id="18" name="Rectangle 17"/>
          <p:cNvSpPr/>
          <p:nvPr userDrawn="1"/>
        </p:nvSpPr>
        <p:spPr>
          <a:xfrm>
            <a:off x="11582400" y="6248400"/>
            <a:ext cx="612000" cy="61200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9" name="Isosceles Triangle 18"/>
          <p:cNvSpPr/>
          <p:nvPr userDrawn="1"/>
        </p:nvSpPr>
        <p:spPr>
          <a:xfrm>
            <a:off x="6102626" y="6248400"/>
            <a:ext cx="5361241" cy="291548"/>
          </a:xfrm>
          <a:prstGeom prst="triangle">
            <a:avLst>
              <a:gd name="adj" fmla="val 100000"/>
            </a:avLst>
          </a:prstGeom>
          <a:solidFill>
            <a:srgbClr val="FF0F21"/>
          </a:solidFill>
          <a:ln>
            <a:solidFill>
              <a:srgbClr val="FF0F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userDrawn="1"/>
        </p:nvSpPr>
        <p:spPr>
          <a:xfrm>
            <a:off x="11463867" y="6248400"/>
            <a:ext cx="118533" cy="612000"/>
          </a:xfrm>
          <a:prstGeom prst="rect">
            <a:avLst/>
          </a:prstGeom>
          <a:solidFill>
            <a:srgbClr val="FFE936"/>
          </a:solidFill>
          <a:ln>
            <a:solidFill>
              <a:srgbClr val="FFE9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Slide Number Placeholder 5"/>
          <p:cNvSpPr>
            <a:spLocks noGrp="1"/>
          </p:cNvSpPr>
          <p:nvPr>
            <p:ph type="sldNum" sz="quarter" idx="4"/>
          </p:nvPr>
        </p:nvSpPr>
        <p:spPr>
          <a:xfrm>
            <a:off x="11673052" y="6368237"/>
            <a:ext cx="430696" cy="365125"/>
          </a:xfrm>
          <a:prstGeom prst="rect">
            <a:avLst/>
          </a:prstGeom>
        </p:spPr>
        <p:txBody>
          <a:bodyPr vert="horz" lIns="91440" tIns="45720" rIns="91440" bIns="45720" rtlCol="0" anchor="ctr"/>
          <a:lstStyle>
            <a:lvl1pPr algn="ctr">
              <a:defRPr sz="1200">
                <a:solidFill>
                  <a:schemeClr val="bg1"/>
                </a:solidFill>
              </a:defRPr>
            </a:lvl1pPr>
          </a:lstStyle>
          <a:p>
            <a:fld id="{5908D717-1854-4CE3-A28E-B0A1C498CD30}" type="slidenum">
              <a:rPr lang="en-GB" smtClean="0"/>
              <a:pPr/>
              <a:t>‹#›</a:t>
            </a:fld>
            <a:endParaRPr lang="en-GB" dirty="0"/>
          </a:p>
        </p:txBody>
      </p:sp>
    </p:spTree>
    <p:extLst>
      <p:ext uri="{BB962C8B-B14F-4D97-AF65-F5344CB8AC3E}">
        <p14:creationId xmlns:p14="http://schemas.microsoft.com/office/powerpoint/2010/main" val="36212393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946956" y="-147270"/>
            <a:ext cx="2156792" cy="1350718"/>
          </a:xfrm>
          <a:prstGeom prst="rect">
            <a:avLst/>
          </a:prstGeom>
        </p:spPr>
      </p:pic>
      <p:sp>
        <p:nvSpPr>
          <p:cNvPr id="9" name="Rectangle 8"/>
          <p:cNvSpPr/>
          <p:nvPr userDrawn="1"/>
        </p:nvSpPr>
        <p:spPr>
          <a:xfrm>
            <a:off x="0" y="6553200"/>
            <a:ext cx="12192000" cy="304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ZA" dirty="0"/>
              <a:t>www.belgiumcampus.ac.za</a:t>
            </a:r>
            <a:endParaRPr lang="en-GB" dirty="0"/>
          </a:p>
        </p:txBody>
      </p:sp>
      <p:sp>
        <p:nvSpPr>
          <p:cNvPr id="10" name="Rectangle 9"/>
          <p:cNvSpPr/>
          <p:nvPr userDrawn="1"/>
        </p:nvSpPr>
        <p:spPr>
          <a:xfrm>
            <a:off x="11582400" y="6248400"/>
            <a:ext cx="612000" cy="61200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1" name="Isosceles Triangle 10"/>
          <p:cNvSpPr/>
          <p:nvPr userDrawn="1"/>
        </p:nvSpPr>
        <p:spPr>
          <a:xfrm>
            <a:off x="6102626" y="6248400"/>
            <a:ext cx="5361241" cy="291548"/>
          </a:xfrm>
          <a:prstGeom prst="triangle">
            <a:avLst>
              <a:gd name="adj" fmla="val 100000"/>
            </a:avLst>
          </a:prstGeom>
          <a:solidFill>
            <a:srgbClr val="FF0F21"/>
          </a:solidFill>
          <a:ln>
            <a:solidFill>
              <a:srgbClr val="FF0F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p:cNvSpPr/>
          <p:nvPr userDrawn="1"/>
        </p:nvSpPr>
        <p:spPr>
          <a:xfrm>
            <a:off x="11463867" y="6248400"/>
            <a:ext cx="118533" cy="612000"/>
          </a:xfrm>
          <a:prstGeom prst="rect">
            <a:avLst/>
          </a:prstGeom>
          <a:solidFill>
            <a:srgbClr val="FFE936"/>
          </a:solidFill>
          <a:ln>
            <a:solidFill>
              <a:srgbClr val="FFE9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Slide Number Placeholder 5"/>
          <p:cNvSpPr>
            <a:spLocks noGrp="1"/>
          </p:cNvSpPr>
          <p:nvPr>
            <p:ph type="sldNum" sz="quarter" idx="4"/>
          </p:nvPr>
        </p:nvSpPr>
        <p:spPr>
          <a:xfrm>
            <a:off x="11673052" y="6368237"/>
            <a:ext cx="430696" cy="365125"/>
          </a:xfrm>
          <a:prstGeom prst="rect">
            <a:avLst/>
          </a:prstGeom>
        </p:spPr>
        <p:txBody>
          <a:bodyPr vert="horz" lIns="91440" tIns="45720" rIns="91440" bIns="45720" rtlCol="0" anchor="ctr"/>
          <a:lstStyle>
            <a:lvl1pPr algn="ctr">
              <a:defRPr sz="1200">
                <a:solidFill>
                  <a:schemeClr val="bg1"/>
                </a:solidFill>
              </a:defRPr>
            </a:lvl1pPr>
          </a:lstStyle>
          <a:p>
            <a:fld id="{5908D717-1854-4CE3-A28E-B0A1C498CD30}" type="slidenum">
              <a:rPr lang="en-GB" smtClean="0"/>
              <a:pPr/>
              <a:t>‹#›</a:t>
            </a:fld>
            <a:endParaRPr lang="en-GB" dirty="0"/>
          </a:p>
        </p:txBody>
      </p:sp>
    </p:spTree>
    <p:extLst>
      <p:ext uri="{BB962C8B-B14F-4D97-AF65-F5344CB8AC3E}">
        <p14:creationId xmlns:p14="http://schemas.microsoft.com/office/powerpoint/2010/main" val="4037038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34058E49-5B1D-4257-9334-A3FAAE922B17}" type="datetimeFigureOut">
              <a:rPr lang="en-GB" smtClean="0"/>
              <a:t>07/09/2023</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11673052" y="6368237"/>
            <a:ext cx="430696" cy="365125"/>
          </a:xfrm>
          <a:prstGeom prst="rect">
            <a:avLst/>
          </a:prstGeom>
        </p:spPr>
        <p:txBody>
          <a:bodyPr/>
          <a:lstStyle/>
          <a:p>
            <a:fld id="{5908D717-1854-4CE3-A28E-B0A1C498CD30}" type="slidenum">
              <a:rPr lang="en-GB" smtClean="0"/>
              <a:t>‹#›</a:t>
            </a:fld>
            <a:endParaRPr lang="en-GB"/>
          </a:p>
        </p:txBody>
      </p:sp>
    </p:spTree>
    <p:extLst>
      <p:ext uri="{BB962C8B-B14F-4D97-AF65-F5344CB8AC3E}">
        <p14:creationId xmlns:p14="http://schemas.microsoft.com/office/powerpoint/2010/main" val="18621492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34058E49-5B1D-4257-9334-A3FAAE922B17}" type="datetimeFigureOut">
              <a:rPr lang="en-GB" smtClean="0"/>
              <a:t>07/09/2023</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11673052" y="6368237"/>
            <a:ext cx="430696" cy="365125"/>
          </a:xfrm>
          <a:prstGeom prst="rect">
            <a:avLst/>
          </a:prstGeom>
        </p:spPr>
        <p:txBody>
          <a:bodyPr/>
          <a:lstStyle/>
          <a:p>
            <a:fld id="{5908D717-1854-4CE3-A28E-B0A1C498CD30}" type="slidenum">
              <a:rPr lang="en-GB" smtClean="0"/>
              <a:t>‹#›</a:t>
            </a:fld>
            <a:endParaRPr lang="en-GB"/>
          </a:p>
        </p:txBody>
      </p:sp>
    </p:spTree>
    <p:extLst>
      <p:ext uri="{BB962C8B-B14F-4D97-AF65-F5344CB8AC3E}">
        <p14:creationId xmlns:p14="http://schemas.microsoft.com/office/powerpoint/2010/main" val="909209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a:xfrm>
            <a:off x="11673052" y="6368237"/>
            <a:ext cx="430696" cy="365125"/>
          </a:xfrm>
          <a:prstGeom prst="rect">
            <a:avLst/>
          </a:prstGeom>
        </p:spPr>
        <p:txBody>
          <a:bodyPr/>
          <a:lstStyle/>
          <a:p>
            <a:fld id="{5908D717-1854-4CE3-A28E-B0A1C498CD30}" type="slidenum">
              <a:rPr lang="en-GB" smtClean="0"/>
              <a:t>‹#›</a:t>
            </a:fld>
            <a:endParaRPr lang="en-GB"/>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946956" y="-147270"/>
            <a:ext cx="2156792" cy="1350718"/>
          </a:xfrm>
          <a:prstGeom prst="rect">
            <a:avLst/>
          </a:prstGeom>
        </p:spPr>
      </p:pic>
      <p:sp>
        <p:nvSpPr>
          <p:cNvPr id="8" name="Rectangle 7"/>
          <p:cNvSpPr/>
          <p:nvPr userDrawn="1"/>
        </p:nvSpPr>
        <p:spPr>
          <a:xfrm>
            <a:off x="0" y="6553200"/>
            <a:ext cx="12192000" cy="304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ZA" dirty="0"/>
              <a:t>www.belgiumcampus.ac.za</a:t>
            </a:r>
            <a:endParaRPr lang="en-GB" dirty="0"/>
          </a:p>
        </p:txBody>
      </p:sp>
      <p:sp>
        <p:nvSpPr>
          <p:cNvPr id="9" name="Rectangle 8"/>
          <p:cNvSpPr/>
          <p:nvPr userDrawn="1"/>
        </p:nvSpPr>
        <p:spPr>
          <a:xfrm>
            <a:off x="11582400" y="6248400"/>
            <a:ext cx="612000" cy="61200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0" name="Isosceles Triangle 9"/>
          <p:cNvSpPr/>
          <p:nvPr userDrawn="1"/>
        </p:nvSpPr>
        <p:spPr>
          <a:xfrm>
            <a:off x="6102626" y="6248400"/>
            <a:ext cx="5361241" cy="291548"/>
          </a:xfrm>
          <a:prstGeom prst="triangle">
            <a:avLst>
              <a:gd name="adj" fmla="val 100000"/>
            </a:avLst>
          </a:prstGeom>
          <a:solidFill>
            <a:srgbClr val="FF0F21"/>
          </a:solidFill>
          <a:ln>
            <a:solidFill>
              <a:srgbClr val="FF0F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11463867" y="6248400"/>
            <a:ext cx="118533" cy="612000"/>
          </a:xfrm>
          <a:prstGeom prst="rect">
            <a:avLst/>
          </a:prstGeom>
          <a:solidFill>
            <a:srgbClr val="FFE936"/>
          </a:solidFill>
          <a:ln>
            <a:solidFill>
              <a:srgbClr val="FFE9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Slide Number Placeholder 5"/>
          <p:cNvSpPr txBox="1">
            <a:spLocks/>
          </p:cNvSpPr>
          <p:nvPr userDrawn="1"/>
        </p:nvSpPr>
        <p:spPr>
          <a:xfrm>
            <a:off x="11673052" y="6368237"/>
            <a:ext cx="43069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908D717-1854-4CE3-A28E-B0A1C498CD30}" type="slidenum">
              <a:rPr lang="en-GB" smtClean="0">
                <a:solidFill>
                  <a:schemeClr val="bg1"/>
                </a:solidFill>
              </a:rPr>
              <a:pPr/>
              <a:t>‹#›</a:t>
            </a:fld>
            <a:endParaRPr lang="en-GB" dirty="0">
              <a:solidFill>
                <a:schemeClr val="bg1"/>
              </a:solidFill>
            </a:endParaRPr>
          </a:p>
        </p:txBody>
      </p:sp>
    </p:spTree>
    <p:extLst>
      <p:ext uri="{BB962C8B-B14F-4D97-AF65-F5344CB8AC3E}">
        <p14:creationId xmlns:p14="http://schemas.microsoft.com/office/powerpoint/2010/main" val="3007618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13" name="Content Placeholder 3"/>
          <p:cNvPicPr>
            <a:picLocks noChangeAspect="1"/>
          </p:cNvPicPr>
          <p:nvPr userDrawn="1"/>
        </p:nvPicPr>
        <p:blipFill rotWithShape="1">
          <a:blip r:embed="rId2" cstate="screen">
            <a:extLst>
              <a:ext uri="{28A0092B-C50C-407E-A947-70E740481C1C}">
                <a14:useLocalDpi xmlns:a14="http://schemas.microsoft.com/office/drawing/2010/main"/>
              </a:ext>
            </a:extLst>
          </a:blip>
          <a:srcRect t="-1"/>
          <a:stretch/>
        </p:blipFill>
        <p:spPr>
          <a:xfrm>
            <a:off x="0" y="-1"/>
            <a:ext cx="12192000" cy="6847367"/>
          </a:xfrm>
          <a:prstGeom prst="rect">
            <a:avLst/>
          </a:prstGeom>
        </p:spPr>
      </p:pic>
      <p:sp>
        <p:nvSpPr>
          <p:cNvPr id="2" name="Title 1"/>
          <p:cNvSpPr>
            <a:spLocks noGrp="1"/>
          </p:cNvSpPr>
          <p:nvPr>
            <p:ph type="title"/>
          </p:nvPr>
        </p:nvSpPr>
        <p:spPr>
          <a:solidFill>
            <a:schemeClr val="bg1">
              <a:lumMod val="95000"/>
              <a:alpha val="50000"/>
            </a:schemeClr>
          </a:solidFill>
        </p:spPr>
        <p:txBody>
          <a:bodyPr/>
          <a:lstStyle/>
          <a:p>
            <a:r>
              <a:rPr lang="en-US"/>
              <a:t>Click to edit Master title style</a:t>
            </a:r>
            <a:endParaRPr lang="en-GB"/>
          </a:p>
        </p:txBody>
      </p:sp>
      <p:sp>
        <p:nvSpPr>
          <p:cNvPr id="3" name="Content Placeholder 2"/>
          <p:cNvSpPr>
            <a:spLocks noGrp="1"/>
          </p:cNvSpPr>
          <p:nvPr>
            <p:ph idx="1"/>
          </p:nvPr>
        </p:nvSpPr>
        <p:spPr>
          <a:solidFill>
            <a:schemeClr val="bg1">
              <a:lumMod val="95000"/>
              <a:alpha val="50000"/>
            </a:schemeClr>
          </a:solid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a:xfrm>
            <a:off x="11673052" y="6368237"/>
            <a:ext cx="430696" cy="365125"/>
          </a:xfrm>
          <a:prstGeom prst="rect">
            <a:avLst/>
          </a:prstGeom>
        </p:spPr>
        <p:txBody>
          <a:bodyPr/>
          <a:lstStyle/>
          <a:p>
            <a:fld id="{5908D717-1854-4CE3-A28E-B0A1C498CD30}" type="slidenum">
              <a:rPr lang="en-GB" smtClean="0"/>
              <a:t>‹#›</a:t>
            </a:fld>
            <a:endParaRPr lang="en-GB"/>
          </a:p>
        </p:txBody>
      </p:sp>
      <p:pic>
        <p:nvPicPr>
          <p:cNvPr id="7" name="Picture 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46956" y="-147270"/>
            <a:ext cx="2156792" cy="1350718"/>
          </a:xfrm>
          <a:prstGeom prst="rect">
            <a:avLst/>
          </a:prstGeom>
        </p:spPr>
      </p:pic>
      <p:sp>
        <p:nvSpPr>
          <p:cNvPr id="8" name="Rectangle 7"/>
          <p:cNvSpPr/>
          <p:nvPr userDrawn="1"/>
        </p:nvSpPr>
        <p:spPr>
          <a:xfrm>
            <a:off x="0" y="6553200"/>
            <a:ext cx="12192000" cy="304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ZA" dirty="0"/>
              <a:t>www.belgiumcampus.ac.za</a:t>
            </a:r>
            <a:endParaRPr lang="en-GB" dirty="0"/>
          </a:p>
        </p:txBody>
      </p:sp>
      <p:sp>
        <p:nvSpPr>
          <p:cNvPr id="9" name="Rectangle 8"/>
          <p:cNvSpPr/>
          <p:nvPr userDrawn="1"/>
        </p:nvSpPr>
        <p:spPr>
          <a:xfrm>
            <a:off x="11582400" y="6248400"/>
            <a:ext cx="612000" cy="61200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0" name="Isosceles Triangle 9"/>
          <p:cNvSpPr/>
          <p:nvPr userDrawn="1"/>
        </p:nvSpPr>
        <p:spPr>
          <a:xfrm>
            <a:off x="6102626" y="6248400"/>
            <a:ext cx="5361241" cy="291548"/>
          </a:xfrm>
          <a:prstGeom prst="triangle">
            <a:avLst>
              <a:gd name="adj" fmla="val 100000"/>
            </a:avLst>
          </a:prstGeom>
          <a:solidFill>
            <a:srgbClr val="FF0F21"/>
          </a:solidFill>
          <a:ln>
            <a:solidFill>
              <a:srgbClr val="FF0F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11463867" y="6248400"/>
            <a:ext cx="118533" cy="612000"/>
          </a:xfrm>
          <a:prstGeom prst="rect">
            <a:avLst/>
          </a:prstGeom>
          <a:solidFill>
            <a:srgbClr val="FFE936"/>
          </a:solidFill>
          <a:ln>
            <a:solidFill>
              <a:srgbClr val="FFE9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Slide Number Placeholder 5"/>
          <p:cNvSpPr txBox="1">
            <a:spLocks/>
          </p:cNvSpPr>
          <p:nvPr userDrawn="1"/>
        </p:nvSpPr>
        <p:spPr>
          <a:xfrm>
            <a:off x="11673052" y="6368237"/>
            <a:ext cx="43069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908D717-1854-4CE3-A28E-B0A1C498CD30}" type="slidenum">
              <a:rPr lang="en-GB" smtClean="0">
                <a:solidFill>
                  <a:schemeClr val="bg1"/>
                </a:solidFill>
              </a:rPr>
              <a:pPr/>
              <a:t>‹#›</a:t>
            </a:fld>
            <a:endParaRPr lang="en-GB" dirty="0">
              <a:solidFill>
                <a:schemeClr val="bg1"/>
              </a:solidFill>
            </a:endParaRPr>
          </a:p>
        </p:txBody>
      </p:sp>
    </p:spTree>
    <p:extLst>
      <p:ext uri="{BB962C8B-B14F-4D97-AF65-F5344CB8AC3E}">
        <p14:creationId xmlns:p14="http://schemas.microsoft.com/office/powerpoint/2010/main" val="2282035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34058E49-5B1D-4257-9334-A3FAAE922B17}" type="datetimeFigureOut">
              <a:rPr lang="en-GB" smtClean="0"/>
              <a:t>07/09/2023</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11673052" y="6368237"/>
            <a:ext cx="430696" cy="365125"/>
          </a:xfrm>
          <a:prstGeom prst="rect">
            <a:avLst/>
          </a:prstGeom>
        </p:spPr>
        <p:txBody>
          <a:bodyPr/>
          <a:lstStyle/>
          <a:p>
            <a:fld id="{5908D717-1854-4CE3-A28E-B0A1C498CD30}" type="slidenum">
              <a:rPr lang="en-GB" smtClean="0"/>
              <a:t>‹#›</a:t>
            </a:fld>
            <a:endParaRPr lang="en-GB"/>
          </a:p>
        </p:txBody>
      </p:sp>
    </p:spTree>
    <p:extLst>
      <p:ext uri="{BB962C8B-B14F-4D97-AF65-F5344CB8AC3E}">
        <p14:creationId xmlns:p14="http://schemas.microsoft.com/office/powerpoint/2010/main" val="530033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34058E49-5B1D-4257-9334-A3FAAE922B17}" type="datetimeFigureOut">
              <a:rPr lang="en-GB" smtClean="0"/>
              <a:t>07/09/2023</a:t>
            </a:fld>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11673052" y="6368237"/>
            <a:ext cx="430696" cy="365125"/>
          </a:xfrm>
          <a:prstGeom prst="rect">
            <a:avLst/>
          </a:prstGeom>
        </p:spPr>
        <p:txBody>
          <a:bodyPr/>
          <a:lstStyle/>
          <a:p>
            <a:fld id="{5908D717-1854-4CE3-A28E-B0A1C498CD30}" type="slidenum">
              <a:rPr lang="en-GB" smtClean="0"/>
              <a:t>‹#›</a:t>
            </a:fld>
            <a:endParaRPr lang="en-GB"/>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944556" y="-149670"/>
            <a:ext cx="2156792" cy="1350718"/>
          </a:xfrm>
          <a:prstGeom prst="rect">
            <a:avLst/>
          </a:prstGeom>
        </p:spPr>
      </p:pic>
      <p:sp>
        <p:nvSpPr>
          <p:cNvPr id="9" name="Rectangle 8"/>
          <p:cNvSpPr/>
          <p:nvPr userDrawn="1"/>
        </p:nvSpPr>
        <p:spPr>
          <a:xfrm>
            <a:off x="-2400" y="6550800"/>
            <a:ext cx="12192000" cy="304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ZA" dirty="0"/>
              <a:t>www.belgiumcampus.ac.za</a:t>
            </a:r>
            <a:endParaRPr lang="en-GB" dirty="0"/>
          </a:p>
        </p:txBody>
      </p:sp>
      <p:sp>
        <p:nvSpPr>
          <p:cNvPr id="10" name="Rectangle 9"/>
          <p:cNvSpPr/>
          <p:nvPr userDrawn="1"/>
        </p:nvSpPr>
        <p:spPr>
          <a:xfrm>
            <a:off x="11580000" y="6246000"/>
            <a:ext cx="612000" cy="61200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1" name="Isosceles Triangle 10"/>
          <p:cNvSpPr/>
          <p:nvPr userDrawn="1"/>
        </p:nvSpPr>
        <p:spPr>
          <a:xfrm>
            <a:off x="6100226" y="6246000"/>
            <a:ext cx="5361241" cy="291548"/>
          </a:xfrm>
          <a:prstGeom prst="triangle">
            <a:avLst>
              <a:gd name="adj" fmla="val 100000"/>
            </a:avLst>
          </a:prstGeom>
          <a:solidFill>
            <a:srgbClr val="FF0F21"/>
          </a:solidFill>
          <a:ln>
            <a:solidFill>
              <a:srgbClr val="FF0F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p:cNvSpPr/>
          <p:nvPr userDrawn="1"/>
        </p:nvSpPr>
        <p:spPr>
          <a:xfrm>
            <a:off x="11461467" y="6246000"/>
            <a:ext cx="118533" cy="612000"/>
          </a:xfrm>
          <a:prstGeom prst="rect">
            <a:avLst/>
          </a:prstGeom>
          <a:solidFill>
            <a:srgbClr val="FFE936"/>
          </a:solidFill>
          <a:ln>
            <a:solidFill>
              <a:srgbClr val="FFE9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Slide Number Placeholder 5"/>
          <p:cNvSpPr txBox="1">
            <a:spLocks/>
          </p:cNvSpPr>
          <p:nvPr userDrawn="1"/>
        </p:nvSpPr>
        <p:spPr>
          <a:xfrm>
            <a:off x="11670652" y="6365837"/>
            <a:ext cx="43069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908D717-1854-4CE3-A28E-B0A1C498CD30}" type="slidenum">
              <a:rPr lang="en-GB" smtClean="0">
                <a:solidFill>
                  <a:schemeClr val="bg1"/>
                </a:solidFill>
              </a:rPr>
              <a:pPr/>
              <a:t>‹#›</a:t>
            </a:fld>
            <a:endParaRPr lang="en-GB" dirty="0">
              <a:solidFill>
                <a:schemeClr val="bg1"/>
              </a:solidFill>
            </a:endParaRPr>
          </a:p>
        </p:txBody>
      </p:sp>
    </p:spTree>
    <p:extLst>
      <p:ext uri="{BB962C8B-B14F-4D97-AF65-F5344CB8AC3E}">
        <p14:creationId xmlns:p14="http://schemas.microsoft.com/office/powerpoint/2010/main" val="2535548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946956" y="-147270"/>
            <a:ext cx="2156792" cy="1350718"/>
          </a:xfrm>
          <a:prstGeom prst="rect">
            <a:avLst/>
          </a:prstGeom>
        </p:spPr>
      </p:pic>
      <p:sp>
        <p:nvSpPr>
          <p:cNvPr id="11" name="Rectangle 10"/>
          <p:cNvSpPr/>
          <p:nvPr userDrawn="1"/>
        </p:nvSpPr>
        <p:spPr>
          <a:xfrm>
            <a:off x="0" y="6553200"/>
            <a:ext cx="12192000" cy="304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ZA" dirty="0"/>
              <a:t>www.belgiumcampus.ac.za</a:t>
            </a:r>
            <a:endParaRPr lang="en-GB" dirty="0"/>
          </a:p>
        </p:txBody>
      </p:sp>
      <p:sp>
        <p:nvSpPr>
          <p:cNvPr id="12" name="Rectangle 11"/>
          <p:cNvSpPr/>
          <p:nvPr userDrawn="1"/>
        </p:nvSpPr>
        <p:spPr>
          <a:xfrm>
            <a:off x="11582400" y="6248400"/>
            <a:ext cx="612000" cy="61200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3" name="Isosceles Triangle 12"/>
          <p:cNvSpPr/>
          <p:nvPr userDrawn="1"/>
        </p:nvSpPr>
        <p:spPr>
          <a:xfrm>
            <a:off x="6102626" y="6248400"/>
            <a:ext cx="5361241" cy="291548"/>
          </a:xfrm>
          <a:prstGeom prst="triangle">
            <a:avLst>
              <a:gd name="adj" fmla="val 100000"/>
            </a:avLst>
          </a:prstGeom>
          <a:solidFill>
            <a:srgbClr val="FF0F21"/>
          </a:solidFill>
          <a:ln>
            <a:solidFill>
              <a:srgbClr val="FF0F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11463867" y="6248400"/>
            <a:ext cx="118533" cy="612000"/>
          </a:xfrm>
          <a:prstGeom prst="rect">
            <a:avLst/>
          </a:prstGeom>
          <a:solidFill>
            <a:srgbClr val="FFE936"/>
          </a:solidFill>
          <a:ln>
            <a:solidFill>
              <a:srgbClr val="FFE9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Slide Number Placeholder 5"/>
          <p:cNvSpPr>
            <a:spLocks noGrp="1"/>
          </p:cNvSpPr>
          <p:nvPr>
            <p:ph type="sldNum" sz="quarter" idx="10"/>
          </p:nvPr>
        </p:nvSpPr>
        <p:spPr>
          <a:xfrm>
            <a:off x="11673052" y="6368237"/>
            <a:ext cx="430696" cy="365125"/>
          </a:xfrm>
          <a:prstGeom prst="rect">
            <a:avLst/>
          </a:prstGeom>
        </p:spPr>
        <p:txBody>
          <a:bodyPr vert="horz" lIns="91440" tIns="45720" rIns="91440" bIns="45720" rtlCol="0" anchor="ctr"/>
          <a:lstStyle>
            <a:lvl1pPr algn="ctr">
              <a:defRPr sz="1200">
                <a:solidFill>
                  <a:schemeClr val="bg1"/>
                </a:solidFill>
              </a:defRPr>
            </a:lvl1pPr>
          </a:lstStyle>
          <a:p>
            <a:fld id="{5908D717-1854-4CE3-A28E-B0A1C498CD30}" type="slidenum">
              <a:rPr lang="en-GB" smtClean="0"/>
              <a:pPr/>
              <a:t>‹#›</a:t>
            </a:fld>
            <a:endParaRPr lang="en-GB" dirty="0"/>
          </a:p>
        </p:txBody>
      </p:sp>
    </p:spTree>
    <p:extLst>
      <p:ext uri="{BB962C8B-B14F-4D97-AF65-F5344CB8AC3E}">
        <p14:creationId xmlns:p14="http://schemas.microsoft.com/office/powerpoint/2010/main" val="596308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946956" y="-147270"/>
            <a:ext cx="2156792" cy="1350718"/>
          </a:xfrm>
          <a:prstGeom prst="rect">
            <a:avLst/>
          </a:prstGeom>
        </p:spPr>
      </p:pic>
      <p:sp>
        <p:nvSpPr>
          <p:cNvPr id="7" name="Rectangle 6"/>
          <p:cNvSpPr/>
          <p:nvPr userDrawn="1"/>
        </p:nvSpPr>
        <p:spPr>
          <a:xfrm>
            <a:off x="0" y="6553200"/>
            <a:ext cx="12192000" cy="304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ZA" dirty="0"/>
              <a:t>www.belgiumcampus.ac.za</a:t>
            </a:r>
            <a:endParaRPr lang="en-GB" dirty="0"/>
          </a:p>
        </p:txBody>
      </p:sp>
      <p:sp>
        <p:nvSpPr>
          <p:cNvPr id="8" name="Rectangle 7"/>
          <p:cNvSpPr/>
          <p:nvPr userDrawn="1"/>
        </p:nvSpPr>
        <p:spPr>
          <a:xfrm>
            <a:off x="11582400" y="6248400"/>
            <a:ext cx="612000" cy="61200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9" name="Isosceles Triangle 8"/>
          <p:cNvSpPr/>
          <p:nvPr userDrawn="1"/>
        </p:nvSpPr>
        <p:spPr>
          <a:xfrm>
            <a:off x="6102626" y="6248400"/>
            <a:ext cx="5361241" cy="291548"/>
          </a:xfrm>
          <a:prstGeom prst="triangle">
            <a:avLst>
              <a:gd name="adj" fmla="val 100000"/>
            </a:avLst>
          </a:prstGeom>
          <a:solidFill>
            <a:srgbClr val="FF0F21"/>
          </a:solidFill>
          <a:ln>
            <a:solidFill>
              <a:srgbClr val="FF0F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11463867" y="6248400"/>
            <a:ext cx="118533" cy="612000"/>
          </a:xfrm>
          <a:prstGeom prst="rect">
            <a:avLst/>
          </a:prstGeom>
          <a:solidFill>
            <a:srgbClr val="FFE936"/>
          </a:solidFill>
          <a:ln>
            <a:solidFill>
              <a:srgbClr val="FFE9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Slide Number Placeholder 5"/>
          <p:cNvSpPr>
            <a:spLocks noGrp="1"/>
          </p:cNvSpPr>
          <p:nvPr>
            <p:ph type="sldNum" sz="quarter" idx="4"/>
          </p:nvPr>
        </p:nvSpPr>
        <p:spPr>
          <a:xfrm>
            <a:off x="11673052" y="6368237"/>
            <a:ext cx="430696" cy="365125"/>
          </a:xfrm>
          <a:prstGeom prst="rect">
            <a:avLst/>
          </a:prstGeom>
        </p:spPr>
        <p:txBody>
          <a:bodyPr vert="horz" lIns="91440" tIns="45720" rIns="91440" bIns="45720" rtlCol="0" anchor="ctr"/>
          <a:lstStyle>
            <a:lvl1pPr algn="ctr">
              <a:defRPr sz="1200">
                <a:solidFill>
                  <a:schemeClr val="bg1"/>
                </a:solidFill>
              </a:defRPr>
            </a:lvl1pPr>
          </a:lstStyle>
          <a:p>
            <a:fld id="{5908D717-1854-4CE3-A28E-B0A1C498CD30}" type="slidenum">
              <a:rPr lang="en-GB" smtClean="0"/>
              <a:pPr/>
              <a:t>‹#›</a:t>
            </a:fld>
            <a:endParaRPr lang="en-GB" dirty="0"/>
          </a:p>
        </p:txBody>
      </p:sp>
    </p:spTree>
    <p:extLst>
      <p:ext uri="{BB962C8B-B14F-4D97-AF65-F5344CB8AC3E}">
        <p14:creationId xmlns:p14="http://schemas.microsoft.com/office/powerpoint/2010/main" val="1834173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946956" y="-147270"/>
            <a:ext cx="2156792" cy="1350718"/>
          </a:xfrm>
          <a:prstGeom prst="rect">
            <a:avLst/>
          </a:prstGeom>
        </p:spPr>
      </p:pic>
      <p:sp>
        <p:nvSpPr>
          <p:cNvPr id="6" name="Rectangle 5"/>
          <p:cNvSpPr/>
          <p:nvPr userDrawn="1"/>
        </p:nvSpPr>
        <p:spPr>
          <a:xfrm>
            <a:off x="0" y="6553200"/>
            <a:ext cx="12192000" cy="304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ZA" dirty="0"/>
              <a:t>www.belgiumcampus.ac.za</a:t>
            </a:r>
            <a:endParaRPr lang="en-GB" dirty="0"/>
          </a:p>
        </p:txBody>
      </p:sp>
      <p:sp>
        <p:nvSpPr>
          <p:cNvPr id="7" name="Rectangle 6"/>
          <p:cNvSpPr/>
          <p:nvPr userDrawn="1"/>
        </p:nvSpPr>
        <p:spPr>
          <a:xfrm>
            <a:off x="11582400" y="6248400"/>
            <a:ext cx="612000" cy="61200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8" name="Isosceles Triangle 7"/>
          <p:cNvSpPr/>
          <p:nvPr userDrawn="1"/>
        </p:nvSpPr>
        <p:spPr>
          <a:xfrm>
            <a:off x="6102626" y="6248400"/>
            <a:ext cx="5361241" cy="291548"/>
          </a:xfrm>
          <a:prstGeom prst="triangle">
            <a:avLst>
              <a:gd name="adj" fmla="val 100000"/>
            </a:avLst>
          </a:prstGeom>
          <a:solidFill>
            <a:srgbClr val="FF0F21"/>
          </a:solidFill>
          <a:ln>
            <a:solidFill>
              <a:srgbClr val="FF0F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userDrawn="1"/>
        </p:nvSpPr>
        <p:spPr>
          <a:xfrm>
            <a:off x="11463867" y="6248400"/>
            <a:ext cx="118533" cy="612000"/>
          </a:xfrm>
          <a:prstGeom prst="rect">
            <a:avLst/>
          </a:prstGeom>
          <a:solidFill>
            <a:srgbClr val="FFE936"/>
          </a:solidFill>
          <a:ln>
            <a:solidFill>
              <a:srgbClr val="FFE9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Slide Number Placeholder 5"/>
          <p:cNvSpPr>
            <a:spLocks noGrp="1"/>
          </p:cNvSpPr>
          <p:nvPr>
            <p:ph type="sldNum" sz="quarter" idx="4"/>
          </p:nvPr>
        </p:nvSpPr>
        <p:spPr>
          <a:xfrm>
            <a:off x="11673052" y="6368237"/>
            <a:ext cx="430696" cy="365125"/>
          </a:xfrm>
          <a:prstGeom prst="rect">
            <a:avLst/>
          </a:prstGeom>
        </p:spPr>
        <p:txBody>
          <a:bodyPr vert="horz" lIns="91440" tIns="45720" rIns="91440" bIns="45720" rtlCol="0" anchor="ctr"/>
          <a:lstStyle>
            <a:lvl1pPr algn="ctr">
              <a:defRPr sz="1200">
                <a:solidFill>
                  <a:schemeClr val="bg1"/>
                </a:solidFill>
              </a:defRPr>
            </a:lvl1pPr>
          </a:lstStyle>
          <a:p>
            <a:fld id="{5908D717-1854-4CE3-A28E-B0A1C498CD30}" type="slidenum">
              <a:rPr lang="en-GB" smtClean="0"/>
              <a:pPr/>
              <a:t>‹#›</a:t>
            </a:fld>
            <a:endParaRPr lang="en-GB" dirty="0"/>
          </a:p>
        </p:txBody>
      </p:sp>
    </p:spTree>
    <p:extLst>
      <p:ext uri="{BB962C8B-B14F-4D97-AF65-F5344CB8AC3E}">
        <p14:creationId xmlns:p14="http://schemas.microsoft.com/office/powerpoint/2010/main" val="1378903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946956" y="-147270"/>
            <a:ext cx="2156792" cy="1350718"/>
          </a:xfrm>
          <a:prstGeom prst="rect">
            <a:avLst/>
          </a:prstGeom>
        </p:spPr>
      </p:pic>
      <p:sp>
        <p:nvSpPr>
          <p:cNvPr id="9" name="Rectangle 8"/>
          <p:cNvSpPr/>
          <p:nvPr userDrawn="1"/>
        </p:nvSpPr>
        <p:spPr>
          <a:xfrm>
            <a:off x="0" y="6553200"/>
            <a:ext cx="12192000" cy="304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ZA" dirty="0"/>
              <a:t>www.belgiumcampus.ac.za</a:t>
            </a:r>
            <a:endParaRPr lang="en-GB" dirty="0"/>
          </a:p>
        </p:txBody>
      </p:sp>
      <p:sp>
        <p:nvSpPr>
          <p:cNvPr id="10" name="Rectangle 9"/>
          <p:cNvSpPr/>
          <p:nvPr userDrawn="1"/>
        </p:nvSpPr>
        <p:spPr>
          <a:xfrm>
            <a:off x="11582400" y="6248400"/>
            <a:ext cx="612000" cy="61200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1" name="Isosceles Triangle 10"/>
          <p:cNvSpPr/>
          <p:nvPr userDrawn="1"/>
        </p:nvSpPr>
        <p:spPr>
          <a:xfrm>
            <a:off x="6102626" y="6248400"/>
            <a:ext cx="5361241" cy="291548"/>
          </a:xfrm>
          <a:prstGeom prst="triangle">
            <a:avLst>
              <a:gd name="adj" fmla="val 100000"/>
            </a:avLst>
          </a:prstGeom>
          <a:solidFill>
            <a:srgbClr val="FF0F21"/>
          </a:solidFill>
          <a:ln>
            <a:solidFill>
              <a:srgbClr val="FF0F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p:cNvSpPr/>
          <p:nvPr userDrawn="1"/>
        </p:nvSpPr>
        <p:spPr>
          <a:xfrm>
            <a:off x="11463867" y="6248400"/>
            <a:ext cx="118533" cy="612000"/>
          </a:xfrm>
          <a:prstGeom prst="rect">
            <a:avLst/>
          </a:prstGeom>
          <a:solidFill>
            <a:srgbClr val="FFE936"/>
          </a:solidFill>
          <a:ln>
            <a:solidFill>
              <a:srgbClr val="FFE9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Slide Number Placeholder 5"/>
          <p:cNvSpPr>
            <a:spLocks noGrp="1"/>
          </p:cNvSpPr>
          <p:nvPr>
            <p:ph type="sldNum" sz="quarter" idx="4"/>
          </p:nvPr>
        </p:nvSpPr>
        <p:spPr>
          <a:xfrm>
            <a:off x="11673052" y="6368237"/>
            <a:ext cx="430696" cy="365125"/>
          </a:xfrm>
          <a:prstGeom prst="rect">
            <a:avLst/>
          </a:prstGeom>
        </p:spPr>
        <p:txBody>
          <a:bodyPr vert="horz" lIns="91440" tIns="45720" rIns="91440" bIns="45720" rtlCol="0" anchor="ctr"/>
          <a:lstStyle>
            <a:lvl1pPr algn="ctr">
              <a:defRPr sz="1200">
                <a:solidFill>
                  <a:schemeClr val="bg1"/>
                </a:solidFill>
              </a:defRPr>
            </a:lvl1pPr>
          </a:lstStyle>
          <a:p>
            <a:fld id="{5908D717-1854-4CE3-A28E-B0A1C498CD30}" type="slidenum">
              <a:rPr lang="en-GB" smtClean="0"/>
              <a:pPr/>
              <a:t>‹#›</a:t>
            </a:fld>
            <a:endParaRPr lang="en-GB" dirty="0"/>
          </a:p>
        </p:txBody>
      </p:sp>
    </p:spTree>
    <p:extLst>
      <p:ext uri="{BB962C8B-B14F-4D97-AF65-F5344CB8AC3E}">
        <p14:creationId xmlns:p14="http://schemas.microsoft.com/office/powerpoint/2010/main" val="3463104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0617023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Bebas Neue Bold" panose="020B0606020202050201"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antGarde Bk BT" panose="020B04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antGarde Bk BT" panose="020B04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antGarde Bk BT" panose="020B04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antGarde Bk BT" panose="020B04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antGarde Bk BT" panose="020B04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6470" y="3161488"/>
            <a:ext cx="10981215" cy="2654131"/>
          </a:xfrm>
          <a:solidFill>
            <a:schemeClr val="bg1">
              <a:lumMod val="95000"/>
              <a:alpha val="78000"/>
            </a:schemeClr>
          </a:solidFill>
        </p:spPr>
        <p:txBody>
          <a:bodyPr>
            <a:normAutofit fontScale="90000"/>
          </a:bodyPr>
          <a:lstStyle/>
          <a:p>
            <a:br>
              <a:rPr lang="en-ZA" sz="5400" dirty="0"/>
            </a:br>
            <a:br>
              <a:rPr lang="en-ZA" sz="5400" dirty="0"/>
            </a:br>
            <a:br>
              <a:rPr lang="en-ZA" sz="5400" dirty="0"/>
            </a:br>
            <a:br>
              <a:rPr lang="en-ZA" sz="4800" dirty="0"/>
            </a:br>
            <a:r>
              <a:rPr lang="en-ZA" sz="4800" dirty="0">
                <a:latin typeface="Bebas Neue Bold"/>
              </a:rPr>
              <a:t>BUSINESS INTELLIGENCE 381</a:t>
            </a:r>
            <a:br>
              <a:rPr lang="en-ZA" sz="5400" dirty="0"/>
            </a:br>
            <a:r>
              <a:rPr lang="en-ZA" sz="3200" dirty="0">
                <a:latin typeface="Bebas Neue Bold"/>
              </a:rPr>
              <a:t>G. </a:t>
            </a:r>
            <a:r>
              <a:rPr lang="en-ZA" sz="3200" dirty="0" err="1">
                <a:latin typeface="Bebas Neue Bold"/>
              </a:rPr>
              <a:t>Mudare</a:t>
            </a:r>
            <a:br>
              <a:rPr lang="en-GB" sz="4000" dirty="0"/>
            </a:br>
            <a:endParaRPr lang="en-GB" sz="4000" dirty="0"/>
          </a:p>
        </p:txBody>
      </p:sp>
    </p:spTree>
    <p:extLst>
      <p:ext uri="{BB962C8B-B14F-4D97-AF65-F5344CB8AC3E}">
        <p14:creationId xmlns:p14="http://schemas.microsoft.com/office/powerpoint/2010/main" val="42651524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BF4E3-7DA8-415B-B334-E05A567E15D1}"/>
              </a:ext>
            </a:extLst>
          </p:cNvPr>
          <p:cNvSpPr>
            <a:spLocks noGrp="1"/>
          </p:cNvSpPr>
          <p:nvPr>
            <p:ph type="title"/>
          </p:nvPr>
        </p:nvSpPr>
        <p:spPr/>
        <p:txBody>
          <a:bodyPr/>
          <a:lstStyle/>
          <a:p>
            <a:r>
              <a:rPr lang="en-ZA" dirty="0"/>
              <a:t>Importing SQL Server Views</a:t>
            </a:r>
          </a:p>
        </p:txBody>
      </p:sp>
      <p:sp>
        <p:nvSpPr>
          <p:cNvPr id="3" name="Content Placeholder 2">
            <a:extLst>
              <a:ext uri="{FF2B5EF4-FFF2-40B4-BE49-F238E27FC236}">
                <a16:creationId xmlns:a16="http://schemas.microsoft.com/office/drawing/2014/main" id="{23082820-DBFA-4CAA-971B-E9B0B2F280EE}"/>
              </a:ext>
            </a:extLst>
          </p:cNvPr>
          <p:cNvSpPr>
            <a:spLocks noGrp="1"/>
          </p:cNvSpPr>
          <p:nvPr>
            <p:ph idx="1"/>
          </p:nvPr>
        </p:nvSpPr>
        <p:spPr>
          <a:xfrm>
            <a:off x="838200" y="1825625"/>
            <a:ext cx="3600450" cy="4351338"/>
          </a:xfrm>
        </p:spPr>
        <p:txBody>
          <a:bodyPr>
            <a:normAutofit fontScale="77500" lnSpcReduction="20000"/>
          </a:bodyPr>
          <a:lstStyle/>
          <a:p>
            <a:r>
              <a:rPr lang="en-US" dirty="0"/>
              <a:t>To import data from a SQL Server database, choose </a:t>
            </a:r>
          </a:p>
          <a:p>
            <a:r>
              <a:rPr lang="en-US" dirty="0">
                <a:solidFill>
                  <a:srgbClr val="FF0000"/>
                </a:solidFill>
              </a:rPr>
              <a:t>Home &gt; Get Data &gt; SQL Server. </a:t>
            </a:r>
          </a:p>
          <a:p>
            <a:r>
              <a:rPr lang="en-US" dirty="0"/>
              <a:t>When the SQL Server connection dialog appears, enter the name of your SQL Server instance in the Server field. </a:t>
            </a:r>
          </a:p>
          <a:p>
            <a:r>
              <a:rPr lang="en-US" dirty="0"/>
              <a:t>You do not need to enter a name in the Database field; since, if the database field is left blank, when you click the OK button, you will be given access to all the databases on the server. </a:t>
            </a:r>
          </a:p>
        </p:txBody>
      </p:sp>
      <p:pic>
        <p:nvPicPr>
          <p:cNvPr id="5" name="Picture 4">
            <a:extLst>
              <a:ext uri="{FF2B5EF4-FFF2-40B4-BE49-F238E27FC236}">
                <a16:creationId xmlns:a16="http://schemas.microsoft.com/office/drawing/2014/main" id="{48311123-C821-4EB0-A554-E340EF0AC483}"/>
              </a:ext>
            </a:extLst>
          </p:cNvPr>
          <p:cNvPicPr>
            <a:picLocks noChangeAspect="1"/>
          </p:cNvPicPr>
          <p:nvPr/>
        </p:nvPicPr>
        <p:blipFill>
          <a:blip r:embed="rId2"/>
          <a:stretch>
            <a:fillRect/>
          </a:stretch>
        </p:blipFill>
        <p:spPr>
          <a:xfrm>
            <a:off x="4438650" y="1825625"/>
            <a:ext cx="7553435" cy="2489200"/>
          </a:xfrm>
          <a:prstGeom prst="rect">
            <a:avLst/>
          </a:prstGeom>
        </p:spPr>
      </p:pic>
    </p:spTree>
    <p:extLst>
      <p:ext uri="{BB962C8B-B14F-4D97-AF65-F5344CB8AC3E}">
        <p14:creationId xmlns:p14="http://schemas.microsoft.com/office/powerpoint/2010/main" val="813344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C85B0-E034-4493-A427-664BA294F3BF}"/>
              </a:ext>
            </a:extLst>
          </p:cNvPr>
          <p:cNvSpPr>
            <a:spLocks noGrp="1"/>
          </p:cNvSpPr>
          <p:nvPr>
            <p:ph type="title"/>
          </p:nvPr>
        </p:nvSpPr>
        <p:spPr/>
        <p:txBody>
          <a:bodyPr/>
          <a:lstStyle/>
          <a:p>
            <a:r>
              <a:rPr lang="en-US" dirty="0"/>
              <a:t>Data Connectivity Mode</a:t>
            </a:r>
            <a:endParaRPr lang="en-ZA" dirty="0"/>
          </a:p>
        </p:txBody>
      </p:sp>
      <p:sp>
        <p:nvSpPr>
          <p:cNvPr id="3" name="Content Placeholder 2">
            <a:extLst>
              <a:ext uri="{FF2B5EF4-FFF2-40B4-BE49-F238E27FC236}">
                <a16:creationId xmlns:a16="http://schemas.microsoft.com/office/drawing/2014/main" id="{9DEDBF13-7130-469A-B3F2-28D9554BACD6}"/>
              </a:ext>
            </a:extLst>
          </p:cNvPr>
          <p:cNvSpPr>
            <a:spLocks noGrp="1"/>
          </p:cNvSpPr>
          <p:nvPr>
            <p:ph idx="1"/>
          </p:nvPr>
        </p:nvSpPr>
        <p:spPr/>
        <p:txBody>
          <a:bodyPr>
            <a:normAutofit fontScale="85000" lnSpcReduction="20000"/>
          </a:bodyPr>
          <a:lstStyle/>
          <a:p>
            <a:r>
              <a:rPr lang="en-US" dirty="0"/>
              <a:t>The two options in data connectivity mode are: </a:t>
            </a:r>
          </a:p>
          <a:p>
            <a:pPr lvl="1"/>
            <a:r>
              <a:rPr lang="en-US" b="1" dirty="0"/>
              <a:t>Import</a:t>
            </a:r>
            <a:r>
              <a:rPr lang="en-US" dirty="0"/>
              <a:t> (selected by default, recommended) and </a:t>
            </a:r>
          </a:p>
          <a:p>
            <a:pPr lvl="1"/>
            <a:r>
              <a:rPr lang="en-US" b="1" dirty="0" err="1"/>
              <a:t>DirectQuery</a:t>
            </a:r>
            <a:r>
              <a:rPr lang="en-US" dirty="0"/>
              <a:t> </a:t>
            </a:r>
          </a:p>
          <a:p>
            <a:r>
              <a:rPr lang="en-US" dirty="0"/>
              <a:t>When you use the </a:t>
            </a:r>
            <a:r>
              <a:rPr lang="en-US" dirty="0" err="1">
                <a:solidFill>
                  <a:srgbClr val="FF0000"/>
                </a:solidFill>
              </a:rPr>
              <a:t>DirectQuery</a:t>
            </a:r>
            <a:r>
              <a:rPr lang="en-US" dirty="0">
                <a:solidFill>
                  <a:srgbClr val="FF0000"/>
                </a:solidFill>
              </a:rPr>
              <a:t> option</a:t>
            </a:r>
            <a:r>
              <a:rPr lang="en-US" dirty="0"/>
              <a:t>, data is not imported from SQL Server into the data model of your SQL Server report. </a:t>
            </a:r>
          </a:p>
          <a:p>
            <a:r>
              <a:rPr lang="en-US" dirty="0"/>
              <a:t>Instead, when the report creator configures visuals in Power BI Desktop, the actual data source is always queried, not an imported copy.</a:t>
            </a:r>
          </a:p>
          <a:p>
            <a:r>
              <a:rPr lang="en-US" dirty="0">
                <a:solidFill>
                  <a:srgbClr val="FF0000"/>
                </a:solidFill>
              </a:rPr>
              <a:t>Thus, performance of the SQL Server instance will have a big impact on the user experience.</a:t>
            </a:r>
          </a:p>
          <a:p>
            <a:r>
              <a:rPr lang="en-US" dirty="0" err="1"/>
              <a:t>DirectQuery</a:t>
            </a:r>
            <a:r>
              <a:rPr lang="en-US" dirty="0"/>
              <a:t> is a useful option when reports require very up-to-date information</a:t>
            </a:r>
          </a:p>
          <a:p>
            <a:r>
              <a:rPr lang="en-US" dirty="0"/>
              <a:t>It is also a good solution where the dataset is too large to be imported into Power BI.</a:t>
            </a:r>
          </a:p>
          <a:p>
            <a:r>
              <a:rPr lang="en-US" dirty="0"/>
              <a:t>Set the Data Connectivity mode to </a:t>
            </a:r>
            <a:r>
              <a:rPr lang="en-US" b="1" dirty="0"/>
              <a:t>Import</a:t>
            </a:r>
            <a:r>
              <a:rPr lang="en-US" dirty="0"/>
              <a:t>.</a:t>
            </a:r>
          </a:p>
        </p:txBody>
      </p:sp>
    </p:spTree>
    <p:extLst>
      <p:ext uri="{BB962C8B-B14F-4D97-AF65-F5344CB8AC3E}">
        <p14:creationId xmlns:p14="http://schemas.microsoft.com/office/powerpoint/2010/main" val="12823005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0A6A3-67D6-4CFD-B673-C56E329A59FE}"/>
              </a:ext>
            </a:extLst>
          </p:cNvPr>
          <p:cNvSpPr>
            <a:spLocks noGrp="1"/>
          </p:cNvSpPr>
          <p:nvPr>
            <p:ph type="title"/>
          </p:nvPr>
        </p:nvSpPr>
        <p:spPr/>
        <p:txBody>
          <a:bodyPr/>
          <a:lstStyle/>
          <a:p>
            <a:r>
              <a:rPr lang="en-ZA" dirty="0"/>
              <a:t>Importing SQL Server Views</a:t>
            </a:r>
          </a:p>
        </p:txBody>
      </p:sp>
      <p:sp>
        <p:nvSpPr>
          <p:cNvPr id="3" name="Content Placeholder 2">
            <a:extLst>
              <a:ext uri="{FF2B5EF4-FFF2-40B4-BE49-F238E27FC236}">
                <a16:creationId xmlns:a16="http://schemas.microsoft.com/office/drawing/2014/main" id="{C8ECE1C3-B294-4610-9115-94A0411B9083}"/>
              </a:ext>
            </a:extLst>
          </p:cNvPr>
          <p:cNvSpPr>
            <a:spLocks noGrp="1"/>
          </p:cNvSpPr>
          <p:nvPr>
            <p:ph idx="1"/>
          </p:nvPr>
        </p:nvSpPr>
        <p:spPr/>
        <p:txBody>
          <a:bodyPr/>
          <a:lstStyle/>
          <a:p>
            <a:r>
              <a:rPr lang="en-US" dirty="0"/>
              <a:t>Click on the Advanced options button and make sure that that Navigate using Full Hierarchy is checked. </a:t>
            </a:r>
          </a:p>
          <a:p>
            <a:r>
              <a:rPr lang="en-US" dirty="0"/>
              <a:t>This causes Power BI to display all objects in easily recognizable groups, making it much easier to find stuff.</a:t>
            </a:r>
          </a:p>
          <a:p>
            <a:r>
              <a:rPr lang="en-US" dirty="0"/>
              <a:t>Click </a:t>
            </a:r>
            <a:r>
              <a:rPr lang="en-US" b="1" dirty="0"/>
              <a:t>OK</a:t>
            </a:r>
            <a:r>
              <a:rPr lang="en-US" dirty="0"/>
              <a:t>.</a:t>
            </a:r>
            <a:endParaRPr lang="en-ZA" dirty="0"/>
          </a:p>
        </p:txBody>
      </p:sp>
      <p:pic>
        <p:nvPicPr>
          <p:cNvPr id="5" name="Picture 4">
            <a:extLst>
              <a:ext uri="{FF2B5EF4-FFF2-40B4-BE49-F238E27FC236}">
                <a16:creationId xmlns:a16="http://schemas.microsoft.com/office/drawing/2014/main" id="{32E3A9F3-0739-4381-9BAE-333BAADABDB0}"/>
              </a:ext>
            </a:extLst>
          </p:cNvPr>
          <p:cNvPicPr>
            <a:picLocks noChangeAspect="1"/>
          </p:cNvPicPr>
          <p:nvPr/>
        </p:nvPicPr>
        <p:blipFill>
          <a:blip r:embed="rId2"/>
          <a:stretch>
            <a:fillRect/>
          </a:stretch>
        </p:blipFill>
        <p:spPr>
          <a:xfrm>
            <a:off x="1786124" y="4005245"/>
            <a:ext cx="9567676" cy="2075746"/>
          </a:xfrm>
          <a:prstGeom prst="rect">
            <a:avLst/>
          </a:prstGeom>
        </p:spPr>
      </p:pic>
    </p:spTree>
    <p:extLst>
      <p:ext uri="{BB962C8B-B14F-4D97-AF65-F5344CB8AC3E}">
        <p14:creationId xmlns:p14="http://schemas.microsoft.com/office/powerpoint/2010/main" val="1522819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5ED44-F0D8-4FA6-B92C-BD2B35ED0AB6}"/>
              </a:ext>
            </a:extLst>
          </p:cNvPr>
          <p:cNvSpPr>
            <a:spLocks noGrp="1"/>
          </p:cNvSpPr>
          <p:nvPr>
            <p:ph type="title"/>
          </p:nvPr>
        </p:nvSpPr>
        <p:spPr/>
        <p:txBody>
          <a:bodyPr/>
          <a:lstStyle/>
          <a:p>
            <a:r>
              <a:rPr lang="en-ZA"/>
              <a:t>Authentication Mode</a:t>
            </a:r>
            <a:br>
              <a:rPr lang="en-ZA"/>
            </a:br>
            <a:endParaRPr lang="en-ZA" dirty="0"/>
          </a:p>
        </p:txBody>
      </p:sp>
      <p:sp>
        <p:nvSpPr>
          <p:cNvPr id="3" name="Content Placeholder 2">
            <a:extLst>
              <a:ext uri="{FF2B5EF4-FFF2-40B4-BE49-F238E27FC236}">
                <a16:creationId xmlns:a16="http://schemas.microsoft.com/office/drawing/2014/main" id="{700AB17D-924C-47F0-BABA-3025414BACDF}"/>
              </a:ext>
            </a:extLst>
          </p:cNvPr>
          <p:cNvSpPr>
            <a:spLocks noGrp="1"/>
          </p:cNvSpPr>
          <p:nvPr>
            <p:ph idx="1"/>
          </p:nvPr>
        </p:nvSpPr>
        <p:spPr>
          <a:xfrm>
            <a:off x="838200" y="1825625"/>
            <a:ext cx="3648740" cy="4351338"/>
          </a:xfrm>
        </p:spPr>
        <p:txBody>
          <a:bodyPr>
            <a:normAutofit fontScale="70000" lnSpcReduction="20000"/>
          </a:bodyPr>
          <a:lstStyle/>
          <a:p>
            <a:r>
              <a:rPr lang="en-US" dirty="0"/>
              <a:t>When you connect to SQL Server, you need to specify the authentication mode you wish to use. </a:t>
            </a:r>
          </a:p>
          <a:p>
            <a:r>
              <a:rPr lang="en-US" dirty="0"/>
              <a:t>There are three options: Windows, Database and Microsoft account.</a:t>
            </a:r>
          </a:p>
          <a:p>
            <a:r>
              <a:rPr lang="en-US" dirty="0"/>
              <a:t>The default selection, Windows, should be selected. </a:t>
            </a:r>
          </a:p>
          <a:p>
            <a:r>
              <a:rPr lang="en-US" dirty="0">
                <a:solidFill>
                  <a:srgbClr val="FF0000"/>
                </a:solidFill>
              </a:rPr>
              <a:t>Click the Connect </a:t>
            </a:r>
            <a:r>
              <a:rPr lang="en-US" dirty="0"/>
              <a:t>button to advance to the next screen. </a:t>
            </a:r>
          </a:p>
          <a:p>
            <a:r>
              <a:rPr lang="en-US" dirty="0"/>
              <a:t>If you receive a message (“</a:t>
            </a:r>
            <a:r>
              <a:rPr lang="en-US" dirty="0">
                <a:solidFill>
                  <a:srgbClr val="FF0000"/>
                </a:solidFill>
              </a:rPr>
              <a:t>We were unable to connect to the data source using an encrypted connection”), </a:t>
            </a:r>
            <a:r>
              <a:rPr lang="en-US" dirty="0"/>
              <a:t>click </a:t>
            </a:r>
            <a:r>
              <a:rPr lang="en-US" b="1" dirty="0"/>
              <a:t>OK</a:t>
            </a:r>
            <a:r>
              <a:rPr lang="en-US" dirty="0"/>
              <a:t> to dismiss it</a:t>
            </a:r>
          </a:p>
          <a:p>
            <a:endParaRPr lang="en-ZA" dirty="0"/>
          </a:p>
        </p:txBody>
      </p:sp>
      <p:pic>
        <p:nvPicPr>
          <p:cNvPr id="5" name="Picture 4">
            <a:extLst>
              <a:ext uri="{FF2B5EF4-FFF2-40B4-BE49-F238E27FC236}">
                <a16:creationId xmlns:a16="http://schemas.microsoft.com/office/drawing/2014/main" id="{98561E89-2F1B-4EC4-8518-F0B596BC4600}"/>
              </a:ext>
            </a:extLst>
          </p:cNvPr>
          <p:cNvPicPr>
            <a:picLocks noChangeAspect="1"/>
          </p:cNvPicPr>
          <p:nvPr/>
        </p:nvPicPr>
        <p:blipFill>
          <a:blip r:embed="rId2"/>
          <a:stretch>
            <a:fillRect/>
          </a:stretch>
        </p:blipFill>
        <p:spPr>
          <a:xfrm>
            <a:off x="4486940" y="1683650"/>
            <a:ext cx="7575576" cy="4107761"/>
          </a:xfrm>
          <a:prstGeom prst="rect">
            <a:avLst/>
          </a:prstGeom>
        </p:spPr>
      </p:pic>
    </p:spTree>
    <p:extLst>
      <p:ext uri="{BB962C8B-B14F-4D97-AF65-F5344CB8AC3E}">
        <p14:creationId xmlns:p14="http://schemas.microsoft.com/office/powerpoint/2010/main" val="1779745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80659-A02F-4D7C-B8FE-C15B041A3466}"/>
              </a:ext>
            </a:extLst>
          </p:cNvPr>
          <p:cNvSpPr>
            <a:spLocks noGrp="1"/>
          </p:cNvSpPr>
          <p:nvPr>
            <p:ph type="title"/>
          </p:nvPr>
        </p:nvSpPr>
        <p:spPr/>
        <p:txBody>
          <a:bodyPr/>
          <a:lstStyle/>
          <a:p>
            <a:r>
              <a:rPr lang="en-ZA" dirty="0"/>
              <a:t>Importing SQL Server Views</a:t>
            </a:r>
          </a:p>
        </p:txBody>
      </p:sp>
      <p:sp>
        <p:nvSpPr>
          <p:cNvPr id="3" name="Content Placeholder 2">
            <a:extLst>
              <a:ext uri="{FF2B5EF4-FFF2-40B4-BE49-F238E27FC236}">
                <a16:creationId xmlns:a16="http://schemas.microsoft.com/office/drawing/2014/main" id="{6AAA217D-9AAC-40A9-BEBE-3E1C68038B53}"/>
              </a:ext>
            </a:extLst>
          </p:cNvPr>
          <p:cNvSpPr>
            <a:spLocks noGrp="1"/>
          </p:cNvSpPr>
          <p:nvPr>
            <p:ph idx="1"/>
          </p:nvPr>
        </p:nvSpPr>
        <p:spPr>
          <a:xfrm>
            <a:off x="838200" y="1825625"/>
            <a:ext cx="4435549" cy="4351338"/>
          </a:xfrm>
        </p:spPr>
        <p:txBody>
          <a:bodyPr>
            <a:normAutofit/>
          </a:bodyPr>
          <a:lstStyle/>
          <a:p>
            <a:r>
              <a:rPr lang="en-US" dirty="0"/>
              <a:t>In the Navigator window, use the arrows on the left to expand, first, the SQL Server instance, then </a:t>
            </a:r>
            <a:r>
              <a:rPr lang="en-US" i="1" dirty="0"/>
              <a:t>Northwind</a:t>
            </a:r>
            <a:r>
              <a:rPr lang="en-US" dirty="0"/>
              <a:t> &gt; </a:t>
            </a:r>
            <a:r>
              <a:rPr lang="en-US" i="1" dirty="0" err="1"/>
              <a:t>View_name</a:t>
            </a:r>
            <a:r>
              <a:rPr lang="en-US" i="1" dirty="0"/>
              <a:t> </a:t>
            </a:r>
            <a:r>
              <a:rPr lang="en-US" dirty="0"/>
              <a:t>(the name of our view). </a:t>
            </a:r>
          </a:p>
          <a:p>
            <a:r>
              <a:rPr lang="en-US" dirty="0"/>
              <a:t>Click in the checkboxes next to each of the views to activate them, then click the </a:t>
            </a:r>
            <a:r>
              <a:rPr lang="en-US" b="1" dirty="0"/>
              <a:t>Load</a:t>
            </a:r>
            <a:r>
              <a:rPr lang="en-US" dirty="0"/>
              <a:t> button.</a:t>
            </a:r>
          </a:p>
        </p:txBody>
      </p:sp>
      <p:pic>
        <p:nvPicPr>
          <p:cNvPr id="5" name="Picture 4">
            <a:extLst>
              <a:ext uri="{FF2B5EF4-FFF2-40B4-BE49-F238E27FC236}">
                <a16:creationId xmlns:a16="http://schemas.microsoft.com/office/drawing/2014/main" id="{25C95D27-AED1-49FA-886C-CD03E430387F}"/>
              </a:ext>
            </a:extLst>
          </p:cNvPr>
          <p:cNvPicPr>
            <a:picLocks noChangeAspect="1"/>
          </p:cNvPicPr>
          <p:nvPr/>
        </p:nvPicPr>
        <p:blipFill>
          <a:blip r:embed="rId2"/>
          <a:stretch>
            <a:fillRect/>
          </a:stretch>
        </p:blipFill>
        <p:spPr>
          <a:xfrm>
            <a:off x="5601087" y="1656478"/>
            <a:ext cx="5692462" cy="4520485"/>
          </a:xfrm>
          <a:prstGeom prst="rect">
            <a:avLst/>
          </a:prstGeom>
        </p:spPr>
      </p:pic>
    </p:spTree>
    <p:extLst>
      <p:ext uri="{BB962C8B-B14F-4D97-AF65-F5344CB8AC3E}">
        <p14:creationId xmlns:p14="http://schemas.microsoft.com/office/powerpoint/2010/main" val="18996276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FEC9E0-177F-4AAE-8E20-EE64B8B98800}"/>
              </a:ext>
            </a:extLst>
          </p:cNvPr>
          <p:cNvSpPr>
            <a:spLocks noGrp="1"/>
          </p:cNvSpPr>
          <p:nvPr>
            <p:ph type="title"/>
          </p:nvPr>
        </p:nvSpPr>
        <p:spPr/>
        <p:txBody>
          <a:bodyPr/>
          <a:lstStyle/>
          <a:p>
            <a:r>
              <a:rPr lang="en-ZA" dirty="0"/>
              <a:t>Importing SQL Server Views</a:t>
            </a:r>
          </a:p>
        </p:txBody>
      </p:sp>
      <p:sp>
        <p:nvSpPr>
          <p:cNvPr id="3" name="Content Placeholder 2">
            <a:extLst>
              <a:ext uri="{FF2B5EF4-FFF2-40B4-BE49-F238E27FC236}">
                <a16:creationId xmlns:a16="http://schemas.microsoft.com/office/drawing/2014/main" id="{B5CCF454-2CAC-408E-8585-FBC44832AC08}"/>
              </a:ext>
            </a:extLst>
          </p:cNvPr>
          <p:cNvSpPr>
            <a:spLocks noGrp="1"/>
          </p:cNvSpPr>
          <p:nvPr>
            <p:ph idx="1"/>
          </p:nvPr>
        </p:nvSpPr>
        <p:spPr>
          <a:xfrm>
            <a:off x="838201" y="1825625"/>
            <a:ext cx="4159102" cy="3937222"/>
          </a:xfrm>
        </p:spPr>
        <p:txBody>
          <a:bodyPr>
            <a:normAutofit lnSpcReduction="10000"/>
          </a:bodyPr>
          <a:lstStyle/>
          <a:p>
            <a:r>
              <a:rPr lang="en-US" dirty="0"/>
              <a:t>Once the data has been loaded into Power BI, click on the Relationships button on the left of the screen, and you will see that Power BI has automatically created relationships between each of the four dimension tables and the main fact table.</a:t>
            </a:r>
          </a:p>
          <a:p>
            <a:endParaRPr lang="en-US" dirty="0"/>
          </a:p>
        </p:txBody>
      </p:sp>
      <p:pic>
        <p:nvPicPr>
          <p:cNvPr id="5" name="Picture 4">
            <a:extLst>
              <a:ext uri="{FF2B5EF4-FFF2-40B4-BE49-F238E27FC236}">
                <a16:creationId xmlns:a16="http://schemas.microsoft.com/office/drawing/2014/main" id="{D238CCED-1C3A-4F4F-A138-3D8B77939012}"/>
              </a:ext>
            </a:extLst>
          </p:cNvPr>
          <p:cNvPicPr>
            <a:picLocks noChangeAspect="1"/>
          </p:cNvPicPr>
          <p:nvPr/>
        </p:nvPicPr>
        <p:blipFill>
          <a:blip r:embed="rId2"/>
          <a:stretch>
            <a:fillRect/>
          </a:stretch>
        </p:blipFill>
        <p:spPr>
          <a:xfrm>
            <a:off x="5781066" y="1907481"/>
            <a:ext cx="5074276" cy="3773510"/>
          </a:xfrm>
          <a:prstGeom prst="rect">
            <a:avLst/>
          </a:prstGeom>
        </p:spPr>
      </p:pic>
    </p:spTree>
    <p:extLst>
      <p:ext uri="{BB962C8B-B14F-4D97-AF65-F5344CB8AC3E}">
        <p14:creationId xmlns:p14="http://schemas.microsoft.com/office/powerpoint/2010/main" val="17809284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F5C76-2F0F-4D5A-AD7F-DE75857B08A0}"/>
              </a:ext>
            </a:extLst>
          </p:cNvPr>
          <p:cNvSpPr>
            <a:spLocks noGrp="1"/>
          </p:cNvSpPr>
          <p:nvPr>
            <p:ph type="title"/>
          </p:nvPr>
        </p:nvSpPr>
        <p:spPr/>
        <p:txBody>
          <a:bodyPr/>
          <a:lstStyle/>
          <a:p>
            <a:r>
              <a:rPr lang="en-ZA" dirty="0"/>
              <a:t>Enhancing the Data Model</a:t>
            </a:r>
          </a:p>
        </p:txBody>
      </p:sp>
      <p:sp>
        <p:nvSpPr>
          <p:cNvPr id="3" name="Content Placeholder 2">
            <a:extLst>
              <a:ext uri="{FF2B5EF4-FFF2-40B4-BE49-F238E27FC236}">
                <a16:creationId xmlns:a16="http://schemas.microsoft.com/office/drawing/2014/main" id="{3F732238-C909-4807-886C-07A75579E401}"/>
              </a:ext>
            </a:extLst>
          </p:cNvPr>
          <p:cNvSpPr>
            <a:spLocks noGrp="1"/>
          </p:cNvSpPr>
          <p:nvPr>
            <p:ph idx="1"/>
          </p:nvPr>
        </p:nvSpPr>
        <p:spPr/>
        <p:txBody>
          <a:bodyPr>
            <a:normAutofit fontScale="92500" lnSpcReduction="10000"/>
          </a:bodyPr>
          <a:lstStyle/>
          <a:p>
            <a:r>
              <a:rPr lang="en-US" dirty="0"/>
              <a:t>By creating views in SQL Server, we have kick-started our data modelling; we can now use the three DAX calculation options in the </a:t>
            </a:r>
            <a:r>
              <a:rPr lang="en-US" b="1" dirty="0"/>
              <a:t>Model</a:t>
            </a:r>
            <a:r>
              <a:rPr lang="en-US" dirty="0"/>
              <a:t> tab (measures, calculated columns and calculated tables) to complete the data model.</a:t>
            </a:r>
          </a:p>
          <a:p>
            <a:r>
              <a:rPr lang="en-US" dirty="0"/>
              <a:t>Let us add </a:t>
            </a:r>
            <a:r>
              <a:rPr lang="en-US" b="1" dirty="0"/>
              <a:t>Date</a:t>
            </a:r>
            <a:r>
              <a:rPr lang="en-US" dirty="0"/>
              <a:t> table to the data model</a:t>
            </a:r>
          </a:p>
          <a:p>
            <a:r>
              <a:rPr lang="en-US" dirty="0"/>
              <a:t>Switch to data view by clicking on the Data button on the left of your screen</a:t>
            </a:r>
          </a:p>
          <a:p>
            <a:r>
              <a:rPr lang="en-US" dirty="0">
                <a:solidFill>
                  <a:srgbClr val="FF0000"/>
                </a:solidFill>
              </a:rPr>
              <a:t>Click on New Table</a:t>
            </a:r>
            <a:r>
              <a:rPr lang="en-US" dirty="0"/>
              <a:t> to use a DAX formula to create a dynamic data table. create a date table consisting of a single column of dates starting from the first day of the earliest year in our orders table and ending on the last day of the final year.</a:t>
            </a:r>
            <a:endParaRPr lang="en-ZA" dirty="0"/>
          </a:p>
        </p:txBody>
      </p:sp>
    </p:spTree>
    <p:extLst>
      <p:ext uri="{BB962C8B-B14F-4D97-AF65-F5344CB8AC3E}">
        <p14:creationId xmlns:p14="http://schemas.microsoft.com/office/powerpoint/2010/main" val="4621590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D6BDA-A463-4DFF-8621-2C60DF976BF8}"/>
              </a:ext>
            </a:extLst>
          </p:cNvPr>
          <p:cNvSpPr>
            <a:spLocks noGrp="1"/>
          </p:cNvSpPr>
          <p:nvPr>
            <p:ph type="title"/>
          </p:nvPr>
        </p:nvSpPr>
        <p:spPr/>
        <p:txBody>
          <a:bodyPr/>
          <a:lstStyle/>
          <a:p>
            <a:r>
              <a:rPr lang="en-ZA" dirty="0"/>
              <a:t>Enhancing the Data Model</a:t>
            </a:r>
          </a:p>
        </p:txBody>
      </p:sp>
      <p:sp>
        <p:nvSpPr>
          <p:cNvPr id="3" name="Content Placeholder 2">
            <a:extLst>
              <a:ext uri="{FF2B5EF4-FFF2-40B4-BE49-F238E27FC236}">
                <a16:creationId xmlns:a16="http://schemas.microsoft.com/office/drawing/2014/main" id="{0BCB30B3-DE40-4D5D-92D3-121E815188F9}"/>
              </a:ext>
            </a:extLst>
          </p:cNvPr>
          <p:cNvSpPr>
            <a:spLocks noGrp="1"/>
          </p:cNvSpPr>
          <p:nvPr>
            <p:ph idx="1"/>
          </p:nvPr>
        </p:nvSpPr>
        <p:spPr/>
        <p:txBody>
          <a:bodyPr/>
          <a:lstStyle/>
          <a:p>
            <a:r>
              <a:rPr lang="en-US" dirty="0"/>
              <a:t>Enter the following DAX formula:</a:t>
            </a:r>
          </a:p>
          <a:p>
            <a:pPr marL="457200" lvl="1" indent="0">
              <a:buNone/>
            </a:pPr>
            <a:r>
              <a:rPr lang="en-US" sz="1400" b="0" i="0" u="none" strike="noStrike" baseline="0" dirty="0">
                <a:solidFill>
                  <a:srgbClr val="FF0000"/>
                </a:solidFill>
                <a:latin typeface="Lucida Console" panose="020B0609040504020204" pitchFamily="49" charset="0"/>
              </a:rPr>
              <a:t>Dates Table = CALENDAR ( </a:t>
            </a:r>
          </a:p>
          <a:p>
            <a:pPr marL="457200" lvl="1" indent="0">
              <a:buNone/>
            </a:pPr>
            <a:r>
              <a:rPr lang="en-US" sz="1400" b="0" i="0" u="none" strike="noStrike" baseline="0" dirty="0">
                <a:solidFill>
                  <a:srgbClr val="FF0000"/>
                </a:solidFill>
                <a:latin typeface="Lucida Console" panose="020B0609040504020204" pitchFamily="49" charset="0"/>
              </a:rPr>
              <a:t>DATE ( YEAR ( MIN ( Orders[</a:t>
            </a:r>
            <a:r>
              <a:rPr lang="en-US" sz="1400" b="0" i="0" u="none" strike="noStrike" baseline="0" dirty="0" err="1">
                <a:solidFill>
                  <a:srgbClr val="FF0000"/>
                </a:solidFill>
                <a:latin typeface="Lucida Console" panose="020B0609040504020204" pitchFamily="49" charset="0"/>
              </a:rPr>
              <a:t>OrderDate</a:t>
            </a:r>
            <a:r>
              <a:rPr lang="en-US" sz="1400" b="0" i="0" u="none" strike="noStrike" baseline="0" dirty="0">
                <a:solidFill>
                  <a:srgbClr val="FF0000"/>
                </a:solidFill>
                <a:latin typeface="Lucida Console" panose="020B0609040504020204" pitchFamily="49" charset="0"/>
              </a:rPr>
              <a:t>] ) ), 1, 1 ), </a:t>
            </a:r>
          </a:p>
          <a:p>
            <a:pPr marL="457200" lvl="1" indent="0">
              <a:buNone/>
            </a:pPr>
            <a:r>
              <a:rPr lang="en-US" sz="1400" b="0" i="0" u="none" strike="noStrike" baseline="0" dirty="0">
                <a:solidFill>
                  <a:srgbClr val="FF0000"/>
                </a:solidFill>
                <a:latin typeface="Lucida Console" panose="020B0609040504020204" pitchFamily="49" charset="0"/>
              </a:rPr>
              <a:t>DATE ( YEAR ( MAX (Orders[</a:t>
            </a:r>
            <a:r>
              <a:rPr lang="en-US" sz="1400" b="0" i="0" u="none" strike="noStrike" baseline="0" dirty="0" err="1">
                <a:solidFill>
                  <a:srgbClr val="FF0000"/>
                </a:solidFill>
                <a:latin typeface="Lucida Console" panose="020B0609040504020204" pitchFamily="49" charset="0"/>
              </a:rPr>
              <a:t>OrderDate</a:t>
            </a:r>
            <a:r>
              <a:rPr lang="en-US" sz="1400" b="0" i="0" u="none" strike="noStrike" baseline="0" dirty="0">
                <a:solidFill>
                  <a:srgbClr val="FF0000"/>
                </a:solidFill>
                <a:latin typeface="Lucida Console" panose="020B0609040504020204" pitchFamily="49" charset="0"/>
              </a:rPr>
              <a:t>] ) ), 1, 1 ) </a:t>
            </a:r>
          </a:p>
          <a:p>
            <a:pPr marL="457200" lvl="1" indent="0">
              <a:buNone/>
            </a:pPr>
            <a:r>
              <a:rPr lang="en-US" sz="1400" b="0" i="0" u="none" strike="noStrike" baseline="0" dirty="0">
                <a:solidFill>
                  <a:srgbClr val="FF0000"/>
                </a:solidFill>
                <a:latin typeface="Lucida Console" panose="020B0609040504020204" pitchFamily="49" charset="0"/>
              </a:rPr>
              <a:t>) </a:t>
            </a:r>
          </a:p>
          <a:p>
            <a:r>
              <a:rPr lang="en-US" dirty="0"/>
              <a:t>This formula creates a single column table consisting of an uninterrupted series of dates within the specified time frame.</a:t>
            </a:r>
          </a:p>
          <a:p>
            <a:r>
              <a:rPr lang="en-US" dirty="0"/>
              <a:t>Add further columns to complete the date table; by  creating a few key columns.</a:t>
            </a:r>
          </a:p>
          <a:p>
            <a:endParaRPr lang="en-ZA" dirty="0"/>
          </a:p>
        </p:txBody>
      </p:sp>
    </p:spTree>
    <p:extLst>
      <p:ext uri="{BB962C8B-B14F-4D97-AF65-F5344CB8AC3E}">
        <p14:creationId xmlns:p14="http://schemas.microsoft.com/office/powerpoint/2010/main" val="19690444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4A13E-0ADE-46FD-8A05-D55444D3F502}"/>
              </a:ext>
            </a:extLst>
          </p:cNvPr>
          <p:cNvSpPr>
            <a:spLocks noGrp="1"/>
          </p:cNvSpPr>
          <p:nvPr>
            <p:ph type="title"/>
          </p:nvPr>
        </p:nvSpPr>
        <p:spPr/>
        <p:txBody>
          <a:bodyPr/>
          <a:lstStyle/>
          <a:p>
            <a:r>
              <a:rPr lang="en-ZA" dirty="0"/>
              <a:t>Enhancing the Data Model</a:t>
            </a:r>
          </a:p>
        </p:txBody>
      </p:sp>
      <p:sp>
        <p:nvSpPr>
          <p:cNvPr id="3" name="Content Placeholder 2">
            <a:extLst>
              <a:ext uri="{FF2B5EF4-FFF2-40B4-BE49-F238E27FC236}">
                <a16:creationId xmlns:a16="http://schemas.microsoft.com/office/drawing/2014/main" id="{8E6AB9EE-8CD3-4C6F-BEAA-E3F86BE5062D}"/>
              </a:ext>
            </a:extLst>
          </p:cNvPr>
          <p:cNvSpPr>
            <a:spLocks noGrp="1"/>
          </p:cNvSpPr>
          <p:nvPr>
            <p:ph idx="1"/>
          </p:nvPr>
        </p:nvSpPr>
        <p:spPr>
          <a:xfrm>
            <a:off x="838200" y="1825625"/>
            <a:ext cx="5371214" cy="4351338"/>
          </a:xfrm>
        </p:spPr>
        <p:txBody>
          <a:bodyPr>
            <a:normAutofit fontScale="92500" lnSpcReduction="10000"/>
          </a:bodyPr>
          <a:lstStyle/>
          <a:p>
            <a:r>
              <a:rPr lang="en-US" dirty="0"/>
              <a:t>Use the </a:t>
            </a:r>
            <a:r>
              <a:rPr lang="en-US" dirty="0">
                <a:solidFill>
                  <a:srgbClr val="FF0000"/>
                </a:solidFill>
              </a:rPr>
              <a:t>New Column </a:t>
            </a:r>
            <a:r>
              <a:rPr lang="en-US" dirty="0"/>
              <a:t>command to add four columns to the table, using the following formulas:</a:t>
            </a:r>
          </a:p>
          <a:p>
            <a:pPr marL="0" indent="0">
              <a:buNone/>
            </a:pPr>
            <a:endParaRPr lang="en-US" dirty="0"/>
          </a:p>
          <a:p>
            <a:pPr marL="0" indent="0">
              <a:buNone/>
            </a:pPr>
            <a:r>
              <a:rPr lang="en-US" sz="1400" dirty="0">
                <a:solidFill>
                  <a:srgbClr val="FF0000"/>
                </a:solidFill>
                <a:latin typeface="Lucida Console" panose="020B0609040504020204" pitchFamily="49" charset="0"/>
              </a:rPr>
              <a:t>Year = YEAR('Dates Table'[Date])</a:t>
            </a:r>
          </a:p>
          <a:p>
            <a:pPr marL="0" indent="0">
              <a:buNone/>
            </a:pPr>
            <a:r>
              <a:rPr lang="en-US" sz="1400" dirty="0">
                <a:solidFill>
                  <a:srgbClr val="FF0000"/>
                </a:solidFill>
                <a:latin typeface="Lucida Console" panose="020B0609040504020204" pitchFamily="49" charset="0"/>
              </a:rPr>
              <a:t>Quarter = FORMAT('Dates Table'[Date], "Q")</a:t>
            </a:r>
          </a:p>
          <a:p>
            <a:pPr marL="0" indent="0">
              <a:buNone/>
            </a:pPr>
            <a:r>
              <a:rPr lang="en-US" sz="1400" dirty="0">
                <a:solidFill>
                  <a:srgbClr val="FF0000"/>
                </a:solidFill>
                <a:latin typeface="Lucida Console" panose="020B0609040504020204" pitchFamily="49" charset="0"/>
              </a:rPr>
              <a:t>Month Num = MONTH('Dates Table'[Date])</a:t>
            </a:r>
          </a:p>
          <a:p>
            <a:pPr marL="0" indent="0">
              <a:buNone/>
            </a:pPr>
            <a:r>
              <a:rPr lang="en-US" sz="1400" dirty="0">
                <a:solidFill>
                  <a:srgbClr val="FF0000"/>
                </a:solidFill>
                <a:latin typeface="Lucida Console" panose="020B0609040504020204" pitchFamily="49" charset="0"/>
              </a:rPr>
              <a:t>Month = FORMAT('Dates Table'[Date], "MMMM")</a:t>
            </a:r>
          </a:p>
          <a:p>
            <a:pPr marL="0" indent="0">
              <a:buNone/>
            </a:pPr>
            <a:endParaRPr lang="en-US" sz="1400" dirty="0">
              <a:solidFill>
                <a:srgbClr val="FF0000"/>
              </a:solidFill>
              <a:latin typeface="Lucida Console" panose="020B0609040504020204" pitchFamily="49" charset="0"/>
            </a:endParaRPr>
          </a:p>
          <a:p>
            <a:r>
              <a:rPr lang="en-US" dirty="0"/>
              <a:t>When done click </a:t>
            </a:r>
            <a:r>
              <a:rPr lang="en-US" dirty="0">
                <a:solidFill>
                  <a:srgbClr val="FF0000"/>
                </a:solidFill>
              </a:rPr>
              <a:t>Mark as Date Table </a:t>
            </a:r>
            <a:r>
              <a:rPr lang="en-US" dirty="0"/>
              <a:t>on the Table context ribbon and choose </a:t>
            </a:r>
            <a:r>
              <a:rPr lang="en-US" i="1" dirty="0"/>
              <a:t>Date</a:t>
            </a:r>
            <a:r>
              <a:rPr lang="en-US" dirty="0"/>
              <a:t> as the date column</a:t>
            </a:r>
          </a:p>
          <a:p>
            <a:pPr marL="0" indent="0">
              <a:buNone/>
            </a:pPr>
            <a:endParaRPr lang="en-ZA" sz="1400" dirty="0">
              <a:solidFill>
                <a:srgbClr val="FF0000"/>
              </a:solidFill>
              <a:latin typeface="Lucida Console" panose="020B0609040504020204" pitchFamily="49" charset="0"/>
            </a:endParaRPr>
          </a:p>
        </p:txBody>
      </p:sp>
      <p:pic>
        <p:nvPicPr>
          <p:cNvPr id="5" name="Picture 4">
            <a:extLst>
              <a:ext uri="{FF2B5EF4-FFF2-40B4-BE49-F238E27FC236}">
                <a16:creationId xmlns:a16="http://schemas.microsoft.com/office/drawing/2014/main" id="{7E48626F-C191-4070-9250-657F227DA2AF}"/>
              </a:ext>
            </a:extLst>
          </p:cNvPr>
          <p:cNvPicPr>
            <a:picLocks noChangeAspect="1"/>
          </p:cNvPicPr>
          <p:nvPr/>
        </p:nvPicPr>
        <p:blipFill>
          <a:blip r:embed="rId2"/>
          <a:stretch>
            <a:fillRect/>
          </a:stretch>
        </p:blipFill>
        <p:spPr>
          <a:xfrm>
            <a:off x="6370949" y="1982598"/>
            <a:ext cx="5302252" cy="1325563"/>
          </a:xfrm>
          <a:prstGeom prst="rect">
            <a:avLst/>
          </a:prstGeom>
        </p:spPr>
      </p:pic>
    </p:spTree>
    <p:extLst>
      <p:ext uri="{BB962C8B-B14F-4D97-AF65-F5344CB8AC3E}">
        <p14:creationId xmlns:p14="http://schemas.microsoft.com/office/powerpoint/2010/main" val="13163569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0308E9E-6C31-4F7F-8818-73E60D317F3A}"/>
              </a:ext>
            </a:extLst>
          </p:cNvPr>
          <p:cNvSpPr>
            <a:spLocks noGrp="1"/>
          </p:cNvSpPr>
          <p:nvPr>
            <p:ph type="title"/>
          </p:nvPr>
        </p:nvSpPr>
        <p:spPr/>
        <p:txBody>
          <a:bodyPr/>
          <a:lstStyle/>
          <a:p>
            <a:r>
              <a:rPr lang="en-US" dirty="0"/>
              <a:t>Creating relationships</a:t>
            </a:r>
            <a:endParaRPr lang="en-ZA" dirty="0"/>
          </a:p>
        </p:txBody>
      </p:sp>
      <p:sp>
        <p:nvSpPr>
          <p:cNvPr id="6" name="Content Placeholder 5">
            <a:extLst>
              <a:ext uri="{FF2B5EF4-FFF2-40B4-BE49-F238E27FC236}">
                <a16:creationId xmlns:a16="http://schemas.microsoft.com/office/drawing/2014/main" id="{423804DA-F2FA-425D-821C-6E9378EAA8A3}"/>
              </a:ext>
            </a:extLst>
          </p:cNvPr>
          <p:cNvSpPr>
            <a:spLocks noGrp="1"/>
          </p:cNvSpPr>
          <p:nvPr>
            <p:ph sz="half" idx="1"/>
          </p:nvPr>
        </p:nvSpPr>
        <p:spPr/>
        <p:txBody>
          <a:bodyPr/>
          <a:lstStyle/>
          <a:p>
            <a:r>
              <a:rPr lang="en-US" dirty="0"/>
              <a:t>Click </a:t>
            </a:r>
            <a:r>
              <a:rPr lang="en-US" i="1" dirty="0" err="1"/>
              <a:t>OrderDate</a:t>
            </a:r>
            <a:r>
              <a:rPr lang="en-US" dirty="0"/>
              <a:t> on the </a:t>
            </a:r>
            <a:r>
              <a:rPr lang="en-US" b="1" dirty="0"/>
              <a:t>Orders</a:t>
            </a:r>
            <a:r>
              <a:rPr lang="en-US" dirty="0"/>
              <a:t> table and drag it to the </a:t>
            </a:r>
            <a:r>
              <a:rPr lang="en-US" i="1" dirty="0"/>
              <a:t>Date</a:t>
            </a:r>
            <a:r>
              <a:rPr lang="en-US" dirty="0"/>
              <a:t> column in the </a:t>
            </a:r>
            <a:r>
              <a:rPr lang="en-US" b="1" dirty="0" err="1"/>
              <a:t>DateTable</a:t>
            </a:r>
            <a:r>
              <a:rPr lang="en-US" dirty="0"/>
              <a:t> to create the relationship</a:t>
            </a:r>
            <a:endParaRPr lang="en-ZA" dirty="0"/>
          </a:p>
        </p:txBody>
      </p:sp>
      <p:pic>
        <p:nvPicPr>
          <p:cNvPr id="9" name="Content Placeholder 8">
            <a:extLst>
              <a:ext uri="{FF2B5EF4-FFF2-40B4-BE49-F238E27FC236}">
                <a16:creationId xmlns:a16="http://schemas.microsoft.com/office/drawing/2014/main" id="{18D31E7B-E723-49B4-8F08-A8465759DE65}"/>
              </a:ext>
            </a:extLst>
          </p:cNvPr>
          <p:cNvPicPr>
            <a:picLocks noGrp="1" noChangeAspect="1"/>
          </p:cNvPicPr>
          <p:nvPr>
            <p:ph sz="half" idx="2"/>
          </p:nvPr>
        </p:nvPicPr>
        <p:blipFill>
          <a:blip r:embed="rId2"/>
          <a:stretch>
            <a:fillRect/>
          </a:stretch>
        </p:blipFill>
        <p:spPr>
          <a:xfrm>
            <a:off x="6096000" y="1825625"/>
            <a:ext cx="5181600" cy="3573006"/>
          </a:xfrm>
        </p:spPr>
      </p:pic>
    </p:spTree>
    <p:extLst>
      <p:ext uri="{BB962C8B-B14F-4D97-AF65-F5344CB8AC3E}">
        <p14:creationId xmlns:p14="http://schemas.microsoft.com/office/powerpoint/2010/main" val="2493796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642DD-1F66-4C44-94B2-205FA942D6F6}"/>
              </a:ext>
            </a:extLst>
          </p:cNvPr>
          <p:cNvSpPr>
            <a:spLocks noGrp="1"/>
          </p:cNvSpPr>
          <p:nvPr>
            <p:ph type="title"/>
          </p:nvPr>
        </p:nvSpPr>
        <p:spPr/>
        <p:txBody>
          <a:bodyPr>
            <a:normAutofit/>
          </a:bodyPr>
          <a:lstStyle/>
          <a:p>
            <a:pPr algn="ctr"/>
            <a:r>
              <a:rPr lang="en-US" dirty="0"/>
              <a:t>Connecting to Data Sources</a:t>
            </a:r>
            <a:endParaRPr lang="en-ZA" dirty="0"/>
          </a:p>
        </p:txBody>
      </p:sp>
      <p:sp>
        <p:nvSpPr>
          <p:cNvPr id="3" name="Text Placeholder 2">
            <a:extLst>
              <a:ext uri="{FF2B5EF4-FFF2-40B4-BE49-F238E27FC236}">
                <a16:creationId xmlns:a16="http://schemas.microsoft.com/office/drawing/2014/main" id="{793EA874-8E1A-4BD6-BEC4-CA0179023A58}"/>
              </a:ext>
            </a:extLst>
          </p:cNvPr>
          <p:cNvSpPr>
            <a:spLocks noGrp="1"/>
          </p:cNvSpPr>
          <p:nvPr>
            <p:ph type="body" idx="1"/>
          </p:nvPr>
        </p:nvSpPr>
        <p:spPr/>
        <p:txBody>
          <a:bodyPr/>
          <a:lstStyle/>
          <a:p>
            <a:pPr algn="ctr"/>
            <a:r>
              <a:rPr lang="en-US" dirty="0"/>
              <a:t>Get data from relational data sources</a:t>
            </a:r>
            <a:endParaRPr lang="en-ZA" dirty="0"/>
          </a:p>
        </p:txBody>
      </p:sp>
    </p:spTree>
    <p:extLst>
      <p:ext uri="{BB962C8B-B14F-4D97-AF65-F5344CB8AC3E}">
        <p14:creationId xmlns:p14="http://schemas.microsoft.com/office/powerpoint/2010/main" val="35158543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E1AB4-5348-4031-8F4E-B1B900D17695}"/>
              </a:ext>
            </a:extLst>
          </p:cNvPr>
          <p:cNvSpPr>
            <a:spLocks noGrp="1"/>
          </p:cNvSpPr>
          <p:nvPr>
            <p:ph type="title"/>
          </p:nvPr>
        </p:nvSpPr>
        <p:spPr/>
        <p:txBody>
          <a:bodyPr/>
          <a:lstStyle/>
          <a:p>
            <a:r>
              <a:rPr lang="en-ZA" dirty="0"/>
              <a:t>Enhancing the Data Model</a:t>
            </a:r>
          </a:p>
        </p:txBody>
      </p:sp>
      <p:sp>
        <p:nvSpPr>
          <p:cNvPr id="3" name="Content Placeholder 2">
            <a:extLst>
              <a:ext uri="{FF2B5EF4-FFF2-40B4-BE49-F238E27FC236}">
                <a16:creationId xmlns:a16="http://schemas.microsoft.com/office/drawing/2014/main" id="{623F0F9A-8C58-4690-A184-877AD93E6367}"/>
              </a:ext>
            </a:extLst>
          </p:cNvPr>
          <p:cNvSpPr>
            <a:spLocks noGrp="1"/>
          </p:cNvSpPr>
          <p:nvPr>
            <p:ph idx="1"/>
          </p:nvPr>
        </p:nvSpPr>
        <p:spPr/>
        <p:txBody>
          <a:bodyPr/>
          <a:lstStyle/>
          <a:p>
            <a:r>
              <a:rPr lang="en-US" dirty="0"/>
              <a:t>Create a relationship between Dates Table and the main Orders table by dragging from Dates </a:t>
            </a:r>
            <a:r>
              <a:rPr lang="en-US" dirty="0">
                <a:solidFill>
                  <a:srgbClr val="FF0000"/>
                </a:solidFill>
              </a:rPr>
              <a:t>Table &gt; Dates </a:t>
            </a:r>
            <a:r>
              <a:rPr lang="en-US" dirty="0"/>
              <a:t>to</a:t>
            </a:r>
            <a:r>
              <a:rPr lang="en-US" dirty="0">
                <a:solidFill>
                  <a:srgbClr val="FF0000"/>
                </a:solidFill>
              </a:rPr>
              <a:t> Order &gt; </a:t>
            </a:r>
            <a:r>
              <a:rPr lang="en-US" dirty="0" err="1">
                <a:solidFill>
                  <a:srgbClr val="FF0000"/>
                </a:solidFill>
              </a:rPr>
              <a:t>OrdersDate</a:t>
            </a:r>
            <a:r>
              <a:rPr lang="en-US" dirty="0">
                <a:solidFill>
                  <a:srgbClr val="FF0000"/>
                </a:solidFill>
              </a:rPr>
              <a:t> </a:t>
            </a:r>
            <a:r>
              <a:rPr lang="en-US" dirty="0"/>
              <a:t>or vice versa.</a:t>
            </a:r>
          </a:p>
          <a:p>
            <a:r>
              <a:rPr lang="en-US" dirty="0"/>
              <a:t>When creating a relationship in an imported data model </a:t>
            </a:r>
            <a:r>
              <a:rPr lang="en-US" dirty="0">
                <a:solidFill>
                  <a:srgbClr val="FF0000"/>
                </a:solidFill>
              </a:rPr>
              <a:t>(as opposed to a </a:t>
            </a:r>
            <a:r>
              <a:rPr lang="en-US" dirty="0" err="1">
                <a:solidFill>
                  <a:srgbClr val="FF0000"/>
                </a:solidFill>
              </a:rPr>
              <a:t>DirectQuery</a:t>
            </a:r>
            <a:r>
              <a:rPr lang="en-US" dirty="0">
                <a:solidFill>
                  <a:srgbClr val="FF0000"/>
                </a:solidFill>
              </a:rPr>
              <a:t> one)</a:t>
            </a:r>
            <a:r>
              <a:rPr lang="en-US" dirty="0"/>
              <a:t>, you can drag in either direction to define the Many-to-one relationships required in Power BI.</a:t>
            </a:r>
          </a:p>
          <a:p>
            <a:endParaRPr lang="en-ZA" dirty="0"/>
          </a:p>
        </p:txBody>
      </p:sp>
    </p:spTree>
    <p:extLst>
      <p:ext uri="{BB962C8B-B14F-4D97-AF65-F5344CB8AC3E}">
        <p14:creationId xmlns:p14="http://schemas.microsoft.com/office/powerpoint/2010/main" val="8402183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654FA-A00B-4BE2-BDE8-C0B2ED6E0EDA}"/>
              </a:ext>
            </a:extLst>
          </p:cNvPr>
          <p:cNvSpPr>
            <a:spLocks noGrp="1"/>
          </p:cNvSpPr>
          <p:nvPr>
            <p:ph type="title"/>
          </p:nvPr>
        </p:nvSpPr>
        <p:spPr/>
        <p:txBody>
          <a:bodyPr/>
          <a:lstStyle/>
          <a:p>
            <a:r>
              <a:rPr lang="en-ZA" dirty="0"/>
              <a:t>Refreshing Imported SQL Server Data</a:t>
            </a:r>
          </a:p>
        </p:txBody>
      </p:sp>
      <p:sp>
        <p:nvSpPr>
          <p:cNvPr id="3" name="Content Placeholder 2">
            <a:extLst>
              <a:ext uri="{FF2B5EF4-FFF2-40B4-BE49-F238E27FC236}">
                <a16:creationId xmlns:a16="http://schemas.microsoft.com/office/drawing/2014/main" id="{C09CE9E2-47EA-4E38-8D49-8CAA668E173C}"/>
              </a:ext>
            </a:extLst>
          </p:cNvPr>
          <p:cNvSpPr>
            <a:spLocks noGrp="1"/>
          </p:cNvSpPr>
          <p:nvPr>
            <p:ph idx="1"/>
          </p:nvPr>
        </p:nvSpPr>
        <p:spPr/>
        <p:txBody>
          <a:bodyPr>
            <a:normAutofit fontScale="85000" lnSpcReduction="20000"/>
          </a:bodyPr>
          <a:lstStyle/>
          <a:p>
            <a:r>
              <a:rPr lang="en-US" dirty="0"/>
              <a:t>Having imported data from an on-premises SQL Server database, when you upload your report to the Power BI service, you will need to set up a refresh schedule to ensure that the version in the cloud is up to date. </a:t>
            </a:r>
          </a:p>
          <a:p>
            <a:r>
              <a:rPr lang="en-US" dirty="0"/>
              <a:t>The mechanism for doing this is an </a:t>
            </a:r>
            <a:r>
              <a:rPr lang="en-US" i="1" dirty="0"/>
              <a:t>on-premises data gateway</a:t>
            </a:r>
            <a:r>
              <a:rPr lang="en-US" dirty="0"/>
              <a:t>.</a:t>
            </a:r>
          </a:p>
          <a:p>
            <a:r>
              <a:rPr lang="en-US" dirty="0"/>
              <a:t>The </a:t>
            </a:r>
            <a:r>
              <a:rPr lang="en-US" i="1" dirty="0"/>
              <a:t>on-premises data gateway </a:t>
            </a:r>
            <a:r>
              <a:rPr lang="en-US" dirty="0"/>
              <a:t>acts as a bridge or secure channel to transfer the data from on-premises datasets to the on-cloud Power BI service.</a:t>
            </a:r>
          </a:p>
          <a:p>
            <a:r>
              <a:rPr lang="en-US" dirty="0"/>
              <a:t>The gateway is a free software utility which is installed on a server or computer that is permanently running.</a:t>
            </a:r>
          </a:p>
          <a:p>
            <a:r>
              <a:rPr lang="en-US" dirty="0"/>
              <a:t>Once the gateway is configured on the local, on premises computer, it will be visible in the Power BI service. </a:t>
            </a:r>
          </a:p>
          <a:p>
            <a:r>
              <a:rPr lang="en-US" dirty="0"/>
              <a:t>A refresh schedule for the SQL Server data source can then be created. </a:t>
            </a:r>
          </a:p>
          <a:p>
            <a:r>
              <a:rPr lang="en-US" dirty="0"/>
              <a:t>In a Power BI Pro capacity, you can refresh up to 8 times a day; within a Power BI Premium capacity, up to 48 times a day.</a:t>
            </a:r>
            <a:endParaRPr lang="en-ZA" dirty="0"/>
          </a:p>
        </p:txBody>
      </p:sp>
    </p:spTree>
    <p:extLst>
      <p:ext uri="{BB962C8B-B14F-4D97-AF65-F5344CB8AC3E}">
        <p14:creationId xmlns:p14="http://schemas.microsoft.com/office/powerpoint/2010/main" val="39961609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BCBCB-FA35-4C3A-B3CB-67B338AA90E8}"/>
              </a:ext>
            </a:extLst>
          </p:cNvPr>
          <p:cNvSpPr>
            <a:spLocks noGrp="1"/>
          </p:cNvSpPr>
          <p:nvPr>
            <p:ph type="title"/>
          </p:nvPr>
        </p:nvSpPr>
        <p:spPr>
          <a:xfrm>
            <a:off x="838200" y="365125"/>
            <a:ext cx="10515600" cy="1325563"/>
          </a:xfrm>
        </p:spPr>
        <p:txBody>
          <a:bodyPr>
            <a:normAutofit/>
          </a:bodyPr>
          <a:lstStyle/>
          <a:p>
            <a:pPr algn="ctr"/>
            <a:r>
              <a:rPr lang="en-ZA" dirty="0"/>
              <a:t>Key points of interest when </a:t>
            </a:r>
            <a:br>
              <a:rPr lang="en-ZA" dirty="0"/>
            </a:br>
            <a:r>
              <a:rPr lang="en-US" dirty="0"/>
              <a:t>importing data from SQL Server</a:t>
            </a:r>
            <a:r>
              <a:rPr lang="en-ZA" dirty="0"/>
              <a:t>.</a:t>
            </a:r>
          </a:p>
        </p:txBody>
      </p:sp>
      <p:sp>
        <p:nvSpPr>
          <p:cNvPr id="3" name="Content Placeholder 2">
            <a:extLst>
              <a:ext uri="{FF2B5EF4-FFF2-40B4-BE49-F238E27FC236}">
                <a16:creationId xmlns:a16="http://schemas.microsoft.com/office/drawing/2014/main" id="{C22E0098-1509-4D24-AA3D-A665879FB5DD}"/>
              </a:ext>
            </a:extLst>
          </p:cNvPr>
          <p:cNvSpPr>
            <a:spLocks noGrp="1"/>
          </p:cNvSpPr>
          <p:nvPr>
            <p:ph idx="1"/>
          </p:nvPr>
        </p:nvSpPr>
        <p:spPr/>
        <p:txBody>
          <a:bodyPr>
            <a:normAutofit lnSpcReduction="10000"/>
          </a:bodyPr>
          <a:lstStyle/>
          <a:p>
            <a:pPr marL="514350" indent="-514350">
              <a:buFont typeface="+mj-lt"/>
              <a:buAutoNum type="arabicPeriod"/>
            </a:pPr>
            <a:r>
              <a:rPr lang="en-US" dirty="0"/>
              <a:t>It is more efficient to import data from SQL Server views than directly from database tables.</a:t>
            </a:r>
          </a:p>
          <a:p>
            <a:pPr marL="514350" indent="-514350">
              <a:buFont typeface="+mj-lt"/>
              <a:buAutoNum type="arabicPeriod"/>
            </a:pPr>
            <a:r>
              <a:rPr lang="en-US" dirty="0"/>
              <a:t>Each view should create a data-model-ready table, containing only relevant columns, with report-friendly names.</a:t>
            </a:r>
          </a:p>
          <a:p>
            <a:pPr marL="514350" indent="-514350">
              <a:buFont typeface="+mj-lt"/>
              <a:buAutoNum type="arabicPeriod"/>
            </a:pPr>
            <a:r>
              <a:rPr lang="en-US" dirty="0"/>
              <a:t>A data model containing imported SQL Server data can be mashed up with data from other sources, as well as with calculated tables.</a:t>
            </a:r>
          </a:p>
          <a:p>
            <a:pPr marL="514350" indent="-514350">
              <a:buFont typeface="+mj-lt"/>
              <a:buAutoNum type="arabicPeriod"/>
            </a:pPr>
            <a:r>
              <a:rPr lang="en-US" dirty="0"/>
              <a:t>There are no restrictions on the creation of DAX calculated tables, measures and calculated columns.</a:t>
            </a:r>
          </a:p>
          <a:p>
            <a:pPr marL="514350" indent="-514350">
              <a:buFont typeface="+mj-lt"/>
              <a:buAutoNum type="arabicPeriod"/>
            </a:pPr>
            <a:r>
              <a:rPr lang="en-US" dirty="0"/>
              <a:t>When uploaded to the Power BI service, the imported data needs to be updated via an on-premises gateway using a refresh schedule.</a:t>
            </a:r>
            <a:endParaRPr lang="en-ZA" dirty="0"/>
          </a:p>
        </p:txBody>
      </p:sp>
    </p:spTree>
    <p:extLst>
      <p:ext uri="{BB962C8B-B14F-4D97-AF65-F5344CB8AC3E}">
        <p14:creationId xmlns:p14="http://schemas.microsoft.com/office/powerpoint/2010/main" val="7659701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B3027-00FD-42D3-A610-E992637419EF}"/>
              </a:ext>
            </a:extLst>
          </p:cNvPr>
          <p:cNvSpPr>
            <a:spLocks noGrp="1"/>
          </p:cNvSpPr>
          <p:nvPr>
            <p:ph type="title"/>
          </p:nvPr>
        </p:nvSpPr>
        <p:spPr/>
        <p:txBody>
          <a:bodyPr/>
          <a:lstStyle/>
          <a:p>
            <a:r>
              <a:rPr lang="en-ZA" dirty="0"/>
              <a:t>Import Versus Direct Query</a:t>
            </a:r>
          </a:p>
        </p:txBody>
      </p:sp>
      <p:sp>
        <p:nvSpPr>
          <p:cNvPr id="3" name="Content Placeholder 2">
            <a:extLst>
              <a:ext uri="{FF2B5EF4-FFF2-40B4-BE49-F238E27FC236}">
                <a16:creationId xmlns:a16="http://schemas.microsoft.com/office/drawing/2014/main" id="{753219A6-4D5C-4CF2-8789-C97180730429}"/>
              </a:ext>
            </a:extLst>
          </p:cNvPr>
          <p:cNvSpPr>
            <a:spLocks noGrp="1"/>
          </p:cNvSpPr>
          <p:nvPr>
            <p:ph idx="1"/>
          </p:nvPr>
        </p:nvSpPr>
        <p:spPr/>
        <p:txBody>
          <a:bodyPr>
            <a:normAutofit fontScale="92500"/>
          </a:bodyPr>
          <a:lstStyle/>
          <a:p>
            <a:r>
              <a:rPr lang="en-US" dirty="0"/>
              <a:t>You can connect to the same SQL Server views as we did when looking at the Import option; but, this time, we will use </a:t>
            </a:r>
            <a:r>
              <a:rPr lang="en-US" dirty="0" err="1"/>
              <a:t>DirectQuery</a:t>
            </a:r>
            <a:r>
              <a:rPr lang="en-US" dirty="0"/>
              <a:t> mode.</a:t>
            </a:r>
          </a:p>
          <a:p>
            <a:r>
              <a:rPr lang="en-US" dirty="0"/>
              <a:t>But when using </a:t>
            </a:r>
            <a:r>
              <a:rPr lang="en-US" dirty="0" err="1"/>
              <a:t>DirectQuery</a:t>
            </a:r>
            <a:r>
              <a:rPr lang="en-US" dirty="0"/>
              <a:t> on the left of your Power BI desktop screen, only Report and Relationship modes are available; </a:t>
            </a:r>
          </a:p>
          <a:p>
            <a:r>
              <a:rPr lang="en-US" dirty="0">
                <a:solidFill>
                  <a:srgbClr val="FF0000"/>
                </a:solidFill>
              </a:rPr>
              <a:t>Data mode is not present when working in </a:t>
            </a:r>
            <a:r>
              <a:rPr lang="en-US" dirty="0" err="1">
                <a:solidFill>
                  <a:srgbClr val="FF0000"/>
                </a:solidFill>
              </a:rPr>
              <a:t>DirectQuery</a:t>
            </a:r>
            <a:r>
              <a:rPr lang="en-US" dirty="0">
                <a:solidFill>
                  <a:srgbClr val="FF0000"/>
                </a:solidFill>
              </a:rPr>
              <a:t> mode</a:t>
            </a:r>
            <a:r>
              <a:rPr lang="en-US" dirty="0"/>
              <a:t>. </a:t>
            </a:r>
          </a:p>
          <a:p>
            <a:r>
              <a:rPr lang="en-US" dirty="0"/>
              <a:t>If you switch to Relationship view and you will notice that Power BI has not automatically created relationships, as it did when we imported the data.</a:t>
            </a:r>
          </a:p>
          <a:p>
            <a:r>
              <a:rPr lang="en-US" dirty="0"/>
              <a:t>In </a:t>
            </a:r>
            <a:r>
              <a:rPr lang="en-US" dirty="0" err="1"/>
              <a:t>DirectQuery</a:t>
            </a:r>
            <a:r>
              <a:rPr lang="en-US" dirty="0"/>
              <a:t> mode, to create a relationship, you must always drag from the many table to the one table in order to create the many-to-one relationship required by Power BI else you get an error message.</a:t>
            </a:r>
          </a:p>
          <a:p>
            <a:endParaRPr lang="en-US" dirty="0"/>
          </a:p>
          <a:p>
            <a:endParaRPr lang="en-ZA" dirty="0"/>
          </a:p>
        </p:txBody>
      </p:sp>
    </p:spTree>
    <p:extLst>
      <p:ext uri="{BB962C8B-B14F-4D97-AF65-F5344CB8AC3E}">
        <p14:creationId xmlns:p14="http://schemas.microsoft.com/office/powerpoint/2010/main" val="18631549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9CDA7-A6BF-45A1-9299-4B23DE55886F}"/>
              </a:ext>
            </a:extLst>
          </p:cNvPr>
          <p:cNvSpPr>
            <a:spLocks noGrp="1"/>
          </p:cNvSpPr>
          <p:nvPr>
            <p:ph type="title"/>
          </p:nvPr>
        </p:nvSpPr>
        <p:spPr/>
        <p:txBody>
          <a:bodyPr/>
          <a:lstStyle/>
          <a:p>
            <a:r>
              <a:rPr lang="en-ZA" dirty="0"/>
              <a:t>Import Versus </a:t>
            </a:r>
            <a:r>
              <a:rPr lang="en-ZA" dirty="0" err="1"/>
              <a:t>DirectQuery</a:t>
            </a:r>
            <a:endParaRPr lang="en-ZA" dirty="0"/>
          </a:p>
        </p:txBody>
      </p:sp>
      <p:pic>
        <p:nvPicPr>
          <p:cNvPr id="5" name="Content Placeholder 4">
            <a:extLst>
              <a:ext uri="{FF2B5EF4-FFF2-40B4-BE49-F238E27FC236}">
                <a16:creationId xmlns:a16="http://schemas.microsoft.com/office/drawing/2014/main" id="{8F08B1CB-E4EE-46C3-9E71-725A59974502}"/>
              </a:ext>
            </a:extLst>
          </p:cNvPr>
          <p:cNvPicPr>
            <a:picLocks noGrp="1" noChangeAspect="1"/>
          </p:cNvPicPr>
          <p:nvPr>
            <p:ph idx="1"/>
          </p:nvPr>
        </p:nvPicPr>
        <p:blipFill>
          <a:blip r:embed="rId2"/>
          <a:stretch>
            <a:fillRect/>
          </a:stretch>
        </p:blipFill>
        <p:spPr>
          <a:xfrm>
            <a:off x="1063714" y="1588115"/>
            <a:ext cx="8585111" cy="4631710"/>
          </a:xfrm>
        </p:spPr>
      </p:pic>
    </p:spTree>
    <p:extLst>
      <p:ext uri="{BB962C8B-B14F-4D97-AF65-F5344CB8AC3E}">
        <p14:creationId xmlns:p14="http://schemas.microsoft.com/office/powerpoint/2010/main" val="27931285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D1C4C4-5680-4795-BB3F-E213CCAB6F0F}"/>
              </a:ext>
            </a:extLst>
          </p:cNvPr>
          <p:cNvSpPr>
            <a:spLocks noGrp="1"/>
          </p:cNvSpPr>
          <p:nvPr>
            <p:ph type="title"/>
          </p:nvPr>
        </p:nvSpPr>
        <p:spPr/>
        <p:txBody>
          <a:bodyPr/>
          <a:lstStyle/>
          <a:p>
            <a:r>
              <a:rPr lang="en-ZA" dirty="0"/>
              <a:t>Import Versus </a:t>
            </a:r>
            <a:r>
              <a:rPr lang="en-ZA" dirty="0" err="1"/>
              <a:t>DirectQuery</a:t>
            </a:r>
            <a:endParaRPr lang="en-ZA" dirty="0"/>
          </a:p>
        </p:txBody>
      </p:sp>
      <p:sp>
        <p:nvSpPr>
          <p:cNvPr id="3" name="Content Placeholder 2">
            <a:extLst>
              <a:ext uri="{FF2B5EF4-FFF2-40B4-BE49-F238E27FC236}">
                <a16:creationId xmlns:a16="http://schemas.microsoft.com/office/drawing/2014/main" id="{74AFD1A0-FDA2-4306-AFEE-35D069C60C19}"/>
              </a:ext>
            </a:extLst>
          </p:cNvPr>
          <p:cNvSpPr>
            <a:spLocks noGrp="1"/>
          </p:cNvSpPr>
          <p:nvPr>
            <p:ph idx="1"/>
          </p:nvPr>
        </p:nvSpPr>
        <p:spPr/>
        <p:txBody>
          <a:bodyPr/>
          <a:lstStyle/>
          <a:p>
            <a:r>
              <a:rPr lang="en-US" dirty="0"/>
              <a:t>After  creating your relationships between our tables, if you switch to Report view, and click on the Modelling Tab of the Ribbon, you can see that the </a:t>
            </a:r>
            <a:r>
              <a:rPr lang="en-US" b="1" dirty="0"/>
              <a:t>Create Table </a:t>
            </a:r>
            <a:r>
              <a:rPr lang="en-US" dirty="0"/>
              <a:t>command may be unavailable. </a:t>
            </a:r>
          </a:p>
          <a:p>
            <a:r>
              <a:rPr lang="en-US" dirty="0"/>
              <a:t>So, you may not be able to add a date table to your data model at times.</a:t>
            </a:r>
          </a:p>
          <a:p>
            <a:r>
              <a:rPr lang="en-US" dirty="0"/>
              <a:t>When connecting to a SQL Server database in </a:t>
            </a:r>
            <a:r>
              <a:rPr lang="en-US" dirty="0" err="1"/>
              <a:t>DirectQuery</a:t>
            </a:r>
            <a:r>
              <a:rPr lang="en-US" dirty="0"/>
              <a:t> mode, you cannot add tables from any other data sources into the data model; and, additionally, all the tables to which you connect must be in the same SQL Server database.</a:t>
            </a:r>
            <a:endParaRPr lang="en-ZA" dirty="0"/>
          </a:p>
        </p:txBody>
      </p:sp>
    </p:spTree>
    <p:extLst>
      <p:ext uri="{BB962C8B-B14F-4D97-AF65-F5344CB8AC3E}">
        <p14:creationId xmlns:p14="http://schemas.microsoft.com/office/powerpoint/2010/main" val="11696277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F34A8-B504-44BB-B789-1CDE193400C7}"/>
              </a:ext>
            </a:extLst>
          </p:cNvPr>
          <p:cNvSpPr>
            <a:spLocks noGrp="1"/>
          </p:cNvSpPr>
          <p:nvPr>
            <p:ph type="title"/>
          </p:nvPr>
        </p:nvSpPr>
        <p:spPr/>
        <p:txBody>
          <a:bodyPr/>
          <a:lstStyle/>
          <a:p>
            <a:r>
              <a:rPr lang="en-ZA" dirty="0"/>
              <a:t>Refreshing </a:t>
            </a:r>
            <a:r>
              <a:rPr lang="en-ZA" dirty="0" err="1"/>
              <a:t>DirectQuery</a:t>
            </a:r>
            <a:r>
              <a:rPr lang="en-ZA" dirty="0"/>
              <a:t> SQL Server Data</a:t>
            </a:r>
          </a:p>
        </p:txBody>
      </p:sp>
      <p:sp>
        <p:nvSpPr>
          <p:cNvPr id="3" name="Content Placeholder 2">
            <a:extLst>
              <a:ext uri="{FF2B5EF4-FFF2-40B4-BE49-F238E27FC236}">
                <a16:creationId xmlns:a16="http://schemas.microsoft.com/office/drawing/2014/main" id="{56261E22-29E8-469B-8DAD-DDEB28819635}"/>
              </a:ext>
            </a:extLst>
          </p:cNvPr>
          <p:cNvSpPr>
            <a:spLocks noGrp="1"/>
          </p:cNvSpPr>
          <p:nvPr>
            <p:ph idx="1"/>
          </p:nvPr>
        </p:nvSpPr>
        <p:spPr/>
        <p:txBody>
          <a:bodyPr/>
          <a:lstStyle/>
          <a:p>
            <a:r>
              <a:rPr lang="en-US" dirty="0"/>
              <a:t>When you upload your report to the Power BI service, you will need a way of directly connecting to your SQL Server instance. </a:t>
            </a:r>
          </a:p>
          <a:p>
            <a:r>
              <a:rPr lang="en-US" dirty="0"/>
              <a:t>The solution is again the on-premises </a:t>
            </a:r>
            <a:r>
              <a:rPr lang="en-US" i="1" dirty="0"/>
              <a:t>data gateway</a:t>
            </a:r>
            <a:r>
              <a:rPr lang="en-US" dirty="0"/>
              <a:t>.</a:t>
            </a:r>
          </a:p>
          <a:p>
            <a:r>
              <a:rPr lang="en-US" dirty="0"/>
              <a:t>You do not need to create a refresh schedule; Power BI will use the data source credentials to connect to the on-premises SQL Server instance as necessary.</a:t>
            </a:r>
            <a:endParaRPr lang="en-ZA" dirty="0"/>
          </a:p>
        </p:txBody>
      </p:sp>
    </p:spTree>
    <p:extLst>
      <p:ext uri="{BB962C8B-B14F-4D97-AF65-F5344CB8AC3E}">
        <p14:creationId xmlns:p14="http://schemas.microsoft.com/office/powerpoint/2010/main" val="31407648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94838-5CD0-47B5-B6A6-C0A76E8A33E8}"/>
              </a:ext>
            </a:extLst>
          </p:cNvPr>
          <p:cNvSpPr>
            <a:spLocks noGrp="1"/>
          </p:cNvSpPr>
          <p:nvPr>
            <p:ph type="title"/>
          </p:nvPr>
        </p:nvSpPr>
        <p:spPr/>
        <p:txBody>
          <a:bodyPr>
            <a:normAutofit fontScale="90000"/>
          </a:bodyPr>
          <a:lstStyle/>
          <a:p>
            <a:pPr algn="ctr"/>
            <a:r>
              <a:rPr lang="en-US" dirty="0"/>
              <a:t>Key points: </a:t>
            </a:r>
            <a:br>
              <a:rPr lang="en-US" dirty="0"/>
            </a:br>
            <a:r>
              <a:rPr lang="en-US" dirty="0" err="1"/>
              <a:t>DirectQuery</a:t>
            </a:r>
            <a:r>
              <a:rPr lang="en-US" dirty="0"/>
              <a:t> connection to a SQL Server database</a:t>
            </a:r>
            <a:endParaRPr lang="en-ZA" dirty="0"/>
          </a:p>
        </p:txBody>
      </p:sp>
      <p:sp>
        <p:nvSpPr>
          <p:cNvPr id="3" name="Content Placeholder 2">
            <a:extLst>
              <a:ext uri="{FF2B5EF4-FFF2-40B4-BE49-F238E27FC236}">
                <a16:creationId xmlns:a16="http://schemas.microsoft.com/office/drawing/2014/main" id="{F7728CFA-6DEF-48BF-8CFD-4A8875772D17}"/>
              </a:ext>
            </a:extLst>
          </p:cNvPr>
          <p:cNvSpPr>
            <a:spLocks noGrp="1"/>
          </p:cNvSpPr>
          <p:nvPr>
            <p:ph idx="1"/>
          </p:nvPr>
        </p:nvSpPr>
        <p:spPr/>
        <p:txBody>
          <a:bodyPr>
            <a:normAutofit fontScale="92500" lnSpcReduction="20000"/>
          </a:bodyPr>
          <a:lstStyle/>
          <a:p>
            <a:pPr marL="514350" indent="-514350">
              <a:buFont typeface="+mj-lt"/>
              <a:buAutoNum type="arabicPeriod"/>
            </a:pPr>
            <a:r>
              <a:rPr lang="en-US" dirty="0"/>
              <a:t>It is still more efficient to import data from SQL Server views than directly from database tables.</a:t>
            </a:r>
          </a:p>
          <a:p>
            <a:pPr marL="514350" indent="-514350">
              <a:buFont typeface="+mj-lt"/>
              <a:buAutoNum type="arabicPeriod"/>
            </a:pPr>
            <a:r>
              <a:rPr lang="en-US" dirty="0"/>
              <a:t> All imported tables and views must come from the same database.</a:t>
            </a:r>
          </a:p>
          <a:p>
            <a:pPr marL="514350" indent="-514350">
              <a:buFont typeface="+mj-lt"/>
              <a:buAutoNum type="arabicPeriod"/>
            </a:pPr>
            <a:r>
              <a:rPr lang="en-US" dirty="0"/>
              <a:t>A data model containing a </a:t>
            </a:r>
            <a:r>
              <a:rPr lang="en-US" dirty="0" err="1"/>
              <a:t>DirectQuery</a:t>
            </a:r>
            <a:r>
              <a:rPr lang="en-US" dirty="0"/>
              <a:t> connection to SQL Server data cannot be mashed up with data from any other sources.</a:t>
            </a:r>
          </a:p>
          <a:p>
            <a:pPr marL="514350" indent="-514350">
              <a:buFont typeface="+mj-lt"/>
              <a:buAutoNum type="arabicPeriod"/>
            </a:pPr>
            <a:r>
              <a:rPr lang="en-US" dirty="0"/>
              <a:t>Calculated tables cannot be added to the data model.</a:t>
            </a:r>
          </a:p>
          <a:p>
            <a:pPr marL="514350" indent="-514350">
              <a:buFont typeface="+mj-lt"/>
              <a:buAutoNum type="arabicPeriod"/>
            </a:pPr>
            <a:r>
              <a:rPr lang="en-US" dirty="0"/>
              <a:t>There are severe restrictions on the use of DAX when creating measures and calculated columns. (These options can be overridden in Power BI Desktop’s options settings.)</a:t>
            </a:r>
          </a:p>
          <a:p>
            <a:pPr marL="514350" indent="-514350">
              <a:buFont typeface="+mj-lt"/>
              <a:buAutoNum type="arabicPeriod"/>
            </a:pPr>
            <a:r>
              <a:rPr lang="en-US" dirty="0"/>
              <a:t>When a </a:t>
            </a:r>
            <a:r>
              <a:rPr lang="en-US" dirty="0" err="1"/>
              <a:t>DirectQuery</a:t>
            </a:r>
            <a:r>
              <a:rPr lang="en-US" dirty="0"/>
              <a:t> report is uploaded to the Power BI service, a data source must be created to enable Power BI to connect to the database via an on-premises gateway; however, no refresh schedule needs to be created.</a:t>
            </a:r>
            <a:endParaRPr lang="en-ZA" dirty="0"/>
          </a:p>
        </p:txBody>
      </p:sp>
    </p:spTree>
    <p:extLst>
      <p:ext uri="{BB962C8B-B14F-4D97-AF65-F5344CB8AC3E}">
        <p14:creationId xmlns:p14="http://schemas.microsoft.com/office/powerpoint/2010/main" val="28736869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D77D1-5C48-4C5C-8C1B-75DD15D2A196}"/>
              </a:ext>
            </a:extLst>
          </p:cNvPr>
          <p:cNvSpPr>
            <a:spLocks noGrp="1"/>
          </p:cNvSpPr>
          <p:nvPr>
            <p:ph type="title"/>
          </p:nvPr>
        </p:nvSpPr>
        <p:spPr/>
        <p:txBody>
          <a:bodyPr/>
          <a:lstStyle/>
          <a:p>
            <a:r>
              <a:rPr lang="en-US" dirty="0"/>
              <a:t>Connecting to Database Tables Using SQL Statements</a:t>
            </a:r>
            <a:endParaRPr lang="en-ZA" dirty="0"/>
          </a:p>
        </p:txBody>
      </p:sp>
      <p:sp>
        <p:nvSpPr>
          <p:cNvPr id="3" name="Content Placeholder 2">
            <a:extLst>
              <a:ext uri="{FF2B5EF4-FFF2-40B4-BE49-F238E27FC236}">
                <a16:creationId xmlns:a16="http://schemas.microsoft.com/office/drawing/2014/main" id="{C36345AA-2306-4728-A027-8A34D5170189}"/>
              </a:ext>
            </a:extLst>
          </p:cNvPr>
          <p:cNvSpPr>
            <a:spLocks noGrp="1"/>
          </p:cNvSpPr>
          <p:nvPr>
            <p:ph idx="1"/>
          </p:nvPr>
        </p:nvSpPr>
        <p:spPr/>
        <p:txBody>
          <a:bodyPr>
            <a:normAutofit/>
          </a:bodyPr>
          <a:lstStyle/>
          <a:p>
            <a:r>
              <a:rPr lang="en-US" dirty="0"/>
              <a:t>Some time you may want to use SQL statements. </a:t>
            </a:r>
          </a:p>
          <a:p>
            <a:r>
              <a:rPr lang="en-US" dirty="0"/>
              <a:t>The same statements that you would use to create views in the SQL Server database can be executed from within Power BI.</a:t>
            </a:r>
          </a:p>
          <a:p>
            <a:r>
              <a:rPr lang="en-US" dirty="0"/>
              <a:t>Write SQL to </a:t>
            </a:r>
            <a:r>
              <a:rPr lang="en-US" dirty="0" err="1"/>
              <a:t>to</a:t>
            </a:r>
            <a:r>
              <a:rPr lang="en-US" dirty="0"/>
              <a:t> join </a:t>
            </a:r>
            <a:r>
              <a:rPr lang="en-US" dirty="0" err="1"/>
              <a:t>Orders,Cutomers,Products,Employees</a:t>
            </a:r>
            <a:r>
              <a:rPr lang="en-US" dirty="0"/>
              <a:t> </a:t>
            </a:r>
            <a:r>
              <a:rPr lang="en-US" dirty="0" err="1"/>
              <a:t>etc</a:t>
            </a:r>
            <a:endParaRPr lang="en-US" dirty="0"/>
          </a:p>
          <a:p>
            <a:pPr marL="0" indent="0">
              <a:buNone/>
            </a:pPr>
            <a:r>
              <a:rPr lang="en-ZA" sz="1800" b="0" i="0" u="none" strike="noStrike" baseline="0" dirty="0">
                <a:solidFill>
                  <a:srgbClr val="FF0000"/>
                </a:solidFill>
                <a:latin typeface="Lucida Console" panose="020B0609040504020204" pitchFamily="49" charset="0"/>
              </a:rPr>
              <a:t>SELECT </a:t>
            </a:r>
            <a:r>
              <a:rPr lang="en-ZA" sz="1800" b="0" i="0" u="none" strike="noStrike" baseline="0" dirty="0" err="1">
                <a:solidFill>
                  <a:srgbClr val="FF0000"/>
                </a:solidFill>
                <a:latin typeface="Lucida Console" panose="020B0609040504020204" pitchFamily="49" charset="0"/>
              </a:rPr>
              <a:t>Sales.EventsData.EventID</a:t>
            </a:r>
            <a:r>
              <a:rPr lang="en-ZA" sz="1800" b="0" i="0" u="none" strike="noStrike" baseline="0" dirty="0">
                <a:solidFill>
                  <a:srgbClr val="FF0000"/>
                </a:solidFill>
                <a:latin typeface="Lucida Console" panose="020B0609040504020204" pitchFamily="49" charset="0"/>
              </a:rPr>
              <a:t> 'Event ID' , </a:t>
            </a:r>
            <a:r>
              <a:rPr lang="en-ZA" sz="1800" b="0" i="0" u="none" strike="noStrike" baseline="0" dirty="0" err="1">
                <a:solidFill>
                  <a:srgbClr val="FF0000"/>
                </a:solidFill>
                <a:latin typeface="Lucida Console" panose="020B0609040504020204" pitchFamily="49" charset="0"/>
              </a:rPr>
              <a:t>Sales.EventsClients.ClientID</a:t>
            </a:r>
            <a:r>
              <a:rPr lang="en-ZA" sz="1800" b="0" i="0" u="none" strike="noStrike" baseline="0" dirty="0">
                <a:solidFill>
                  <a:srgbClr val="FF0000"/>
                </a:solidFill>
                <a:latin typeface="Lucida Console" panose="020B0609040504020204" pitchFamily="49" charset="0"/>
              </a:rPr>
              <a:t> 'Client ID' , </a:t>
            </a:r>
            <a:r>
              <a:rPr lang="en-ZA" sz="1800" b="0" i="0" u="none" strike="noStrike" baseline="0" dirty="0" err="1">
                <a:solidFill>
                  <a:srgbClr val="FF0000"/>
                </a:solidFill>
                <a:latin typeface="Lucida Console" panose="020B0609040504020204" pitchFamily="49" charset="0"/>
              </a:rPr>
              <a:t>Sales.EventsClients.Revenue</a:t>
            </a:r>
            <a:r>
              <a:rPr lang="en-ZA" sz="1800" b="0" i="0" u="none" strike="noStrike" baseline="0" dirty="0">
                <a:solidFill>
                  <a:srgbClr val="FF0000"/>
                </a:solidFill>
                <a:latin typeface="Lucida Console" panose="020B0609040504020204" pitchFamily="49" charset="0"/>
              </a:rPr>
              <a:t> , </a:t>
            </a:r>
            <a:r>
              <a:rPr lang="en-ZA" sz="1800" b="0" i="0" u="none" strike="noStrike" baseline="0" dirty="0" err="1">
                <a:solidFill>
                  <a:srgbClr val="FF0000"/>
                </a:solidFill>
                <a:latin typeface="Lucida Console" panose="020B0609040504020204" pitchFamily="49" charset="0"/>
              </a:rPr>
              <a:t>Sales.EventsClients.Rating</a:t>
            </a:r>
            <a:r>
              <a:rPr lang="en-ZA" sz="1800" b="0" i="0" u="none" strike="noStrike" baseline="0" dirty="0">
                <a:solidFill>
                  <a:srgbClr val="FF0000"/>
                </a:solidFill>
                <a:latin typeface="Lucida Console" panose="020B0609040504020204" pitchFamily="49" charset="0"/>
              </a:rPr>
              <a:t> , </a:t>
            </a:r>
            <a:r>
              <a:rPr lang="en-ZA" sz="1800" b="0" i="0" u="none" strike="noStrike" baseline="0" dirty="0" err="1">
                <a:solidFill>
                  <a:srgbClr val="FF0000"/>
                </a:solidFill>
                <a:latin typeface="Lucida Console" panose="020B0609040504020204" pitchFamily="49" charset="0"/>
              </a:rPr>
              <a:t>Sales.EventsData.StartDate</a:t>
            </a:r>
            <a:r>
              <a:rPr lang="en-ZA" sz="1800" b="0" i="0" u="none" strike="noStrike" baseline="0" dirty="0">
                <a:solidFill>
                  <a:srgbClr val="FF0000"/>
                </a:solidFill>
                <a:latin typeface="Lucida Console" panose="020B0609040504020204" pitchFamily="49" charset="0"/>
              </a:rPr>
              <a:t> 'Start Date' , </a:t>
            </a:r>
            <a:r>
              <a:rPr lang="en-ZA" sz="1800" b="0" i="0" u="none" strike="noStrike" baseline="0" dirty="0" err="1">
                <a:solidFill>
                  <a:srgbClr val="FF0000"/>
                </a:solidFill>
                <a:latin typeface="Lucida Console" panose="020B0609040504020204" pitchFamily="49" charset="0"/>
              </a:rPr>
              <a:t>Sales.EventsData.WorkshopID</a:t>
            </a:r>
            <a:r>
              <a:rPr lang="en-ZA" sz="1800" b="0" i="0" u="none" strike="noStrike" baseline="0" dirty="0">
                <a:solidFill>
                  <a:srgbClr val="FF0000"/>
                </a:solidFill>
                <a:latin typeface="Lucida Console" panose="020B0609040504020204" pitchFamily="49" charset="0"/>
              </a:rPr>
              <a:t> 'Workshop ID' , </a:t>
            </a:r>
            <a:r>
              <a:rPr lang="en-ZA" sz="1800" b="0" i="0" u="none" strike="noStrike" baseline="0" dirty="0" err="1">
                <a:solidFill>
                  <a:srgbClr val="FF0000"/>
                </a:solidFill>
                <a:latin typeface="Lucida Console" panose="020B0609040504020204" pitchFamily="49" charset="0"/>
              </a:rPr>
              <a:t>Sales.EventsData.VenueID</a:t>
            </a:r>
            <a:r>
              <a:rPr lang="en-ZA" sz="1800" b="0" i="0" u="none" strike="noStrike" baseline="0" dirty="0">
                <a:solidFill>
                  <a:srgbClr val="FF0000"/>
                </a:solidFill>
                <a:latin typeface="Lucida Console" panose="020B0609040504020204" pitchFamily="49" charset="0"/>
              </a:rPr>
              <a:t> 'Venue ID' , </a:t>
            </a:r>
            <a:r>
              <a:rPr lang="en-ZA" sz="1800" b="0" i="0" u="none" strike="noStrike" baseline="0" dirty="0" err="1">
                <a:solidFill>
                  <a:srgbClr val="FF0000"/>
                </a:solidFill>
                <a:latin typeface="Lucida Console" panose="020B0609040504020204" pitchFamily="49" charset="0"/>
              </a:rPr>
              <a:t>HR.EventsTutors.TutorID</a:t>
            </a:r>
            <a:r>
              <a:rPr lang="en-ZA" sz="1800" b="0" i="0" u="none" strike="noStrike" baseline="0" dirty="0">
                <a:solidFill>
                  <a:srgbClr val="FF0000"/>
                </a:solidFill>
                <a:latin typeface="Lucida Console" panose="020B0609040504020204" pitchFamily="49" charset="0"/>
              </a:rPr>
              <a:t> 'Tutor ID' , </a:t>
            </a:r>
            <a:r>
              <a:rPr lang="en-ZA" sz="1800" b="0" i="0" u="none" strike="noStrike" baseline="0" dirty="0" err="1">
                <a:solidFill>
                  <a:srgbClr val="FF0000"/>
                </a:solidFill>
                <a:latin typeface="Lucida Console" panose="020B0609040504020204" pitchFamily="49" charset="0"/>
              </a:rPr>
              <a:t>HR.EventsTutors.TutorFee</a:t>
            </a:r>
            <a:r>
              <a:rPr lang="en-ZA" sz="1800" b="0" i="0" u="none" strike="noStrike" baseline="0" dirty="0">
                <a:solidFill>
                  <a:srgbClr val="FF0000"/>
                </a:solidFill>
                <a:latin typeface="Lucida Console" panose="020B0609040504020204" pitchFamily="49" charset="0"/>
              </a:rPr>
              <a:t> 'Tutor Fee' FROM </a:t>
            </a:r>
            <a:r>
              <a:rPr lang="en-ZA" sz="1800" b="0" i="0" u="none" strike="noStrike" baseline="0" dirty="0" err="1">
                <a:solidFill>
                  <a:srgbClr val="FF0000"/>
                </a:solidFill>
                <a:latin typeface="Lucida Console" panose="020B0609040504020204" pitchFamily="49" charset="0"/>
              </a:rPr>
              <a:t>Sales.EventsClients</a:t>
            </a:r>
            <a:r>
              <a:rPr lang="en-ZA" sz="1800" b="0" i="0" u="none" strike="noStrike" baseline="0" dirty="0">
                <a:solidFill>
                  <a:srgbClr val="FF0000"/>
                </a:solidFill>
                <a:latin typeface="Lucida Console" panose="020B0609040504020204" pitchFamily="49" charset="0"/>
              </a:rPr>
              <a:t> INNER JOIN </a:t>
            </a:r>
            <a:r>
              <a:rPr lang="en-ZA" sz="1800" b="0" i="0" u="none" strike="noStrike" baseline="0" dirty="0" err="1">
                <a:solidFill>
                  <a:srgbClr val="FF0000"/>
                </a:solidFill>
                <a:latin typeface="Lucida Console" panose="020B0609040504020204" pitchFamily="49" charset="0"/>
              </a:rPr>
              <a:t>Sales.EventsData</a:t>
            </a:r>
            <a:r>
              <a:rPr lang="en-ZA" sz="1800" b="0" i="0" u="none" strike="noStrike" baseline="0" dirty="0">
                <a:solidFill>
                  <a:srgbClr val="FF0000"/>
                </a:solidFill>
                <a:latin typeface="Lucida Console" panose="020B0609040504020204" pitchFamily="49" charset="0"/>
              </a:rPr>
              <a:t> ON </a:t>
            </a:r>
            <a:r>
              <a:rPr lang="en-ZA" sz="1800" b="0" i="0" u="none" strike="noStrike" baseline="0" dirty="0" err="1">
                <a:solidFill>
                  <a:srgbClr val="FF0000"/>
                </a:solidFill>
                <a:latin typeface="Lucida Console" panose="020B0609040504020204" pitchFamily="49" charset="0"/>
              </a:rPr>
              <a:t>Sales.EventsClients.EventID</a:t>
            </a:r>
            <a:r>
              <a:rPr lang="en-ZA" sz="1800" b="0" i="0" u="none" strike="noStrike" baseline="0" dirty="0">
                <a:solidFill>
                  <a:srgbClr val="FF0000"/>
                </a:solidFill>
                <a:latin typeface="Lucida Console" panose="020B0609040504020204" pitchFamily="49" charset="0"/>
              </a:rPr>
              <a:t> =  </a:t>
            </a:r>
            <a:r>
              <a:rPr lang="en-ZA" sz="1800" b="0" i="0" u="none" strike="noStrike" baseline="0" dirty="0" err="1">
                <a:solidFill>
                  <a:srgbClr val="FF0000"/>
                </a:solidFill>
                <a:latin typeface="Lucida Console" panose="020B0609040504020204" pitchFamily="49" charset="0"/>
              </a:rPr>
              <a:t>Sales.EventsData.EventID</a:t>
            </a:r>
            <a:r>
              <a:rPr lang="en-ZA" sz="1800" b="0" i="0" u="none" strike="noStrike" baseline="0" dirty="0">
                <a:solidFill>
                  <a:srgbClr val="FF0000"/>
                </a:solidFill>
                <a:latin typeface="Lucida Console" panose="020B0609040504020204" pitchFamily="49" charset="0"/>
              </a:rPr>
              <a:t> INNER JOIN </a:t>
            </a:r>
            <a:r>
              <a:rPr lang="en-ZA" sz="1800" b="0" i="0" u="none" strike="noStrike" baseline="0" dirty="0" err="1">
                <a:solidFill>
                  <a:srgbClr val="FF0000"/>
                </a:solidFill>
                <a:latin typeface="Lucida Console" panose="020B0609040504020204" pitchFamily="49" charset="0"/>
              </a:rPr>
              <a:t>HR.EventsTutors</a:t>
            </a:r>
            <a:r>
              <a:rPr lang="en-ZA" sz="1800" b="0" i="0" u="none" strike="noStrike" baseline="0" dirty="0">
                <a:solidFill>
                  <a:srgbClr val="FF0000"/>
                </a:solidFill>
                <a:latin typeface="Lucida Console" panose="020B0609040504020204" pitchFamily="49" charset="0"/>
              </a:rPr>
              <a:t> ON </a:t>
            </a:r>
            <a:r>
              <a:rPr lang="en-ZA" sz="1800" b="0" i="0" u="none" strike="noStrike" baseline="0" dirty="0" err="1">
                <a:solidFill>
                  <a:srgbClr val="FF0000"/>
                </a:solidFill>
                <a:latin typeface="Lucida Console" panose="020B0609040504020204" pitchFamily="49" charset="0"/>
              </a:rPr>
              <a:t>ales.EventsData.EventID</a:t>
            </a:r>
            <a:r>
              <a:rPr lang="en-ZA" sz="1800" b="0" i="0" u="none" strike="noStrike" baseline="0" dirty="0">
                <a:solidFill>
                  <a:srgbClr val="FF0000"/>
                </a:solidFill>
                <a:latin typeface="Lucida Console" panose="020B0609040504020204" pitchFamily="49" charset="0"/>
              </a:rPr>
              <a:t> = </a:t>
            </a:r>
            <a:r>
              <a:rPr lang="en-ZA" sz="1800" b="0" i="0" u="none" strike="noStrike" baseline="0" dirty="0" err="1">
                <a:solidFill>
                  <a:srgbClr val="FF0000"/>
                </a:solidFill>
                <a:latin typeface="Lucida Console" panose="020B0609040504020204" pitchFamily="49" charset="0"/>
              </a:rPr>
              <a:t>HR.EventsTutors.EventID</a:t>
            </a:r>
            <a:r>
              <a:rPr lang="en-ZA" sz="1800" b="0" i="0" u="none" strike="noStrike" baseline="0" dirty="0">
                <a:solidFill>
                  <a:srgbClr val="FF0000"/>
                </a:solidFill>
                <a:latin typeface="Lucida Console" panose="020B0609040504020204" pitchFamily="49" charset="0"/>
              </a:rPr>
              <a:t> </a:t>
            </a:r>
            <a:endParaRPr lang="en-ZA" dirty="0">
              <a:solidFill>
                <a:srgbClr val="FF0000"/>
              </a:solidFill>
            </a:endParaRPr>
          </a:p>
        </p:txBody>
      </p:sp>
    </p:spTree>
    <p:extLst>
      <p:ext uri="{BB962C8B-B14F-4D97-AF65-F5344CB8AC3E}">
        <p14:creationId xmlns:p14="http://schemas.microsoft.com/office/powerpoint/2010/main" val="39161351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49F75-8F37-414F-92E9-279255ADA241}"/>
              </a:ext>
            </a:extLst>
          </p:cNvPr>
          <p:cNvSpPr>
            <a:spLocks noGrp="1"/>
          </p:cNvSpPr>
          <p:nvPr>
            <p:ph type="title"/>
          </p:nvPr>
        </p:nvSpPr>
        <p:spPr/>
        <p:txBody>
          <a:bodyPr/>
          <a:lstStyle/>
          <a:p>
            <a:r>
              <a:rPr lang="en-US" dirty="0"/>
              <a:t>Connecting to Database Tables Using SQL Statements</a:t>
            </a:r>
            <a:endParaRPr lang="en-ZA" dirty="0"/>
          </a:p>
        </p:txBody>
      </p:sp>
      <p:sp>
        <p:nvSpPr>
          <p:cNvPr id="3" name="Content Placeholder 2">
            <a:extLst>
              <a:ext uri="{FF2B5EF4-FFF2-40B4-BE49-F238E27FC236}">
                <a16:creationId xmlns:a16="http://schemas.microsoft.com/office/drawing/2014/main" id="{DBF63C4F-9D7D-41B3-9B5D-C49D442DF05E}"/>
              </a:ext>
            </a:extLst>
          </p:cNvPr>
          <p:cNvSpPr>
            <a:spLocks noGrp="1"/>
          </p:cNvSpPr>
          <p:nvPr>
            <p:ph idx="1"/>
          </p:nvPr>
        </p:nvSpPr>
        <p:spPr/>
        <p:txBody>
          <a:bodyPr>
            <a:normAutofit lnSpcReduction="10000"/>
          </a:bodyPr>
          <a:lstStyle/>
          <a:p>
            <a:r>
              <a:rPr lang="en-US" dirty="0"/>
              <a:t>Choose </a:t>
            </a:r>
            <a:r>
              <a:rPr lang="en-US" dirty="0">
                <a:solidFill>
                  <a:srgbClr val="FF0000"/>
                </a:solidFill>
              </a:rPr>
              <a:t>Home &gt; Get Data &gt; SQL Server</a:t>
            </a:r>
            <a:r>
              <a:rPr lang="en-US" dirty="0"/>
              <a:t>. </a:t>
            </a:r>
          </a:p>
          <a:p>
            <a:r>
              <a:rPr lang="en-US" dirty="0"/>
              <a:t>When the SQL Server connection dialog appears, enter the name of your SQL Server instance in the Server field; </a:t>
            </a:r>
          </a:p>
          <a:p>
            <a:r>
              <a:rPr lang="en-US" dirty="0"/>
              <a:t>Enter “</a:t>
            </a:r>
            <a:r>
              <a:rPr lang="en-US" i="1" dirty="0" err="1"/>
              <a:t>EventSales</a:t>
            </a:r>
            <a:r>
              <a:rPr lang="en-US" dirty="0"/>
              <a:t>” in the Database field; and set the Data Connectivity mode to </a:t>
            </a:r>
            <a:r>
              <a:rPr lang="en-US" b="1" dirty="0"/>
              <a:t>Import</a:t>
            </a:r>
            <a:r>
              <a:rPr lang="en-US" dirty="0"/>
              <a:t>.</a:t>
            </a:r>
          </a:p>
          <a:p>
            <a:r>
              <a:rPr lang="en-US" dirty="0"/>
              <a:t>To access the option to execute an SQL statement, click on the </a:t>
            </a:r>
            <a:r>
              <a:rPr lang="en-US" dirty="0">
                <a:solidFill>
                  <a:srgbClr val="FF0000"/>
                </a:solidFill>
              </a:rPr>
              <a:t>Advanced options </a:t>
            </a:r>
            <a:r>
              <a:rPr lang="en-US" dirty="0"/>
              <a:t>button; then, paste the text which you copied earlier into the box marked </a:t>
            </a:r>
            <a:r>
              <a:rPr lang="en-US" b="1" dirty="0"/>
              <a:t>SQL Statement</a:t>
            </a:r>
            <a:r>
              <a:rPr lang="en-US" dirty="0"/>
              <a:t>.</a:t>
            </a:r>
          </a:p>
          <a:p>
            <a:r>
              <a:rPr lang="en-US" dirty="0"/>
              <a:t>The Advanced options section contains three features which may be activated or deactivated via checkboxes; uncheck all three.</a:t>
            </a:r>
            <a:endParaRPr lang="en-ZA" dirty="0"/>
          </a:p>
        </p:txBody>
      </p:sp>
    </p:spTree>
    <p:extLst>
      <p:ext uri="{BB962C8B-B14F-4D97-AF65-F5344CB8AC3E}">
        <p14:creationId xmlns:p14="http://schemas.microsoft.com/office/powerpoint/2010/main" val="3546016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1968C-86A3-4774-8E0C-34C5F5C36FB3}"/>
              </a:ext>
            </a:extLst>
          </p:cNvPr>
          <p:cNvSpPr>
            <a:spLocks noGrp="1"/>
          </p:cNvSpPr>
          <p:nvPr>
            <p:ph type="title"/>
          </p:nvPr>
        </p:nvSpPr>
        <p:spPr/>
        <p:txBody>
          <a:bodyPr/>
          <a:lstStyle/>
          <a:p>
            <a:r>
              <a:rPr lang="en-US" dirty="0"/>
              <a:t>Get data from relational data sources</a:t>
            </a:r>
            <a:endParaRPr lang="en-ZA" dirty="0"/>
          </a:p>
        </p:txBody>
      </p:sp>
      <p:sp>
        <p:nvSpPr>
          <p:cNvPr id="3" name="Content Placeholder 2">
            <a:extLst>
              <a:ext uri="{FF2B5EF4-FFF2-40B4-BE49-F238E27FC236}">
                <a16:creationId xmlns:a16="http://schemas.microsoft.com/office/drawing/2014/main" id="{E24CA825-5305-4F62-9D33-DD7A6A287D9A}"/>
              </a:ext>
            </a:extLst>
          </p:cNvPr>
          <p:cNvSpPr>
            <a:spLocks noGrp="1"/>
          </p:cNvSpPr>
          <p:nvPr>
            <p:ph idx="1"/>
          </p:nvPr>
        </p:nvSpPr>
        <p:spPr/>
        <p:txBody>
          <a:bodyPr>
            <a:normAutofit/>
          </a:bodyPr>
          <a:lstStyle/>
          <a:p>
            <a:r>
              <a:rPr lang="en-US" dirty="0"/>
              <a:t>You can use Power BI Desktop to establish a connection to your organization's relational database, rather than getting data from individual flat files.</a:t>
            </a:r>
          </a:p>
          <a:p>
            <a:r>
              <a:rPr lang="en-US" dirty="0"/>
              <a:t>Connecting Power BI to your database will help you to monitor the progress of your business and identify trends</a:t>
            </a:r>
          </a:p>
          <a:p>
            <a:r>
              <a:rPr lang="en-US" dirty="0"/>
              <a:t>Power BI Desktop can connect to many relational databases that are either in the cloud or on-premises.</a:t>
            </a:r>
          </a:p>
          <a:p>
            <a:r>
              <a:rPr lang="en-US" dirty="0"/>
              <a:t>Examples include SQL Server, Access, Oracle, IBM Db2, Informix, MySQL, PostgreSQL, Sybase , Teradata, SAP HANA, Amazon Redshift, Impala, Google </a:t>
            </a:r>
            <a:r>
              <a:rPr lang="en-US" dirty="0" err="1"/>
              <a:t>BigQuery</a:t>
            </a:r>
            <a:r>
              <a:rPr lang="en-US" dirty="0"/>
              <a:t>, etc.</a:t>
            </a:r>
            <a:endParaRPr lang="en-ZA" dirty="0"/>
          </a:p>
        </p:txBody>
      </p:sp>
    </p:spTree>
    <p:extLst>
      <p:ext uri="{BB962C8B-B14F-4D97-AF65-F5344CB8AC3E}">
        <p14:creationId xmlns:p14="http://schemas.microsoft.com/office/powerpoint/2010/main" val="6974598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92693-24D9-4517-B853-032E0155B73D}"/>
              </a:ext>
            </a:extLst>
          </p:cNvPr>
          <p:cNvSpPr>
            <a:spLocks noGrp="1"/>
          </p:cNvSpPr>
          <p:nvPr>
            <p:ph type="title"/>
          </p:nvPr>
        </p:nvSpPr>
        <p:spPr/>
        <p:txBody>
          <a:bodyPr/>
          <a:lstStyle/>
          <a:p>
            <a:r>
              <a:rPr lang="en-US" dirty="0"/>
              <a:t>Connecting to Database Tables Using SQL Statements</a:t>
            </a:r>
            <a:endParaRPr lang="en-ZA" dirty="0"/>
          </a:p>
        </p:txBody>
      </p:sp>
      <p:pic>
        <p:nvPicPr>
          <p:cNvPr id="5" name="Content Placeholder 4">
            <a:extLst>
              <a:ext uri="{FF2B5EF4-FFF2-40B4-BE49-F238E27FC236}">
                <a16:creationId xmlns:a16="http://schemas.microsoft.com/office/drawing/2014/main" id="{179B73E9-3555-4B49-893E-71E446391B6B}"/>
              </a:ext>
            </a:extLst>
          </p:cNvPr>
          <p:cNvPicPr>
            <a:picLocks noGrp="1" noChangeAspect="1"/>
          </p:cNvPicPr>
          <p:nvPr>
            <p:ph idx="1"/>
          </p:nvPr>
        </p:nvPicPr>
        <p:blipFill>
          <a:blip r:embed="rId2"/>
          <a:stretch>
            <a:fillRect/>
          </a:stretch>
        </p:blipFill>
        <p:spPr>
          <a:xfrm>
            <a:off x="1067604" y="1305500"/>
            <a:ext cx="8781246" cy="4258158"/>
          </a:xfrm>
        </p:spPr>
      </p:pic>
      <p:sp>
        <p:nvSpPr>
          <p:cNvPr id="7" name="TextBox 6">
            <a:extLst>
              <a:ext uri="{FF2B5EF4-FFF2-40B4-BE49-F238E27FC236}">
                <a16:creationId xmlns:a16="http://schemas.microsoft.com/office/drawing/2014/main" id="{5F61DC8F-407D-481A-BAC6-036005486C01}"/>
              </a:ext>
            </a:extLst>
          </p:cNvPr>
          <p:cNvSpPr txBox="1"/>
          <p:nvPr/>
        </p:nvSpPr>
        <p:spPr>
          <a:xfrm>
            <a:off x="1282147" y="4949688"/>
            <a:ext cx="6500191" cy="1192886"/>
          </a:xfrm>
          <a:prstGeom prst="rect">
            <a:avLst/>
          </a:prstGeom>
          <a:noFill/>
        </p:spPr>
        <p:txBody>
          <a:bodyPr wrap="square">
            <a:normAutofit/>
          </a:bodyPr>
          <a:lstStyle/>
          <a:p>
            <a:pPr marL="285750" indent="-285750">
              <a:buFont typeface="Arial" panose="020B0604020202020204" pitchFamily="34" charset="0"/>
              <a:buChar char="•"/>
            </a:pPr>
            <a:r>
              <a:rPr lang="en-ZA" dirty="0">
                <a:solidFill>
                  <a:srgbClr val="FF0000"/>
                </a:solidFill>
              </a:rPr>
              <a:t>Click the </a:t>
            </a:r>
            <a:r>
              <a:rPr lang="en-ZA" b="1" dirty="0">
                <a:solidFill>
                  <a:srgbClr val="FF0000"/>
                </a:solidFill>
              </a:rPr>
              <a:t>OK</a:t>
            </a:r>
            <a:r>
              <a:rPr lang="en-ZA" dirty="0">
                <a:solidFill>
                  <a:srgbClr val="FF0000"/>
                </a:solidFill>
              </a:rPr>
              <a:t> to </a:t>
            </a:r>
            <a:r>
              <a:rPr lang="en-US" dirty="0">
                <a:solidFill>
                  <a:srgbClr val="FF0000"/>
                </a:solidFill>
              </a:rPr>
              <a:t>see a preview of the table generated by your query;</a:t>
            </a:r>
            <a:r>
              <a:rPr lang="en-US" sz="1800" b="0" i="0" u="none" strike="noStrike" baseline="0" dirty="0">
                <a:solidFill>
                  <a:srgbClr val="FF0000"/>
                </a:solidFill>
                <a:latin typeface="Calibri" panose="020F0502020204030204" pitchFamily="34" charset="0"/>
              </a:rPr>
              <a:t> </a:t>
            </a:r>
          </a:p>
          <a:p>
            <a:pPr marL="285750" indent="-285750">
              <a:buFont typeface="Arial" panose="020B0604020202020204" pitchFamily="34" charset="0"/>
              <a:buChar char="•"/>
            </a:pPr>
            <a:r>
              <a:rPr lang="en-US" sz="1800" b="0" i="0" u="none" strike="noStrike" baseline="0" dirty="0">
                <a:solidFill>
                  <a:srgbClr val="FF0000"/>
                </a:solidFill>
                <a:latin typeface="Calibri" panose="020F0502020204030204" pitchFamily="34" charset="0"/>
              </a:rPr>
              <a:t>Click the </a:t>
            </a:r>
            <a:r>
              <a:rPr lang="en-US" sz="1800" b="1" i="0" u="none" strike="noStrike" baseline="0" dirty="0">
                <a:solidFill>
                  <a:srgbClr val="FF0000"/>
                </a:solidFill>
                <a:latin typeface="Calibri" panose="020F0502020204030204" pitchFamily="34" charset="0"/>
              </a:rPr>
              <a:t>Load </a:t>
            </a:r>
            <a:r>
              <a:rPr lang="en-US" sz="1800" b="0" i="0" u="none" strike="noStrike" baseline="0" dirty="0">
                <a:solidFill>
                  <a:srgbClr val="FF0000"/>
                </a:solidFill>
                <a:latin typeface="Calibri" panose="020F0502020204030204" pitchFamily="34" charset="0"/>
              </a:rPr>
              <a:t>button to import the data</a:t>
            </a:r>
            <a:r>
              <a:rPr lang="en-ZA" dirty="0">
                <a:solidFill>
                  <a:srgbClr val="FF0000"/>
                </a:solidFill>
              </a:rPr>
              <a:t> </a:t>
            </a:r>
          </a:p>
        </p:txBody>
      </p:sp>
    </p:spTree>
    <p:extLst>
      <p:ext uri="{BB962C8B-B14F-4D97-AF65-F5344CB8AC3E}">
        <p14:creationId xmlns:p14="http://schemas.microsoft.com/office/powerpoint/2010/main" val="14406120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D5253-F1C0-437B-9ACC-B8CED131C08F}"/>
              </a:ext>
            </a:extLst>
          </p:cNvPr>
          <p:cNvSpPr>
            <a:spLocks noGrp="1"/>
          </p:cNvSpPr>
          <p:nvPr>
            <p:ph type="title"/>
          </p:nvPr>
        </p:nvSpPr>
        <p:spPr/>
        <p:txBody>
          <a:bodyPr/>
          <a:lstStyle/>
          <a:p>
            <a:r>
              <a:rPr lang="en-ZA" dirty="0"/>
              <a:t>Leveraging Query Folding</a:t>
            </a:r>
          </a:p>
        </p:txBody>
      </p:sp>
      <p:sp>
        <p:nvSpPr>
          <p:cNvPr id="3" name="Content Placeholder 2">
            <a:extLst>
              <a:ext uri="{FF2B5EF4-FFF2-40B4-BE49-F238E27FC236}">
                <a16:creationId xmlns:a16="http://schemas.microsoft.com/office/drawing/2014/main" id="{4446D877-69BF-463F-8D63-2C218DEAF534}"/>
              </a:ext>
            </a:extLst>
          </p:cNvPr>
          <p:cNvSpPr>
            <a:spLocks noGrp="1"/>
          </p:cNvSpPr>
          <p:nvPr>
            <p:ph idx="1"/>
          </p:nvPr>
        </p:nvSpPr>
        <p:spPr/>
        <p:txBody>
          <a:bodyPr>
            <a:normAutofit fontScale="92500" lnSpcReduction="20000"/>
          </a:bodyPr>
          <a:lstStyle/>
          <a:p>
            <a:r>
              <a:rPr lang="en-US" dirty="0"/>
              <a:t>It is a best practice to avoid writing SQL statements directly in Power BI.</a:t>
            </a:r>
          </a:p>
          <a:p>
            <a:r>
              <a:rPr lang="en-US" dirty="0"/>
              <a:t> Instead, consider writing a query like this in a view.</a:t>
            </a:r>
          </a:p>
          <a:p>
            <a:r>
              <a:rPr lang="en-US" i="1" dirty="0"/>
              <a:t>Query folding </a:t>
            </a:r>
            <a:r>
              <a:rPr lang="en-US" dirty="0"/>
              <a:t>is the process whereby some, or all, of the transformations you define in the Query Editor are converted into SQL statements and executed by the database server.</a:t>
            </a:r>
          </a:p>
          <a:p>
            <a:r>
              <a:rPr lang="en-US" dirty="0"/>
              <a:t>In other words, the Query Editor transformation is converted from the underlying M language into an SQL statement.</a:t>
            </a:r>
          </a:p>
          <a:p>
            <a:r>
              <a:rPr lang="en-US" dirty="0"/>
              <a:t>This can provide a significant performance boost each time the data source is refreshed.</a:t>
            </a:r>
          </a:p>
          <a:p>
            <a:r>
              <a:rPr lang="en-US" dirty="0"/>
              <a:t>However, </a:t>
            </a:r>
            <a:r>
              <a:rPr lang="en-US" dirty="0">
                <a:solidFill>
                  <a:srgbClr val="FF0000"/>
                </a:solidFill>
              </a:rPr>
              <a:t>only SQL statements automatically generated by Power BI are permitted</a:t>
            </a:r>
            <a:r>
              <a:rPr lang="en-US" dirty="0"/>
              <a:t>; if you execute your own SQL statement; or, if you use a Query Editor transformation which has no SQL equivalent, no further query folding takes place.</a:t>
            </a:r>
            <a:endParaRPr lang="en-ZA" dirty="0"/>
          </a:p>
        </p:txBody>
      </p:sp>
    </p:spTree>
    <p:extLst>
      <p:ext uri="{BB962C8B-B14F-4D97-AF65-F5344CB8AC3E}">
        <p14:creationId xmlns:p14="http://schemas.microsoft.com/office/powerpoint/2010/main" val="29492246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B4701-3526-4BB7-B7C9-525F304AC20E}"/>
              </a:ext>
            </a:extLst>
          </p:cNvPr>
          <p:cNvSpPr>
            <a:spLocks noGrp="1"/>
          </p:cNvSpPr>
          <p:nvPr>
            <p:ph type="title"/>
          </p:nvPr>
        </p:nvSpPr>
        <p:spPr/>
        <p:txBody>
          <a:bodyPr/>
          <a:lstStyle/>
          <a:p>
            <a:r>
              <a:rPr lang="en-ZA" dirty="0"/>
              <a:t>Query Folding</a:t>
            </a:r>
          </a:p>
        </p:txBody>
      </p:sp>
      <p:sp>
        <p:nvSpPr>
          <p:cNvPr id="3" name="Content Placeholder 2">
            <a:extLst>
              <a:ext uri="{FF2B5EF4-FFF2-40B4-BE49-F238E27FC236}">
                <a16:creationId xmlns:a16="http://schemas.microsoft.com/office/drawing/2014/main" id="{1ACEDD72-4042-44BB-9B32-31AA7F7BF8A0}"/>
              </a:ext>
            </a:extLst>
          </p:cNvPr>
          <p:cNvSpPr>
            <a:spLocks noGrp="1"/>
          </p:cNvSpPr>
          <p:nvPr>
            <p:ph sz="half" idx="1"/>
          </p:nvPr>
        </p:nvSpPr>
        <p:spPr/>
        <p:txBody>
          <a:bodyPr/>
          <a:lstStyle/>
          <a:p>
            <a:r>
              <a:rPr lang="en-US" dirty="0"/>
              <a:t>To monitor Power BI’s query folding decisions, right-click on a </a:t>
            </a:r>
            <a:r>
              <a:rPr lang="en-US" b="1" dirty="0"/>
              <a:t>Navigation</a:t>
            </a:r>
            <a:r>
              <a:rPr lang="en-US" dirty="0"/>
              <a:t> step and choose </a:t>
            </a:r>
            <a:r>
              <a:rPr lang="en-US" b="1" dirty="0"/>
              <a:t>View Native Query </a:t>
            </a:r>
            <a:r>
              <a:rPr lang="en-US" dirty="0"/>
              <a:t>from the context menu.</a:t>
            </a:r>
          </a:p>
          <a:p>
            <a:r>
              <a:rPr lang="en-US" dirty="0"/>
              <a:t>Power BI displays the </a:t>
            </a:r>
            <a:r>
              <a:rPr lang="en-US" b="1" dirty="0"/>
              <a:t>Native Query</a:t>
            </a:r>
            <a:r>
              <a:rPr lang="en-US" dirty="0"/>
              <a:t> dialog within which is displayed the SQL statement which will be executed when this step is encountered.</a:t>
            </a:r>
            <a:endParaRPr lang="en-ZA" dirty="0"/>
          </a:p>
        </p:txBody>
      </p:sp>
      <p:pic>
        <p:nvPicPr>
          <p:cNvPr id="6" name="Content Placeholder 5">
            <a:extLst>
              <a:ext uri="{FF2B5EF4-FFF2-40B4-BE49-F238E27FC236}">
                <a16:creationId xmlns:a16="http://schemas.microsoft.com/office/drawing/2014/main" id="{3857D61C-80C7-40BC-8231-05201669758A}"/>
              </a:ext>
            </a:extLst>
          </p:cNvPr>
          <p:cNvPicPr>
            <a:picLocks noGrp="1" noChangeAspect="1"/>
          </p:cNvPicPr>
          <p:nvPr>
            <p:ph sz="half" idx="2"/>
          </p:nvPr>
        </p:nvPicPr>
        <p:blipFill>
          <a:blip r:embed="rId2"/>
          <a:stretch>
            <a:fillRect/>
          </a:stretch>
        </p:blipFill>
        <p:spPr>
          <a:xfrm>
            <a:off x="6490255" y="1690688"/>
            <a:ext cx="5007370" cy="3235281"/>
          </a:xfrm>
        </p:spPr>
      </p:pic>
    </p:spTree>
    <p:extLst>
      <p:ext uri="{BB962C8B-B14F-4D97-AF65-F5344CB8AC3E}">
        <p14:creationId xmlns:p14="http://schemas.microsoft.com/office/powerpoint/2010/main" val="19298111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90844-8179-4A09-A820-156E2A707D5B}"/>
              </a:ext>
            </a:extLst>
          </p:cNvPr>
          <p:cNvSpPr>
            <a:spLocks noGrp="1"/>
          </p:cNvSpPr>
          <p:nvPr>
            <p:ph type="title"/>
          </p:nvPr>
        </p:nvSpPr>
        <p:spPr/>
        <p:txBody>
          <a:bodyPr/>
          <a:lstStyle/>
          <a:p>
            <a:r>
              <a:rPr lang="en-ZA" dirty="0"/>
              <a:t>REVISION</a:t>
            </a:r>
          </a:p>
        </p:txBody>
      </p:sp>
      <p:sp>
        <p:nvSpPr>
          <p:cNvPr id="3" name="Content Placeholder 2">
            <a:extLst>
              <a:ext uri="{FF2B5EF4-FFF2-40B4-BE49-F238E27FC236}">
                <a16:creationId xmlns:a16="http://schemas.microsoft.com/office/drawing/2014/main" id="{33044E28-7E65-4528-8283-5B0CD0B4FC86}"/>
              </a:ext>
            </a:extLst>
          </p:cNvPr>
          <p:cNvSpPr>
            <a:spLocks noGrp="1"/>
          </p:cNvSpPr>
          <p:nvPr>
            <p:ph idx="1"/>
          </p:nvPr>
        </p:nvSpPr>
        <p:spPr/>
        <p:txBody>
          <a:bodyPr/>
          <a:lstStyle/>
          <a:p>
            <a:r>
              <a:rPr lang="en-ZA" dirty="0"/>
              <a:t>Why are data models </a:t>
            </a:r>
            <a:r>
              <a:rPr lang="en-US" dirty="0"/>
              <a:t>in Power BI usually modelled as star schemas?</a:t>
            </a:r>
          </a:p>
          <a:p>
            <a:r>
              <a:rPr lang="en-US" dirty="0"/>
              <a:t>What are the implications of choosing either Import or </a:t>
            </a:r>
            <a:r>
              <a:rPr lang="en-US" dirty="0" err="1"/>
              <a:t>DirectQuery</a:t>
            </a:r>
            <a:r>
              <a:rPr lang="en-US" dirty="0"/>
              <a:t> data connectivity mode?</a:t>
            </a:r>
          </a:p>
          <a:p>
            <a:r>
              <a:rPr lang="en-US" dirty="0"/>
              <a:t>What are the key points of interest when importing data from SQL Server?</a:t>
            </a:r>
          </a:p>
          <a:p>
            <a:r>
              <a:rPr lang="en-US" dirty="0"/>
              <a:t>What is query folding?</a:t>
            </a:r>
          </a:p>
          <a:p>
            <a:r>
              <a:rPr lang="en-US" dirty="0"/>
              <a:t>Create some visuals to analyse the sales for Northwind Traders e.g., by year, country, </a:t>
            </a:r>
            <a:r>
              <a:rPr lang="en-US" dirty="0" err="1"/>
              <a:t>etc</a:t>
            </a:r>
            <a:endParaRPr lang="en-US" dirty="0"/>
          </a:p>
          <a:p>
            <a:endParaRPr lang="en-US" dirty="0"/>
          </a:p>
          <a:p>
            <a:endParaRPr lang="en-ZA" dirty="0"/>
          </a:p>
        </p:txBody>
      </p:sp>
    </p:spTree>
    <p:extLst>
      <p:ext uri="{BB962C8B-B14F-4D97-AF65-F5344CB8AC3E}">
        <p14:creationId xmlns:p14="http://schemas.microsoft.com/office/powerpoint/2010/main" val="199353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FB98F-8CE0-41D2-8D2B-9947C88C4149}"/>
              </a:ext>
            </a:extLst>
          </p:cNvPr>
          <p:cNvSpPr>
            <a:spLocks noGrp="1"/>
          </p:cNvSpPr>
          <p:nvPr>
            <p:ph type="title"/>
          </p:nvPr>
        </p:nvSpPr>
        <p:spPr/>
        <p:txBody>
          <a:bodyPr/>
          <a:lstStyle/>
          <a:p>
            <a:r>
              <a:rPr lang="en-ZA" dirty="0"/>
              <a:t>Connecting to SQL Server</a:t>
            </a:r>
          </a:p>
        </p:txBody>
      </p:sp>
      <p:sp>
        <p:nvSpPr>
          <p:cNvPr id="3" name="Content Placeholder 2">
            <a:extLst>
              <a:ext uri="{FF2B5EF4-FFF2-40B4-BE49-F238E27FC236}">
                <a16:creationId xmlns:a16="http://schemas.microsoft.com/office/drawing/2014/main" id="{2B2B73C3-215F-4F3C-A7B9-F8F49BFF0D1A}"/>
              </a:ext>
            </a:extLst>
          </p:cNvPr>
          <p:cNvSpPr>
            <a:spLocks noGrp="1"/>
          </p:cNvSpPr>
          <p:nvPr>
            <p:ph idx="1"/>
          </p:nvPr>
        </p:nvSpPr>
        <p:spPr/>
        <p:txBody>
          <a:bodyPr>
            <a:normAutofit fontScale="85000" lnSpcReduction="20000"/>
          </a:bodyPr>
          <a:lstStyle/>
          <a:p>
            <a:r>
              <a:rPr lang="en-US" dirty="0"/>
              <a:t>You will need to have a version of SQL Server already deployed on your machine.</a:t>
            </a:r>
          </a:p>
          <a:p>
            <a:r>
              <a:rPr lang="en-US" dirty="0"/>
              <a:t>Launch </a:t>
            </a:r>
            <a:r>
              <a:rPr lang="en-US" b="1" dirty="0"/>
              <a:t>SQL Server Management Studio </a:t>
            </a:r>
            <a:r>
              <a:rPr lang="en-US" dirty="0"/>
              <a:t>(SSMS) and connect to your SQL Server instance. </a:t>
            </a:r>
          </a:p>
          <a:p>
            <a:r>
              <a:rPr lang="en-US" dirty="0"/>
              <a:t>Then, in the Object Explorer, right-click on </a:t>
            </a:r>
            <a:r>
              <a:rPr lang="en-US" b="1" dirty="0"/>
              <a:t>Databases</a:t>
            </a:r>
            <a:r>
              <a:rPr lang="en-US" dirty="0"/>
              <a:t> and select </a:t>
            </a:r>
            <a:r>
              <a:rPr lang="en-US" b="1" dirty="0"/>
              <a:t>Restore Database</a:t>
            </a:r>
            <a:r>
              <a:rPr lang="en-US" dirty="0"/>
              <a:t>.</a:t>
            </a:r>
          </a:p>
          <a:p>
            <a:r>
              <a:rPr lang="en-US" dirty="0"/>
              <a:t>In our example, we will use a database called </a:t>
            </a:r>
            <a:r>
              <a:rPr lang="en-US" b="1" dirty="0"/>
              <a:t>“</a:t>
            </a:r>
            <a:r>
              <a:rPr lang="en-US" b="1" i="1" dirty="0"/>
              <a:t>Event Sales</a:t>
            </a:r>
            <a:r>
              <a:rPr lang="en-US" b="1" dirty="0"/>
              <a:t>”</a:t>
            </a:r>
            <a:r>
              <a:rPr lang="en-US" dirty="0"/>
              <a:t>, which you will find in folder called “</a:t>
            </a:r>
            <a:r>
              <a:rPr lang="en-US" i="1" dirty="0"/>
              <a:t>05-Connecting to SQL Server</a:t>
            </a:r>
            <a:r>
              <a:rPr lang="en-US" dirty="0"/>
              <a:t>”</a:t>
            </a:r>
          </a:p>
          <a:p>
            <a:r>
              <a:rPr lang="en-US" dirty="0"/>
              <a:t>Select the database backup called “</a:t>
            </a:r>
            <a:r>
              <a:rPr lang="en-US" i="1" dirty="0" err="1"/>
              <a:t>EventSales.bak</a:t>
            </a:r>
            <a:r>
              <a:rPr lang="en-US" dirty="0"/>
              <a:t>”. </a:t>
            </a:r>
          </a:p>
          <a:p>
            <a:r>
              <a:rPr lang="en-US" dirty="0"/>
              <a:t>You will need to restore this database into an instance of SQL Server.</a:t>
            </a:r>
          </a:p>
          <a:p>
            <a:r>
              <a:rPr lang="en-US" dirty="0"/>
              <a:t>Finally, on the left of the Restore Database dialog, select the Files page and activate the checkbox marked </a:t>
            </a:r>
            <a:r>
              <a:rPr lang="en-US" b="1" dirty="0"/>
              <a:t>Relocate all files to folder</a:t>
            </a:r>
            <a:r>
              <a:rPr lang="en-US" dirty="0"/>
              <a:t>.</a:t>
            </a:r>
          </a:p>
          <a:p>
            <a:r>
              <a:rPr lang="en-US" dirty="0"/>
              <a:t>Click </a:t>
            </a:r>
            <a:r>
              <a:rPr lang="en-US" b="1" dirty="0"/>
              <a:t>OK</a:t>
            </a:r>
            <a:r>
              <a:rPr lang="en-US" dirty="0"/>
              <a:t> to start the restore operation.</a:t>
            </a:r>
          </a:p>
          <a:p>
            <a:endParaRPr lang="en-ZA" dirty="0"/>
          </a:p>
        </p:txBody>
      </p:sp>
    </p:spTree>
    <p:extLst>
      <p:ext uri="{BB962C8B-B14F-4D97-AF65-F5344CB8AC3E}">
        <p14:creationId xmlns:p14="http://schemas.microsoft.com/office/powerpoint/2010/main" val="1629667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C85B0-E034-4493-A427-664BA294F3BF}"/>
              </a:ext>
            </a:extLst>
          </p:cNvPr>
          <p:cNvSpPr>
            <a:spLocks noGrp="1"/>
          </p:cNvSpPr>
          <p:nvPr>
            <p:ph type="title"/>
          </p:nvPr>
        </p:nvSpPr>
        <p:spPr/>
        <p:txBody>
          <a:bodyPr/>
          <a:lstStyle/>
          <a:p>
            <a:r>
              <a:rPr lang="en-US" dirty="0"/>
              <a:t>Connecting to SQL Server</a:t>
            </a:r>
            <a:endParaRPr lang="en-ZA" dirty="0"/>
          </a:p>
        </p:txBody>
      </p:sp>
      <p:sp>
        <p:nvSpPr>
          <p:cNvPr id="3" name="Content Placeholder 2">
            <a:extLst>
              <a:ext uri="{FF2B5EF4-FFF2-40B4-BE49-F238E27FC236}">
                <a16:creationId xmlns:a16="http://schemas.microsoft.com/office/drawing/2014/main" id="{9DEDBF13-7130-469A-B3F2-28D9554BACD6}"/>
              </a:ext>
            </a:extLst>
          </p:cNvPr>
          <p:cNvSpPr>
            <a:spLocks noGrp="1"/>
          </p:cNvSpPr>
          <p:nvPr>
            <p:ph sz="half" idx="1"/>
          </p:nvPr>
        </p:nvSpPr>
        <p:spPr>
          <a:xfrm>
            <a:off x="838200" y="1825625"/>
            <a:ext cx="2904460" cy="4351338"/>
          </a:xfrm>
        </p:spPr>
        <p:txBody>
          <a:bodyPr>
            <a:normAutofit fontScale="92500" lnSpcReduction="10000"/>
          </a:bodyPr>
          <a:lstStyle/>
          <a:p>
            <a:r>
              <a:rPr lang="en-US" dirty="0"/>
              <a:t>Let us look at the structure of the database by expanding the </a:t>
            </a:r>
            <a:r>
              <a:rPr lang="en-US" i="1" dirty="0"/>
              <a:t>Database Diagrams </a:t>
            </a:r>
            <a:r>
              <a:rPr lang="en-US" dirty="0"/>
              <a:t>folder and double-clicking the diagram, </a:t>
            </a:r>
            <a:r>
              <a:rPr lang="en-US" i="1" dirty="0" err="1"/>
              <a:t>dbo.Default</a:t>
            </a:r>
            <a:r>
              <a:rPr lang="en-US" dirty="0"/>
              <a:t>.</a:t>
            </a:r>
          </a:p>
          <a:p>
            <a:r>
              <a:rPr lang="en-US" dirty="0"/>
              <a:t>The database contains 11 tables</a:t>
            </a:r>
          </a:p>
          <a:p>
            <a:endParaRPr lang="en-ZA" dirty="0"/>
          </a:p>
        </p:txBody>
      </p:sp>
      <p:pic>
        <p:nvPicPr>
          <p:cNvPr id="7" name="Picture 6">
            <a:extLst>
              <a:ext uri="{FF2B5EF4-FFF2-40B4-BE49-F238E27FC236}">
                <a16:creationId xmlns:a16="http://schemas.microsoft.com/office/drawing/2014/main" id="{F0ACE989-AD70-4B47-BA94-77FD343A1525}"/>
              </a:ext>
            </a:extLst>
          </p:cNvPr>
          <p:cNvPicPr>
            <a:picLocks noChangeAspect="1"/>
          </p:cNvPicPr>
          <p:nvPr/>
        </p:nvPicPr>
        <p:blipFill>
          <a:blip r:embed="rId2"/>
          <a:stretch>
            <a:fillRect/>
          </a:stretch>
        </p:blipFill>
        <p:spPr>
          <a:xfrm>
            <a:off x="3742660" y="1690688"/>
            <a:ext cx="7881552" cy="4210382"/>
          </a:xfrm>
          <a:prstGeom prst="rect">
            <a:avLst/>
          </a:prstGeom>
        </p:spPr>
      </p:pic>
    </p:spTree>
    <p:extLst>
      <p:ext uri="{BB962C8B-B14F-4D97-AF65-F5344CB8AC3E}">
        <p14:creationId xmlns:p14="http://schemas.microsoft.com/office/powerpoint/2010/main" val="3615513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DEBFA-6520-4A7B-8AEB-772C2F548341}"/>
              </a:ext>
            </a:extLst>
          </p:cNvPr>
          <p:cNvSpPr>
            <a:spLocks noGrp="1"/>
          </p:cNvSpPr>
          <p:nvPr>
            <p:ph type="title"/>
          </p:nvPr>
        </p:nvSpPr>
        <p:spPr/>
        <p:txBody>
          <a:bodyPr/>
          <a:lstStyle/>
          <a:p>
            <a:r>
              <a:rPr lang="en-ZA" dirty="0"/>
              <a:t>BI data model</a:t>
            </a:r>
          </a:p>
        </p:txBody>
      </p:sp>
      <p:pic>
        <p:nvPicPr>
          <p:cNvPr id="5" name="Content Placeholder 4">
            <a:extLst>
              <a:ext uri="{FF2B5EF4-FFF2-40B4-BE49-F238E27FC236}">
                <a16:creationId xmlns:a16="http://schemas.microsoft.com/office/drawing/2014/main" id="{5E7C3428-8E1D-4E8C-B0A3-0B1A733224A9}"/>
              </a:ext>
            </a:extLst>
          </p:cNvPr>
          <p:cNvPicPr>
            <a:picLocks noGrp="1" noChangeAspect="1"/>
          </p:cNvPicPr>
          <p:nvPr>
            <p:ph sz="half" idx="1"/>
          </p:nvPr>
        </p:nvPicPr>
        <p:blipFill>
          <a:blip r:embed="rId2"/>
          <a:stretch>
            <a:fillRect/>
          </a:stretch>
        </p:blipFill>
        <p:spPr>
          <a:xfrm>
            <a:off x="5637995" y="2222205"/>
            <a:ext cx="6089810" cy="2987748"/>
          </a:xfrm>
        </p:spPr>
      </p:pic>
      <p:sp>
        <p:nvSpPr>
          <p:cNvPr id="7" name="TextBox 6">
            <a:extLst>
              <a:ext uri="{FF2B5EF4-FFF2-40B4-BE49-F238E27FC236}">
                <a16:creationId xmlns:a16="http://schemas.microsoft.com/office/drawing/2014/main" id="{DD99F852-39EE-4463-9655-689D1AB9203C}"/>
              </a:ext>
            </a:extLst>
          </p:cNvPr>
          <p:cNvSpPr txBox="1"/>
          <p:nvPr/>
        </p:nvSpPr>
        <p:spPr>
          <a:xfrm>
            <a:off x="838200" y="1690688"/>
            <a:ext cx="4799795" cy="4372181"/>
          </a:xfrm>
          <a:prstGeom prst="rect">
            <a:avLst/>
          </a:prstGeom>
          <a:noFill/>
        </p:spPr>
        <p:txBody>
          <a:bodyPr wrap="square">
            <a:normAutofit/>
          </a:bodyPr>
          <a:lstStyle/>
          <a:p>
            <a:pPr marL="285750" indent="-285750">
              <a:buFont typeface="Arial" panose="020B0604020202020204" pitchFamily="34" charset="0"/>
              <a:buChar char="•"/>
            </a:pPr>
            <a:r>
              <a:rPr lang="en-US" dirty="0"/>
              <a:t>The data model, we have six tables, only five of which have been imported from the original database.</a:t>
            </a:r>
          </a:p>
          <a:p>
            <a:pPr marL="285750" indent="-285750">
              <a:buFont typeface="Arial" panose="020B0604020202020204" pitchFamily="34" charset="0"/>
              <a:buChar char="•"/>
            </a:pPr>
            <a:r>
              <a:rPr lang="en-US" sz="1800" b="0" i="0" u="none" strike="noStrike" baseline="0" dirty="0">
                <a:solidFill>
                  <a:srgbClr val="000000"/>
                </a:solidFill>
                <a:latin typeface="Calibri" panose="020F0502020204030204" pitchFamily="34" charset="0"/>
              </a:rPr>
              <a:t>The reduction in the number of tables from database to data model is typical of Power BI workflows.</a:t>
            </a:r>
            <a:endParaRPr lang="en-US" dirty="0"/>
          </a:p>
          <a:p>
            <a:pPr marL="285750" indent="-285750">
              <a:buFont typeface="Arial" panose="020B0604020202020204" pitchFamily="34" charset="0"/>
              <a:buChar char="•"/>
            </a:pPr>
            <a:r>
              <a:rPr lang="en-US" dirty="0"/>
              <a:t>The most important  table in the data model, </a:t>
            </a:r>
            <a:r>
              <a:rPr lang="en-US" b="1" dirty="0"/>
              <a:t>Dates</a:t>
            </a:r>
            <a:r>
              <a:rPr lang="en-US" dirty="0"/>
              <a:t> </a:t>
            </a:r>
            <a:r>
              <a:rPr lang="en-US" b="1" dirty="0"/>
              <a:t>Table</a:t>
            </a:r>
            <a:r>
              <a:rPr lang="en-US" dirty="0"/>
              <a:t>, has been created in Power BI:</a:t>
            </a:r>
          </a:p>
          <a:p>
            <a:pPr marL="285750" indent="-285750">
              <a:buFont typeface="Arial" panose="020B0604020202020204" pitchFamily="34" charset="0"/>
              <a:buChar char="•"/>
            </a:pPr>
            <a:endParaRPr lang="en-US" dirty="0"/>
          </a:p>
          <a:p>
            <a:r>
              <a:rPr lang="en-US" dirty="0"/>
              <a:t>     </a:t>
            </a:r>
            <a:r>
              <a:rPr lang="en-US" b="1" dirty="0">
                <a:cs typeface="Courier New" panose="02070309020205020404" pitchFamily="49" charset="0"/>
              </a:rPr>
              <a:t>Dates Table (Date, Year, Month Num, Month)</a:t>
            </a:r>
          </a:p>
          <a:p>
            <a:pPr marL="285750" indent="-285750">
              <a:buFont typeface="Arial" panose="020B0604020202020204" pitchFamily="34" charset="0"/>
              <a:buChar char="•"/>
            </a:pPr>
            <a:endParaRPr lang="en-US" sz="1800" b="0" i="0" u="none" strike="noStrike" baseline="0" dirty="0">
              <a:solidFill>
                <a:srgbClr val="000000"/>
              </a:solidFill>
              <a:latin typeface="Calibri" panose="020F0502020204030204" pitchFamily="34" charset="0"/>
            </a:endParaRPr>
          </a:p>
          <a:p>
            <a:pPr marL="285750" indent="-285750">
              <a:buFont typeface="Arial" panose="020B0604020202020204" pitchFamily="34" charset="0"/>
              <a:buChar char="•"/>
            </a:pPr>
            <a:r>
              <a:rPr lang="en-US" sz="1800" b="0" i="0" u="none" strike="noStrike" baseline="0" dirty="0">
                <a:solidFill>
                  <a:srgbClr val="000000"/>
                </a:solidFill>
                <a:latin typeface="Calibri" panose="020F0502020204030204" pitchFamily="34" charset="0"/>
              </a:rPr>
              <a:t>Almost all data models in Power BI require a date table containing all the different time related categories by which you want to categorize your data.</a:t>
            </a:r>
          </a:p>
          <a:p>
            <a:endParaRPr lang="en-US" sz="1800" b="0" i="0" u="none" strike="noStrike" baseline="0" dirty="0">
              <a:solidFill>
                <a:srgbClr val="000000"/>
              </a:solidFill>
              <a:latin typeface="Calibri" panose="020F0502020204030204" pitchFamily="34" charset="0"/>
            </a:endParaRPr>
          </a:p>
        </p:txBody>
      </p:sp>
    </p:spTree>
    <p:extLst>
      <p:ext uri="{BB962C8B-B14F-4D97-AF65-F5344CB8AC3E}">
        <p14:creationId xmlns:p14="http://schemas.microsoft.com/office/powerpoint/2010/main" val="3297442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DEBFA-6520-4A7B-8AEB-772C2F548341}"/>
              </a:ext>
            </a:extLst>
          </p:cNvPr>
          <p:cNvSpPr>
            <a:spLocks noGrp="1"/>
          </p:cNvSpPr>
          <p:nvPr>
            <p:ph type="title"/>
          </p:nvPr>
        </p:nvSpPr>
        <p:spPr/>
        <p:txBody>
          <a:bodyPr/>
          <a:lstStyle/>
          <a:p>
            <a:r>
              <a:rPr lang="en-ZA" dirty="0"/>
              <a:t>Star Schema</a:t>
            </a:r>
          </a:p>
        </p:txBody>
      </p:sp>
      <p:pic>
        <p:nvPicPr>
          <p:cNvPr id="8" name="Content Placeholder 7">
            <a:extLst>
              <a:ext uri="{FF2B5EF4-FFF2-40B4-BE49-F238E27FC236}">
                <a16:creationId xmlns:a16="http://schemas.microsoft.com/office/drawing/2014/main" id="{822E2851-3901-4B38-8280-9EF9D073DD71}"/>
              </a:ext>
            </a:extLst>
          </p:cNvPr>
          <p:cNvPicPr>
            <a:picLocks noGrp="1" noChangeAspect="1"/>
          </p:cNvPicPr>
          <p:nvPr>
            <p:ph sz="half" idx="2"/>
          </p:nvPr>
        </p:nvPicPr>
        <p:blipFill>
          <a:blip r:embed="rId2"/>
          <a:stretch>
            <a:fillRect/>
          </a:stretch>
        </p:blipFill>
        <p:spPr>
          <a:xfrm>
            <a:off x="6172200" y="2730531"/>
            <a:ext cx="5181600" cy="2541525"/>
          </a:xfrm>
          <a:prstGeom prst="rect">
            <a:avLst/>
          </a:prstGeom>
        </p:spPr>
      </p:pic>
      <p:sp>
        <p:nvSpPr>
          <p:cNvPr id="6" name="Content Placeholder 5">
            <a:extLst>
              <a:ext uri="{FF2B5EF4-FFF2-40B4-BE49-F238E27FC236}">
                <a16:creationId xmlns:a16="http://schemas.microsoft.com/office/drawing/2014/main" id="{D10F70C8-4E09-4076-829D-919E069F4AF1}"/>
              </a:ext>
            </a:extLst>
          </p:cNvPr>
          <p:cNvSpPr>
            <a:spLocks noGrp="1"/>
          </p:cNvSpPr>
          <p:nvPr>
            <p:ph sz="half" idx="1"/>
          </p:nvPr>
        </p:nvSpPr>
        <p:spPr/>
        <p:txBody>
          <a:bodyPr>
            <a:normAutofit fontScale="85000" lnSpcReduction="20000"/>
          </a:bodyPr>
          <a:lstStyle/>
          <a:p>
            <a:r>
              <a:rPr lang="en-US" dirty="0"/>
              <a:t>The structure of our data model is referred to as a </a:t>
            </a:r>
            <a:r>
              <a:rPr lang="en-US" b="1" i="1" dirty="0"/>
              <a:t>star schema</a:t>
            </a:r>
            <a:r>
              <a:rPr lang="en-US" dirty="0"/>
              <a:t>. </a:t>
            </a:r>
          </a:p>
          <a:p>
            <a:r>
              <a:rPr lang="en-US" dirty="0"/>
              <a:t>It consists of a single main table, referred to as a </a:t>
            </a:r>
            <a:r>
              <a:rPr lang="en-US" i="1" dirty="0"/>
              <a:t>fact table</a:t>
            </a:r>
            <a:r>
              <a:rPr lang="en-US" dirty="0"/>
              <a:t>; and several supporting tables, all linked to the central fact table, which will be used to categorize the data in the fact table, and which are referred to as </a:t>
            </a:r>
            <a:r>
              <a:rPr lang="en-US" i="1" dirty="0"/>
              <a:t>dimension tables</a:t>
            </a:r>
            <a:r>
              <a:rPr lang="en-US" dirty="0"/>
              <a:t>.</a:t>
            </a:r>
          </a:p>
          <a:p>
            <a:r>
              <a:rPr lang="en-US" dirty="0"/>
              <a:t>As our focus shifts towards reporting and analysis, we </a:t>
            </a:r>
            <a:r>
              <a:rPr lang="en-US" dirty="0" err="1"/>
              <a:t>denormalize</a:t>
            </a:r>
            <a:r>
              <a:rPr lang="en-US" dirty="0"/>
              <a:t> the relational database and introduce a certain amount of redundancy in order to facilitate data analysis.</a:t>
            </a:r>
          </a:p>
          <a:p>
            <a:endParaRPr lang="en-US" dirty="0"/>
          </a:p>
          <a:p>
            <a:endParaRPr lang="en-ZA" dirty="0"/>
          </a:p>
        </p:txBody>
      </p:sp>
    </p:spTree>
    <p:extLst>
      <p:ext uri="{BB962C8B-B14F-4D97-AF65-F5344CB8AC3E}">
        <p14:creationId xmlns:p14="http://schemas.microsoft.com/office/powerpoint/2010/main" val="3559090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26A03-637E-49AF-A5C4-8D2F0D237977}"/>
              </a:ext>
            </a:extLst>
          </p:cNvPr>
          <p:cNvSpPr>
            <a:spLocks noGrp="1"/>
          </p:cNvSpPr>
          <p:nvPr>
            <p:ph type="title"/>
          </p:nvPr>
        </p:nvSpPr>
        <p:spPr/>
        <p:txBody>
          <a:bodyPr/>
          <a:lstStyle/>
          <a:p>
            <a:r>
              <a:rPr lang="en-ZA" dirty="0"/>
              <a:t>Importing SQL Server Views</a:t>
            </a:r>
          </a:p>
        </p:txBody>
      </p:sp>
      <p:sp>
        <p:nvSpPr>
          <p:cNvPr id="3" name="Content Placeholder 2">
            <a:extLst>
              <a:ext uri="{FF2B5EF4-FFF2-40B4-BE49-F238E27FC236}">
                <a16:creationId xmlns:a16="http://schemas.microsoft.com/office/drawing/2014/main" id="{8E713613-EA30-4F1F-80C4-C44920B2109A}"/>
              </a:ext>
            </a:extLst>
          </p:cNvPr>
          <p:cNvSpPr>
            <a:spLocks noGrp="1"/>
          </p:cNvSpPr>
          <p:nvPr>
            <p:ph idx="1"/>
          </p:nvPr>
        </p:nvSpPr>
        <p:spPr/>
        <p:txBody>
          <a:bodyPr>
            <a:normAutofit fontScale="92500" lnSpcReduction="20000"/>
          </a:bodyPr>
          <a:lstStyle/>
          <a:p>
            <a:r>
              <a:rPr lang="en-US" dirty="0"/>
              <a:t>When importing data from SQL Server, you always need to think ahead to the data model you wish to create and devise a strategy which will facilitate its creation. </a:t>
            </a:r>
          </a:p>
          <a:p>
            <a:r>
              <a:rPr lang="en-US" dirty="0"/>
              <a:t>In general, the most efficient approach is to avoid connecting directly to the tables in your relational database. </a:t>
            </a:r>
          </a:p>
          <a:p>
            <a:r>
              <a:rPr lang="en-US" dirty="0"/>
              <a:t>You can create a series of views, each corresponding to one of the tables which will be present in your data model. </a:t>
            </a:r>
          </a:p>
          <a:p>
            <a:r>
              <a:rPr lang="en-US" dirty="0"/>
              <a:t>In Power BI, you then connect to these views rather than to the original database tables.</a:t>
            </a:r>
          </a:p>
          <a:p>
            <a:r>
              <a:rPr lang="en-US" dirty="0"/>
              <a:t>Taking this approach makes it easier to update your Power BI data models if modifications are made to the database tables or to the database structure</a:t>
            </a:r>
            <a:endParaRPr lang="en-ZA" dirty="0"/>
          </a:p>
        </p:txBody>
      </p:sp>
    </p:spTree>
    <p:extLst>
      <p:ext uri="{BB962C8B-B14F-4D97-AF65-F5344CB8AC3E}">
        <p14:creationId xmlns:p14="http://schemas.microsoft.com/office/powerpoint/2010/main" val="7827311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877F1-64A3-4CD9-A0EC-714B28B13632}"/>
              </a:ext>
            </a:extLst>
          </p:cNvPr>
          <p:cNvSpPr>
            <a:spLocks noGrp="1"/>
          </p:cNvSpPr>
          <p:nvPr>
            <p:ph type="title"/>
          </p:nvPr>
        </p:nvSpPr>
        <p:spPr/>
        <p:txBody>
          <a:bodyPr/>
          <a:lstStyle/>
          <a:p>
            <a:r>
              <a:rPr lang="en-ZA" dirty="0"/>
              <a:t>Create A star Schema</a:t>
            </a:r>
          </a:p>
        </p:txBody>
      </p:sp>
      <p:sp>
        <p:nvSpPr>
          <p:cNvPr id="3" name="Content Placeholder 2">
            <a:extLst>
              <a:ext uri="{FF2B5EF4-FFF2-40B4-BE49-F238E27FC236}">
                <a16:creationId xmlns:a16="http://schemas.microsoft.com/office/drawing/2014/main" id="{4B04DACD-43DF-4FA1-ADFC-5271756A1FE6}"/>
              </a:ext>
            </a:extLst>
          </p:cNvPr>
          <p:cNvSpPr>
            <a:spLocks noGrp="1"/>
          </p:cNvSpPr>
          <p:nvPr>
            <p:ph idx="1"/>
          </p:nvPr>
        </p:nvSpPr>
        <p:spPr>
          <a:xfrm>
            <a:off x="838200" y="1825625"/>
            <a:ext cx="4152900" cy="4351338"/>
          </a:xfrm>
        </p:spPr>
        <p:txBody>
          <a:bodyPr/>
          <a:lstStyle/>
          <a:p>
            <a:r>
              <a:rPr lang="en-US" dirty="0"/>
              <a:t>In </a:t>
            </a:r>
            <a:r>
              <a:rPr lang="en-US" b="1" dirty="0"/>
              <a:t>SQL Server Management Studio</a:t>
            </a:r>
            <a:r>
              <a:rPr lang="en-US" dirty="0"/>
              <a:t>’s Object Explorer, expand the </a:t>
            </a:r>
            <a:r>
              <a:rPr lang="en-US" b="1" i="1" dirty="0"/>
              <a:t>Northwind</a:t>
            </a:r>
            <a:r>
              <a:rPr lang="en-US" dirty="0"/>
              <a:t> database; then, expand the Views folder. </a:t>
            </a:r>
          </a:p>
          <a:p>
            <a:endParaRPr lang="en-US" dirty="0"/>
          </a:p>
        </p:txBody>
      </p:sp>
      <p:pic>
        <p:nvPicPr>
          <p:cNvPr id="5" name="Picture 4">
            <a:extLst>
              <a:ext uri="{FF2B5EF4-FFF2-40B4-BE49-F238E27FC236}">
                <a16:creationId xmlns:a16="http://schemas.microsoft.com/office/drawing/2014/main" id="{AECAD320-C77F-4BEE-829E-019A30216F7F}"/>
              </a:ext>
            </a:extLst>
          </p:cNvPr>
          <p:cNvPicPr>
            <a:picLocks noChangeAspect="1"/>
          </p:cNvPicPr>
          <p:nvPr/>
        </p:nvPicPr>
        <p:blipFill>
          <a:blip r:embed="rId2"/>
          <a:stretch>
            <a:fillRect/>
          </a:stretch>
        </p:blipFill>
        <p:spPr>
          <a:xfrm>
            <a:off x="5305693" y="1282133"/>
            <a:ext cx="4809857" cy="4523556"/>
          </a:xfrm>
          <a:prstGeom prst="rect">
            <a:avLst/>
          </a:prstGeom>
        </p:spPr>
      </p:pic>
    </p:spTree>
    <p:extLst>
      <p:ext uri="{BB962C8B-B14F-4D97-AF65-F5344CB8AC3E}">
        <p14:creationId xmlns:p14="http://schemas.microsoft.com/office/powerpoint/2010/main" val="1734863685"/>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F45699E85BA5754D8CF866EBBE319EB1" ma:contentTypeVersion="10" ma:contentTypeDescription="Create a new document." ma:contentTypeScope="" ma:versionID="18a44769352d7c3a640c2998ffec52b8">
  <xsd:schema xmlns:xsd="http://www.w3.org/2001/XMLSchema" xmlns:xs="http://www.w3.org/2001/XMLSchema" xmlns:p="http://schemas.microsoft.com/office/2006/metadata/properties" xmlns:ns2="0dbf5560-7f34-4578-adde-35f2b64a47a2" xmlns:ns3="00473a82-3e89-4603-8977-db5f84c2a966" targetNamespace="http://schemas.microsoft.com/office/2006/metadata/properties" ma:root="true" ma:fieldsID="0aef365316f679b0b2520dabf6842b76" ns2:_="" ns3:_="">
    <xsd:import namespace="0dbf5560-7f34-4578-adde-35f2b64a47a2"/>
    <xsd:import namespace="00473a82-3e89-4603-8977-db5f84c2a966"/>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dbf5560-7f34-4578-adde-35f2b64a47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fa02b4c3-ad89-44e0-9eed-c911eaa683ca"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0473a82-3e89-4603-8977-db5f84c2a966" elementFormDefault="qualified">
    <xsd:import namespace="http://schemas.microsoft.com/office/2006/documentManagement/types"/>
    <xsd:import namespace="http://schemas.microsoft.com/office/infopath/2007/PartnerControls"/>
    <xsd:element name="TaxCatchAll" ma:index="16" nillable="true" ma:displayName="Taxonomy Catch All Column" ma:hidden="true" ma:list="{5428cfbf-06a7-420e-b2db-6245dd909ea4}" ma:internalName="TaxCatchAll" ma:showField="CatchAllData" ma:web="00473a82-3e89-4603-8977-db5f84c2a96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0dbf5560-7f34-4578-adde-35f2b64a47a2">
      <Terms xmlns="http://schemas.microsoft.com/office/infopath/2007/PartnerControls"/>
    </lcf76f155ced4ddcb4097134ff3c332f>
    <TaxCatchAll xmlns="00473a82-3e89-4603-8977-db5f84c2a966" xsi:nil="true"/>
  </documentManagement>
</p:properties>
</file>

<file path=customXml/itemProps1.xml><?xml version="1.0" encoding="utf-8"?>
<ds:datastoreItem xmlns:ds="http://schemas.openxmlformats.org/officeDocument/2006/customXml" ds:itemID="{94F015CA-13BB-42DC-BFAC-C790AF83128C}">
  <ds:schemaRefs>
    <ds:schemaRef ds:uri="http://schemas.microsoft.com/sharepoint/v3/contenttype/forms"/>
  </ds:schemaRefs>
</ds:datastoreItem>
</file>

<file path=customXml/itemProps2.xml><?xml version="1.0" encoding="utf-8"?>
<ds:datastoreItem xmlns:ds="http://schemas.openxmlformats.org/officeDocument/2006/customXml" ds:itemID="{AAE9A317-9D9B-4CE3-A143-81A47EF9D395}"/>
</file>

<file path=customXml/itemProps3.xml><?xml version="1.0" encoding="utf-8"?>
<ds:datastoreItem xmlns:ds="http://schemas.openxmlformats.org/officeDocument/2006/customXml" ds:itemID="{C5DF22D2-2368-4D3A-A2E0-B26991E793F3}">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3291</TotalTime>
  <Words>2760</Words>
  <Application>Microsoft Office PowerPoint</Application>
  <PresentationFormat>Widescreen</PresentationFormat>
  <Paragraphs>164</Paragraphs>
  <Slides>33</Slides>
  <Notes>1</Notes>
  <HiddenSlides>0</HiddenSlides>
  <MMClips>0</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1_Office Theme</vt:lpstr>
      <vt:lpstr>    BUSINESS INTELLIGENCE 381 G. Mudare </vt:lpstr>
      <vt:lpstr>Connecting to Data Sources</vt:lpstr>
      <vt:lpstr>Get data from relational data sources</vt:lpstr>
      <vt:lpstr>Connecting to SQL Server</vt:lpstr>
      <vt:lpstr>Connecting to SQL Server</vt:lpstr>
      <vt:lpstr>BI data model</vt:lpstr>
      <vt:lpstr>Star Schema</vt:lpstr>
      <vt:lpstr>Importing SQL Server Views</vt:lpstr>
      <vt:lpstr>Create A star Schema</vt:lpstr>
      <vt:lpstr>Importing SQL Server Views</vt:lpstr>
      <vt:lpstr>Data Connectivity Mode</vt:lpstr>
      <vt:lpstr>Importing SQL Server Views</vt:lpstr>
      <vt:lpstr>Authentication Mode </vt:lpstr>
      <vt:lpstr>Importing SQL Server Views</vt:lpstr>
      <vt:lpstr>Importing SQL Server Views</vt:lpstr>
      <vt:lpstr>Enhancing the Data Model</vt:lpstr>
      <vt:lpstr>Enhancing the Data Model</vt:lpstr>
      <vt:lpstr>Enhancing the Data Model</vt:lpstr>
      <vt:lpstr>Creating relationships</vt:lpstr>
      <vt:lpstr>Enhancing the Data Model</vt:lpstr>
      <vt:lpstr>Refreshing Imported SQL Server Data</vt:lpstr>
      <vt:lpstr>Key points of interest when  importing data from SQL Server.</vt:lpstr>
      <vt:lpstr>Import Versus Direct Query</vt:lpstr>
      <vt:lpstr>Import Versus DirectQuery</vt:lpstr>
      <vt:lpstr>Import Versus DirectQuery</vt:lpstr>
      <vt:lpstr>Refreshing DirectQuery SQL Server Data</vt:lpstr>
      <vt:lpstr>Key points:  DirectQuery connection to a SQL Server database</vt:lpstr>
      <vt:lpstr>Connecting to Database Tables Using SQL Statements</vt:lpstr>
      <vt:lpstr>Connecting to Database Tables Using SQL Statements</vt:lpstr>
      <vt:lpstr>Connecting to Database Tables Using SQL Statements</vt:lpstr>
      <vt:lpstr>Leveraging Query Folding</vt:lpstr>
      <vt:lpstr>Query Folding</vt:lpstr>
      <vt:lpstr>REVISION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Analytics 371 G. Mudare</dc:title>
  <dc:creator>academia-office-active</dc:creator>
  <cp:lastModifiedBy>Desire Sundire</cp:lastModifiedBy>
  <cp:revision>100</cp:revision>
  <dcterms:created xsi:type="dcterms:W3CDTF">2021-10-22T14:46:27Z</dcterms:created>
  <dcterms:modified xsi:type="dcterms:W3CDTF">2023-09-07T12:13:09Z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0x010100F45699E85BA5754D8CF866EBBE319EB1</vt:lpwstr>
  </property>
</Properties>
</file>