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89"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88"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8A1C4-DE36-4119-910D-B931E49C10B7}" type="datetimeFigureOut">
              <a:rPr lang="en-ZA" smtClean="0"/>
              <a:t>2024/09/24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370B4-7C99-46B3-A811-D1E0F67DF140}" type="slidenum">
              <a:rPr lang="en-ZA" smtClean="0"/>
              <a:t>‹#›</a:t>
            </a:fld>
            <a:endParaRPr lang="en-ZA"/>
          </a:p>
        </p:txBody>
      </p:sp>
    </p:spTree>
    <p:extLst>
      <p:ext uri="{BB962C8B-B14F-4D97-AF65-F5344CB8AC3E}">
        <p14:creationId xmlns:p14="http://schemas.microsoft.com/office/powerpoint/2010/main" val="111981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Introduce</a:t>
            </a:r>
            <a:r>
              <a:rPr lang="en-ZA" baseline="0" dirty="0"/>
              <a:t> yourself to the students and also find out there names</a:t>
            </a:r>
          </a:p>
          <a:p>
            <a:pPr marL="0" marR="0" lvl="0" indent="0" algn="l" defTabSz="914400" rtl="0" eaLnBrk="1" fontAlgn="auto" latinLnBrk="0" hangingPunct="1">
              <a:lnSpc>
                <a:spcPct val="100000"/>
              </a:lnSpc>
              <a:spcBef>
                <a:spcPts val="0"/>
              </a:spcBef>
              <a:spcAft>
                <a:spcPts val="0"/>
              </a:spcAft>
              <a:buClrTx/>
              <a:buSzTx/>
              <a:buFontTx/>
              <a:buNone/>
              <a:tabLst/>
              <a:defRPr/>
            </a:pPr>
            <a:r>
              <a:rPr lang="en-ZA" baseline="0" dirty="0"/>
              <a:t>Have them give you in 30 seconds a summary of who they are and what there interest in IT is</a:t>
            </a:r>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61402F-95FE-4318-9635-A0FAD1F1B3B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0218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00" y="-19878"/>
            <a:ext cx="12203333" cy="6877878"/>
          </a:xfrm>
          <a:prstGeom prst="rect">
            <a:avLst/>
          </a:prstGeom>
        </p:spPr>
      </p:pic>
      <p:sp>
        <p:nvSpPr>
          <p:cNvPr id="2" name="Title 1"/>
          <p:cNvSpPr>
            <a:spLocks noGrp="1"/>
          </p:cNvSpPr>
          <p:nvPr>
            <p:ph type="ctrTitle"/>
          </p:nvPr>
        </p:nvSpPr>
        <p:spPr>
          <a:xfrm>
            <a:off x="576471" y="4263886"/>
            <a:ext cx="6728790" cy="1551733"/>
          </a:xfrm>
          <a:solidFill>
            <a:schemeClr val="bg1">
              <a:lumMod val="95000"/>
              <a:alpha val="50000"/>
            </a:schemeClr>
          </a:solidFill>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576472" y="5861745"/>
            <a:ext cx="6728790" cy="502823"/>
          </a:xfrm>
          <a:solidFill>
            <a:schemeClr val="bg1">
              <a:lumMod val="95000"/>
              <a:alpha val="50000"/>
            </a:schemeClr>
          </a:solid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7" name="Rectangle 1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8" name="Rectangle 1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Isosceles Triangle 1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3585149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32456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24/09/2024</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3803286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24/09/2024</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410176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144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3" name="Content Placeholder 3"/>
          <p:cNvPicPr>
            <a:picLocks noChangeAspect="1"/>
          </p:cNvPicPr>
          <p:nvPr userDrawn="1"/>
        </p:nvPicPr>
        <p:blipFill rotWithShape="1">
          <a:blip r:embed="rId2" cstate="screen">
            <a:extLst>
              <a:ext uri="{28A0092B-C50C-407E-A947-70E740481C1C}">
                <a14:useLocalDpi xmlns:a14="http://schemas.microsoft.com/office/drawing/2010/main"/>
              </a:ext>
            </a:extLst>
          </a:blip>
          <a:srcRect t="-1"/>
          <a:stretch/>
        </p:blipFill>
        <p:spPr>
          <a:xfrm>
            <a:off x="0" y="-1"/>
            <a:ext cx="12192000" cy="6847367"/>
          </a:xfrm>
          <a:prstGeom prst="rect">
            <a:avLst/>
          </a:prstGeom>
        </p:spPr>
      </p:pic>
      <p:sp>
        <p:nvSpPr>
          <p:cNvPr id="2" name="Title 1"/>
          <p:cNvSpPr>
            <a:spLocks noGrp="1"/>
          </p:cNvSpPr>
          <p:nvPr>
            <p:ph type="title"/>
          </p:nvPr>
        </p:nvSpPr>
        <p:spPr>
          <a:solidFill>
            <a:schemeClr val="bg1">
              <a:lumMod val="95000"/>
              <a:alpha val="50000"/>
            </a:schemeClr>
          </a:solidFill>
        </p:spPr>
        <p:txBody>
          <a:bodyPr/>
          <a:lstStyle/>
          <a:p>
            <a:r>
              <a:rPr lang="en-US"/>
              <a:t>Click to edit Master title style</a:t>
            </a:r>
            <a:endParaRPr lang="en-GB"/>
          </a:p>
        </p:txBody>
      </p:sp>
      <p:sp>
        <p:nvSpPr>
          <p:cNvPr id="3" name="Content Placeholder 2"/>
          <p:cNvSpPr>
            <a:spLocks noGrp="1"/>
          </p:cNvSpPr>
          <p:nvPr>
            <p:ph idx="1"/>
          </p:nvPr>
        </p:nvSpPr>
        <p:spPr>
          <a:solidFill>
            <a:schemeClr val="bg1">
              <a:lumMod val="95000"/>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41715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24/09/2024</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4474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24/09/2024</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4556" y="-149670"/>
            <a:ext cx="2156792" cy="1350718"/>
          </a:xfrm>
          <a:prstGeom prst="rect">
            <a:avLst/>
          </a:prstGeom>
        </p:spPr>
      </p:pic>
      <p:sp>
        <p:nvSpPr>
          <p:cNvPr id="9" name="Rectangle 8"/>
          <p:cNvSpPr/>
          <p:nvPr userDrawn="1"/>
        </p:nvSpPr>
        <p:spPr>
          <a:xfrm>
            <a:off x="-2400" y="65508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0000" y="62460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0226" y="62460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1467" y="62460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txBox="1">
            <a:spLocks/>
          </p:cNvSpPr>
          <p:nvPr userDrawn="1"/>
        </p:nvSpPr>
        <p:spPr>
          <a:xfrm>
            <a:off x="11670652" y="63658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120527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1" name="Rectangle 10"/>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2" name="Rectangle 11"/>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Isosceles Triangle 12"/>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lide Number Placeholder 5"/>
          <p:cNvSpPr>
            <a:spLocks noGrp="1"/>
          </p:cNvSpPr>
          <p:nvPr>
            <p:ph type="sldNum" sz="quarter" idx="10"/>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3852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7" name="Rectangle 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8" name="Rectangle 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Isosceles Triangle 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281755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6" name="Rectangle 5"/>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7" name="Rectangle 6"/>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Isosceles Triangle 7"/>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62099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2038926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30948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Bebas Neue Bold" panose="020B0606020202050201"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antGarde Bk BT" panose="020B04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antGarde Bk BT" panose="020B04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antGarde Bk BT" panose="020B04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470" y="3161488"/>
            <a:ext cx="10981215" cy="2654131"/>
          </a:xfrm>
          <a:solidFill>
            <a:schemeClr val="bg1">
              <a:lumMod val="95000"/>
              <a:alpha val="78000"/>
            </a:schemeClr>
          </a:solidFill>
        </p:spPr>
        <p:txBody>
          <a:bodyPr>
            <a:normAutofit fontScale="90000"/>
          </a:bodyPr>
          <a:lstStyle/>
          <a:p>
            <a:br>
              <a:rPr lang="en-ZA" sz="5400" dirty="0"/>
            </a:br>
            <a:br>
              <a:rPr lang="en-ZA" sz="5400" dirty="0"/>
            </a:br>
            <a:br>
              <a:rPr lang="en-ZA" sz="5400" dirty="0"/>
            </a:br>
            <a:br>
              <a:rPr lang="en-ZA" sz="4800" dirty="0"/>
            </a:br>
            <a:r>
              <a:rPr lang="en-ZA" sz="4800" dirty="0"/>
              <a:t>Business Intelligence</a:t>
            </a:r>
            <a:br>
              <a:rPr lang="en-ZA" sz="5400" dirty="0"/>
            </a:br>
            <a:r>
              <a:rPr lang="en-ZA" sz="3200" dirty="0"/>
              <a:t>G. Mudare</a:t>
            </a:r>
            <a:br>
              <a:rPr lang="en-GB" sz="4000" dirty="0"/>
            </a:br>
            <a:endParaRPr lang="en-GB" sz="4000" dirty="0"/>
          </a:p>
        </p:txBody>
      </p:sp>
    </p:spTree>
    <p:extLst>
      <p:ext uri="{BB962C8B-B14F-4D97-AF65-F5344CB8AC3E}">
        <p14:creationId xmlns:p14="http://schemas.microsoft.com/office/powerpoint/2010/main" val="426515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74CC-0F1D-44BF-82A1-A9598D1ED710}"/>
              </a:ext>
            </a:extLst>
          </p:cNvPr>
          <p:cNvSpPr>
            <a:spLocks noGrp="1"/>
          </p:cNvSpPr>
          <p:nvPr>
            <p:ph type="title"/>
          </p:nvPr>
        </p:nvSpPr>
        <p:spPr/>
        <p:txBody>
          <a:bodyPr>
            <a:normAutofit/>
          </a:bodyPr>
          <a:lstStyle/>
          <a:p>
            <a:r>
              <a:rPr lang="en-ZA" dirty="0">
                <a:solidFill>
                  <a:prstClr val="black"/>
                </a:solidFill>
              </a:rPr>
              <a:t>Quick tour of the Query Editor</a:t>
            </a:r>
            <a:endParaRPr lang="en-ZA" dirty="0"/>
          </a:p>
        </p:txBody>
      </p:sp>
      <p:pic>
        <p:nvPicPr>
          <p:cNvPr id="4" name="Content Placeholder 3">
            <a:extLst>
              <a:ext uri="{FF2B5EF4-FFF2-40B4-BE49-F238E27FC236}">
                <a16:creationId xmlns:a16="http://schemas.microsoft.com/office/drawing/2014/main" id="{59F4503D-5310-4806-80E2-FF5DF6EF6F7A}"/>
              </a:ext>
            </a:extLst>
          </p:cNvPr>
          <p:cNvPicPr>
            <a:picLocks noGrp="1" noChangeAspect="1"/>
          </p:cNvPicPr>
          <p:nvPr>
            <p:ph idx="1"/>
          </p:nvPr>
        </p:nvPicPr>
        <p:blipFill>
          <a:blip r:embed="rId2"/>
          <a:stretch>
            <a:fillRect/>
          </a:stretch>
        </p:blipFill>
        <p:spPr>
          <a:xfrm>
            <a:off x="4575763" y="1825625"/>
            <a:ext cx="3040474" cy="4351338"/>
          </a:xfrm>
          <a:prstGeom prst="rect">
            <a:avLst/>
          </a:prstGeom>
        </p:spPr>
      </p:pic>
      <p:sp>
        <p:nvSpPr>
          <p:cNvPr id="5" name="Rectangle 4">
            <a:extLst>
              <a:ext uri="{FF2B5EF4-FFF2-40B4-BE49-F238E27FC236}">
                <a16:creationId xmlns:a16="http://schemas.microsoft.com/office/drawing/2014/main" id="{D321C0F7-1093-42CE-B4FC-244AFEA7B481}"/>
              </a:ext>
            </a:extLst>
          </p:cNvPr>
          <p:cNvSpPr/>
          <p:nvPr/>
        </p:nvSpPr>
        <p:spPr>
          <a:xfrm>
            <a:off x="179354" y="1966361"/>
            <a:ext cx="2822712" cy="2123658"/>
          </a:xfrm>
          <a:prstGeom prst="rect">
            <a:avLst/>
          </a:prstGeom>
        </p:spPr>
        <p:txBody>
          <a:bodyPr wrap="square">
            <a:spAutoFit/>
          </a:bodyPr>
          <a:lstStyle/>
          <a:p>
            <a:r>
              <a:rPr lang="en-ZA" sz="2400" b="1" dirty="0">
                <a:solidFill>
                  <a:schemeClr val="accent6">
                    <a:lumMod val="75000"/>
                  </a:schemeClr>
                </a:solidFill>
                <a:latin typeface="Calibri Light" panose="020F0302020204030204"/>
                <a:ea typeface="+mj-ea"/>
                <a:cs typeface="+mj-cs"/>
              </a:rPr>
              <a:t>The Fields pane lists</a:t>
            </a:r>
          </a:p>
          <a:p>
            <a:r>
              <a:rPr lang="en-ZA" sz="2400" b="1" dirty="0">
                <a:solidFill>
                  <a:schemeClr val="accent6">
                    <a:lumMod val="75000"/>
                  </a:schemeClr>
                </a:solidFill>
                <a:latin typeface="Calibri Light" panose="020F0302020204030204"/>
                <a:ea typeface="+mj-ea"/>
                <a:cs typeface="+mj-cs"/>
              </a:rPr>
              <a:t> all of the tables (and</a:t>
            </a:r>
            <a:br>
              <a:rPr lang="en-ZA" sz="2400" b="1" dirty="0">
                <a:solidFill>
                  <a:schemeClr val="accent6">
                    <a:lumMod val="75000"/>
                  </a:schemeClr>
                </a:solidFill>
                <a:latin typeface="Calibri Light" panose="020F0302020204030204"/>
                <a:ea typeface="+mj-ea"/>
                <a:cs typeface="+mj-cs"/>
              </a:rPr>
            </a:br>
            <a:r>
              <a:rPr lang="en-ZA" sz="2400" b="1" dirty="0">
                <a:solidFill>
                  <a:schemeClr val="accent6">
                    <a:lumMod val="75000"/>
                  </a:schemeClr>
                </a:solidFill>
                <a:latin typeface="Calibri Light" panose="020F0302020204030204"/>
                <a:ea typeface="+mj-ea"/>
                <a:cs typeface="+mj-cs"/>
              </a:rPr>
              <a:t>columns) that the</a:t>
            </a:r>
          </a:p>
          <a:p>
            <a:r>
              <a:rPr lang="en-ZA" sz="2400" b="1" dirty="0">
                <a:solidFill>
                  <a:schemeClr val="accent6">
                    <a:lumMod val="75000"/>
                  </a:schemeClr>
                </a:solidFill>
                <a:latin typeface="Calibri Light" panose="020F0302020204030204"/>
                <a:ea typeface="+mj-ea"/>
                <a:cs typeface="+mj-cs"/>
              </a:rPr>
              <a:t> Power BI Desktop </a:t>
            </a:r>
          </a:p>
          <a:p>
            <a:r>
              <a:rPr lang="en-ZA" sz="2400" b="1" dirty="0">
                <a:solidFill>
                  <a:schemeClr val="accent6">
                    <a:lumMod val="75000"/>
                  </a:schemeClr>
                </a:solidFill>
                <a:latin typeface="Calibri Light" panose="020F0302020204030204"/>
                <a:ea typeface="+mj-ea"/>
                <a:cs typeface="+mj-cs"/>
              </a:rPr>
              <a:t>model is using</a:t>
            </a:r>
            <a:r>
              <a:rPr lang="en-ZA" sz="3600" dirty="0">
                <a:solidFill>
                  <a:prstClr val="black"/>
                </a:solidFill>
                <a:latin typeface="Calibri Light" panose="020F0302020204030204"/>
                <a:ea typeface="+mj-ea"/>
                <a:cs typeface="+mj-cs"/>
              </a:rPr>
              <a:t>.</a:t>
            </a:r>
            <a:endParaRPr lang="en-ZA" sz="3600" dirty="0"/>
          </a:p>
        </p:txBody>
      </p:sp>
    </p:spTree>
    <p:extLst>
      <p:ext uri="{BB962C8B-B14F-4D97-AF65-F5344CB8AC3E}">
        <p14:creationId xmlns:p14="http://schemas.microsoft.com/office/powerpoint/2010/main" val="399523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F239-95F3-45E2-B922-AE7A58DA53F5}"/>
              </a:ext>
            </a:extLst>
          </p:cNvPr>
          <p:cNvSpPr>
            <a:spLocks noGrp="1"/>
          </p:cNvSpPr>
          <p:nvPr>
            <p:ph type="title"/>
          </p:nvPr>
        </p:nvSpPr>
        <p:spPr>
          <a:xfrm>
            <a:off x="838200" y="365126"/>
            <a:ext cx="10515600" cy="315912"/>
          </a:xfrm>
        </p:spPr>
        <p:txBody>
          <a:bodyPr>
            <a:normAutofit fontScale="90000"/>
          </a:bodyPr>
          <a:lstStyle/>
          <a:p>
            <a:pPr algn="ctr"/>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B8216840-2992-490A-A255-963DB5EC6EE8}"/>
              </a:ext>
            </a:extLst>
          </p:cNvPr>
          <p:cNvSpPr>
            <a:spLocks noGrp="1"/>
          </p:cNvSpPr>
          <p:nvPr>
            <p:ph idx="1"/>
          </p:nvPr>
        </p:nvSpPr>
        <p:spPr>
          <a:xfrm>
            <a:off x="838200" y="1043747"/>
            <a:ext cx="10515600" cy="4351338"/>
          </a:xfrm>
        </p:spPr>
        <p:txBody>
          <a:bodyPr/>
          <a:lstStyle/>
          <a:p>
            <a:r>
              <a:rPr lang="en-ZA" dirty="0">
                <a:solidFill>
                  <a:srgbClr val="414141"/>
                </a:solidFill>
                <a:latin typeface="Segoe UI" panose="020B0502040204020203" pitchFamily="34" charset="0"/>
              </a:rPr>
              <a:t>At this point, you can build a report containing both the Suppliers and Products or all tables sliced by the </a:t>
            </a:r>
            <a:r>
              <a:rPr lang="en-ZA" dirty="0" err="1">
                <a:solidFill>
                  <a:srgbClr val="414141"/>
                </a:solidFill>
                <a:latin typeface="Segoe UI" panose="020B0502040204020203" pitchFamily="34" charset="0"/>
              </a:rPr>
              <a:t>supplierID</a:t>
            </a:r>
            <a:r>
              <a:rPr lang="en-ZA" dirty="0">
                <a:solidFill>
                  <a:srgbClr val="414141"/>
                </a:solidFill>
                <a:latin typeface="Segoe UI" panose="020B0502040204020203" pitchFamily="34" charset="0"/>
              </a:rPr>
              <a:t>  and </a:t>
            </a:r>
            <a:r>
              <a:rPr lang="en-ZA" dirty="0" err="1">
                <a:solidFill>
                  <a:srgbClr val="414141"/>
                </a:solidFill>
                <a:latin typeface="Segoe UI" panose="020B0502040204020203" pitchFamily="34" charset="0"/>
              </a:rPr>
              <a:t>OrderID</a:t>
            </a:r>
            <a:r>
              <a:rPr lang="en-ZA" dirty="0">
                <a:solidFill>
                  <a:srgbClr val="414141"/>
                </a:solidFill>
                <a:latin typeface="Segoe UI" panose="020B0502040204020203" pitchFamily="34" charset="0"/>
              </a:rPr>
              <a:t> columns,</a:t>
            </a:r>
          </a:p>
          <a:p>
            <a:r>
              <a:rPr lang="en-ZA" dirty="0"/>
              <a:t>The chart becomes confusing, at the very least if you do not establish relationships</a:t>
            </a:r>
          </a:p>
          <a:p>
            <a:r>
              <a:rPr lang="en-ZA" dirty="0"/>
              <a:t>The values shown in your presentation appear the same unless you manage relationships</a:t>
            </a:r>
          </a:p>
        </p:txBody>
      </p:sp>
      <p:pic>
        <p:nvPicPr>
          <p:cNvPr id="4" name="Picture 3">
            <a:extLst>
              <a:ext uri="{FF2B5EF4-FFF2-40B4-BE49-F238E27FC236}">
                <a16:creationId xmlns:a16="http://schemas.microsoft.com/office/drawing/2014/main" id="{4D47C462-1B4B-4A6E-B420-91A909D5668D}"/>
              </a:ext>
            </a:extLst>
          </p:cNvPr>
          <p:cNvPicPr>
            <a:picLocks noChangeAspect="1"/>
          </p:cNvPicPr>
          <p:nvPr/>
        </p:nvPicPr>
        <p:blipFill>
          <a:blip r:embed="rId2"/>
          <a:stretch>
            <a:fillRect/>
          </a:stretch>
        </p:blipFill>
        <p:spPr>
          <a:xfrm>
            <a:off x="5750759" y="3873155"/>
            <a:ext cx="6096000" cy="2050567"/>
          </a:xfrm>
          <a:prstGeom prst="rect">
            <a:avLst/>
          </a:prstGeom>
        </p:spPr>
      </p:pic>
      <p:sp>
        <p:nvSpPr>
          <p:cNvPr id="5" name="Rectangle 4">
            <a:extLst>
              <a:ext uri="{FF2B5EF4-FFF2-40B4-BE49-F238E27FC236}">
                <a16:creationId xmlns:a16="http://schemas.microsoft.com/office/drawing/2014/main" id="{8264B41D-AEC8-480E-A118-D261C3CB0422}"/>
              </a:ext>
            </a:extLst>
          </p:cNvPr>
          <p:cNvSpPr/>
          <p:nvPr/>
        </p:nvSpPr>
        <p:spPr>
          <a:xfrm>
            <a:off x="0" y="4292506"/>
            <a:ext cx="6096000" cy="1631216"/>
          </a:xfrm>
          <a:prstGeom prst="rect">
            <a:avLst/>
          </a:prstGeom>
        </p:spPr>
        <p:txBody>
          <a:bodyPr>
            <a:spAutoFit/>
          </a:bodyPr>
          <a:lstStyle/>
          <a:p>
            <a:r>
              <a:rPr lang="en-ZA" sz="2000" b="1" dirty="0">
                <a:solidFill>
                  <a:srgbClr val="FF0000"/>
                </a:solidFill>
                <a:latin typeface="Segoe UI" panose="020B0502040204020203" pitchFamily="34" charset="0"/>
              </a:rPr>
              <a:t>The important point here</a:t>
            </a:r>
          </a:p>
          <a:p>
            <a:r>
              <a:rPr lang="en-ZA" sz="2000" b="1" dirty="0">
                <a:solidFill>
                  <a:srgbClr val="FF0000"/>
                </a:solidFill>
                <a:latin typeface="Segoe UI" panose="020B0502040204020203" pitchFamily="34" charset="0"/>
              </a:rPr>
              <a:t>is that you cannot slice numbers coming from</a:t>
            </a:r>
          </a:p>
          <a:p>
            <a:r>
              <a:rPr lang="en-ZA" sz="2000" b="1" dirty="0">
                <a:solidFill>
                  <a:srgbClr val="FF0000"/>
                </a:solidFill>
                <a:latin typeface="Segoe UI" panose="020B0502040204020203" pitchFamily="34" charset="0"/>
              </a:rPr>
              <a:t>two tables using columns from only one of them,</a:t>
            </a:r>
          </a:p>
          <a:p>
            <a:r>
              <a:rPr lang="en-ZA" sz="2000" b="1" dirty="0">
                <a:solidFill>
                  <a:srgbClr val="FF0000"/>
                </a:solidFill>
                <a:latin typeface="Segoe UI" panose="020B0502040204020203" pitchFamily="34" charset="0"/>
              </a:rPr>
              <a:t>unless the two tables share some kind of</a:t>
            </a:r>
          </a:p>
          <a:p>
            <a:r>
              <a:rPr lang="en-ZA" sz="2000" b="1" dirty="0">
                <a:solidFill>
                  <a:srgbClr val="FF0000"/>
                </a:solidFill>
                <a:latin typeface="Segoe UI" panose="020B0502040204020203" pitchFamily="34" charset="0"/>
              </a:rPr>
              <a:t>relationship</a:t>
            </a:r>
            <a:r>
              <a:rPr lang="en-ZA" sz="2000" b="1" dirty="0">
                <a:solidFill>
                  <a:srgbClr val="414141"/>
                </a:solidFill>
                <a:latin typeface="Segoe UI" panose="020B0502040204020203" pitchFamily="34" charset="0"/>
              </a:rPr>
              <a:t>.</a:t>
            </a:r>
            <a:endParaRPr lang="en-ZA" sz="2000" b="1" dirty="0"/>
          </a:p>
        </p:txBody>
      </p:sp>
    </p:spTree>
    <p:extLst>
      <p:ext uri="{BB962C8B-B14F-4D97-AF65-F5344CB8AC3E}">
        <p14:creationId xmlns:p14="http://schemas.microsoft.com/office/powerpoint/2010/main" val="118554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DA50-2F40-48B4-ACD0-EE378F5F0ACF}"/>
              </a:ext>
            </a:extLst>
          </p:cNvPr>
          <p:cNvSpPr>
            <a:spLocks noGrp="1"/>
          </p:cNvSpPr>
          <p:nvPr>
            <p:ph type="title"/>
          </p:nvPr>
        </p:nvSpPr>
        <p:spPr/>
        <p:txBody>
          <a:bodyPr/>
          <a:lstStyle/>
          <a:p>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7287F0C6-6933-4036-A3BA-159EBEA1EF89}"/>
              </a:ext>
            </a:extLst>
          </p:cNvPr>
          <p:cNvSpPr>
            <a:spLocks noGrp="1"/>
          </p:cNvSpPr>
          <p:nvPr>
            <p:ph idx="1"/>
          </p:nvPr>
        </p:nvSpPr>
        <p:spPr/>
        <p:txBody>
          <a:bodyPr/>
          <a:lstStyle/>
          <a:p>
            <a:r>
              <a:rPr lang="en-ZA" dirty="0">
                <a:solidFill>
                  <a:srgbClr val="414141"/>
                </a:solidFill>
                <a:latin typeface="Segoe UI" panose="020B0502040204020203" pitchFamily="34" charset="0"/>
              </a:rPr>
              <a:t>Go back to the Power BI Desktop Query Editor window and selects the query and </a:t>
            </a:r>
            <a:r>
              <a:rPr lang="en-ZA" dirty="0" err="1">
                <a:solidFill>
                  <a:srgbClr val="414141"/>
                </a:solidFill>
                <a:latin typeface="Segoe UI" panose="020B0502040204020203" pitchFamily="34" charset="0"/>
              </a:rPr>
              <a:t>then,on</a:t>
            </a:r>
            <a:r>
              <a:rPr lang="en-ZA" dirty="0">
                <a:solidFill>
                  <a:srgbClr val="414141"/>
                </a:solidFill>
                <a:latin typeface="Segoe UI" panose="020B0502040204020203" pitchFamily="34" charset="0"/>
              </a:rPr>
              <a:t> the ribbon, on the Home tab, </a:t>
            </a:r>
            <a:r>
              <a:rPr lang="en-ZA" dirty="0">
                <a:solidFill>
                  <a:srgbClr val="FF0000"/>
                </a:solidFill>
                <a:latin typeface="Segoe UI" panose="020B0502040204020203" pitchFamily="34" charset="0"/>
              </a:rPr>
              <a:t>clicks Merge Queries</a:t>
            </a:r>
            <a:endParaRPr lang="en-ZA" dirty="0">
              <a:solidFill>
                <a:srgbClr val="FF0000"/>
              </a:solidFill>
            </a:endParaRPr>
          </a:p>
        </p:txBody>
      </p:sp>
      <p:pic>
        <p:nvPicPr>
          <p:cNvPr id="4" name="Picture 3">
            <a:extLst>
              <a:ext uri="{FF2B5EF4-FFF2-40B4-BE49-F238E27FC236}">
                <a16:creationId xmlns:a16="http://schemas.microsoft.com/office/drawing/2014/main" id="{C53BADAE-D308-4947-848D-52C999A4FFDE}"/>
              </a:ext>
            </a:extLst>
          </p:cNvPr>
          <p:cNvPicPr>
            <a:picLocks noChangeAspect="1"/>
          </p:cNvPicPr>
          <p:nvPr/>
        </p:nvPicPr>
        <p:blipFill>
          <a:blip r:embed="rId2"/>
          <a:stretch>
            <a:fillRect/>
          </a:stretch>
        </p:blipFill>
        <p:spPr>
          <a:xfrm>
            <a:off x="7182678" y="2605294"/>
            <a:ext cx="4171122" cy="2324514"/>
          </a:xfrm>
          <a:prstGeom prst="rect">
            <a:avLst/>
          </a:prstGeom>
        </p:spPr>
      </p:pic>
      <p:pic>
        <p:nvPicPr>
          <p:cNvPr id="5" name="Picture 4">
            <a:extLst>
              <a:ext uri="{FF2B5EF4-FFF2-40B4-BE49-F238E27FC236}">
                <a16:creationId xmlns:a16="http://schemas.microsoft.com/office/drawing/2014/main" id="{2ACE7870-AC22-49AC-A33C-12F03841EBF9}"/>
              </a:ext>
            </a:extLst>
          </p:cNvPr>
          <p:cNvPicPr>
            <a:picLocks noChangeAspect="1"/>
          </p:cNvPicPr>
          <p:nvPr/>
        </p:nvPicPr>
        <p:blipFill>
          <a:blip r:embed="rId3"/>
          <a:stretch>
            <a:fillRect/>
          </a:stretch>
        </p:blipFill>
        <p:spPr>
          <a:xfrm>
            <a:off x="36006" y="3429000"/>
            <a:ext cx="7000898" cy="3324225"/>
          </a:xfrm>
          <a:prstGeom prst="rect">
            <a:avLst/>
          </a:prstGeom>
        </p:spPr>
      </p:pic>
      <p:sp>
        <p:nvSpPr>
          <p:cNvPr id="6" name="Rectangle 5">
            <a:extLst>
              <a:ext uri="{FF2B5EF4-FFF2-40B4-BE49-F238E27FC236}">
                <a16:creationId xmlns:a16="http://schemas.microsoft.com/office/drawing/2014/main" id="{C31CDD49-47B5-4C03-AFA3-8DF76100778D}"/>
              </a:ext>
            </a:extLst>
          </p:cNvPr>
          <p:cNvSpPr/>
          <p:nvPr/>
        </p:nvSpPr>
        <p:spPr>
          <a:xfrm>
            <a:off x="7354958" y="5091112"/>
            <a:ext cx="4263886" cy="707886"/>
          </a:xfrm>
          <a:prstGeom prst="rect">
            <a:avLst/>
          </a:prstGeom>
        </p:spPr>
        <p:txBody>
          <a:bodyPr wrap="square">
            <a:spAutoFit/>
          </a:bodyPr>
          <a:lstStyle/>
          <a:p>
            <a:r>
              <a:rPr lang="en-ZA" sz="2000" dirty="0">
                <a:solidFill>
                  <a:srgbClr val="FF0000"/>
                </a:solidFill>
                <a:latin typeface="Arial" panose="020B0604020202020204" pitchFamily="34" charset="0"/>
              </a:rPr>
              <a:t>Click Merge Queries </a:t>
            </a:r>
            <a:r>
              <a:rPr lang="en-ZA" sz="2000" dirty="0">
                <a:latin typeface="Arial" panose="020B0604020202020204" pitchFamily="34" charset="0"/>
              </a:rPr>
              <a:t>to join multiple</a:t>
            </a:r>
          </a:p>
          <a:p>
            <a:r>
              <a:rPr lang="en-ZA" sz="2000" dirty="0">
                <a:latin typeface="Arial" panose="020B0604020202020204" pitchFamily="34" charset="0"/>
              </a:rPr>
              <a:t>queries into a single one</a:t>
            </a:r>
            <a:r>
              <a:rPr lang="en-ZA" sz="2000" dirty="0">
                <a:solidFill>
                  <a:srgbClr val="FF0000"/>
                </a:solidFill>
                <a:latin typeface="Arial" panose="020B0604020202020204" pitchFamily="34" charset="0"/>
              </a:rPr>
              <a:t>.</a:t>
            </a:r>
            <a:endParaRPr lang="en-ZA" sz="2000" dirty="0">
              <a:solidFill>
                <a:srgbClr val="FF0000"/>
              </a:solidFill>
            </a:endParaRPr>
          </a:p>
        </p:txBody>
      </p:sp>
    </p:spTree>
    <p:extLst>
      <p:ext uri="{BB962C8B-B14F-4D97-AF65-F5344CB8AC3E}">
        <p14:creationId xmlns:p14="http://schemas.microsoft.com/office/powerpoint/2010/main" val="321587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5A9184-69B0-4C6D-9268-42A5C4270B80}"/>
              </a:ext>
            </a:extLst>
          </p:cNvPr>
          <p:cNvSpPr>
            <a:spLocks noGrp="1"/>
          </p:cNvSpPr>
          <p:nvPr>
            <p:ph type="title"/>
          </p:nvPr>
        </p:nvSpPr>
        <p:spPr>
          <a:xfrm>
            <a:off x="838200" y="365125"/>
            <a:ext cx="10515600" cy="536023"/>
          </a:xfrm>
        </p:spPr>
        <p:txBody>
          <a:bodyPr>
            <a:normAutofit fontScale="90000"/>
          </a:bodyPr>
          <a:lstStyle/>
          <a:p>
            <a:pPr algn="ctr"/>
            <a:r>
              <a:rPr lang="en-ZA" dirty="0">
                <a:solidFill>
                  <a:srgbClr val="0079D8"/>
                </a:solidFill>
                <a:latin typeface="Arial" panose="020B0604020202020204" pitchFamily="34" charset="0"/>
              </a:rPr>
              <a:t>Using Query Editor</a:t>
            </a:r>
            <a:endParaRPr lang="en-ZA" dirty="0"/>
          </a:p>
        </p:txBody>
      </p:sp>
      <p:pic>
        <p:nvPicPr>
          <p:cNvPr id="4" name="Content Placeholder 3">
            <a:extLst>
              <a:ext uri="{FF2B5EF4-FFF2-40B4-BE49-F238E27FC236}">
                <a16:creationId xmlns:a16="http://schemas.microsoft.com/office/drawing/2014/main" id="{3482F903-76E4-462A-A7AC-17E7D00DBB19}"/>
              </a:ext>
            </a:extLst>
          </p:cNvPr>
          <p:cNvPicPr>
            <a:picLocks noGrp="1" noChangeAspect="1"/>
          </p:cNvPicPr>
          <p:nvPr>
            <p:ph idx="1"/>
          </p:nvPr>
        </p:nvPicPr>
        <p:blipFill>
          <a:blip r:embed="rId2"/>
          <a:stretch>
            <a:fillRect/>
          </a:stretch>
        </p:blipFill>
        <p:spPr>
          <a:xfrm>
            <a:off x="1152939" y="1003990"/>
            <a:ext cx="10747513" cy="5189390"/>
          </a:xfrm>
          <a:prstGeom prst="rect">
            <a:avLst/>
          </a:prstGeom>
        </p:spPr>
      </p:pic>
      <p:sp>
        <p:nvSpPr>
          <p:cNvPr id="5" name="Rectangle 4">
            <a:extLst>
              <a:ext uri="{FF2B5EF4-FFF2-40B4-BE49-F238E27FC236}">
                <a16:creationId xmlns:a16="http://schemas.microsoft.com/office/drawing/2014/main" id="{4594E273-A37A-492F-BB8E-B8D3B53EDAC7}"/>
              </a:ext>
            </a:extLst>
          </p:cNvPr>
          <p:cNvSpPr/>
          <p:nvPr/>
        </p:nvSpPr>
        <p:spPr>
          <a:xfrm>
            <a:off x="7318513" y="5095893"/>
            <a:ext cx="3720548" cy="1200329"/>
          </a:xfrm>
          <a:prstGeom prst="rect">
            <a:avLst/>
          </a:prstGeom>
        </p:spPr>
        <p:txBody>
          <a:bodyPr wrap="square">
            <a:spAutoFit/>
          </a:bodyPr>
          <a:lstStyle/>
          <a:p>
            <a:r>
              <a:rPr lang="en-ZA" dirty="0">
                <a:solidFill>
                  <a:srgbClr val="FF0000"/>
                </a:solidFill>
                <a:latin typeface="Arial" panose="020B0604020202020204" pitchFamily="34" charset="0"/>
              </a:rPr>
              <a:t>In the Merge dialog box, </a:t>
            </a:r>
          </a:p>
          <a:p>
            <a:r>
              <a:rPr lang="en-ZA" dirty="0">
                <a:solidFill>
                  <a:srgbClr val="FF0000"/>
                </a:solidFill>
                <a:latin typeface="Arial" panose="020B0604020202020204" pitchFamily="34" charset="0"/>
              </a:rPr>
              <a:t>you can select</a:t>
            </a:r>
          </a:p>
          <a:p>
            <a:r>
              <a:rPr lang="en-ZA" dirty="0">
                <a:solidFill>
                  <a:srgbClr val="FF0000"/>
                </a:solidFill>
                <a:latin typeface="Arial" panose="020B0604020202020204" pitchFamily="34" charset="0"/>
              </a:rPr>
              <a:t>which columns to use </a:t>
            </a:r>
          </a:p>
          <a:p>
            <a:r>
              <a:rPr lang="en-ZA" dirty="0">
                <a:solidFill>
                  <a:srgbClr val="FF0000"/>
                </a:solidFill>
                <a:latin typeface="Arial" panose="020B0604020202020204" pitchFamily="34" charset="0"/>
              </a:rPr>
              <a:t>when merging two tables</a:t>
            </a:r>
            <a:r>
              <a:rPr lang="en-ZA" dirty="0">
                <a:solidFill>
                  <a:srgbClr val="414141"/>
                </a:solidFill>
                <a:latin typeface="Arial" panose="020B0604020202020204" pitchFamily="34" charset="0"/>
              </a:rPr>
              <a:t>.</a:t>
            </a:r>
            <a:endParaRPr lang="en-ZA" dirty="0"/>
          </a:p>
        </p:txBody>
      </p:sp>
    </p:spTree>
    <p:extLst>
      <p:ext uri="{BB962C8B-B14F-4D97-AF65-F5344CB8AC3E}">
        <p14:creationId xmlns:p14="http://schemas.microsoft.com/office/powerpoint/2010/main" val="83107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A3BE84-ED96-42C2-9BE6-2456F8B52DE6}"/>
              </a:ext>
            </a:extLst>
          </p:cNvPr>
          <p:cNvSpPr>
            <a:spLocks noGrp="1"/>
          </p:cNvSpPr>
          <p:nvPr>
            <p:ph type="title"/>
          </p:nvPr>
        </p:nvSpPr>
        <p:spPr/>
        <p:txBody>
          <a:bodyPr/>
          <a:lstStyle/>
          <a:p>
            <a:pPr algn="ctr"/>
            <a:r>
              <a:rPr lang="en-ZA" dirty="0">
                <a:solidFill>
                  <a:srgbClr val="0079D8"/>
                </a:solidFill>
                <a:latin typeface="Arial" panose="020B0604020202020204" pitchFamily="34" charset="0"/>
              </a:rPr>
              <a:t>Using Query Editor</a:t>
            </a:r>
            <a:endParaRPr lang="en-ZA" dirty="0"/>
          </a:p>
        </p:txBody>
      </p:sp>
      <p:pic>
        <p:nvPicPr>
          <p:cNvPr id="4" name="Content Placeholder 3">
            <a:extLst>
              <a:ext uri="{FF2B5EF4-FFF2-40B4-BE49-F238E27FC236}">
                <a16:creationId xmlns:a16="http://schemas.microsoft.com/office/drawing/2014/main" id="{E29EEB30-F30E-4BA1-A470-ED5DCE6EE997}"/>
              </a:ext>
            </a:extLst>
          </p:cNvPr>
          <p:cNvPicPr>
            <a:picLocks noGrp="1" noChangeAspect="1"/>
          </p:cNvPicPr>
          <p:nvPr>
            <p:ph idx="1"/>
          </p:nvPr>
        </p:nvPicPr>
        <p:blipFill>
          <a:blip r:embed="rId2"/>
          <a:stretch>
            <a:fillRect/>
          </a:stretch>
        </p:blipFill>
        <p:spPr>
          <a:xfrm>
            <a:off x="2135256" y="1311931"/>
            <a:ext cx="8705021" cy="4782388"/>
          </a:xfrm>
          <a:prstGeom prst="rect">
            <a:avLst/>
          </a:prstGeom>
        </p:spPr>
      </p:pic>
    </p:spTree>
    <p:extLst>
      <p:ext uri="{BB962C8B-B14F-4D97-AF65-F5344CB8AC3E}">
        <p14:creationId xmlns:p14="http://schemas.microsoft.com/office/powerpoint/2010/main" val="75432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7755-5A22-4A21-BCFD-DAD41AE9A239}"/>
              </a:ext>
            </a:extLst>
          </p:cNvPr>
          <p:cNvSpPr>
            <a:spLocks noGrp="1"/>
          </p:cNvSpPr>
          <p:nvPr>
            <p:ph type="title"/>
          </p:nvPr>
        </p:nvSpPr>
        <p:spPr/>
        <p:txBody>
          <a:bodyPr/>
          <a:lstStyle/>
          <a:p>
            <a:pPr algn="ctr"/>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F458930A-BF92-47DF-9488-0B0167A2369B}"/>
              </a:ext>
            </a:extLst>
          </p:cNvPr>
          <p:cNvSpPr>
            <a:spLocks noGrp="1"/>
          </p:cNvSpPr>
          <p:nvPr>
            <p:ph idx="1"/>
          </p:nvPr>
        </p:nvSpPr>
        <p:spPr/>
        <p:txBody>
          <a:bodyPr/>
          <a:lstStyle/>
          <a:p>
            <a:r>
              <a:rPr lang="en-ZA" dirty="0">
                <a:solidFill>
                  <a:srgbClr val="414141"/>
                </a:solidFill>
                <a:latin typeface="Segoe UI" panose="020B0502040204020203" pitchFamily="34" charset="0"/>
              </a:rPr>
              <a:t>The last option available in the Merge dialog box is Join Kind. </a:t>
            </a:r>
          </a:p>
          <a:p>
            <a:r>
              <a:rPr lang="en-ZA" dirty="0">
                <a:solidFill>
                  <a:srgbClr val="414141"/>
                </a:solidFill>
                <a:latin typeface="Segoe UI" panose="020B0502040204020203" pitchFamily="34" charset="0"/>
              </a:rPr>
              <a:t>You use this to choose what happens with rows in one table that have no corresponding rows in the other table</a:t>
            </a:r>
            <a:endParaRPr lang="en-ZA" dirty="0"/>
          </a:p>
        </p:txBody>
      </p:sp>
      <p:pic>
        <p:nvPicPr>
          <p:cNvPr id="4" name="Picture 3">
            <a:extLst>
              <a:ext uri="{FF2B5EF4-FFF2-40B4-BE49-F238E27FC236}">
                <a16:creationId xmlns:a16="http://schemas.microsoft.com/office/drawing/2014/main" id="{81C54B02-651C-47B6-96CC-677A6D49A726}"/>
              </a:ext>
            </a:extLst>
          </p:cNvPr>
          <p:cNvPicPr>
            <a:picLocks noChangeAspect="1"/>
          </p:cNvPicPr>
          <p:nvPr/>
        </p:nvPicPr>
        <p:blipFill>
          <a:blip r:embed="rId2"/>
          <a:stretch>
            <a:fillRect/>
          </a:stretch>
        </p:blipFill>
        <p:spPr>
          <a:xfrm>
            <a:off x="2020749" y="3225869"/>
            <a:ext cx="9663604" cy="2141261"/>
          </a:xfrm>
          <a:prstGeom prst="rect">
            <a:avLst/>
          </a:prstGeom>
        </p:spPr>
      </p:pic>
    </p:spTree>
    <p:extLst>
      <p:ext uri="{BB962C8B-B14F-4D97-AF65-F5344CB8AC3E}">
        <p14:creationId xmlns:p14="http://schemas.microsoft.com/office/powerpoint/2010/main" val="122098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E5A-9748-411A-9879-2B0DDBA120CF}"/>
              </a:ext>
            </a:extLst>
          </p:cNvPr>
          <p:cNvSpPr>
            <a:spLocks noGrp="1"/>
          </p:cNvSpPr>
          <p:nvPr>
            <p:ph type="title"/>
          </p:nvPr>
        </p:nvSpPr>
        <p:spPr/>
        <p:txBody>
          <a:bodyPr/>
          <a:lstStyle/>
          <a:p>
            <a:pPr algn="ctr"/>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A8F809A3-6305-4947-A8AE-D4CFF3BBEA61}"/>
              </a:ext>
            </a:extLst>
          </p:cNvPr>
          <p:cNvSpPr>
            <a:spLocks noGrp="1"/>
          </p:cNvSpPr>
          <p:nvPr>
            <p:ph idx="1"/>
          </p:nvPr>
        </p:nvSpPr>
        <p:spPr/>
        <p:txBody>
          <a:bodyPr/>
          <a:lstStyle/>
          <a:p>
            <a:r>
              <a:rPr lang="en-ZA" dirty="0">
                <a:solidFill>
                  <a:srgbClr val="414141"/>
                </a:solidFill>
                <a:latin typeface="Segoe UI" panose="020B0502040204020203" pitchFamily="34" charset="0"/>
              </a:rPr>
              <a:t>After you click OK, the table shows a new column named Suppliers, whose content is from a table,</a:t>
            </a:r>
            <a:endParaRPr lang="en-ZA" dirty="0"/>
          </a:p>
        </p:txBody>
      </p:sp>
      <p:pic>
        <p:nvPicPr>
          <p:cNvPr id="4" name="Picture 3">
            <a:extLst>
              <a:ext uri="{FF2B5EF4-FFF2-40B4-BE49-F238E27FC236}">
                <a16:creationId xmlns:a16="http://schemas.microsoft.com/office/drawing/2014/main" id="{BEC25FBF-9730-4191-994D-3D8C7F27FF8F}"/>
              </a:ext>
            </a:extLst>
          </p:cNvPr>
          <p:cNvPicPr>
            <a:picLocks noChangeAspect="1"/>
          </p:cNvPicPr>
          <p:nvPr/>
        </p:nvPicPr>
        <p:blipFill>
          <a:blip r:embed="rId2"/>
          <a:stretch>
            <a:fillRect/>
          </a:stretch>
        </p:blipFill>
        <p:spPr>
          <a:xfrm>
            <a:off x="255105" y="2722079"/>
            <a:ext cx="11330427" cy="3135382"/>
          </a:xfrm>
          <a:prstGeom prst="rect">
            <a:avLst/>
          </a:prstGeom>
        </p:spPr>
      </p:pic>
    </p:spTree>
    <p:extLst>
      <p:ext uri="{BB962C8B-B14F-4D97-AF65-F5344CB8AC3E}">
        <p14:creationId xmlns:p14="http://schemas.microsoft.com/office/powerpoint/2010/main" val="1370214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8EE4-6950-4702-9BA2-8EA961964FDE}"/>
              </a:ext>
            </a:extLst>
          </p:cNvPr>
          <p:cNvSpPr>
            <a:spLocks noGrp="1"/>
          </p:cNvSpPr>
          <p:nvPr>
            <p:ph type="title"/>
          </p:nvPr>
        </p:nvSpPr>
        <p:spPr>
          <a:xfrm>
            <a:off x="838200" y="-8348"/>
            <a:ext cx="10515600" cy="538436"/>
          </a:xfrm>
        </p:spPr>
        <p:txBody>
          <a:bodyPr>
            <a:normAutofit fontScale="90000"/>
          </a:bodyPr>
          <a:lstStyle/>
          <a:p>
            <a:pPr algn="ctr"/>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C0D1BF37-97F1-4489-802B-1314CA7056C3}"/>
              </a:ext>
            </a:extLst>
          </p:cNvPr>
          <p:cNvSpPr>
            <a:spLocks noGrp="1"/>
          </p:cNvSpPr>
          <p:nvPr>
            <p:ph idx="1"/>
          </p:nvPr>
        </p:nvSpPr>
        <p:spPr>
          <a:xfrm>
            <a:off x="838200" y="1043747"/>
            <a:ext cx="10515600" cy="4351338"/>
          </a:xfrm>
        </p:spPr>
        <p:txBody>
          <a:bodyPr>
            <a:normAutofit/>
          </a:bodyPr>
          <a:lstStyle/>
          <a:p>
            <a:r>
              <a:rPr lang="en-ZA" dirty="0">
                <a:solidFill>
                  <a:srgbClr val="414141"/>
                </a:solidFill>
                <a:latin typeface="Segoe UI" panose="020B0502040204020203" pitchFamily="34" charset="0"/>
              </a:rPr>
              <a:t>When you merge two tables, the result is the original column, plus a new column of type Table. </a:t>
            </a:r>
          </a:p>
          <a:p>
            <a:r>
              <a:rPr lang="en-ZA" dirty="0">
                <a:solidFill>
                  <a:srgbClr val="414141"/>
                </a:solidFill>
                <a:latin typeface="Segoe UI" panose="020B0502040204020203" pitchFamily="34" charset="0"/>
              </a:rPr>
              <a:t>This new column contains all of the rows that are related with the current row in the original table</a:t>
            </a:r>
          </a:p>
          <a:p>
            <a:r>
              <a:rPr lang="en-ZA" dirty="0">
                <a:solidFill>
                  <a:srgbClr val="414141"/>
                </a:solidFill>
                <a:latin typeface="Segoe UI" panose="020B0502040204020203" pitchFamily="34" charset="0"/>
              </a:rPr>
              <a:t>If you want only the </a:t>
            </a:r>
            <a:r>
              <a:rPr lang="en-ZA" dirty="0" err="1">
                <a:solidFill>
                  <a:srgbClr val="414141"/>
                </a:solidFill>
                <a:latin typeface="Segoe UI" panose="020B0502040204020203" pitchFamily="34" charset="0"/>
              </a:rPr>
              <a:t>supplierID</a:t>
            </a:r>
            <a:r>
              <a:rPr lang="en-ZA" dirty="0">
                <a:solidFill>
                  <a:srgbClr val="414141"/>
                </a:solidFill>
                <a:latin typeface="Segoe UI" panose="020B0502040204020203" pitchFamily="34" charset="0"/>
              </a:rPr>
              <a:t> column. expand the Supplier table so that it includes only the columns you want</a:t>
            </a:r>
          </a:p>
          <a:p>
            <a:r>
              <a:rPr lang="en-ZA" dirty="0">
                <a:solidFill>
                  <a:srgbClr val="414141"/>
                </a:solidFill>
                <a:latin typeface="Segoe UI" panose="020B0502040204020203" pitchFamily="34" charset="0"/>
              </a:rPr>
              <a:t> You can do this easily by clicking the two arrows adjacent to the column name, in the yellow box around the column. </a:t>
            </a:r>
          </a:p>
          <a:p>
            <a:r>
              <a:rPr lang="en-ZA" dirty="0">
                <a:solidFill>
                  <a:srgbClr val="414141"/>
                </a:solidFill>
                <a:latin typeface="Segoe UI" panose="020B0502040204020203" pitchFamily="34" charset="0"/>
              </a:rPr>
              <a:t>This opens the expand column dialog box,</a:t>
            </a:r>
            <a:endParaRPr lang="en-ZA" dirty="0"/>
          </a:p>
        </p:txBody>
      </p:sp>
      <p:pic>
        <p:nvPicPr>
          <p:cNvPr id="4" name="Picture 3">
            <a:extLst>
              <a:ext uri="{FF2B5EF4-FFF2-40B4-BE49-F238E27FC236}">
                <a16:creationId xmlns:a16="http://schemas.microsoft.com/office/drawing/2014/main" id="{181456A8-A9F4-4CE7-91B3-16831DEAE4B6}"/>
              </a:ext>
            </a:extLst>
          </p:cNvPr>
          <p:cNvPicPr>
            <a:picLocks noChangeAspect="1"/>
          </p:cNvPicPr>
          <p:nvPr/>
        </p:nvPicPr>
        <p:blipFill>
          <a:blip r:embed="rId2"/>
          <a:stretch>
            <a:fillRect/>
          </a:stretch>
        </p:blipFill>
        <p:spPr>
          <a:xfrm>
            <a:off x="7963520" y="4473851"/>
            <a:ext cx="3897175" cy="1575765"/>
          </a:xfrm>
          <a:prstGeom prst="rect">
            <a:avLst/>
          </a:prstGeom>
        </p:spPr>
      </p:pic>
    </p:spTree>
    <p:extLst>
      <p:ext uri="{BB962C8B-B14F-4D97-AF65-F5344CB8AC3E}">
        <p14:creationId xmlns:p14="http://schemas.microsoft.com/office/powerpoint/2010/main" val="2948872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499748-7AE3-4D35-B892-E577BBA18A48}"/>
              </a:ext>
            </a:extLst>
          </p:cNvPr>
          <p:cNvSpPr>
            <a:spLocks noGrp="1"/>
          </p:cNvSpPr>
          <p:nvPr>
            <p:ph type="title"/>
          </p:nvPr>
        </p:nvSpPr>
        <p:spPr/>
        <p:txBody>
          <a:bodyPr/>
          <a:lstStyle/>
          <a:p>
            <a:pPr algn="ctr"/>
            <a:r>
              <a:rPr lang="en-ZA" dirty="0">
                <a:solidFill>
                  <a:srgbClr val="0079D8"/>
                </a:solidFill>
                <a:latin typeface="Arial" panose="020B0604020202020204" pitchFamily="34" charset="0"/>
              </a:rPr>
              <a:t>Using Query Editor</a:t>
            </a:r>
            <a:endParaRPr lang="en-ZA" dirty="0"/>
          </a:p>
        </p:txBody>
      </p:sp>
      <p:pic>
        <p:nvPicPr>
          <p:cNvPr id="4" name="Content Placeholder 3">
            <a:extLst>
              <a:ext uri="{FF2B5EF4-FFF2-40B4-BE49-F238E27FC236}">
                <a16:creationId xmlns:a16="http://schemas.microsoft.com/office/drawing/2014/main" id="{9080A588-DF37-4A79-8F74-C5CE3A62BEA9}"/>
              </a:ext>
            </a:extLst>
          </p:cNvPr>
          <p:cNvPicPr>
            <a:picLocks noGrp="1" noChangeAspect="1"/>
          </p:cNvPicPr>
          <p:nvPr>
            <p:ph idx="1"/>
          </p:nvPr>
        </p:nvPicPr>
        <p:blipFill>
          <a:blip r:embed="rId2"/>
          <a:stretch>
            <a:fillRect/>
          </a:stretch>
        </p:blipFill>
        <p:spPr>
          <a:xfrm>
            <a:off x="838199" y="1302406"/>
            <a:ext cx="6768549" cy="5143026"/>
          </a:xfrm>
          <a:prstGeom prst="rect">
            <a:avLst/>
          </a:prstGeom>
        </p:spPr>
      </p:pic>
    </p:spTree>
    <p:extLst>
      <p:ext uri="{BB962C8B-B14F-4D97-AF65-F5344CB8AC3E}">
        <p14:creationId xmlns:p14="http://schemas.microsoft.com/office/powerpoint/2010/main" val="78643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D9AECD-5E5D-4097-B0E4-C5E8A0E7018B}"/>
              </a:ext>
            </a:extLst>
          </p:cNvPr>
          <p:cNvSpPr>
            <a:spLocks noGrp="1"/>
          </p:cNvSpPr>
          <p:nvPr>
            <p:ph type="title"/>
          </p:nvPr>
        </p:nvSpPr>
        <p:spPr>
          <a:xfrm>
            <a:off x="838200" y="365126"/>
            <a:ext cx="10515600" cy="483014"/>
          </a:xfrm>
        </p:spPr>
        <p:txBody>
          <a:bodyPr>
            <a:normAutofit fontScale="90000"/>
          </a:bodyPr>
          <a:lstStyle/>
          <a:p>
            <a:pPr algn="ctr"/>
            <a:r>
              <a:rPr lang="en-ZA" dirty="0">
                <a:solidFill>
                  <a:srgbClr val="0079D8"/>
                </a:solidFill>
                <a:latin typeface="Arial" panose="020B0604020202020204" pitchFamily="34" charset="0"/>
              </a:rPr>
              <a:t>Using Query Editor</a:t>
            </a:r>
            <a:endParaRPr lang="en-ZA" dirty="0"/>
          </a:p>
        </p:txBody>
      </p:sp>
      <p:pic>
        <p:nvPicPr>
          <p:cNvPr id="4" name="Content Placeholder 3">
            <a:extLst>
              <a:ext uri="{FF2B5EF4-FFF2-40B4-BE49-F238E27FC236}">
                <a16:creationId xmlns:a16="http://schemas.microsoft.com/office/drawing/2014/main" id="{6EEEEBA0-08AE-4650-8671-8A13083B57B0}"/>
              </a:ext>
            </a:extLst>
          </p:cNvPr>
          <p:cNvPicPr>
            <a:picLocks noGrp="1" noChangeAspect="1"/>
          </p:cNvPicPr>
          <p:nvPr>
            <p:ph idx="1"/>
          </p:nvPr>
        </p:nvPicPr>
        <p:blipFill>
          <a:blip r:embed="rId2"/>
          <a:stretch>
            <a:fillRect/>
          </a:stretch>
        </p:blipFill>
        <p:spPr>
          <a:xfrm>
            <a:off x="1379883" y="1345123"/>
            <a:ext cx="8001000" cy="3019425"/>
          </a:xfrm>
          <a:prstGeom prst="rect">
            <a:avLst/>
          </a:prstGeom>
        </p:spPr>
      </p:pic>
      <p:sp>
        <p:nvSpPr>
          <p:cNvPr id="5" name="Rectangle 4">
            <a:extLst>
              <a:ext uri="{FF2B5EF4-FFF2-40B4-BE49-F238E27FC236}">
                <a16:creationId xmlns:a16="http://schemas.microsoft.com/office/drawing/2014/main" id="{FB0D280E-ED5C-422E-A29D-0FE2353F69CC}"/>
              </a:ext>
            </a:extLst>
          </p:cNvPr>
          <p:cNvSpPr/>
          <p:nvPr/>
        </p:nvSpPr>
        <p:spPr>
          <a:xfrm>
            <a:off x="265042" y="4861531"/>
            <a:ext cx="11088757" cy="954107"/>
          </a:xfrm>
          <a:prstGeom prst="rect">
            <a:avLst/>
          </a:prstGeom>
        </p:spPr>
        <p:txBody>
          <a:bodyPr wrap="square">
            <a:spAutoFit/>
          </a:bodyPr>
          <a:lstStyle/>
          <a:p>
            <a:r>
              <a:rPr lang="en-ZA" sz="2800" dirty="0">
                <a:solidFill>
                  <a:srgbClr val="414141"/>
                </a:solidFill>
                <a:latin typeface="Segoe UI" panose="020B0502040204020203" pitchFamily="34" charset="0"/>
              </a:rPr>
              <a:t>The result of this is that instead of suppliers, you now have the  columns from the table for each row of the products table</a:t>
            </a:r>
            <a:endParaRPr lang="en-ZA" sz="2800" dirty="0"/>
          </a:p>
        </p:txBody>
      </p:sp>
    </p:spTree>
    <p:extLst>
      <p:ext uri="{BB962C8B-B14F-4D97-AF65-F5344CB8AC3E}">
        <p14:creationId xmlns:p14="http://schemas.microsoft.com/office/powerpoint/2010/main" val="155461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07C3-C479-4877-A09B-5687A2D96349}"/>
              </a:ext>
            </a:extLst>
          </p:cNvPr>
          <p:cNvSpPr>
            <a:spLocks noGrp="1"/>
          </p:cNvSpPr>
          <p:nvPr>
            <p:ph type="title"/>
          </p:nvPr>
        </p:nvSpPr>
        <p:spPr>
          <a:xfrm>
            <a:off x="957470" y="3095073"/>
            <a:ext cx="10515600" cy="1325563"/>
          </a:xfrm>
        </p:spPr>
        <p:txBody>
          <a:bodyPr/>
          <a:lstStyle/>
          <a:p>
            <a:pPr algn="ctr"/>
            <a:r>
              <a:rPr lang="en-ZA" dirty="0">
                <a:solidFill>
                  <a:srgbClr val="0079D8"/>
                </a:solidFill>
                <a:latin typeface="Arial" panose="020B0604020202020204" pitchFamily="34" charset="0"/>
              </a:rPr>
              <a:t>Loading from multiple</a:t>
            </a:r>
            <a:br>
              <a:rPr lang="en-ZA" dirty="0">
                <a:solidFill>
                  <a:srgbClr val="0079D8"/>
                </a:solidFill>
                <a:latin typeface="Arial" panose="020B0604020202020204" pitchFamily="34" charset="0"/>
              </a:rPr>
            </a:br>
            <a:r>
              <a:rPr lang="en-ZA" dirty="0">
                <a:solidFill>
                  <a:srgbClr val="0079D8"/>
                </a:solidFill>
                <a:latin typeface="Arial" panose="020B0604020202020204" pitchFamily="34" charset="0"/>
              </a:rPr>
              <a:t>sources</a:t>
            </a:r>
            <a:endParaRPr lang="en-ZA" dirty="0"/>
          </a:p>
        </p:txBody>
      </p:sp>
    </p:spTree>
    <p:extLst>
      <p:ext uri="{BB962C8B-B14F-4D97-AF65-F5344CB8AC3E}">
        <p14:creationId xmlns:p14="http://schemas.microsoft.com/office/powerpoint/2010/main" val="3921447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24CC-2D21-4468-A2F9-5F7F3DD5A936}"/>
              </a:ext>
            </a:extLst>
          </p:cNvPr>
          <p:cNvSpPr>
            <a:spLocks noGrp="1"/>
          </p:cNvSpPr>
          <p:nvPr>
            <p:ph type="title"/>
          </p:nvPr>
        </p:nvSpPr>
        <p:spPr/>
        <p:txBody>
          <a:bodyPr/>
          <a:lstStyle/>
          <a:p>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8A12349D-654C-4429-A18B-1B7FFDE47F9F}"/>
              </a:ext>
            </a:extLst>
          </p:cNvPr>
          <p:cNvSpPr>
            <a:spLocks noGrp="1"/>
          </p:cNvSpPr>
          <p:nvPr>
            <p:ph idx="1"/>
          </p:nvPr>
        </p:nvSpPr>
        <p:spPr/>
        <p:txBody>
          <a:bodyPr/>
          <a:lstStyle/>
          <a:p>
            <a:r>
              <a:rPr lang="en-ZA" dirty="0"/>
              <a:t>In Excel, you can transform a column by concatenating; hence, you are doing the same here.</a:t>
            </a:r>
          </a:p>
          <a:p>
            <a:r>
              <a:rPr lang="en-ZA" dirty="0"/>
              <a:t>To perform this, on the ribbon, on the Add</a:t>
            </a:r>
          </a:p>
          <a:p>
            <a:r>
              <a:rPr lang="en-ZA" dirty="0"/>
              <a:t>Column tab</a:t>
            </a:r>
            <a:r>
              <a:rPr lang="en-ZA" dirty="0">
                <a:solidFill>
                  <a:srgbClr val="FF0000"/>
                </a:solidFill>
              </a:rPr>
              <a:t>,</a:t>
            </a:r>
            <a:r>
              <a:rPr lang="en-ZA" dirty="0"/>
              <a:t> </a:t>
            </a:r>
            <a:r>
              <a:rPr lang="en-ZA" dirty="0">
                <a:solidFill>
                  <a:srgbClr val="FF0000"/>
                </a:solidFill>
              </a:rPr>
              <a:t>click Add Custom Column </a:t>
            </a:r>
            <a:r>
              <a:rPr lang="en-ZA" dirty="0"/>
              <a:t>(</a:t>
            </a:r>
            <a:r>
              <a:rPr lang="en-ZA" dirty="0" err="1"/>
              <a:t>inthe</a:t>
            </a:r>
            <a:r>
              <a:rPr lang="en-ZA" dirty="0"/>
              <a:t> General group) to create a new column containing the value of concatenates field</a:t>
            </a:r>
          </a:p>
        </p:txBody>
      </p:sp>
      <p:pic>
        <p:nvPicPr>
          <p:cNvPr id="5" name="Picture 4">
            <a:extLst>
              <a:ext uri="{FF2B5EF4-FFF2-40B4-BE49-F238E27FC236}">
                <a16:creationId xmlns:a16="http://schemas.microsoft.com/office/drawing/2014/main" id="{3AAF88C5-B855-483C-B060-0CF540442A82}"/>
              </a:ext>
            </a:extLst>
          </p:cNvPr>
          <p:cNvPicPr>
            <a:picLocks noChangeAspect="1"/>
          </p:cNvPicPr>
          <p:nvPr/>
        </p:nvPicPr>
        <p:blipFill>
          <a:blip r:embed="rId2"/>
          <a:stretch>
            <a:fillRect/>
          </a:stretch>
        </p:blipFill>
        <p:spPr>
          <a:xfrm>
            <a:off x="4541561" y="4001294"/>
            <a:ext cx="5446492" cy="2230645"/>
          </a:xfrm>
          <a:prstGeom prst="rect">
            <a:avLst/>
          </a:prstGeom>
        </p:spPr>
      </p:pic>
      <p:sp>
        <p:nvSpPr>
          <p:cNvPr id="6" name="Rectangle 5">
            <a:extLst>
              <a:ext uri="{FF2B5EF4-FFF2-40B4-BE49-F238E27FC236}">
                <a16:creationId xmlns:a16="http://schemas.microsoft.com/office/drawing/2014/main" id="{D6E3A35D-BAD8-4DD9-931F-CAA8E44CA454}"/>
              </a:ext>
            </a:extLst>
          </p:cNvPr>
          <p:cNvSpPr/>
          <p:nvPr/>
        </p:nvSpPr>
        <p:spPr>
          <a:xfrm>
            <a:off x="127814" y="4291256"/>
            <a:ext cx="4413747" cy="923330"/>
          </a:xfrm>
          <a:prstGeom prst="rect">
            <a:avLst/>
          </a:prstGeom>
        </p:spPr>
        <p:txBody>
          <a:bodyPr wrap="square">
            <a:spAutoFit/>
          </a:bodyPr>
          <a:lstStyle/>
          <a:p>
            <a:r>
              <a:rPr lang="en-ZA" b="1" dirty="0">
                <a:solidFill>
                  <a:srgbClr val="FF0000"/>
                </a:solidFill>
                <a:latin typeface="Arial" panose="020B0604020202020204" pitchFamily="34" charset="0"/>
              </a:rPr>
              <a:t>You can add new calculated columns to your query by using custom columns in  Query Editor.</a:t>
            </a:r>
            <a:endParaRPr lang="en-ZA" b="1" dirty="0">
              <a:solidFill>
                <a:srgbClr val="FF0000"/>
              </a:solidFill>
            </a:endParaRPr>
          </a:p>
        </p:txBody>
      </p:sp>
    </p:spTree>
    <p:extLst>
      <p:ext uri="{BB962C8B-B14F-4D97-AF65-F5344CB8AC3E}">
        <p14:creationId xmlns:p14="http://schemas.microsoft.com/office/powerpoint/2010/main" val="1713270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8012-A622-4D9A-9739-D1BBA51A79D9}"/>
              </a:ext>
            </a:extLst>
          </p:cNvPr>
          <p:cNvSpPr>
            <a:spLocks noGrp="1"/>
          </p:cNvSpPr>
          <p:nvPr>
            <p:ph type="title"/>
          </p:nvPr>
        </p:nvSpPr>
        <p:spPr/>
        <p:txBody>
          <a:bodyPr/>
          <a:lstStyle/>
          <a:p>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583FE7AF-17E2-4114-9BE0-1A3D6B8FD78C}"/>
              </a:ext>
            </a:extLst>
          </p:cNvPr>
          <p:cNvSpPr>
            <a:spLocks noGrp="1"/>
          </p:cNvSpPr>
          <p:nvPr>
            <p:ph idx="1"/>
          </p:nvPr>
        </p:nvSpPr>
        <p:spPr/>
        <p:txBody>
          <a:bodyPr/>
          <a:lstStyle/>
          <a:p>
            <a:r>
              <a:rPr lang="en-ZA" dirty="0">
                <a:solidFill>
                  <a:srgbClr val="414141"/>
                </a:solidFill>
                <a:latin typeface="Segoe UI" panose="020B0502040204020203" pitchFamily="34" charset="0"/>
              </a:rPr>
              <a:t>Before saving the query, you need to perform</a:t>
            </a:r>
          </a:p>
          <a:p>
            <a:r>
              <a:rPr lang="en-ZA" dirty="0">
                <a:solidFill>
                  <a:srgbClr val="414141"/>
                </a:solidFill>
                <a:latin typeface="Segoe UI" panose="020B0502040204020203" pitchFamily="34" charset="0"/>
              </a:rPr>
              <a:t>a final step: that defines the data type of the column. </a:t>
            </a:r>
          </a:p>
          <a:p>
            <a:r>
              <a:rPr lang="en-ZA" dirty="0">
                <a:solidFill>
                  <a:srgbClr val="414141"/>
                </a:solidFill>
                <a:latin typeface="Segoe UI" panose="020B0502040204020203" pitchFamily="34" charset="0"/>
              </a:rPr>
              <a:t>By default, custom columns are of the </a:t>
            </a:r>
            <a:r>
              <a:rPr lang="en-ZA" dirty="0">
                <a:solidFill>
                  <a:srgbClr val="FF0000"/>
                </a:solidFill>
                <a:latin typeface="Segoe UI" panose="020B0502040204020203" pitchFamily="34" charset="0"/>
              </a:rPr>
              <a:t>Any data type</a:t>
            </a:r>
            <a:r>
              <a:rPr lang="en-ZA" dirty="0">
                <a:solidFill>
                  <a:srgbClr val="414141"/>
                </a:solidFill>
                <a:latin typeface="Segoe UI" panose="020B0502040204020203" pitchFamily="34" charset="0"/>
              </a:rPr>
              <a:t>, meaning that the data type is not defined. </a:t>
            </a:r>
          </a:p>
          <a:p>
            <a:r>
              <a:rPr lang="en-ZA" dirty="0">
                <a:solidFill>
                  <a:srgbClr val="414141"/>
                </a:solidFill>
                <a:latin typeface="Segoe UI" panose="020B0502040204020203" pitchFamily="34" charset="0"/>
              </a:rPr>
              <a:t>If you want to use it to aggregate values (which are, numbers), you must change the data type to Decimal Number</a:t>
            </a:r>
            <a:endParaRPr lang="en-ZA" dirty="0"/>
          </a:p>
        </p:txBody>
      </p:sp>
    </p:spTree>
    <p:extLst>
      <p:ext uri="{BB962C8B-B14F-4D97-AF65-F5344CB8AC3E}">
        <p14:creationId xmlns:p14="http://schemas.microsoft.com/office/powerpoint/2010/main" val="2627687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BC24-23E9-46D3-A6B0-3E4857757C4D}"/>
              </a:ext>
            </a:extLst>
          </p:cNvPr>
          <p:cNvSpPr>
            <a:spLocks noGrp="1"/>
          </p:cNvSpPr>
          <p:nvPr>
            <p:ph type="title"/>
          </p:nvPr>
        </p:nvSpPr>
        <p:spPr/>
        <p:txBody>
          <a:bodyPr/>
          <a:lstStyle/>
          <a:p>
            <a:pPr algn="ctr"/>
            <a:r>
              <a:rPr lang="en-ZA" dirty="0">
                <a:solidFill>
                  <a:srgbClr val="0079D8"/>
                </a:solidFill>
                <a:latin typeface="Arial" panose="020B0604020202020204" pitchFamily="34" charset="0"/>
              </a:rPr>
              <a:t>Hiding or removing</a:t>
            </a:r>
            <a:br>
              <a:rPr lang="en-ZA" dirty="0">
                <a:solidFill>
                  <a:srgbClr val="0079D8"/>
                </a:solidFill>
                <a:latin typeface="Arial" panose="020B0604020202020204" pitchFamily="34" charset="0"/>
              </a:rPr>
            </a:br>
            <a:r>
              <a:rPr lang="en-ZA" dirty="0">
                <a:solidFill>
                  <a:srgbClr val="0079D8"/>
                </a:solidFill>
                <a:latin typeface="Arial" panose="020B0604020202020204" pitchFamily="34" charset="0"/>
              </a:rPr>
              <a:t>tables</a:t>
            </a:r>
            <a:endParaRPr lang="en-ZA" dirty="0"/>
          </a:p>
        </p:txBody>
      </p:sp>
      <p:sp>
        <p:nvSpPr>
          <p:cNvPr id="3" name="Content Placeholder 2">
            <a:extLst>
              <a:ext uri="{FF2B5EF4-FFF2-40B4-BE49-F238E27FC236}">
                <a16:creationId xmlns:a16="http://schemas.microsoft.com/office/drawing/2014/main" id="{A34C6016-185D-4B2D-9ED9-A56A0E953AF3}"/>
              </a:ext>
            </a:extLst>
          </p:cNvPr>
          <p:cNvSpPr>
            <a:spLocks noGrp="1"/>
          </p:cNvSpPr>
          <p:nvPr>
            <p:ph idx="1"/>
          </p:nvPr>
        </p:nvSpPr>
        <p:spPr/>
        <p:txBody>
          <a:bodyPr/>
          <a:lstStyle/>
          <a:p>
            <a:r>
              <a:rPr lang="en-ZA" dirty="0">
                <a:solidFill>
                  <a:srgbClr val="414141"/>
                </a:solidFill>
                <a:latin typeface="Segoe UI" panose="020B0502040204020203" pitchFamily="34" charset="0"/>
              </a:rPr>
              <a:t>To hide a table, in the Fields pane, </a:t>
            </a:r>
            <a:r>
              <a:rPr lang="en-ZA" dirty="0">
                <a:solidFill>
                  <a:srgbClr val="FF0000"/>
                </a:solidFill>
                <a:latin typeface="Segoe UI" panose="020B0502040204020203" pitchFamily="34" charset="0"/>
              </a:rPr>
              <a:t>right-click the table name</a:t>
            </a:r>
            <a:r>
              <a:rPr lang="en-ZA" dirty="0">
                <a:solidFill>
                  <a:srgbClr val="414141"/>
                </a:solidFill>
                <a:latin typeface="Segoe UI" panose="020B0502040204020203" pitchFamily="34" charset="0"/>
              </a:rPr>
              <a:t> and then, on the shortcut menu that opens, </a:t>
            </a:r>
            <a:r>
              <a:rPr lang="en-ZA" dirty="0">
                <a:solidFill>
                  <a:srgbClr val="FF0000"/>
                </a:solidFill>
                <a:latin typeface="Segoe UI" panose="020B0502040204020203" pitchFamily="34" charset="0"/>
              </a:rPr>
              <a:t>click Hide</a:t>
            </a:r>
            <a:endParaRPr lang="en-ZA" dirty="0">
              <a:solidFill>
                <a:srgbClr val="FF0000"/>
              </a:solidFill>
            </a:endParaRPr>
          </a:p>
        </p:txBody>
      </p:sp>
      <p:pic>
        <p:nvPicPr>
          <p:cNvPr id="4" name="Picture 3">
            <a:extLst>
              <a:ext uri="{FF2B5EF4-FFF2-40B4-BE49-F238E27FC236}">
                <a16:creationId xmlns:a16="http://schemas.microsoft.com/office/drawing/2014/main" id="{17D71D0A-386A-4E34-94FC-4CB8449C9B27}"/>
              </a:ext>
            </a:extLst>
          </p:cNvPr>
          <p:cNvPicPr>
            <a:picLocks noChangeAspect="1"/>
          </p:cNvPicPr>
          <p:nvPr/>
        </p:nvPicPr>
        <p:blipFill>
          <a:blip r:embed="rId2"/>
          <a:stretch>
            <a:fillRect/>
          </a:stretch>
        </p:blipFill>
        <p:spPr>
          <a:xfrm>
            <a:off x="995776" y="2731604"/>
            <a:ext cx="5683320" cy="3206034"/>
          </a:xfrm>
          <a:prstGeom prst="rect">
            <a:avLst/>
          </a:prstGeom>
        </p:spPr>
      </p:pic>
      <p:sp>
        <p:nvSpPr>
          <p:cNvPr id="5" name="Rectangle 4">
            <a:extLst>
              <a:ext uri="{FF2B5EF4-FFF2-40B4-BE49-F238E27FC236}">
                <a16:creationId xmlns:a16="http://schemas.microsoft.com/office/drawing/2014/main" id="{AB69DF3E-0A77-4F43-A669-4C9BE237971E}"/>
              </a:ext>
            </a:extLst>
          </p:cNvPr>
          <p:cNvSpPr/>
          <p:nvPr/>
        </p:nvSpPr>
        <p:spPr>
          <a:xfrm>
            <a:off x="7222435" y="3139520"/>
            <a:ext cx="4545495" cy="1569660"/>
          </a:xfrm>
          <a:prstGeom prst="rect">
            <a:avLst/>
          </a:prstGeom>
        </p:spPr>
        <p:txBody>
          <a:bodyPr wrap="square">
            <a:spAutoFit/>
          </a:bodyPr>
          <a:lstStyle/>
          <a:p>
            <a:r>
              <a:rPr lang="en-ZA" sz="1600" b="1" dirty="0">
                <a:solidFill>
                  <a:schemeClr val="accent6">
                    <a:lumMod val="75000"/>
                  </a:schemeClr>
                </a:solidFill>
                <a:latin typeface="Segoe UI" panose="020B0502040204020203" pitchFamily="34" charset="0"/>
              </a:rPr>
              <a:t>A hidden table, as its name implies, is no longer visible in the Fields pane. You can always make it visible again by choosing View Hidden from the context menu of any table of the field pane and then clearing the Hide check mark</a:t>
            </a:r>
            <a:endParaRPr lang="en-ZA" sz="1600" b="1" dirty="0">
              <a:solidFill>
                <a:schemeClr val="accent6">
                  <a:lumMod val="75000"/>
                </a:schemeClr>
              </a:solidFill>
            </a:endParaRPr>
          </a:p>
        </p:txBody>
      </p:sp>
    </p:spTree>
    <p:extLst>
      <p:ext uri="{BB962C8B-B14F-4D97-AF65-F5344CB8AC3E}">
        <p14:creationId xmlns:p14="http://schemas.microsoft.com/office/powerpoint/2010/main" val="1711067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F70C-615F-4EB3-B5F7-8BAEEB2B1185}"/>
              </a:ext>
            </a:extLst>
          </p:cNvPr>
          <p:cNvSpPr>
            <a:spLocks noGrp="1"/>
          </p:cNvSpPr>
          <p:nvPr>
            <p:ph type="title"/>
          </p:nvPr>
        </p:nvSpPr>
        <p:spPr/>
        <p:txBody>
          <a:bodyPr/>
          <a:lstStyle/>
          <a:p>
            <a:pPr algn="ctr"/>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B017729E-C189-417E-9FEE-9BEFBA472BDD}"/>
              </a:ext>
            </a:extLst>
          </p:cNvPr>
          <p:cNvSpPr>
            <a:spLocks noGrp="1"/>
          </p:cNvSpPr>
          <p:nvPr>
            <p:ph idx="1"/>
          </p:nvPr>
        </p:nvSpPr>
        <p:spPr/>
        <p:txBody>
          <a:bodyPr/>
          <a:lstStyle/>
          <a:p>
            <a:r>
              <a:rPr lang="en-ZA" dirty="0">
                <a:solidFill>
                  <a:srgbClr val="414141"/>
                </a:solidFill>
                <a:latin typeface="Segoe UI" panose="020B0502040204020203" pitchFamily="34" charset="0"/>
              </a:rPr>
              <a:t>To avoid loading a table, in Query Editor, in the Queries pane, </a:t>
            </a:r>
            <a:r>
              <a:rPr lang="en-ZA" dirty="0">
                <a:solidFill>
                  <a:srgbClr val="FF0000"/>
                </a:solidFill>
                <a:latin typeface="Segoe UI" panose="020B0502040204020203" pitchFamily="34" charset="0"/>
              </a:rPr>
              <a:t>right-click the query </a:t>
            </a:r>
            <a:r>
              <a:rPr lang="en-ZA" dirty="0">
                <a:solidFill>
                  <a:srgbClr val="414141"/>
                </a:solidFill>
                <a:latin typeface="Segoe UI" panose="020B0502040204020203" pitchFamily="34" charset="0"/>
              </a:rPr>
              <a:t>that you want to remove and then, on the shortcut menu, clear the check mark beside </a:t>
            </a:r>
            <a:r>
              <a:rPr lang="en-ZA" dirty="0">
                <a:solidFill>
                  <a:srgbClr val="FF0000"/>
                </a:solidFill>
                <a:latin typeface="Segoe UI" panose="020B0502040204020203" pitchFamily="34" charset="0"/>
              </a:rPr>
              <a:t>Enable Load</a:t>
            </a:r>
            <a:endParaRPr lang="en-ZA" dirty="0">
              <a:solidFill>
                <a:srgbClr val="FF0000"/>
              </a:solidFill>
            </a:endParaRPr>
          </a:p>
        </p:txBody>
      </p:sp>
      <p:pic>
        <p:nvPicPr>
          <p:cNvPr id="4" name="Picture 3">
            <a:extLst>
              <a:ext uri="{FF2B5EF4-FFF2-40B4-BE49-F238E27FC236}">
                <a16:creationId xmlns:a16="http://schemas.microsoft.com/office/drawing/2014/main" id="{C69EE5DD-FD9F-422A-8280-F3FC5E3B767B}"/>
              </a:ext>
            </a:extLst>
          </p:cNvPr>
          <p:cNvPicPr>
            <a:picLocks noChangeAspect="1"/>
          </p:cNvPicPr>
          <p:nvPr/>
        </p:nvPicPr>
        <p:blipFill>
          <a:blip r:embed="rId2"/>
          <a:stretch>
            <a:fillRect/>
          </a:stretch>
        </p:blipFill>
        <p:spPr>
          <a:xfrm>
            <a:off x="1239698" y="3322982"/>
            <a:ext cx="10285451" cy="2853981"/>
          </a:xfrm>
          <a:prstGeom prst="rect">
            <a:avLst/>
          </a:prstGeom>
        </p:spPr>
      </p:pic>
    </p:spTree>
    <p:extLst>
      <p:ext uri="{BB962C8B-B14F-4D97-AF65-F5344CB8AC3E}">
        <p14:creationId xmlns:p14="http://schemas.microsoft.com/office/powerpoint/2010/main" val="4104777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F70C-615F-4EB3-B5F7-8BAEEB2B1185}"/>
              </a:ext>
            </a:extLst>
          </p:cNvPr>
          <p:cNvSpPr>
            <a:spLocks noGrp="1"/>
          </p:cNvSpPr>
          <p:nvPr>
            <p:ph type="title"/>
          </p:nvPr>
        </p:nvSpPr>
        <p:spPr/>
        <p:txBody>
          <a:bodyPr/>
          <a:lstStyle/>
          <a:p>
            <a:pPr algn="ctr"/>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B017729E-C189-417E-9FEE-9BEFBA472BDD}"/>
              </a:ext>
            </a:extLst>
          </p:cNvPr>
          <p:cNvSpPr>
            <a:spLocks noGrp="1"/>
          </p:cNvSpPr>
          <p:nvPr>
            <p:ph idx="1"/>
          </p:nvPr>
        </p:nvSpPr>
        <p:spPr/>
        <p:txBody>
          <a:bodyPr/>
          <a:lstStyle/>
          <a:p>
            <a:r>
              <a:rPr lang="en-ZA" dirty="0">
                <a:solidFill>
                  <a:srgbClr val="414141"/>
                </a:solidFill>
                <a:latin typeface="Segoe UI" panose="020B0502040204020203" pitchFamily="34" charset="0"/>
              </a:rPr>
              <a:t>To avoid loading a table, in Query Editor, in the Queries pane, </a:t>
            </a:r>
            <a:r>
              <a:rPr lang="en-ZA" dirty="0">
                <a:solidFill>
                  <a:srgbClr val="FF0000"/>
                </a:solidFill>
                <a:latin typeface="Segoe UI" panose="020B0502040204020203" pitchFamily="34" charset="0"/>
              </a:rPr>
              <a:t>right-click the query </a:t>
            </a:r>
            <a:r>
              <a:rPr lang="en-ZA" dirty="0">
                <a:solidFill>
                  <a:srgbClr val="414141"/>
                </a:solidFill>
                <a:latin typeface="Segoe UI" panose="020B0502040204020203" pitchFamily="34" charset="0"/>
              </a:rPr>
              <a:t>that you want to remove and then, on the shortcut menu, clear the check mark beside </a:t>
            </a:r>
            <a:r>
              <a:rPr lang="en-ZA" dirty="0">
                <a:solidFill>
                  <a:srgbClr val="FF0000"/>
                </a:solidFill>
                <a:latin typeface="Segoe UI" panose="020B0502040204020203" pitchFamily="34" charset="0"/>
              </a:rPr>
              <a:t>Enable Load</a:t>
            </a:r>
            <a:endParaRPr lang="en-ZA" dirty="0">
              <a:solidFill>
                <a:srgbClr val="FF0000"/>
              </a:solidFill>
            </a:endParaRPr>
          </a:p>
        </p:txBody>
      </p:sp>
      <p:pic>
        <p:nvPicPr>
          <p:cNvPr id="4" name="Picture 3">
            <a:extLst>
              <a:ext uri="{FF2B5EF4-FFF2-40B4-BE49-F238E27FC236}">
                <a16:creationId xmlns:a16="http://schemas.microsoft.com/office/drawing/2014/main" id="{C69EE5DD-FD9F-422A-8280-F3FC5E3B767B}"/>
              </a:ext>
            </a:extLst>
          </p:cNvPr>
          <p:cNvPicPr>
            <a:picLocks noChangeAspect="1"/>
          </p:cNvPicPr>
          <p:nvPr/>
        </p:nvPicPr>
        <p:blipFill>
          <a:blip r:embed="rId2"/>
          <a:stretch>
            <a:fillRect/>
          </a:stretch>
        </p:blipFill>
        <p:spPr>
          <a:xfrm>
            <a:off x="2962481" y="3428999"/>
            <a:ext cx="8847439" cy="2454965"/>
          </a:xfrm>
          <a:prstGeom prst="rect">
            <a:avLst/>
          </a:prstGeom>
        </p:spPr>
      </p:pic>
      <p:cxnSp>
        <p:nvCxnSpPr>
          <p:cNvPr id="6" name="Straight Arrow Connector 5">
            <a:extLst>
              <a:ext uri="{FF2B5EF4-FFF2-40B4-BE49-F238E27FC236}">
                <a16:creationId xmlns:a16="http://schemas.microsoft.com/office/drawing/2014/main" id="{1497A880-BDCE-4720-AA4F-CE6BE0693B26}"/>
              </a:ext>
            </a:extLst>
          </p:cNvPr>
          <p:cNvCxnSpPr/>
          <p:nvPr/>
        </p:nvCxnSpPr>
        <p:spPr>
          <a:xfrm>
            <a:off x="9229519" y="2955235"/>
            <a:ext cx="709611" cy="177579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199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B8B4-9503-4B79-94F9-18DCDB091CB6}"/>
              </a:ext>
            </a:extLst>
          </p:cNvPr>
          <p:cNvSpPr>
            <a:spLocks noGrp="1"/>
          </p:cNvSpPr>
          <p:nvPr>
            <p:ph type="title"/>
          </p:nvPr>
        </p:nvSpPr>
        <p:spPr/>
        <p:txBody>
          <a:bodyPr/>
          <a:lstStyle/>
          <a:p>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BB2AC003-0CCE-43B0-97A3-84E9E7F3935C}"/>
              </a:ext>
            </a:extLst>
          </p:cNvPr>
          <p:cNvSpPr>
            <a:spLocks noGrp="1"/>
          </p:cNvSpPr>
          <p:nvPr>
            <p:ph idx="1"/>
          </p:nvPr>
        </p:nvSpPr>
        <p:spPr/>
        <p:txBody>
          <a:bodyPr/>
          <a:lstStyle/>
          <a:p>
            <a:r>
              <a:rPr lang="en-ZA" dirty="0">
                <a:solidFill>
                  <a:srgbClr val="414141"/>
                </a:solidFill>
                <a:latin typeface="Segoe UI" panose="020B0502040204020203" pitchFamily="34" charset="0"/>
              </a:rPr>
              <a:t>When you turn off loading for a table, Query Editor warns you with the message</a:t>
            </a:r>
            <a:endParaRPr lang="en-ZA" dirty="0"/>
          </a:p>
        </p:txBody>
      </p:sp>
      <p:pic>
        <p:nvPicPr>
          <p:cNvPr id="4" name="Picture 3">
            <a:extLst>
              <a:ext uri="{FF2B5EF4-FFF2-40B4-BE49-F238E27FC236}">
                <a16:creationId xmlns:a16="http://schemas.microsoft.com/office/drawing/2014/main" id="{899D927F-262B-4694-87E3-59A3342102BB}"/>
              </a:ext>
            </a:extLst>
          </p:cNvPr>
          <p:cNvPicPr>
            <a:picLocks noChangeAspect="1"/>
          </p:cNvPicPr>
          <p:nvPr/>
        </p:nvPicPr>
        <p:blipFill>
          <a:blip r:embed="rId2"/>
          <a:stretch>
            <a:fillRect/>
          </a:stretch>
        </p:blipFill>
        <p:spPr>
          <a:xfrm>
            <a:off x="1635788" y="2686992"/>
            <a:ext cx="9229683" cy="3624908"/>
          </a:xfrm>
          <a:prstGeom prst="rect">
            <a:avLst/>
          </a:prstGeom>
        </p:spPr>
      </p:pic>
    </p:spTree>
    <p:extLst>
      <p:ext uri="{BB962C8B-B14F-4D97-AF65-F5344CB8AC3E}">
        <p14:creationId xmlns:p14="http://schemas.microsoft.com/office/powerpoint/2010/main" val="2172791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CC87-226C-4CFE-824B-E90D81821E14}"/>
              </a:ext>
            </a:extLst>
          </p:cNvPr>
          <p:cNvSpPr>
            <a:spLocks noGrp="1"/>
          </p:cNvSpPr>
          <p:nvPr>
            <p:ph type="title"/>
          </p:nvPr>
        </p:nvSpPr>
        <p:spPr/>
        <p:txBody>
          <a:bodyPr/>
          <a:lstStyle/>
          <a:p>
            <a:r>
              <a:rPr lang="en-ZA" dirty="0">
                <a:solidFill>
                  <a:srgbClr val="0079D8"/>
                </a:solidFill>
                <a:latin typeface="Arial" panose="020B0604020202020204" pitchFamily="34" charset="0"/>
              </a:rPr>
              <a:t>Handling seasonality</a:t>
            </a:r>
            <a:br>
              <a:rPr lang="en-ZA" dirty="0">
                <a:solidFill>
                  <a:srgbClr val="0079D8"/>
                </a:solidFill>
                <a:latin typeface="Arial" panose="020B0604020202020204" pitchFamily="34" charset="0"/>
              </a:rPr>
            </a:br>
            <a:r>
              <a:rPr lang="en-ZA" dirty="0">
                <a:solidFill>
                  <a:srgbClr val="0079D8"/>
                </a:solidFill>
                <a:latin typeface="Arial" panose="020B0604020202020204" pitchFamily="34" charset="0"/>
              </a:rPr>
              <a:t>and sorting months</a:t>
            </a:r>
            <a:endParaRPr lang="en-ZA" dirty="0"/>
          </a:p>
        </p:txBody>
      </p:sp>
      <p:sp>
        <p:nvSpPr>
          <p:cNvPr id="3" name="Content Placeholder 2">
            <a:extLst>
              <a:ext uri="{FF2B5EF4-FFF2-40B4-BE49-F238E27FC236}">
                <a16:creationId xmlns:a16="http://schemas.microsoft.com/office/drawing/2014/main" id="{D19E4D3B-8684-4627-BD44-99D3702E03C4}"/>
              </a:ext>
            </a:extLst>
          </p:cNvPr>
          <p:cNvSpPr>
            <a:spLocks noGrp="1"/>
          </p:cNvSpPr>
          <p:nvPr>
            <p:ph idx="1"/>
          </p:nvPr>
        </p:nvSpPr>
        <p:spPr/>
        <p:txBody>
          <a:bodyPr>
            <a:normAutofit fontScale="92500" lnSpcReduction="20000"/>
          </a:bodyPr>
          <a:lstStyle/>
          <a:p>
            <a:r>
              <a:rPr lang="en-ZA" dirty="0">
                <a:solidFill>
                  <a:srgbClr val="414141"/>
                </a:solidFill>
                <a:latin typeface="Arial" panose="020B0604020202020204" pitchFamily="34" charset="0"/>
              </a:rPr>
              <a:t>Using the Enter Data functionality, you can type or paste new datasets.</a:t>
            </a:r>
          </a:p>
          <a:p>
            <a:r>
              <a:rPr lang="en-ZA" dirty="0">
                <a:solidFill>
                  <a:srgbClr val="414141"/>
                </a:solidFill>
                <a:latin typeface="Segoe UI" panose="020B0502040204020203" pitchFamily="34" charset="0"/>
              </a:rPr>
              <a:t>To do this, on the </a:t>
            </a:r>
            <a:r>
              <a:rPr lang="en-ZA" dirty="0">
                <a:solidFill>
                  <a:srgbClr val="FF0000"/>
                </a:solidFill>
              </a:rPr>
              <a:t>click Enter Data</a:t>
            </a:r>
            <a:r>
              <a:rPr lang="en-ZA" dirty="0">
                <a:solidFill>
                  <a:srgbClr val="414141"/>
                </a:solidFill>
                <a:latin typeface="Segoe UI" panose="020B0502040204020203" pitchFamily="34" charset="0"/>
              </a:rPr>
              <a:t> Query Editor ribbon, on the Home tab, in the </a:t>
            </a:r>
            <a:r>
              <a:rPr lang="en-ZA" dirty="0"/>
              <a:t>New Query group,, and Query Editor shows you a grid in the Create Table dialog box, in which you can type (or paste) the data you want to add to the model.</a:t>
            </a:r>
          </a:p>
          <a:p>
            <a:r>
              <a:rPr lang="en-ZA" dirty="0"/>
              <a:t>The next step, after saving and renaming the table as Month Numbers, is to bring the Month Number column from this table into your data</a:t>
            </a:r>
          </a:p>
          <a:p>
            <a:r>
              <a:rPr lang="en-ZA" dirty="0"/>
              <a:t>Create relationship based on the month name and invoke the Merge dialog</a:t>
            </a:r>
          </a:p>
          <a:p>
            <a:r>
              <a:rPr lang="en-ZA" dirty="0"/>
              <a:t>You can then  sort month names by numbers by using the Sort By Column feature.</a:t>
            </a:r>
          </a:p>
          <a:p>
            <a:r>
              <a:rPr lang="en-ZA" b="1" dirty="0">
                <a:solidFill>
                  <a:srgbClr val="FF0000"/>
                </a:solidFill>
                <a:latin typeface="Segoe UI,Bold"/>
              </a:rPr>
              <a:t>Note </a:t>
            </a:r>
            <a:r>
              <a:rPr lang="en-ZA" dirty="0">
                <a:solidFill>
                  <a:srgbClr val="FF0000"/>
                </a:solidFill>
                <a:latin typeface="Segoe UI" panose="020B0502040204020203" pitchFamily="34" charset="0"/>
              </a:rPr>
              <a:t>It is a good practice to hide the column that you use to sort another visible column.</a:t>
            </a:r>
            <a:endParaRPr lang="en-ZA" dirty="0">
              <a:solidFill>
                <a:srgbClr val="FF0000"/>
              </a:solidFill>
            </a:endParaRPr>
          </a:p>
        </p:txBody>
      </p:sp>
    </p:spTree>
    <p:extLst>
      <p:ext uri="{BB962C8B-B14F-4D97-AF65-F5344CB8AC3E}">
        <p14:creationId xmlns:p14="http://schemas.microsoft.com/office/powerpoint/2010/main" val="3587219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8DC008-6850-4488-9D09-4AAA7C300D81}"/>
              </a:ext>
            </a:extLst>
          </p:cNvPr>
          <p:cNvSpPr>
            <a:spLocks noGrp="1"/>
          </p:cNvSpPr>
          <p:nvPr>
            <p:ph type="title"/>
          </p:nvPr>
        </p:nvSpPr>
        <p:spPr/>
        <p:txBody>
          <a:bodyPr/>
          <a:lstStyle/>
          <a:p>
            <a:r>
              <a:rPr lang="en-ZA" dirty="0"/>
              <a:t>Handling seasonality</a:t>
            </a:r>
            <a:br>
              <a:rPr lang="en-ZA" dirty="0"/>
            </a:br>
            <a:r>
              <a:rPr lang="en-ZA" dirty="0"/>
              <a:t>and sorting months</a:t>
            </a:r>
          </a:p>
        </p:txBody>
      </p:sp>
      <p:pic>
        <p:nvPicPr>
          <p:cNvPr id="4" name="Content Placeholder 3">
            <a:extLst>
              <a:ext uri="{FF2B5EF4-FFF2-40B4-BE49-F238E27FC236}">
                <a16:creationId xmlns:a16="http://schemas.microsoft.com/office/drawing/2014/main" id="{DA7C2014-4760-4C38-837B-76A1C03F4938}"/>
              </a:ext>
            </a:extLst>
          </p:cNvPr>
          <p:cNvPicPr>
            <a:picLocks noGrp="1" noChangeAspect="1"/>
          </p:cNvPicPr>
          <p:nvPr>
            <p:ph idx="1"/>
          </p:nvPr>
        </p:nvPicPr>
        <p:blipFill>
          <a:blip r:embed="rId2"/>
          <a:stretch>
            <a:fillRect/>
          </a:stretch>
        </p:blipFill>
        <p:spPr>
          <a:xfrm>
            <a:off x="3746456" y="1825625"/>
            <a:ext cx="4699088" cy="4351338"/>
          </a:xfrm>
          <a:prstGeom prst="rect">
            <a:avLst/>
          </a:prstGeom>
        </p:spPr>
      </p:pic>
    </p:spTree>
    <p:extLst>
      <p:ext uri="{BB962C8B-B14F-4D97-AF65-F5344CB8AC3E}">
        <p14:creationId xmlns:p14="http://schemas.microsoft.com/office/powerpoint/2010/main" val="90846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9665-4195-446A-9CFB-AAFB9E5B659E}"/>
              </a:ext>
            </a:extLst>
          </p:cNvPr>
          <p:cNvSpPr>
            <a:spLocks noGrp="1"/>
          </p:cNvSpPr>
          <p:nvPr>
            <p:ph type="title"/>
          </p:nvPr>
        </p:nvSpPr>
        <p:spPr/>
        <p:txBody>
          <a:bodyPr/>
          <a:lstStyle/>
          <a:p>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470E4938-7A48-4BBA-BC00-5DF3A4119DD0}"/>
              </a:ext>
            </a:extLst>
          </p:cNvPr>
          <p:cNvSpPr>
            <a:spLocks noGrp="1"/>
          </p:cNvSpPr>
          <p:nvPr>
            <p:ph idx="1"/>
          </p:nvPr>
        </p:nvSpPr>
        <p:spPr/>
        <p:txBody>
          <a:bodyPr/>
          <a:lstStyle/>
          <a:p>
            <a:r>
              <a:rPr lang="en-ZA" dirty="0">
                <a:solidFill>
                  <a:srgbClr val="414141"/>
                </a:solidFill>
                <a:latin typeface="Segoe UI" panose="020B0502040204020203" pitchFamily="34" charset="0"/>
              </a:rPr>
              <a:t>If you notice that the first row containing null value right-clicks the value to open its shortcut menu, where you choose </a:t>
            </a:r>
            <a:r>
              <a:rPr lang="en-ZA" dirty="0">
                <a:solidFill>
                  <a:schemeClr val="accent2">
                    <a:lumMod val="60000"/>
                    <a:lumOff val="40000"/>
                  </a:schemeClr>
                </a:solidFill>
                <a:latin typeface="Segoe UI" panose="020B0502040204020203" pitchFamily="34" charset="0"/>
              </a:rPr>
              <a:t>Number Filters or Text filters </a:t>
            </a:r>
            <a:r>
              <a:rPr lang="en-ZA" dirty="0">
                <a:solidFill>
                  <a:srgbClr val="414141"/>
                </a:solidFill>
                <a:latin typeface="Segoe UI" panose="020B0502040204020203" pitchFamily="34" charset="0"/>
              </a:rPr>
              <a:t>and then </a:t>
            </a:r>
            <a:r>
              <a:rPr lang="en-ZA" dirty="0">
                <a:solidFill>
                  <a:srgbClr val="FF0000"/>
                </a:solidFill>
                <a:latin typeface="Segoe UI" panose="020B0502040204020203" pitchFamily="34" charset="0"/>
              </a:rPr>
              <a:t>Does Not Equal</a:t>
            </a:r>
            <a:r>
              <a:rPr lang="en-ZA" dirty="0">
                <a:solidFill>
                  <a:srgbClr val="414141"/>
                </a:solidFill>
                <a:latin typeface="Segoe UI" panose="020B0502040204020203" pitchFamily="34" charset="0"/>
              </a:rPr>
              <a:t>, meaning that you want to filter only the rows for which are not null,</a:t>
            </a:r>
            <a:endParaRPr lang="en-ZA" dirty="0"/>
          </a:p>
        </p:txBody>
      </p:sp>
    </p:spTree>
    <p:extLst>
      <p:ext uri="{BB962C8B-B14F-4D97-AF65-F5344CB8AC3E}">
        <p14:creationId xmlns:p14="http://schemas.microsoft.com/office/powerpoint/2010/main" val="3950464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CBD7-99B3-47A8-99D7-5D414D98D426}"/>
              </a:ext>
            </a:extLst>
          </p:cNvPr>
          <p:cNvSpPr>
            <a:spLocks noGrp="1"/>
          </p:cNvSpPr>
          <p:nvPr>
            <p:ph type="title"/>
          </p:nvPr>
        </p:nvSpPr>
        <p:spPr>
          <a:xfrm>
            <a:off x="-142461" y="178904"/>
            <a:ext cx="10515600" cy="165280"/>
          </a:xfrm>
        </p:spPr>
        <p:txBody>
          <a:bodyPr>
            <a:normAutofit fontScale="90000"/>
          </a:bodyPr>
          <a:lstStyle/>
          <a:p>
            <a:pPr algn="ctr"/>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7BAA945A-0C33-45F3-9E92-6B318AACB62A}"/>
              </a:ext>
            </a:extLst>
          </p:cNvPr>
          <p:cNvSpPr>
            <a:spLocks noGrp="1"/>
          </p:cNvSpPr>
          <p:nvPr>
            <p:ph idx="1"/>
          </p:nvPr>
        </p:nvSpPr>
        <p:spPr>
          <a:xfrm>
            <a:off x="599661" y="826952"/>
            <a:ext cx="10515600" cy="4351338"/>
          </a:xfrm>
        </p:spPr>
        <p:txBody>
          <a:bodyPr/>
          <a:lstStyle/>
          <a:p>
            <a:r>
              <a:rPr lang="en-ZA" dirty="0">
                <a:solidFill>
                  <a:srgbClr val="414141"/>
                </a:solidFill>
                <a:latin typeface="Segoe UI" panose="020B0502040204020203" pitchFamily="34" charset="0"/>
              </a:rPr>
              <a:t>Group the current dataset by given column, then aggregate, for each combination, the number of months.</a:t>
            </a:r>
          </a:p>
          <a:p>
            <a:r>
              <a:rPr lang="en-ZA" dirty="0">
                <a:solidFill>
                  <a:srgbClr val="414141"/>
                </a:solidFill>
                <a:latin typeface="Segoe UI" panose="020B0502040204020203" pitchFamily="34" charset="0"/>
              </a:rPr>
              <a:t>Because this is a very common operation on datasets, Query Editor offers a specific functionality: first </a:t>
            </a:r>
            <a:r>
              <a:rPr lang="en-ZA" dirty="0"/>
              <a:t>select the columns to group by, and then choose Group By</a:t>
            </a:r>
          </a:p>
        </p:txBody>
      </p:sp>
      <p:pic>
        <p:nvPicPr>
          <p:cNvPr id="4" name="Picture 3">
            <a:extLst>
              <a:ext uri="{FF2B5EF4-FFF2-40B4-BE49-F238E27FC236}">
                <a16:creationId xmlns:a16="http://schemas.microsoft.com/office/drawing/2014/main" id="{3E2583DB-5DED-43E7-BA86-AA71FB6B562A}"/>
              </a:ext>
            </a:extLst>
          </p:cNvPr>
          <p:cNvPicPr>
            <a:picLocks noChangeAspect="1"/>
          </p:cNvPicPr>
          <p:nvPr/>
        </p:nvPicPr>
        <p:blipFill>
          <a:blip r:embed="rId2"/>
          <a:stretch>
            <a:fillRect/>
          </a:stretch>
        </p:blipFill>
        <p:spPr>
          <a:xfrm>
            <a:off x="1881809" y="3249101"/>
            <a:ext cx="9485243" cy="2765971"/>
          </a:xfrm>
          <a:prstGeom prst="rect">
            <a:avLst/>
          </a:prstGeom>
        </p:spPr>
      </p:pic>
      <p:sp>
        <p:nvSpPr>
          <p:cNvPr id="5" name="Rectangle 4">
            <a:extLst>
              <a:ext uri="{FF2B5EF4-FFF2-40B4-BE49-F238E27FC236}">
                <a16:creationId xmlns:a16="http://schemas.microsoft.com/office/drawing/2014/main" id="{3372ECDF-753F-47EB-BEE1-A8FD01D93ED1}"/>
              </a:ext>
            </a:extLst>
          </p:cNvPr>
          <p:cNvSpPr/>
          <p:nvPr/>
        </p:nvSpPr>
        <p:spPr>
          <a:xfrm>
            <a:off x="1076739" y="3249101"/>
            <a:ext cx="6096000" cy="923330"/>
          </a:xfrm>
          <a:prstGeom prst="rect">
            <a:avLst/>
          </a:prstGeom>
        </p:spPr>
        <p:txBody>
          <a:bodyPr>
            <a:spAutoFit/>
          </a:bodyPr>
          <a:lstStyle/>
          <a:p>
            <a:r>
              <a:rPr lang="en-ZA" b="1" dirty="0">
                <a:solidFill>
                  <a:srgbClr val="FF0000"/>
                </a:solidFill>
                <a:latin typeface="Arial" panose="020B0604020202020204" pitchFamily="34" charset="0"/>
              </a:rPr>
              <a:t>First, select the columns to group by,</a:t>
            </a:r>
          </a:p>
          <a:p>
            <a:r>
              <a:rPr lang="en-ZA" b="1" dirty="0">
                <a:solidFill>
                  <a:srgbClr val="FF0000"/>
                </a:solidFill>
                <a:latin typeface="Arial" panose="020B0604020202020204" pitchFamily="34" charset="0"/>
              </a:rPr>
              <a:t>and then click Group By to open the Group By dialog</a:t>
            </a:r>
          </a:p>
          <a:p>
            <a:r>
              <a:rPr lang="en-ZA" b="1" dirty="0">
                <a:solidFill>
                  <a:srgbClr val="FF0000"/>
                </a:solidFill>
                <a:latin typeface="Arial" panose="020B0604020202020204" pitchFamily="34" charset="0"/>
              </a:rPr>
              <a:t>box.</a:t>
            </a:r>
            <a:endParaRPr lang="en-ZA" b="1" dirty="0">
              <a:solidFill>
                <a:srgbClr val="FF0000"/>
              </a:solidFill>
            </a:endParaRPr>
          </a:p>
        </p:txBody>
      </p:sp>
    </p:spTree>
    <p:extLst>
      <p:ext uri="{BB962C8B-B14F-4D97-AF65-F5344CB8AC3E}">
        <p14:creationId xmlns:p14="http://schemas.microsoft.com/office/powerpoint/2010/main" val="61331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F772-A73B-4698-87BA-612B76CA2226}"/>
              </a:ext>
            </a:extLst>
          </p:cNvPr>
          <p:cNvSpPr>
            <a:spLocks noGrp="1"/>
          </p:cNvSpPr>
          <p:nvPr>
            <p:ph type="title"/>
          </p:nvPr>
        </p:nvSpPr>
        <p:spPr/>
        <p:txBody>
          <a:bodyPr/>
          <a:lstStyle/>
          <a:p>
            <a:r>
              <a:rPr lang="en-ZA" dirty="0">
                <a:solidFill>
                  <a:srgbClr val="0079D8"/>
                </a:solidFill>
                <a:latin typeface="Arial" panose="020B0604020202020204" pitchFamily="34" charset="0"/>
              </a:rPr>
              <a:t>Loading from multiple</a:t>
            </a:r>
            <a:br>
              <a:rPr lang="en-ZA" dirty="0">
                <a:solidFill>
                  <a:srgbClr val="0079D8"/>
                </a:solidFill>
                <a:latin typeface="Arial" panose="020B0604020202020204" pitchFamily="34" charset="0"/>
              </a:rPr>
            </a:br>
            <a:r>
              <a:rPr lang="en-ZA" dirty="0">
                <a:solidFill>
                  <a:srgbClr val="0079D8"/>
                </a:solidFill>
                <a:latin typeface="Arial" panose="020B0604020202020204" pitchFamily="34" charset="0"/>
              </a:rPr>
              <a:t>sources</a:t>
            </a:r>
            <a:endParaRPr lang="en-ZA" dirty="0"/>
          </a:p>
        </p:txBody>
      </p:sp>
      <p:sp>
        <p:nvSpPr>
          <p:cNvPr id="3" name="Content Placeholder 2">
            <a:extLst>
              <a:ext uri="{FF2B5EF4-FFF2-40B4-BE49-F238E27FC236}">
                <a16:creationId xmlns:a16="http://schemas.microsoft.com/office/drawing/2014/main" id="{847D3F60-BCD9-4D92-A765-9C15F62CABC6}"/>
              </a:ext>
            </a:extLst>
          </p:cNvPr>
          <p:cNvSpPr>
            <a:spLocks noGrp="1"/>
          </p:cNvSpPr>
          <p:nvPr>
            <p:ph idx="1"/>
          </p:nvPr>
        </p:nvSpPr>
        <p:spPr/>
        <p:txBody>
          <a:bodyPr>
            <a:normAutofit lnSpcReduction="10000"/>
          </a:bodyPr>
          <a:lstStyle/>
          <a:p>
            <a:r>
              <a:rPr lang="en-ZA" dirty="0">
                <a:solidFill>
                  <a:srgbClr val="414141"/>
                </a:solidFill>
                <a:latin typeface="Segoe UI" panose="020B0502040204020203" pitchFamily="34" charset="0"/>
              </a:rPr>
              <a:t>Idea is to be able to integrate into the same table both the data, which came from excel and CSV file</a:t>
            </a:r>
          </a:p>
          <a:p>
            <a:r>
              <a:rPr lang="en-ZA" dirty="0"/>
              <a:t>The excel file containing the data cannot be gathered from the csv file, </a:t>
            </a:r>
          </a:p>
          <a:p>
            <a:r>
              <a:rPr lang="en-ZA" dirty="0"/>
              <a:t>To solve this problem Power BI Desktop model contains an internal query, created by Power BI Desktop, for each dataset.</a:t>
            </a:r>
          </a:p>
          <a:p>
            <a:r>
              <a:rPr lang="en-ZA" dirty="0"/>
              <a:t>This internal query is not visible if you perform basic operations, such as loading data from an Excel file or from a SQL Server database.</a:t>
            </a:r>
          </a:p>
          <a:p>
            <a:r>
              <a:rPr lang="en-ZA" dirty="0"/>
              <a:t>The query language </a:t>
            </a:r>
            <a:r>
              <a:rPr lang="en-ZA" b="1" dirty="0">
                <a:solidFill>
                  <a:srgbClr val="FF0000"/>
                </a:solidFill>
              </a:rPr>
              <a:t>(“M” ) </a:t>
            </a:r>
            <a:r>
              <a:rPr lang="en-ZA" dirty="0"/>
              <a:t>of Power BI Desktop is used by Query Editor</a:t>
            </a:r>
            <a:endParaRPr lang="en-ZA" dirty="0">
              <a:solidFill>
                <a:srgbClr val="414141"/>
              </a:solidFill>
              <a:latin typeface="Segoe UI" panose="020B0502040204020203" pitchFamily="34" charset="0"/>
            </a:endParaRPr>
          </a:p>
        </p:txBody>
      </p:sp>
    </p:spTree>
    <p:extLst>
      <p:ext uri="{BB962C8B-B14F-4D97-AF65-F5344CB8AC3E}">
        <p14:creationId xmlns:p14="http://schemas.microsoft.com/office/powerpoint/2010/main" val="231342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C40B6B-6464-41A3-841D-721847C6D656}"/>
              </a:ext>
            </a:extLst>
          </p:cNvPr>
          <p:cNvPicPr>
            <a:picLocks noChangeAspect="1"/>
          </p:cNvPicPr>
          <p:nvPr/>
        </p:nvPicPr>
        <p:blipFill>
          <a:blip r:embed="rId2"/>
          <a:stretch>
            <a:fillRect/>
          </a:stretch>
        </p:blipFill>
        <p:spPr>
          <a:xfrm>
            <a:off x="0" y="136053"/>
            <a:ext cx="10516511" cy="1072989"/>
          </a:xfrm>
          <a:prstGeom prst="rect">
            <a:avLst/>
          </a:prstGeom>
        </p:spPr>
      </p:pic>
      <p:pic>
        <p:nvPicPr>
          <p:cNvPr id="4" name="Content Placeholder 3">
            <a:extLst>
              <a:ext uri="{FF2B5EF4-FFF2-40B4-BE49-F238E27FC236}">
                <a16:creationId xmlns:a16="http://schemas.microsoft.com/office/drawing/2014/main" id="{9989EFBE-46DA-4344-BE3E-0EC65EC4ABF1}"/>
              </a:ext>
            </a:extLst>
          </p:cNvPr>
          <p:cNvPicPr>
            <a:picLocks noGrp="1" noChangeAspect="1"/>
          </p:cNvPicPr>
          <p:nvPr>
            <p:ph idx="1"/>
          </p:nvPr>
        </p:nvPicPr>
        <p:blipFill>
          <a:blip r:embed="rId3"/>
          <a:stretch>
            <a:fillRect/>
          </a:stretch>
        </p:blipFill>
        <p:spPr>
          <a:xfrm>
            <a:off x="308733" y="1209042"/>
            <a:ext cx="11061632" cy="5125497"/>
          </a:xfrm>
          <a:prstGeom prst="rect">
            <a:avLst/>
          </a:prstGeom>
        </p:spPr>
      </p:pic>
    </p:spTree>
    <p:extLst>
      <p:ext uri="{BB962C8B-B14F-4D97-AF65-F5344CB8AC3E}">
        <p14:creationId xmlns:p14="http://schemas.microsoft.com/office/powerpoint/2010/main" val="1949710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5043-51F6-42FA-BD75-9F4A0C122707}"/>
              </a:ext>
            </a:extLst>
          </p:cNvPr>
          <p:cNvSpPr>
            <a:spLocks noGrp="1"/>
          </p:cNvSpPr>
          <p:nvPr>
            <p:ph type="title"/>
          </p:nvPr>
        </p:nvSpPr>
        <p:spPr>
          <a:xfrm>
            <a:off x="838200" y="365125"/>
            <a:ext cx="10515600" cy="549275"/>
          </a:xfrm>
        </p:spPr>
        <p:txBody>
          <a:bodyPr>
            <a:normAutofit fontScale="90000"/>
          </a:bodyPr>
          <a:lstStyle/>
          <a:p>
            <a:pPr algn="ctr"/>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CC74ED2D-D23A-4F3C-9AB4-26BC9F301E60}"/>
              </a:ext>
            </a:extLst>
          </p:cNvPr>
          <p:cNvSpPr>
            <a:spLocks noGrp="1"/>
          </p:cNvSpPr>
          <p:nvPr>
            <p:ph idx="1"/>
          </p:nvPr>
        </p:nvSpPr>
        <p:spPr>
          <a:xfrm>
            <a:off x="838200" y="1253331"/>
            <a:ext cx="10515600" cy="4351338"/>
          </a:xfrm>
        </p:spPr>
        <p:txBody>
          <a:bodyPr/>
          <a:lstStyle/>
          <a:p>
            <a:r>
              <a:rPr lang="en-ZA" dirty="0">
                <a:solidFill>
                  <a:srgbClr val="414141"/>
                </a:solidFill>
                <a:latin typeface="Arial" panose="020B0604020202020204" pitchFamily="34" charset="0"/>
              </a:rPr>
              <a:t>Navigating through the Applied Steps area of the Query Settings pane, you can view partial results of the final query.</a:t>
            </a:r>
          </a:p>
          <a:p>
            <a:r>
              <a:rPr lang="en-ZA" b="1" dirty="0">
                <a:solidFill>
                  <a:srgbClr val="FF0000"/>
                </a:solidFill>
                <a:latin typeface="Segoe UI,Bold"/>
              </a:rPr>
              <a:t>Note </a:t>
            </a:r>
            <a:r>
              <a:rPr lang="en-ZA" dirty="0">
                <a:solidFill>
                  <a:srgbClr val="FF0000"/>
                </a:solidFill>
                <a:latin typeface="Segoe UI" panose="020B0502040204020203" pitchFamily="34" charset="0"/>
              </a:rPr>
              <a:t>When you insert a step into a query, Query Editor warns you about possible issues with the query.</a:t>
            </a:r>
          </a:p>
          <a:p>
            <a:r>
              <a:rPr lang="en-ZA" dirty="0">
                <a:solidFill>
                  <a:srgbClr val="414141"/>
                </a:solidFill>
                <a:latin typeface="Segoe UI" panose="020B0502040204020203" pitchFamily="34" charset="0"/>
              </a:rPr>
              <a:t>When You need to add a few steps before the Added Custom step</a:t>
            </a:r>
          </a:p>
          <a:p>
            <a:r>
              <a:rPr lang="en-ZA" dirty="0">
                <a:solidFill>
                  <a:srgbClr val="FF0000"/>
                </a:solidFill>
              </a:rPr>
              <a:t>choose an operation from the toolbar &amp; the step is added right after the currently selected one.</a:t>
            </a:r>
          </a:p>
        </p:txBody>
      </p:sp>
    </p:spTree>
    <p:extLst>
      <p:ext uri="{BB962C8B-B14F-4D97-AF65-F5344CB8AC3E}">
        <p14:creationId xmlns:p14="http://schemas.microsoft.com/office/powerpoint/2010/main" val="2386850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CF96-571E-4E6A-A9CC-B7283AF3A36E}"/>
              </a:ext>
            </a:extLst>
          </p:cNvPr>
          <p:cNvSpPr>
            <a:spLocks noGrp="1"/>
          </p:cNvSpPr>
          <p:nvPr>
            <p:ph type="title"/>
          </p:nvPr>
        </p:nvSpPr>
        <p:spPr/>
        <p:txBody>
          <a:bodyPr/>
          <a:lstStyle/>
          <a:p>
            <a:r>
              <a:rPr lang="en-ZA" dirty="0">
                <a:solidFill>
                  <a:srgbClr val="0079D8"/>
                </a:solidFill>
                <a:latin typeface="Arial" panose="020B0604020202020204" pitchFamily="34" charset="0"/>
              </a:rPr>
              <a:t>Using Query Editor</a:t>
            </a:r>
            <a:endParaRPr lang="en-ZA" dirty="0"/>
          </a:p>
        </p:txBody>
      </p:sp>
      <p:sp>
        <p:nvSpPr>
          <p:cNvPr id="3" name="Content Placeholder 2">
            <a:extLst>
              <a:ext uri="{FF2B5EF4-FFF2-40B4-BE49-F238E27FC236}">
                <a16:creationId xmlns:a16="http://schemas.microsoft.com/office/drawing/2014/main" id="{F5118F43-A901-4E68-9F91-64EB6F0A6DFD}"/>
              </a:ext>
            </a:extLst>
          </p:cNvPr>
          <p:cNvSpPr>
            <a:spLocks noGrp="1"/>
          </p:cNvSpPr>
          <p:nvPr>
            <p:ph idx="1"/>
          </p:nvPr>
        </p:nvSpPr>
        <p:spPr/>
        <p:txBody>
          <a:bodyPr/>
          <a:lstStyle/>
          <a:p>
            <a:r>
              <a:rPr lang="en-ZA" dirty="0">
                <a:solidFill>
                  <a:srgbClr val="414141"/>
                </a:solidFill>
                <a:latin typeface="Segoe UI" panose="020B0502040204020203" pitchFamily="34" charset="0"/>
              </a:rPr>
              <a:t>Power BI Desktop, which is a desktop application that brings the full strength of Power BI to your PC.</a:t>
            </a:r>
            <a:endParaRPr lang="en-ZA" dirty="0"/>
          </a:p>
        </p:txBody>
      </p:sp>
    </p:spTree>
    <p:extLst>
      <p:ext uri="{BB962C8B-B14F-4D97-AF65-F5344CB8AC3E}">
        <p14:creationId xmlns:p14="http://schemas.microsoft.com/office/powerpoint/2010/main" val="713581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26D0-330A-40AB-8E15-0DF3E1073A4A}"/>
              </a:ext>
            </a:extLst>
          </p:cNvPr>
          <p:cNvSpPr>
            <a:spLocks noGrp="1"/>
          </p:cNvSpPr>
          <p:nvPr>
            <p:ph type="title"/>
          </p:nvPr>
        </p:nvSpPr>
        <p:spPr/>
        <p:txBody>
          <a:bodyPr/>
          <a:lstStyle/>
          <a:p>
            <a:r>
              <a:rPr lang="en-ZA" dirty="0"/>
              <a:t>features:</a:t>
            </a:r>
          </a:p>
        </p:txBody>
      </p:sp>
      <p:sp>
        <p:nvSpPr>
          <p:cNvPr id="3" name="Content Placeholder 2">
            <a:extLst>
              <a:ext uri="{FF2B5EF4-FFF2-40B4-BE49-F238E27FC236}">
                <a16:creationId xmlns:a16="http://schemas.microsoft.com/office/drawing/2014/main" id="{86C2BBA3-F8F2-4B0D-96D7-28B297F554D4}"/>
              </a:ext>
            </a:extLst>
          </p:cNvPr>
          <p:cNvSpPr>
            <a:spLocks noGrp="1"/>
          </p:cNvSpPr>
          <p:nvPr>
            <p:ph idx="1"/>
          </p:nvPr>
        </p:nvSpPr>
        <p:spPr/>
        <p:txBody>
          <a:bodyPr>
            <a:normAutofit/>
          </a:bodyPr>
          <a:lstStyle/>
          <a:p>
            <a:r>
              <a:rPr lang="en-ZA" dirty="0">
                <a:solidFill>
                  <a:srgbClr val="414141"/>
                </a:solidFill>
                <a:latin typeface="Segoe UI" panose="020B0502040204020203" pitchFamily="34" charset="0"/>
              </a:rPr>
              <a:t>Power BI Desktop can load data from any database.</a:t>
            </a:r>
          </a:p>
          <a:p>
            <a:r>
              <a:rPr lang="en-ZA" dirty="0"/>
              <a:t>Using Power BI Desktop, you can load data from multiple sources</a:t>
            </a:r>
          </a:p>
          <a:p>
            <a:r>
              <a:rPr lang="en-ZA" dirty="0"/>
              <a:t>Power BI Desktop uses Query Editor to load data. Query Editor offers many powerful features.</a:t>
            </a:r>
          </a:p>
          <a:p>
            <a:r>
              <a:rPr lang="en-ZA" dirty="0"/>
              <a:t>Some queries are loaded into the model; others are useful only to compute values in the main query. </a:t>
            </a:r>
          </a:p>
          <a:p>
            <a:r>
              <a:rPr lang="en-ZA" dirty="0"/>
              <a:t>You can mark queries that should not go into the model as “do not load” so that they are used only in Query Editor.</a:t>
            </a:r>
          </a:p>
          <a:p>
            <a:r>
              <a:rPr lang="en-ZA" dirty="0"/>
              <a:t>Query Editor offers you a lot of power to build your models.</a:t>
            </a:r>
          </a:p>
        </p:txBody>
      </p:sp>
    </p:spTree>
    <p:extLst>
      <p:ext uri="{BB962C8B-B14F-4D97-AF65-F5344CB8AC3E}">
        <p14:creationId xmlns:p14="http://schemas.microsoft.com/office/powerpoint/2010/main" val="109388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4CD9-38B4-49B8-B343-76C7FDE5A12A}"/>
              </a:ext>
            </a:extLst>
          </p:cNvPr>
          <p:cNvSpPr>
            <a:spLocks noGrp="1"/>
          </p:cNvSpPr>
          <p:nvPr>
            <p:ph type="title"/>
          </p:nvPr>
        </p:nvSpPr>
        <p:spPr>
          <a:xfrm>
            <a:off x="838200" y="365125"/>
            <a:ext cx="10515600" cy="416753"/>
          </a:xfrm>
        </p:spPr>
        <p:txBody>
          <a:bodyPr>
            <a:normAutofit fontScale="90000"/>
          </a:bodyPr>
          <a:lstStyle/>
          <a:p>
            <a:pPr algn="ctr"/>
            <a:r>
              <a:rPr lang="en-ZA" dirty="0">
                <a:solidFill>
                  <a:srgbClr val="414141"/>
                </a:solidFill>
                <a:latin typeface="Segoe UI" panose="020B0502040204020203" pitchFamily="34" charset="0"/>
              </a:rPr>
              <a:t>Query Editor</a:t>
            </a:r>
            <a:endParaRPr lang="en-ZA" dirty="0"/>
          </a:p>
        </p:txBody>
      </p:sp>
      <p:sp>
        <p:nvSpPr>
          <p:cNvPr id="3" name="Content Placeholder 2">
            <a:extLst>
              <a:ext uri="{FF2B5EF4-FFF2-40B4-BE49-F238E27FC236}">
                <a16:creationId xmlns:a16="http://schemas.microsoft.com/office/drawing/2014/main" id="{D4720032-F915-449F-BD3A-4C54BFA20948}"/>
              </a:ext>
            </a:extLst>
          </p:cNvPr>
          <p:cNvSpPr>
            <a:spLocks noGrp="1"/>
          </p:cNvSpPr>
          <p:nvPr>
            <p:ph idx="1"/>
          </p:nvPr>
        </p:nvSpPr>
        <p:spPr>
          <a:xfrm>
            <a:off x="718931" y="1081147"/>
            <a:ext cx="10515600" cy="4351338"/>
          </a:xfrm>
        </p:spPr>
        <p:txBody>
          <a:bodyPr/>
          <a:lstStyle/>
          <a:p>
            <a:r>
              <a:rPr lang="en-ZA" dirty="0">
                <a:solidFill>
                  <a:srgbClr val="414141"/>
                </a:solidFill>
                <a:latin typeface="Segoe UI" panose="020B0502040204020203" pitchFamily="34" charset="0"/>
              </a:rPr>
              <a:t>To modify a Query Editor script, on the Power BI Desktop ribbon, on the Home tab, click Edit Queries,</a:t>
            </a:r>
            <a:endParaRPr lang="en-ZA" dirty="0"/>
          </a:p>
        </p:txBody>
      </p:sp>
      <p:pic>
        <p:nvPicPr>
          <p:cNvPr id="4" name="Picture 3">
            <a:extLst>
              <a:ext uri="{FF2B5EF4-FFF2-40B4-BE49-F238E27FC236}">
                <a16:creationId xmlns:a16="http://schemas.microsoft.com/office/drawing/2014/main" id="{1C99B526-10D6-4C5D-80A1-BA901B361361}"/>
              </a:ext>
            </a:extLst>
          </p:cNvPr>
          <p:cNvPicPr>
            <a:picLocks noChangeAspect="1"/>
          </p:cNvPicPr>
          <p:nvPr/>
        </p:nvPicPr>
        <p:blipFill>
          <a:blip r:embed="rId2"/>
          <a:stretch>
            <a:fillRect/>
          </a:stretch>
        </p:blipFill>
        <p:spPr>
          <a:xfrm>
            <a:off x="4651513" y="2200406"/>
            <a:ext cx="7235686" cy="3816081"/>
          </a:xfrm>
          <a:prstGeom prst="rect">
            <a:avLst/>
          </a:prstGeom>
        </p:spPr>
      </p:pic>
      <p:sp>
        <p:nvSpPr>
          <p:cNvPr id="5" name="Rectangle 4">
            <a:extLst>
              <a:ext uri="{FF2B5EF4-FFF2-40B4-BE49-F238E27FC236}">
                <a16:creationId xmlns:a16="http://schemas.microsoft.com/office/drawing/2014/main" id="{7679A2AA-4BCE-4E98-B35F-8E637B6640D6}"/>
              </a:ext>
            </a:extLst>
          </p:cNvPr>
          <p:cNvSpPr/>
          <p:nvPr/>
        </p:nvSpPr>
        <p:spPr>
          <a:xfrm>
            <a:off x="596349" y="3000663"/>
            <a:ext cx="3813313" cy="1815882"/>
          </a:xfrm>
          <a:prstGeom prst="rect">
            <a:avLst/>
          </a:prstGeom>
        </p:spPr>
        <p:txBody>
          <a:bodyPr wrap="square">
            <a:spAutoFit/>
          </a:bodyPr>
          <a:lstStyle/>
          <a:p>
            <a:r>
              <a:rPr lang="en-ZA" sz="2800" dirty="0">
                <a:solidFill>
                  <a:srgbClr val="FF0000"/>
                </a:solidFill>
                <a:latin typeface="Segoe UI" panose="020B0502040204020203" pitchFamily="34" charset="0"/>
              </a:rPr>
              <a:t>Query Editor opens in</a:t>
            </a:r>
          </a:p>
          <a:p>
            <a:r>
              <a:rPr lang="en-ZA" sz="2800" dirty="0">
                <a:solidFill>
                  <a:srgbClr val="FF0000"/>
                </a:solidFill>
                <a:latin typeface="Segoe UI" panose="020B0502040204020203" pitchFamily="34" charset="0"/>
              </a:rPr>
              <a:t> a new window, </a:t>
            </a:r>
          </a:p>
          <a:p>
            <a:r>
              <a:rPr lang="en-ZA" sz="2800" dirty="0">
                <a:solidFill>
                  <a:srgbClr val="FF0000"/>
                </a:solidFill>
                <a:latin typeface="Segoe UI" panose="020B0502040204020203" pitchFamily="34" charset="0"/>
              </a:rPr>
              <a:t>presenting</a:t>
            </a:r>
          </a:p>
          <a:p>
            <a:r>
              <a:rPr lang="en-ZA" sz="2800" dirty="0">
                <a:solidFill>
                  <a:srgbClr val="FF0000"/>
                </a:solidFill>
                <a:latin typeface="Segoe UI" panose="020B0502040204020203" pitchFamily="34" charset="0"/>
              </a:rPr>
              <a:t>many options</a:t>
            </a:r>
            <a:endParaRPr lang="en-ZA" sz="2800" dirty="0">
              <a:solidFill>
                <a:srgbClr val="FF0000"/>
              </a:solidFill>
            </a:endParaRPr>
          </a:p>
        </p:txBody>
      </p:sp>
    </p:spTree>
    <p:extLst>
      <p:ext uri="{BB962C8B-B14F-4D97-AF65-F5344CB8AC3E}">
        <p14:creationId xmlns:p14="http://schemas.microsoft.com/office/powerpoint/2010/main" val="76506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D574C8-5655-41D5-A9D2-833B3FAC1F58}"/>
              </a:ext>
            </a:extLst>
          </p:cNvPr>
          <p:cNvSpPr>
            <a:spLocks noGrp="1"/>
          </p:cNvSpPr>
          <p:nvPr>
            <p:ph type="title"/>
          </p:nvPr>
        </p:nvSpPr>
        <p:spPr>
          <a:xfrm>
            <a:off x="838200" y="365125"/>
            <a:ext cx="10515600" cy="430005"/>
          </a:xfrm>
        </p:spPr>
        <p:txBody>
          <a:bodyPr>
            <a:normAutofit fontScale="90000"/>
          </a:bodyPr>
          <a:lstStyle/>
          <a:p>
            <a:pPr algn="ctr"/>
            <a:r>
              <a:rPr lang="en-ZA" dirty="0">
                <a:solidFill>
                  <a:srgbClr val="0079D8"/>
                </a:solidFill>
                <a:latin typeface="Arial" panose="020B0604020202020204" pitchFamily="34" charset="0"/>
              </a:rPr>
              <a:t>Loading from multiple</a:t>
            </a:r>
            <a:br>
              <a:rPr lang="en-ZA" dirty="0">
                <a:solidFill>
                  <a:srgbClr val="0079D8"/>
                </a:solidFill>
                <a:latin typeface="Arial" panose="020B0604020202020204" pitchFamily="34" charset="0"/>
              </a:rPr>
            </a:br>
            <a:r>
              <a:rPr lang="en-ZA" dirty="0">
                <a:solidFill>
                  <a:srgbClr val="0079D8"/>
                </a:solidFill>
                <a:latin typeface="Arial" panose="020B0604020202020204" pitchFamily="34" charset="0"/>
              </a:rPr>
              <a:t>sources</a:t>
            </a:r>
            <a:endParaRPr lang="en-ZA" dirty="0"/>
          </a:p>
        </p:txBody>
      </p:sp>
      <p:pic>
        <p:nvPicPr>
          <p:cNvPr id="4" name="Content Placeholder 3">
            <a:extLst>
              <a:ext uri="{FF2B5EF4-FFF2-40B4-BE49-F238E27FC236}">
                <a16:creationId xmlns:a16="http://schemas.microsoft.com/office/drawing/2014/main" id="{689AA5C6-A9A8-4124-A8C9-0CAC3E4F18D8}"/>
              </a:ext>
            </a:extLst>
          </p:cNvPr>
          <p:cNvPicPr>
            <a:picLocks noGrp="1" noChangeAspect="1"/>
          </p:cNvPicPr>
          <p:nvPr>
            <p:ph idx="1"/>
          </p:nvPr>
        </p:nvPicPr>
        <p:blipFill>
          <a:blip r:embed="rId2"/>
          <a:stretch>
            <a:fillRect/>
          </a:stretch>
        </p:blipFill>
        <p:spPr>
          <a:xfrm>
            <a:off x="1338471" y="1365401"/>
            <a:ext cx="9329530" cy="4864360"/>
          </a:xfrm>
          <a:prstGeom prst="rect">
            <a:avLst/>
          </a:prstGeom>
        </p:spPr>
      </p:pic>
    </p:spTree>
    <p:extLst>
      <p:ext uri="{BB962C8B-B14F-4D97-AF65-F5344CB8AC3E}">
        <p14:creationId xmlns:p14="http://schemas.microsoft.com/office/powerpoint/2010/main" val="90888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3B6B7-A046-4E2E-A6B0-612C17C285E7}"/>
              </a:ext>
            </a:extLst>
          </p:cNvPr>
          <p:cNvSpPr>
            <a:spLocks noGrp="1"/>
          </p:cNvSpPr>
          <p:nvPr>
            <p:ph type="title"/>
          </p:nvPr>
        </p:nvSpPr>
        <p:spPr>
          <a:xfrm>
            <a:off x="838200" y="365125"/>
            <a:ext cx="10515600" cy="575779"/>
          </a:xfrm>
        </p:spPr>
        <p:txBody>
          <a:bodyPr>
            <a:normAutofit fontScale="90000"/>
          </a:bodyPr>
          <a:lstStyle/>
          <a:p>
            <a:r>
              <a:rPr lang="en-ZA" dirty="0"/>
              <a:t>Quick tour of the Query Editor</a:t>
            </a:r>
          </a:p>
        </p:txBody>
      </p:sp>
      <p:sp>
        <p:nvSpPr>
          <p:cNvPr id="3" name="Content Placeholder 2">
            <a:extLst>
              <a:ext uri="{FF2B5EF4-FFF2-40B4-BE49-F238E27FC236}">
                <a16:creationId xmlns:a16="http://schemas.microsoft.com/office/drawing/2014/main" id="{D3DC09BF-FFD8-453B-90B5-8B0D544E1A55}"/>
              </a:ext>
            </a:extLst>
          </p:cNvPr>
          <p:cNvSpPr>
            <a:spLocks noGrp="1"/>
          </p:cNvSpPr>
          <p:nvPr>
            <p:ph idx="1"/>
          </p:nvPr>
        </p:nvSpPr>
        <p:spPr>
          <a:xfrm>
            <a:off x="147774" y="1690688"/>
            <a:ext cx="10515600" cy="4351338"/>
          </a:xfrm>
        </p:spPr>
        <p:txBody>
          <a:bodyPr>
            <a:normAutofit lnSpcReduction="10000"/>
          </a:bodyPr>
          <a:lstStyle/>
          <a:p>
            <a:r>
              <a:rPr lang="en-ZA" dirty="0"/>
              <a:t>Along the top is the ribbon, which has four tabs:</a:t>
            </a:r>
          </a:p>
          <a:p>
            <a:pPr marL="971550" lvl="1" indent="-514350">
              <a:buFont typeface="+mj-lt"/>
              <a:buAutoNum type="arabicPeriod"/>
            </a:pPr>
            <a:r>
              <a:rPr lang="en-ZA" dirty="0">
                <a:solidFill>
                  <a:srgbClr val="FF0000"/>
                </a:solidFill>
              </a:rPr>
              <a:t>Home</a:t>
            </a:r>
          </a:p>
          <a:p>
            <a:pPr marL="971550" lvl="1" indent="-514350">
              <a:buFont typeface="+mj-lt"/>
              <a:buAutoNum type="arabicPeriod"/>
            </a:pPr>
            <a:r>
              <a:rPr lang="en-ZA" dirty="0">
                <a:solidFill>
                  <a:srgbClr val="FF0000"/>
                </a:solidFill>
              </a:rPr>
              <a:t>Transform</a:t>
            </a:r>
          </a:p>
          <a:p>
            <a:pPr marL="971550" lvl="1" indent="-514350">
              <a:buFont typeface="+mj-lt"/>
              <a:buAutoNum type="arabicPeriod"/>
            </a:pPr>
            <a:r>
              <a:rPr lang="en-ZA" dirty="0">
                <a:solidFill>
                  <a:srgbClr val="FF0000"/>
                </a:solidFill>
              </a:rPr>
              <a:t> Add Column</a:t>
            </a:r>
          </a:p>
          <a:p>
            <a:pPr marL="971550" lvl="1" indent="-514350">
              <a:buFont typeface="+mj-lt"/>
              <a:buAutoNum type="arabicPeriod"/>
            </a:pPr>
            <a:r>
              <a:rPr lang="en-ZA" dirty="0">
                <a:solidFill>
                  <a:srgbClr val="FF0000"/>
                </a:solidFill>
              </a:rPr>
              <a:t>View.</a:t>
            </a:r>
          </a:p>
          <a:p>
            <a:r>
              <a:rPr lang="en-ZA" dirty="0">
                <a:solidFill>
                  <a:srgbClr val="414141"/>
                </a:solidFill>
                <a:latin typeface="Segoe UI" panose="020B0502040204020203" pitchFamily="34" charset="0"/>
              </a:rPr>
              <a:t>Below the ribbon, on the left side, is the</a:t>
            </a:r>
          </a:p>
          <a:p>
            <a:pPr marL="971550" lvl="1" indent="-514350">
              <a:buFont typeface="+mj-lt"/>
              <a:buAutoNum type="arabicPeriod"/>
            </a:pPr>
            <a:r>
              <a:rPr lang="en-ZA" dirty="0">
                <a:solidFill>
                  <a:srgbClr val="FF0000"/>
                </a:solidFill>
                <a:latin typeface="Segoe UI" panose="020B0502040204020203" pitchFamily="34" charset="0"/>
              </a:rPr>
              <a:t>Query pane, which displays a list of all the queries </a:t>
            </a:r>
          </a:p>
          <a:p>
            <a:pPr marL="457200" lvl="1" indent="0">
              <a:buNone/>
            </a:pPr>
            <a:r>
              <a:rPr lang="en-ZA" dirty="0">
                <a:solidFill>
                  <a:srgbClr val="FF0000"/>
                </a:solidFill>
                <a:latin typeface="Segoe UI" panose="020B0502040204020203" pitchFamily="34" charset="0"/>
              </a:rPr>
              <a:t>          for the model. </a:t>
            </a:r>
          </a:p>
          <a:p>
            <a:pPr marL="971550" lvl="1" indent="-514350">
              <a:buFont typeface="+mj-lt"/>
              <a:buAutoNum type="arabicPeriod"/>
            </a:pPr>
            <a:r>
              <a:rPr lang="en-ZA" dirty="0">
                <a:solidFill>
                  <a:srgbClr val="FF0000"/>
                </a:solidFill>
                <a:latin typeface="Segoe UI" panose="020B0502040204020203" pitchFamily="34" charset="0"/>
              </a:rPr>
              <a:t>The middle pane shows the result of the query. </a:t>
            </a:r>
          </a:p>
          <a:p>
            <a:pPr marL="971550" lvl="1" indent="-514350">
              <a:buFont typeface="+mj-lt"/>
              <a:buAutoNum type="arabicPeriod"/>
            </a:pPr>
            <a:r>
              <a:rPr lang="en-ZA" dirty="0">
                <a:solidFill>
                  <a:srgbClr val="FF0000"/>
                </a:solidFill>
                <a:latin typeface="Segoe UI" panose="020B0502040204020203" pitchFamily="34" charset="0"/>
              </a:rPr>
              <a:t>The Query Settings pane on the right displays the</a:t>
            </a:r>
          </a:p>
          <a:p>
            <a:pPr marL="457200" lvl="1" indent="0">
              <a:buNone/>
            </a:pPr>
            <a:r>
              <a:rPr lang="en-ZA" dirty="0">
                <a:solidFill>
                  <a:srgbClr val="FF0000"/>
                </a:solidFill>
                <a:latin typeface="Segoe UI" panose="020B0502040204020203" pitchFamily="34" charset="0"/>
              </a:rPr>
              <a:t>         query properties</a:t>
            </a:r>
            <a:r>
              <a:rPr lang="en-ZA" dirty="0">
                <a:solidFill>
                  <a:srgbClr val="414141"/>
                </a:solidFill>
                <a:latin typeface="Segoe UI" panose="020B0502040204020203" pitchFamily="34" charset="0"/>
              </a:rPr>
              <a:t>.</a:t>
            </a:r>
            <a:endParaRPr lang="en-ZA" dirty="0"/>
          </a:p>
        </p:txBody>
      </p:sp>
      <p:pic>
        <p:nvPicPr>
          <p:cNvPr id="4" name="Picture 3">
            <a:extLst>
              <a:ext uri="{FF2B5EF4-FFF2-40B4-BE49-F238E27FC236}">
                <a16:creationId xmlns:a16="http://schemas.microsoft.com/office/drawing/2014/main" id="{BFE90EDA-45F9-43B9-8F3B-E78B5E12DAFF}"/>
              </a:ext>
            </a:extLst>
          </p:cNvPr>
          <p:cNvPicPr>
            <a:picLocks noChangeAspect="1"/>
          </p:cNvPicPr>
          <p:nvPr/>
        </p:nvPicPr>
        <p:blipFill>
          <a:blip r:embed="rId2"/>
          <a:stretch>
            <a:fillRect/>
          </a:stretch>
        </p:blipFill>
        <p:spPr>
          <a:xfrm>
            <a:off x="7633250" y="1286337"/>
            <a:ext cx="3907393" cy="2032968"/>
          </a:xfrm>
          <a:prstGeom prst="rect">
            <a:avLst/>
          </a:prstGeom>
        </p:spPr>
      </p:pic>
      <p:pic>
        <p:nvPicPr>
          <p:cNvPr id="6" name="Picture 5">
            <a:extLst>
              <a:ext uri="{FF2B5EF4-FFF2-40B4-BE49-F238E27FC236}">
                <a16:creationId xmlns:a16="http://schemas.microsoft.com/office/drawing/2014/main" id="{1459FAE0-EAE4-431E-885B-39C16CF63DF0}"/>
              </a:ext>
            </a:extLst>
          </p:cNvPr>
          <p:cNvPicPr>
            <a:picLocks noChangeAspect="1"/>
          </p:cNvPicPr>
          <p:nvPr/>
        </p:nvPicPr>
        <p:blipFill>
          <a:blip r:embed="rId3"/>
          <a:stretch>
            <a:fillRect/>
          </a:stretch>
        </p:blipFill>
        <p:spPr>
          <a:xfrm>
            <a:off x="8912774" y="3538695"/>
            <a:ext cx="2370139" cy="2503331"/>
          </a:xfrm>
          <a:prstGeom prst="rect">
            <a:avLst/>
          </a:prstGeom>
        </p:spPr>
      </p:pic>
    </p:spTree>
    <p:extLst>
      <p:ext uri="{BB962C8B-B14F-4D97-AF65-F5344CB8AC3E}">
        <p14:creationId xmlns:p14="http://schemas.microsoft.com/office/powerpoint/2010/main" val="335556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93B046-D4C9-4780-B555-D73F8BF09855}"/>
              </a:ext>
            </a:extLst>
          </p:cNvPr>
          <p:cNvSpPr>
            <a:spLocks noGrp="1"/>
          </p:cNvSpPr>
          <p:nvPr>
            <p:ph type="title"/>
          </p:nvPr>
        </p:nvSpPr>
        <p:spPr>
          <a:xfrm>
            <a:off x="838200" y="365126"/>
            <a:ext cx="10515600" cy="589032"/>
          </a:xfrm>
        </p:spPr>
        <p:txBody>
          <a:bodyPr>
            <a:normAutofit fontScale="90000"/>
          </a:bodyPr>
          <a:lstStyle/>
          <a:p>
            <a:pPr algn="ctr"/>
            <a:r>
              <a:rPr lang="en-ZA" sz="4000" dirty="0">
                <a:solidFill>
                  <a:srgbClr val="0079D8"/>
                </a:solidFill>
                <a:latin typeface="Arial" panose="020B0604020202020204" pitchFamily="34" charset="0"/>
              </a:rPr>
              <a:t>Loading from multiple</a:t>
            </a:r>
            <a:br>
              <a:rPr lang="en-ZA" sz="4000" dirty="0">
                <a:solidFill>
                  <a:srgbClr val="0079D8"/>
                </a:solidFill>
                <a:latin typeface="Arial" panose="020B0604020202020204" pitchFamily="34" charset="0"/>
              </a:rPr>
            </a:br>
            <a:r>
              <a:rPr lang="en-ZA" sz="4000" dirty="0">
                <a:solidFill>
                  <a:srgbClr val="0079D8"/>
                </a:solidFill>
                <a:latin typeface="Arial" panose="020B0604020202020204" pitchFamily="34" charset="0"/>
              </a:rPr>
              <a:t>sources</a:t>
            </a:r>
            <a:endParaRPr lang="en-ZA" dirty="0"/>
          </a:p>
        </p:txBody>
      </p:sp>
      <p:pic>
        <p:nvPicPr>
          <p:cNvPr id="7" name="Content Placeholder 6">
            <a:extLst>
              <a:ext uri="{FF2B5EF4-FFF2-40B4-BE49-F238E27FC236}">
                <a16:creationId xmlns:a16="http://schemas.microsoft.com/office/drawing/2014/main" id="{CDFB8797-2D52-4511-960B-538323BB4D0C}"/>
              </a:ext>
            </a:extLst>
          </p:cNvPr>
          <p:cNvPicPr>
            <a:picLocks noGrp="1" noChangeAspect="1"/>
          </p:cNvPicPr>
          <p:nvPr>
            <p:ph idx="1"/>
          </p:nvPr>
        </p:nvPicPr>
        <p:blipFill>
          <a:blip r:embed="rId2"/>
          <a:stretch>
            <a:fillRect/>
          </a:stretch>
        </p:blipFill>
        <p:spPr>
          <a:xfrm>
            <a:off x="1620224" y="1236592"/>
            <a:ext cx="9524853" cy="5005181"/>
          </a:xfrm>
          <a:prstGeom prst="rect">
            <a:avLst/>
          </a:prstGeom>
        </p:spPr>
      </p:pic>
    </p:spTree>
    <p:extLst>
      <p:ext uri="{BB962C8B-B14F-4D97-AF65-F5344CB8AC3E}">
        <p14:creationId xmlns:p14="http://schemas.microsoft.com/office/powerpoint/2010/main" val="221795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B74F-82ED-44A3-B86F-A5840EBDE96C}"/>
              </a:ext>
            </a:extLst>
          </p:cNvPr>
          <p:cNvSpPr>
            <a:spLocks noGrp="1"/>
          </p:cNvSpPr>
          <p:nvPr>
            <p:ph type="title"/>
          </p:nvPr>
        </p:nvSpPr>
        <p:spPr>
          <a:xfrm>
            <a:off x="838200" y="365126"/>
            <a:ext cx="10515600" cy="315912"/>
          </a:xfrm>
        </p:spPr>
        <p:txBody>
          <a:bodyPr>
            <a:normAutofit fontScale="90000"/>
          </a:bodyPr>
          <a:lstStyle/>
          <a:p>
            <a:pPr algn="ctr"/>
            <a:r>
              <a:rPr lang="en-ZA" dirty="0">
                <a:solidFill>
                  <a:srgbClr val="0079D8"/>
                </a:solidFill>
                <a:latin typeface="Arial" panose="020B0604020202020204" pitchFamily="34" charset="0"/>
              </a:rPr>
              <a:t>Loading from multiple</a:t>
            </a:r>
            <a:br>
              <a:rPr lang="en-ZA" dirty="0">
                <a:solidFill>
                  <a:srgbClr val="0079D8"/>
                </a:solidFill>
                <a:latin typeface="Arial" panose="020B0604020202020204" pitchFamily="34" charset="0"/>
              </a:rPr>
            </a:br>
            <a:r>
              <a:rPr lang="en-ZA" dirty="0">
                <a:solidFill>
                  <a:srgbClr val="0079D8"/>
                </a:solidFill>
                <a:latin typeface="Arial" panose="020B0604020202020204" pitchFamily="34" charset="0"/>
              </a:rPr>
              <a:t>sources</a:t>
            </a:r>
            <a:endParaRPr lang="en-ZA" dirty="0"/>
          </a:p>
        </p:txBody>
      </p:sp>
      <p:sp>
        <p:nvSpPr>
          <p:cNvPr id="3" name="Content Placeholder 2">
            <a:extLst>
              <a:ext uri="{FF2B5EF4-FFF2-40B4-BE49-F238E27FC236}">
                <a16:creationId xmlns:a16="http://schemas.microsoft.com/office/drawing/2014/main" id="{1D8A9E0B-A099-4DE3-8D98-B825C1F53641}"/>
              </a:ext>
            </a:extLst>
          </p:cNvPr>
          <p:cNvSpPr>
            <a:spLocks noGrp="1"/>
          </p:cNvSpPr>
          <p:nvPr>
            <p:ph idx="1"/>
          </p:nvPr>
        </p:nvSpPr>
        <p:spPr>
          <a:xfrm>
            <a:off x="718930" y="1084603"/>
            <a:ext cx="10515600" cy="4351338"/>
          </a:xfrm>
        </p:spPr>
        <p:txBody>
          <a:bodyPr/>
          <a:lstStyle/>
          <a:p>
            <a:r>
              <a:rPr lang="en-ZA" dirty="0">
                <a:solidFill>
                  <a:srgbClr val="414141"/>
                </a:solidFill>
                <a:latin typeface="Segoe UI" panose="020B0502040204020203" pitchFamily="34" charset="0"/>
              </a:rPr>
              <a:t>The objective is to create a new suppliers query that </a:t>
            </a:r>
            <a:r>
              <a:rPr lang="en-ZA" dirty="0"/>
              <a:t>also retrieves the Orders information from the Excel workbook.</a:t>
            </a:r>
          </a:p>
          <a:p>
            <a:r>
              <a:rPr lang="en-ZA" dirty="0">
                <a:solidFill>
                  <a:srgbClr val="414141"/>
                </a:solidFill>
                <a:latin typeface="Segoe UI" panose="020B0502040204020203" pitchFamily="34" charset="0"/>
              </a:rPr>
              <a:t>To load data from a new dataset, on the ribbon, in the New Query group of the Home tab, </a:t>
            </a:r>
            <a:r>
              <a:rPr lang="en-ZA" b="1" dirty="0">
                <a:solidFill>
                  <a:srgbClr val="FF0000"/>
                </a:solidFill>
                <a:latin typeface="Segoe UI" panose="020B0502040204020203" pitchFamily="34" charset="0"/>
              </a:rPr>
              <a:t>click New Source,</a:t>
            </a:r>
            <a:endParaRPr lang="en-ZA" b="1" dirty="0">
              <a:solidFill>
                <a:srgbClr val="FF0000"/>
              </a:solidFill>
            </a:endParaRPr>
          </a:p>
        </p:txBody>
      </p:sp>
      <p:pic>
        <p:nvPicPr>
          <p:cNvPr id="4" name="Picture 3">
            <a:extLst>
              <a:ext uri="{FF2B5EF4-FFF2-40B4-BE49-F238E27FC236}">
                <a16:creationId xmlns:a16="http://schemas.microsoft.com/office/drawing/2014/main" id="{641A3A89-8395-4386-AFE1-375BB589D8AF}"/>
              </a:ext>
            </a:extLst>
          </p:cNvPr>
          <p:cNvPicPr>
            <a:picLocks noChangeAspect="1"/>
          </p:cNvPicPr>
          <p:nvPr/>
        </p:nvPicPr>
        <p:blipFill>
          <a:blip r:embed="rId2"/>
          <a:stretch>
            <a:fillRect/>
          </a:stretch>
        </p:blipFill>
        <p:spPr>
          <a:xfrm>
            <a:off x="166479" y="2924250"/>
            <a:ext cx="3623641" cy="3053580"/>
          </a:xfrm>
          <a:prstGeom prst="rect">
            <a:avLst/>
          </a:prstGeom>
        </p:spPr>
      </p:pic>
      <p:cxnSp>
        <p:nvCxnSpPr>
          <p:cNvPr id="6" name="Straight Arrow Connector 5">
            <a:extLst>
              <a:ext uri="{FF2B5EF4-FFF2-40B4-BE49-F238E27FC236}">
                <a16:creationId xmlns:a16="http://schemas.microsoft.com/office/drawing/2014/main" id="{A1556182-BA29-42F0-98E5-F5893468F872}"/>
              </a:ext>
            </a:extLst>
          </p:cNvPr>
          <p:cNvCxnSpPr/>
          <p:nvPr/>
        </p:nvCxnSpPr>
        <p:spPr>
          <a:xfrm flipH="1">
            <a:off x="3173690" y="2687977"/>
            <a:ext cx="3114260" cy="23443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A9D5FE2B-D32E-415A-8800-6F8AB0622239}"/>
              </a:ext>
            </a:extLst>
          </p:cNvPr>
          <p:cNvSpPr/>
          <p:nvPr/>
        </p:nvSpPr>
        <p:spPr>
          <a:xfrm>
            <a:off x="6668329" y="2648022"/>
            <a:ext cx="5118652" cy="1077218"/>
          </a:xfrm>
          <a:prstGeom prst="rect">
            <a:avLst/>
          </a:prstGeom>
        </p:spPr>
        <p:txBody>
          <a:bodyPr wrap="square">
            <a:spAutoFit/>
          </a:bodyPr>
          <a:lstStyle/>
          <a:p>
            <a:r>
              <a:rPr lang="en-ZA" sz="3200" b="1" dirty="0">
                <a:solidFill>
                  <a:schemeClr val="accent6">
                    <a:lumMod val="75000"/>
                  </a:schemeClr>
                </a:solidFill>
                <a:latin typeface="Segoe UI" panose="020B0502040204020203" pitchFamily="34" charset="0"/>
              </a:rPr>
              <a:t>Specify to load the data from the Products table</a:t>
            </a:r>
            <a:endParaRPr lang="en-ZA" sz="3200" b="1" dirty="0">
              <a:solidFill>
                <a:schemeClr val="accent6">
                  <a:lumMod val="75000"/>
                </a:schemeClr>
              </a:solidFill>
            </a:endParaRPr>
          </a:p>
        </p:txBody>
      </p:sp>
      <p:sp>
        <p:nvSpPr>
          <p:cNvPr id="8" name="Rectangle 7">
            <a:extLst>
              <a:ext uri="{FF2B5EF4-FFF2-40B4-BE49-F238E27FC236}">
                <a16:creationId xmlns:a16="http://schemas.microsoft.com/office/drawing/2014/main" id="{F08029B2-87E9-4EFC-86D4-912A47C36562}"/>
              </a:ext>
            </a:extLst>
          </p:cNvPr>
          <p:cNvSpPr/>
          <p:nvPr/>
        </p:nvSpPr>
        <p:spPr>
          <a:xfrm>
            <a:off x="4940576" y="4517603"/>
            <a:ext cx="2851702" cy="1323439"/>
          </a:xfrm>
          <a:prstGeom prst="rect">
            <a:avLst/>
          </a:prstGeom>
        </p:spPr>
        <p:txBody>
          <a:bodyPr wrap="square">
            <a:spAutoFit/>
          </a:bodyPr>
          <a:lstStyle/>
          <a:p>
            <a:r>
              <a:rPr lang="en-ZA" sz="2000" b="1" dirty="0">
                <a:solidFill>
                  <a:schemeClr val="accent2">
                    <a:lumMod val="75000"/>
                  </a:schemeClr>
                </a:solidFill>
                <a:latin typeface="Segoe UI" panose="020B0502040204020203" pitchFamily="34" charset="0"/>
              </a:rPr>
              <a:t>This results in 3 tables</a:t>
            </a:r>
          </a:p>
          <a:p>
            <a:r>
              <a:rPr lang="en-ZA" sz="2000" b="1" dirty="0">
                <a:solidFill>
                  <a:schemeClr val="accent2">
                    <a:lumMod val="75000"/>
                  </a:schemeClr>
                </a:solidFill>
                <a:latin typeface="Segoe UI" panose="020B0502040204020203" pitchFamily="34" charset="0"/>
              </a:rPr>
              <a:t> in the Queries pane</a:t>
            </a:r>
          </a:p>
          <a:p>
            <a:r>
              <a:rPr lang="en-ZA" sz="2000" b="1" dirty="0">
                <a:solidFill>
                  <a:schemeClr val="accent2">
                    <a:lumMod val="75000"/>
                  </a:schemeClr>
                </a:solidFill>
                <a:latin typeface="Segoe UI" panose="020B0502040204020203" pitchFamily="34" charset="0"/>
              </a:rPr>
              <a:t>on the left side of the </a:t>
            </a:r>
          </a:p>
          <a:p>
            <a:r>
              <a:rPr lang="en-ZA" sz="2000" b="1" dirty="0">
                <a:solidFill>
                  <a:schemeClr val="accent2">
                    <a:lumMod val="75000"/>
                  </a:schemeClr>
                </a:solidFill>
                <a:latin typeface="Segoe UI" panose="020B0502040204020203" pitchFamily="34" charset="0"/>
              </a:rPr>
              <a:t>Query Editor window </a:t>
            </a:r>
            <a:endParaRPr lang="en-ZA" sz="2000" b="1" dirty="0">
              <a:solidFill>
                <a:schemeClr val="accent2">
                  <a:lumMod val="75000"/>
                </a:schemeClr>
              </a:solidFill>
            </a:endParaRPr>
          </a:p>
        </p:txBody>
      </p:sp>
      <p:pic>
        <p:nvPicPr>
          <p:cNvPr id="9" name="Picture 8">
            <a:extLst>
              <a:ext uri="{FF2B5EF4-FFF2-40B4-BE49-F238E27FC236}">
                <a16:creationId xmlns:a16="http://schemas.microsoft.com/office/drawing/2014/main" id="{2A9F1C67-9EDA-4E30-97D4-7F15B36C240D}"/>
              </a:ext>
            </a:extLst>
          </p:cNvPr>
          <p:cNvPicPr>
            <a:picLocks noChangeAspect="1"/>
          </p:cNvPicPr>
          <p:nvPr/>
        </p:nvPicPr>
        <p:blipFill>
          <a:blip r:embed="rId3"/>
          <a:stretch>
            <a:fillRect/>
          </a:stretch>
        </p:blipFill>
        <p:spPr>
          <a:xfrm>
            <a:off x="7872207" y="3860176"/>
            <a:ext cx="4107758" cy="2344397"/>
          </a:xfrm>
          <a:prstGeom prst="rect">
            <a:avLst/>
          </a:prstGeom>
        </p:spPr>
      </p:pic>
    </p:spTree>
    <p:extLst>
      <p:ext uri="{BB962C8B-B14F-4D97-AF65-F5344CB8AC3E}">
        <p14:creationId xmlns:p14="http://schemas.microsoft.com/office/powerpoint/2010/main" val="271895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B8C9-05E3-4402-915F-A7435E54C1EE}"/>
              </a:ext>
            </a:extLst>
          </p:cNvPr>
          <p:cNvSpPr>
            <a:spLocks noGrp="1"/>
          </p:cNvSpPr>
          <p:nvPr>
            <p:ph type="title"/>
          </p:nvPr>
        </p:nvSpPr>
        <p:spPr/>
        <p:txBody>
          <a:bodyPr/>
          <a:lstStyle/>
          <a:p>
            <a:r>
              <a:rPr lang="en-ZA" dirty="0">
                <a:solidFill>
                  <a:prstClr val="black"/>
                </a:solidFill>
              </a:rPr>
              <a:t>Quick tour of the Query Editor</a:t>
            </a:r>
            <a:endParaRPr lang="en-ZA" dirty="0"/>
          </a:p>
        </p:txBody>
      </p:sp>
      <p:sp>
        <p:nvSpPr>
          <p:cNvPr id="3" name="Content Placeholder 2">
            <a:extLst>
              <a:ext uri="{FF2B5EF4-FFF2-40B4-BE49-F238E27FC236}">
                <a16:creationId xmlns:a16="http://schemas.microsoft.com/office/drawing/2014/main" id="{7CC03AD8-03BA-45D5-B26C-112A35589CF9}"/>
              </a:ext>
            </a:extLst>
          </p:cNvPr>
          <p:cNvSpPr>
            <a:spLocks noGrp="1"/>
          </p:cNvSpPr>
          <p:nvPr>
            <p:ph idx="1"/>
          </p:nvPr>
        </p:nvSpPr>
        <p:spPr/>
        <p:txBody>
          <a:bodyPr/>
          <a:lstStyle/>
          <a:p>
            <a:r>
              <a:rPr lang="en-ZA" dirty="0">
                <a:solidFill>
                  <a:srgbClr val="414141"/>
                </a:solidFill>
                <a:latin typeface="Segoe UI" panose="020B0502040204020203" pitchFamily="34" charset="0"/>
              </a:rPr>
              <a:t>When you are finished editing, on the ribbon, on the Home tab, </a:t>
            </a:r>
            <a:r>
              <a:rPr lang="en-ZA" dirty="0">
                <a:solidFill>
                  <a:srgbClr val="FF0000"/>
                </a:solidFill>
                <a:latin typeface="Segoe UI" panose="020B0502040204020203" pitchFamily="34" charset="0"/>
              </a:rPr>
              <a:t>click Close &amp; Apply </a:t>
            </a:r>
            <a:r>
              <a:rPr lang="en-ZA" dirty="0">
                <a:solidFill>
                  <a:srgbClr val="414141"/>
                </a:solidFill>
                <a:latin typeface="Segoe UI" panose="020B0502040204020203" pitchFamily="34" charset="0"/>
              </a:rPr>
              <a:t>to load the data into Power BI Desktop.</a:t>
            </a:r>
          </a:p>
          <a:p>
            <a:r>
              <a:rPr lang="en-ZA" dirty="0">
                <a:solidFill>
                  <a:srgbClr val="414141"/>
                </a:solidFill>
                <a:latin typeface="Segoe UI" panose="020B0502040204020203" pitchFamily="34" charset="0"/>
              </a:rPr>
              <a:t> When this is done, the Power BI Desktop Fields pane shows the Three sources: the  two table in Excel, and the CSV file </a:t>
            </a:r>
          </a:p>
        </p:txBody>
      </p:sp>
    </p:spTree>
    <p:extLst>
      <p:ext uri="{BB962C8B-B14F-4D97-AF65-F5344CB8AC3E}">
        <p14:creationId xmlns:p14="http://schemas.microsoft.com/office/powerpoint/2010/main" val="276407176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dbf5560-7f34-4578-adde-35f2b64a47a2">
      <Terms xmlns="http://schemas.microsoft.com/office/infopath/2007/PartnerControls"/>
    </lcf76f155ced4ddcb4097134ff3c332f>
    <TaxCatchAll xmlns="00473a82-3e89-4603-8977-db5f84c2a96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5699E85BA5754D8CF866EBBE319EB1" ma:contentTypeVersion="10" ma:contentTypeDescription="Create a new document." ma:contentTypeScope="" ma:versionID="18a44769352d7c3a640c2998ffec52b8">
  <xsd:schema xmlns:xsd="http://www.w3.org/2001/XMLSchema" xmlns:xs="http://www.w3.org/2001/XMLSchema" xmlns:p="http://schemas.microsoft.com/office/2006/metadata/properties" xmlns:ns2="0dbf5560-7f34-4578-adde-35f2b64a47a2" xmlns:ns3="00473a82-3e89-4603-8977-db5f84c2a966" targetNamespace="http://schemas.microsoft.com/office/2006/metadata/properties" ma:root="true" ma:fieldsID="0aef365316f679b0b2520dabf6842b76" ns2:_="" ns3:_="">
    <xsd:import namespace="0dbf5560-7f34-4578-adde-35f2b64a47a2"/>
    <xsd:import namespace="00473a82-3e89-4603-8977-db5f84c2a96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bf5560-7f34-4578-adde-35f2b64a4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473a82-3e89-4603-8977-db5f84c2a966"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428cfbf-06a7-420e-b2db-6245dd909ea4}" ma:internalName="TaxCatchAll" ma:showField="CatchAllData" ma:web="00473a82-3e89-4603-8977-db5f84c2a9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5F0505-11D5-4CBE-A598-19C1C71704A8}">
  <ds:schemaRefs>
    <ds:schemaRef ds:uri="http://schemas.microsoft.com/office/2006/metadata/properties"/>
    <ds:schemaRef ds:uri="http://schemas.microsoft.com/office/infopath/2007/PartnerControls"/>
    <ds:schemaRef ds:uri="0dbf5560-7f34-4578-adde-35f2b64a47a2"/>
    <ds:schemaRef ds:uri="00473a82-3e89-4603-8977-db5f84c2a966"/>
  </ds:schemaRefs>
</ds:datastoreItem>
</file>

<file path=customXml/itemProps2.xml><?xml version="1.0" encoding="utf-8"?>
<ds:datastoreItem xmlns:ds="http://schemas.openxmlformats.org/officeDocument/2006/customXml" ds:itemID="{70CB17D4-2ED9-4882-98A9-494A4C4233C7}">
  <ds:schemaRefs>
    <ds:schemaRef ds:uri="http://schemas.microsoft.com/sharepoint/v3/contenttype/forms"/>
  </ds:schemaRefs>
</ds:datastoreItem>
</file>

<file path=customXml/itemProps3.xml><?xml version="1.0" encoding="utf-8"?>
<ds:datastoreItem xmlns:ds="http://schemas.openxmlformats.org/officeDocument/2006/customXml" ds:itemID="{BFD4D7E1-0996-4F58-BAA7-8A7893C2CE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bf5560-7f34-4578-adde-35f2b64a47a2"/>
    <ds:schemaRef ds:uri="00473a82-3e89-4603-8977-db5f84c2a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228</TotalTime>
  <Words>1601</Words>
  <Application>Microsoft Office PowerPoint</Application>
  <PresentationFormat>Widescreen</PresentationFormat>
  <Paragraphs>129</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AvantGarde Bk BT</vt:lpstr>
      <vt:lpstr>Bebas Neue Bold</vt:lpstr>
      <vt:lpstr>Calibri</vt:lpstr>
      <vt:lpstr>Calibri Light</vt:lpstr>
      <vt:lpstr>Segoe UI</vt:lpstr>
      <vt:lpstr>Segoe UI,Bold</vt:lpstr>
      <vt:lpstr>1_Office Theme</vt:lpstr>
      <vt:lpstr>    Business Intelligence G. Mudare </vt:lpstr>
      <vt:lpstr>Loading from multiple sources</vt:lpstr>
      <vt:lpstr>Loading from multiple sources</vt:lpstr>
      <vt:lpstr>Query Editor</vt:lpstr>
      <vt:lpstr>Loading from multiple sources</vt:lpstr>
      <vt:lpstr>Quick tour of the Query Editor</vt:lpstr>
      <vt:lpstr>Loading from multiple sources</vt:lpstr>
      <vt:lpstr>Loading from multiple sources</vt:lpstr>
      <vt:lpstr>Quick tour of the Query Editor</vt:lpstr>
      <vt:lpstr>Quick tour of the Query Editor</vt:lpstr>
      <vt:lpstr>Using Query Editor</vt:lpstr>
      <vt:lpstr>Using Query Editor</vt:lpstr>
      <vt:lpstr>Using Query Editor</vt:lpstr>
      <vt:lpstr>Using Query Editor</vt:lpstr>
      <vt:lpstr>Using Query Editor</vt:lpstr>
      <vt:lpstr>Using Query Editor</vt:lpstr>
      <vt:lpstr>Using Query Editor</vt:lpstr>
      <vt:lpstr>Using Query Editor</vt:lpstr>
      <vt:lpstr>Using Query Editor</vt:lpstr>
      <vt:lpstr>Using Query Editor</vt:lpstr>
      <vt:lpstr>Using Query Editor</vt:lpstr>
      <vt:lpstr>Hiding or removing tables</vt:lpstr>
      <vt:lpstr>Using Query Editor</vt:lpstr>
      <vt:lpstr>Using Query Editor</vt:lpstr>
      <vt:lpstr>Using Query Editor</vt:lpstr>
      <vt:lpstr>Handling seasonality and sorting months</vt:lpstr>
      <vt:lpstr>Handling seasonality and sorting months</vt:lpstr>
      <vt:lpstr>Using Query Editor</vt:lpstr>
      <vt:lpstr>Using Query Editor</vt:lpstr>
      <vt:lpstr>PowerPoint Presentation</vt:lpstr>
      <vt:lpstr>Using Query Editor</vt:lpstr>
      <vt:lpstr>Using Query Editor</vt:lpstr>
      <vt:lpstr>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Loading from multiple sources</dc:title>
  <dc:creator>Gift T. Mudare</dc:creator>
  <cp:lastModifiedBy>Desire Sundire</cp:lastModifiedBy>
  <cp:revision>41</cp:revision>
  <dcterms:created xsi:type="dcterms:W3CDTF">2019-02-12T22:27:13Z</dcterms:created>
  <dcterms:modified xsi:type="dcterms:W3CDTF">2024-09-24T18:00:16Z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0x010100F45699E85BA5754D8CF866EBBE319EB1</vt:lpwstr>
  </property>
  <property fmtid="{D5CDD505-2E9C-101B-9397-08002B2CF9AE}" pid="3" name="Order">
    <vt:r8>10300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ies>
</file>