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70"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6" autoAdjust="0"/>
    <p:restoredTop sz="94660"/>
  </p:normalViewPr>
  <p:slideViewPr>
    <p:cSldViewPr snapToGrid="0">
      <p:cViewPr varScale="1">
        <p:scale>
          <a:sx n="72" d="100"/>
          <a:sy n="72" d="100"/>
        </p:scale>
        <p:origin x="45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1484C0-D73B-461E-AFB9-907CBBB436F0}" type="datetimeFigureOut">
              <a:rPr lang="en-ZA" smtClean="0"/>
              <a:t>2020-05-15</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08B091-9A9A-457D-92F3-CE7311CD3936}" type="slidenum">
              <a:rPr lang="en-ZA" smtClean="0"/>
              <a:t>‹#›</a:t>
            </a:fld>
            <a:endParaRPr lang="en-ZA"/>
          </a:p>
        </p:txBody>
      </p:sp>
    </p:spTree>
    <p:extLst>
      <p:ext uri="{BB962C8B-B14F-4D97-AF65-F5344CB8AC3E}">
        <p14:creationId xmlns:p14="http://schemas.microsoft.com/office/powerpoint/2010/main" val="2473217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Introduce</a:t>
            </a:r>
            <a:r>
              <a:rPr lang="en-ZA" baseline="0" dirty="0"/>
              <a:t> yourself to the students and also find out there names</a:t>
            </a:r>
          </a:p>
          <a:p>
            <a:pPr marL="0" marR="0" lvl="0" indent="0" algn="l" defTabSz="914400" rtl="0" eaLnBrk="1" fontAlgn="auto" latinLnBrk="0" hangingPunct="1">
              <a:lnSpc>
                <a:spcPct val="100000"/>
              </a:lnSpc>
              <a:spcBef>
                <a:spcPts val="0"/>
              </a:spcBef>
              <a:spcAft>
                <a:spcPts val="0"/>
              </a:spcAft>
              <a:buClrTx/>
              <a:buSzTx/>
              <a:buFontTx/>
              <a:buNone/>
              <a:tabLst/>
              <a:defRPr/>
            </a:pPr>
            <a:r>
              <a:rPr lang="en-ZA" baseline="0" dirty="0"/>
              <a:t>Have them give you in 30 seconds a summary of who they are and what there interest in IT is</a:t>
            </a:r>
            <a:endParaRPr lang="en-Z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61402F-95FE-4318-9635-A0FAD1F1B3B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02186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400" y="-19878"/>
            <a:ext cx="12203333" cy="6877878"/>
          </a:xfrm>
          <a:prstGeom prst="rect">
            <a:avLst/>
          </a:prstGeom>
        </p:spPr>
      </p:pic>
      <p:sp>
        <p:nvSpPr>
          <p:cNvPr id="2" name="Title 1"/>
          <p:cNvSpPr>
            <a:spLocks noGrp="1"/>
          </p:cNvSpPr>
          <p:nvPr>
            <p:ph type="ctrTitle"/>
          </p:nvPr>
        </p:nvSpPr>
        <p:spPr>
          <a:xfrm>
            <a:off x="576471" y="4263886"/>
            <a:ext cx="6728790" cy="1551733"/>
          </a:xfrm>
          <a:solidFill>
            <a:schemeClr val="bg1">
              <a:lumMod val="95000"/>
              <a:alpha val="50000"/>
            </a:schemeClr>
          </a:solidFill>
        </p:spPr>
        <p:txBody>
          <a:bodyPr anchor="b"/>
          <a:lstStyle>
            <a:lvl1pPr algn="ctr">
              <a:defRPr sz="6000"/>
            </a:lvl1pPr>
          </a:lstStyle>
          <a:p>
            <a:r>
              <a:rPr lang="en-US" dirty="0"/>
              <a:t>Click to edit Master title style</a:t>
            </a:r>
            <a:endParaRPr lang="en-GB" dirty="0"/>
          </a:p>
        </p:txBody>
      </p:sp>
      <p:sp>
        <p:nvSpPr>
          <p:cNvPr id="3" name="Subtitle 2"/>
          <p:cNvSpPr>
            <a:spLocks noGrp="1"/>
          </p:cNvSpPr>
          <p:nvPr>
            <p:ph type="subTitle" idx="1"/>
          </p:nvPr>
        </p:nvSpPr>
        <p:spPr>
          <a:xfrm>
            <a:off x="576472" y="5861745"/>
            <a:ext cx="6728790" cy="502823"/>
          </a:xfrm>
          <a:solidFill>
            <a:schemeClr val="bg1">
              <a:lumMod val="95000"/>
              <a:alpha val="50000"/>
            </a:schemeClr>
          </a:solidFill>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pic>
        <p:nvPicPr>
          <p:cNvPr id="16" name="Picture 1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17" name="Rectangle 16"/>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18" name="Rectangle 17"/>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9" name="Isosceles Triangle 18"/>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Slide Number Placeholder 5"/>
          <p:cNvSpPr>
            <a:spLocks noGrp="1"/>
          </p:cNvSpPr>
          <p:nvPr>
            <p:ph type="sldNum" sz="quarter" idx="4"/>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2446801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9" name="Rectangle 8"/>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10" name="Rectangle 9"/>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Isosceles Triangle 10"/>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lide Number Placeholder 5"/>
          <p:cNvSpPr>
            <a:spLocks noGrp="1"/>
          </p:cNvSpPr>
          <p:nvPr>
            <p:ph type="sldNum" sz="quarter" idx="4"/>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3823205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4058E49-5B1D-4257-9334-A3FAAE922B17}" type="datetimeFigureOut">
              <a:rPr lang="en-GB" smtClean="0"/>
              <a:t>15/05/2020</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spTree>
    <p:extLst>
      <p:ext uri="{BB962C8B-B14F-4D97-AF65-F5344CB8AC3E}">
        <p14:creationId xmlns:p14="http://schemas.microsoft.com/office/powerpoint/2010/main" val="701002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4058E49-5B1D-4257-9334-A3FAAE922B17}" type="datetimeFigureOut">
              <a:rPr lang="en-GB" smtClean="0"/>
              <a:t>15/05/2020</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spTree>
    <p:extLst>
      <p:ext uri="{BB962C8B-B14F-4D97-AF65-F5344CB8AC3E}">
        <p14:creationId xmlns:p14="http://schemas.microsoft.com/office/powerpoint/2010/main" val="239422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8" name="Rectangle 7"/>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9" name="Rectangle 8"/>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 name="Isosceles Triangle 9"/>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Slide Number Placeholder 5"/>
          <p:cNvSpPr txBox="1">
            <a:spLocks/>
          </p:cNvSpPr>
          <p:nvPr userDrawn="1"/>
        </p:nvSpPr>
        <p:spPr>
          <a:xfrm>
            <a:off x="11673052" y="6368237"/>
            <a:ext cx="43069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8D717-1854-4CE3-A28E-B0A1C498CD30}" type="slidenum">
              <a:rPr lang="en-GB" smtClean="0">
                <a:solidFill>
                  <a:schemeClr val="bg1"/>
                </a:solidFill>
              </a:rPr>
              <a:pPr/>
              <a:t>‹#›</a:t>
            </a:fld>
            <a:endParaRPr lang="en-GB" dirty="0">
              <a:solidFill>
                <a:schemeClr val="bg1"/>
              </a:solidFill>
            </a:endParaRPr>
          </a:p>
        </p:txBody>
      </p:sp>
    </p:spTree>
    <p:extLst>
      <p:ext uri="{BB962C8B-B14F-4D97-AF65-F5344CB8AC3E}">
        <p14:creationId xmlns:p14="http://schemas.microsoft.com/office/powerpoint/2010/main" val="1626193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13" name="Content Placeholder 3"/>
          <p:cNvPicPr>
            <a:picLocks noChangeAspect="1"/>
          </p:cNvPicPr>
          <p:nvPr userDrawn="1"/>
        </p:nvPicPr>
        <p:blipFill rotWithShape="1">
          <a:blip r:embed="rId2" cstate="screen">
            <a:extLst>
              <a:ext uri="{28A0092B-C50C-407E-A947-70E740481C1C}">
                <a14:useLocalDpi xmlns:a14="http://schemas.microsoft.com/office/drawing/2010/main"/>
              </a:ext>
            </a:extLst>
          </a:blip>
          <a:srcRect t="-1"/>
          <a:stretch/>
        </p:blipFill>
        <p:spPr>
          <a:xfrm>
            <a:off x="0" y="-1"/>
            <a:ext cx="12192000" cy="6847367"/>
          </a:xfrm>
          <a:prstGeom prst="rect">
            <a:avLst/>
          </a:prstGeom>
        </p:spPr>
      </p:pic>
      <p:sp>
        <p:nvSpPr>
          <p:cNvPr id="2" name="Title 1"/>
          <p:cNvSpPr>
            <a:spLocks noGrp="1"/>
          </p:cNvSpPr>
          <p:nvPr>
            <p:ph type="title"/>
          </p:nvPr>
        </p:nvSpPr>
        <p:spPr>
          <a:solidFill>
            <a:schemeClr val="bg1">
              <a:lumMod val="95000"/>
              <a:alpha val="50000"/>
            </a:schemeClr>
          </a:solidFill>
        </p:spPr>
        <p:txBody>
          <a:bodyPr/>
          <a:lstStyle/>
          <a:p>
            <a:r>
              <a:rPr lang="en-US"/>
              <a:t>Click to edit Master title style</a:t>
            </a:r>
            <a:endParaRPr lang="en-GB"/>
          </a:p>
        </p:txBody>
      </p:sp>
      <p:sp>
        <p:nvSpPr>
          <p:cNvPr id="3" name="Content Placeholder 2"/>
          <p:cNvSpPr>
            <a:spLocks noGrp="1"/>
          </p:cNvSpPr>
          <p:nvPr>
            <p:ph idx="1"/>
          </p:nvPr>
        </p:nvSpPr>
        <p:spPr>
          <a:solidFill>
            <a:schemeClr val="bg1">
              <a:lumMod val="95000"/>
              <a:alpha val="50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8" name="Rectangle 7"/>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9" name="Rectangle 8"/>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 name="Isosceles Triangle 9"/>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Slide Number Placeholder 5"/>
          <p:cNvSpPr txBox="1">
            <a:spLocks/>
          </p:cNvSpPr>
          <p:nvPr userDrawn="1"/>
        </p:nvSpPr>
        <p:spPr>
          <a:xfrm>
            <a:off x="11673052" y="6368237"/>
            <a:ext cx="43069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8D717-1854-4CE3-A28E-B0A1C498CD30}" type="slidenum">
              <a:rPr lang="en-GB" smtClean="0">
                <a:solidFill>
                  <a:schemeClr val="bg1"/>
                </a:solidFill>
              </a:rPr>
              <a:pPr/>
              <a:t>‹#›</a:t>
            </a:fld>
            <a:endParaRPr lang="en-GB" dirty="0">
              <a:solidFill>
                <a:schemeClr val="bg1"/>
              </a:solidFill>
            </a:endParaRPr>
          </a:p>
        </p:txBody>
      </p:sp>
    </p:spTree>
    <p:extLst>
      <p:ext uri="{BB962C8B-B14F-4D97-AF65-F5344CB8AC3E}">
        <p14:creationId xmlns:p14="http://schemas.microsoft.com/office/powerpoint/2010/main" val="9077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4058E49-5B1D-4257-9334-A3FAAE922B17}" type="datetimeFigureOut">
              <a:rPr lang="en-GB" smtClean="0"/>
              <a:t>15/05/2020</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spTree>
    <p:extLst>
      <p:ext uri="{BB962C8B-B14F-4D97-AF65-F5344CB8AC3E}">
        <p14:creationId xmlns:p14="http://schemas.microsoft.com/office/powerpoint/2010/main" val="2140669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34058E49-5B1D-4257-9334-A3FAAE922B17}" type="datetimeFigureOut">
              <a:rPr lang="en-GB" smtClean="0"/>
              <a:t>15/05/2020</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4556" y="-149670"/>
            <a:ext cx="2156792" cy="1350718"/>
          </a:xfrm>
          <a:prstGeom prst="rect">
            <a:avLst/>
          </a:prstGeom>
        </p:spPr>
      </p:pic>
      <p:sp>
        <p:nvSpPr>
          <p:cNvPr id="9" name="Rectangle 8"/>
          <p:cNvSpPr/>
          <p:nvPr userDrawn="1"/>
        </p:nvSpPr>
        <p:spPr>
          <a:xfrm>
            <a:off x="-2400" y="65508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10" name="Rectangle 9"/>
          <p:cNvSpPr/>
          <p:nvPr userDrawn="1"/>
        </p:nvSpPr>
        <p:spPr>
          <a:xfrm>
            <a:off x="11580000" y="62460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Isosceles Triangle 10"/>
          <p:cNvSpPr/>
          <p:nvPr userDrawn="1"/>
        </p:nvSpPr>
        <p:spPr>
          <a:xfrm>
            <a:off x="6100226" y="62460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userDrawn="1"/>
        </p:nvSpPr>
        <p:spPr>
          <a:xfrm>
            <a:off x="11461467" y="62460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lide Number Placeholder 5"/>
          <p:cNvSpPr txBox="1">
            <a:spLocks/>
          </p:cNvSpPr>
          <p:nvPr userDrawn="1"/>
        </p:nvSpPr>
        <p:spPr>
          <a:xfrm>
            <a:off x="11670652" y="6365837"/>
            <a:ext cx="43069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8D717-1854-4CE3-A28E-B0A1C498CD30}" type="slidenum">
              <a:rPr lang="en-GB" smtClean="0">
                <a:solidFill>
                  <a:schemeClr val="bg1"/>
                </a:solidFill>
              </a:rPr>
              <a:pPr/>
              <a:t>‹#›</a:t>
            </a:fld>
            <a:endParaRPr lang="en-GB" dirty="0">
              <a:solidFill>
                <a:schemeClr val="bg1"/>
              </a:solidFill>
            </a:endParaRPr>
          </a:p>
        </p:txBody>
      </p:sp>
    </p:spTree>
    <p:extLst>
      <p:ext uri="{BB962C8B-B14F-4D97-AF65-F5344CB8AC3E}">
        <p14:creationId xmlns:p14="http://schemas.microsoft.com/office/powerpoint/2010/main" val="878863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11" name="Rectangle 10"/>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12" name="Rectangle 11"/>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 name="Isosceles Triangle 12"/>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lide Number Placeholder 5"/>
          <p:cNvSpPr>
            <a:spLocks noGrp="1"/>
          </p:cNvSpPr>
          <p:nvPr>
            <p:ph type="sldNum" sz="quarter" idx="10"/>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3449807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7" name="Rectangle 6"/>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8" name="Rectangle 7"/>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Isosceles Triangle 8"/>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5"/>
          <p:cNvSpPr>
            <a:spLocks noGrp="1"/>
          </p:cNvSpPr>
          <p:nvPr>
            <p:ph type="sldNum" sz="quarter" idx="4"/>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3363734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6" name="Rectangle 5"/>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7" name="Rectangle 6"/>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 name="Isosceles Triangle 7"/>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lide Number Placeholder 5"/>
          <p:cNvSpPr>
            <a:spLocks noGrp="1"/>
          </p:cNvSpPr>
          <p:nvPr>
            <p:ph type="sldNum" sz="quarter" idx="4"/>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2564938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9" name="Rectangle 8"/>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10" name="Rectangle 9"/>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Isosceles Triangle 10"/>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lide Number Placeholder 5"/>
          <p:cNvSpPr>
            <a:spLocks noGrp="1"/>
          </p:cNvSpPr>
          <p:nvPr>
            <p:ph type="sldNum" sz="quarter" idx="4"/>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1993084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33624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Bebas Neue Bold" panose="020B0606020202050201"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antGarde Bk BT" panose="020B04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antGarde Bk BT" panose="020B04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antGarde Bk BT" panose="020B04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antGarde Bk BT" panose="020B04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antGarde Bk BT" panose="020B04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6470" y="3161488"/>
            <a:ext cx="10981215" cy="2654131"/>
          </a:xfrm>
          <a:solidFill>
            <a:schemeClr val="bg1">
              <a:lumMod val="95000"/>
              <a:alpha val="78000"/>
            </a:schemeClr>
          </a:solidFill>
        </p:spPr>
        <p:txBody>
          <a:bodyPr>
            <a:normAutofit fontScale="90000"/>
          </a:bodyPr>
          <a:lstStyle/>
          <a:p>
            <a:br>
              <a:rPr lang="en-ZA" sz="5400" dirty="0"/>
            </a:br>
            <a:br>
              <a:rPr lang="en-ZA" sz="5400" dirty="0"/>
            </a:br>
            <a:br>
              <a:rPr lang="en-ZA" sz="5400" dirty="0"/>
            </a:br>
            <a:br>
              <a:rPr lang="en-ZA" sz="4800" dirty="0"/>
            </a:br>
            <a:r>
              <a:rPr lang="en-ZA" sz="4800" dirty="0"/>
              <a:t>Business Intelligence</a:t>
            </a:r>
            <a:br>
              <a:rPr lang="en-ZA" sz="5400" dirty="0"/>
            </a:br>
            <a:r>
              <a:rPr lang="en-ZA" sz="3200" dirty="0"/>
              <a:t>G. Mudare</a:t>
            </a:r>
            <a:br>
              <a:rPr lang="en-GB" sz="4000" dirty="0"/>
            </a:br>
            <a:endParaRPr lang="en-GB" sz="4000" dirty="0"/>
          </a:p>
        </p:txBody>
      </p:sp>
    </p:spTree>
    <p:extLst>
      <p:ext uri="{BB962C8B-B14F-4D97-AF65-F5344CB8AC3E}">
        <p14:creationId xmlns:p14="http://schemas.microsoft.com/office/powerpoint/2010/main" val="4265152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FA19A-5C9D-4692-8F21-3EC21CFA82EF}"/>
              </a:ext>
            </a:extLst>
          </p:cNvPr>
          <p:cNvSpPr>
            <a:spLocks noGrp="1"/>
          </p:cNvSpPr>
          <p:nvPr>
            <p:ph type="title"/>
          </p:nvPr>
        </p:nvSpPr>
        <p:spPr>
          <a:xfrm>
            <a:off x="294861" y="365125"/>
            <a:ext cx="10515600" cy="1325563"/>
          </a:xfrm>
        </p:spPr>
        <p:txBody>
          <a:bodyPr>
            <a:normAutofit fontScale="90000"/>
          </a:bodyPr>
          <a:lstStyle/>
          <a:p>
            <a:pPr>
              <a:lnSpc>
                <a:spcPct val="107000"/>
              </a:lnSpc>
              <a:spcAft>
                <a:spcPts val="800"/>
              </a:spcAft>
            </a:pPr>
            <a:r>
              <a:rPr lang="en-ZA" b="1" dirty="0">
                <a:latin typeface="Times New Roman" panose="02020603050405020304" pitchFamily="18" charset="0"/>
                <a:ea typeface="Times New Roman" panose="02020603050405020304" pitchFamily="18" charset="0"/>
                <a:cs typeface="Times New Roman" panose="02020603050405020304" pitchFamily="18" charset="0"/>
              </a:rPr>
              <a:t>Sorting visualization data by another field</a:t>
            </a:r>
            <a:br>
              <a:rPr lang="en-ZA" sz="2800" dirty="0">
                <a:latin typeface="Calibri" panose="020F0502020204030204" pitchFamily="34" charset="0"/>
                <a:ea typeface="Calibri" panose="020F0502020204030204" pitchFamily="34" charset="0"/>
                <a:cs typeface="Times New Roman" panose="02020603050405020304" pitchFamily="18" charset="0"/>
              </a:rPr>
            </a:br>
            <a:endParaRPr lang="en-ZA" dirty="0"/>
          </a:p>
        </p:txBody>
      </p:sp>
      <p:sp>
        <p:nvSpPr>
          <p:cNvPr id="3" name="Content Placeholder 2">
            <a:extLst>
              <a:ext uri="{FF2B5EF4-FFF2-40B4-BE49-F238E27FC236}">
                <a16:creationId xmlns:a16="http://schemas.microsoft.com/office/drawing/2014/main" id="{2A631F96-155D-4864-9F1E-669EC9EC29E0}"/>
              </a:ext>
            </a:extLst>
          </p:cNvPr>
          <p:cNvSpPr>
            <a:spLocks noGrp="1"/>
          </p:cNvSpPr>
          <p:nvPr>
            <p:ph idx="1"/>
          </p:nvPr>
        </p:nvSpPr>
        <p:spPr>
          <a:xfrm>
            <a:off x="838200" y="1454564"/>
            <a:ext cx="10515600" cy="4351338"/>
          </a:xfrm>
        </p:spPr>
        <p:txBody>
          <a:bodyPr/>
          <a:lstStyle/>
          <a:p>
            <a:pPr>
              <a:lnSpc>
                <a:spcPct val="107000"/>
              </a:lnSpc>
              <a:spcAft>
                <a:spcPts val="800"/>
              </a:spcAft>
            </a:pPr>
            <a:r>
              <a:rPr lang="en-ZA" dirty="0">
                <a:latin typeface="Times New Roman" panose="02020603050405020304" pitchFamily="18" charset="0"/>
                <a:ea typeface="Times New Roman" panose="02020603050405020304" pitchFamily="18" charset="0"/>
                <a:cs typeface="Times New Roman" panose="02020603050405020304" pitchFamily="18" charset="0"/>
              </a:rPr>
              <a:t>The </a:t>
            </a:r>
            <a:r>
              <a:rPr lang="en-ZA" b="1" dirty="0">
                <a:latin typeface="Times New Roman" panose="02020603050405020304" pitchFamily="18" charset="0"/>
                <a:ea typeface="Times New Roman" panose="02020603050405020304" pitchFamily="18" charset="0"/>
                <a:cs typeface="Times New Roman" panose="02020603050405020304" pitchFamily="18" charset="0"/>
              </a:rPr>
              <a:t>Sort by Column</a:t>
            </a:r>
            <a:r>
              <a:rPr lang="en-ZA" dirty="0">
                <a:latin typeface="Times New Roman" panose="02020603050405020304" pitchFamily="18" charset="0"/>
                <a:ea typeface="Times New Roman" panose="02020603050405020304" pitchFamily="18" charset="0"/>
                <a:cs typeface="Times New Roman" panose="02020603050405020304" pitchFamily="18" charset="0"/>
              </a:rPr>
              <a:t> tool, available in the </a:t>
            </a:r>
            <a:r>
              <a:rPr lang="en-ZA" b="1" dirty="0" err="1">
                <a:latin typeface="Times New Roman" panose="02020603050405020304" pitchFamily="18" charset="0"/>
                <a:ea typeface="Times New Roman" panose="02020603050405020304" pitchFamily="18" charset="0"/>
                <a:cs typeface="Times New Roman" panose="02020603050405020304" pitchFamily="18" charset="0"/>
              </a:rPr>
              <a:t>Modeling</a:t>
            </a:r>
            <a:r>
              <a:rPr lang="en-ZA" dirty="0">
                <a:latin typeface="Times New Roman" panose="02020603050405020304" pitchFamily="18" charset="0"/>
                <a:ea typeface="Times New Roman" panose="02020603050405020304" pitchFamily="18" charset="0"/>
                <a:cs typeface="Times New Roman" panose="02020603050405020304" pitchFamily="18" charset="0"/>
              </a:rPr>
              <a:t> tab, is very useful to ensure that your data is displayed in the order you intended.</a:t>
            </a:r>
            <a:endParaRPr lang="en-ZA" sz="2400" dirty="0">
              <a:latin typeface="Calibri" panose="020F0502020204030204" pitchFamily="34" charset="0"/>
              <a:ea typeface="Calibri" panose="020F0502020204030204" pitchFamily="34" charset="0"/>
              <a:cs typeface="Times New Roman" panose="02020603050405020304" pitchFamily="18" charset="0"/>
            </a:endParaRPr>
          </a:p>
          <a:p>
            <a:r>
              <a:rPr lang="en-ZA" dirty="0"/>
              <a:t>As a common example, data that includes the name of the month is sorted alphabetically by default, so for example, "August" appears before "February“</a:t>
            </a:r>
          </a:p>
          <a:p>
            <a:r>
              <a:rPr lang="en-ZA" dirty="0">
                <a:latin typeface="Times New Roman" panose="02020603050405020304" pitchFamily="18" charset="0"/>
                <a:ea typeface="Times New Roman" panose="02020603050405020304" pitchFamily="18" charset="0"/>
              </a:rPr>
              <a:t>To change a data type from the report canvas, select the column in the </a:t>
            </a:r>
            <a:r>
              <a:rPr lang="en-ZA" b="1" dirty="0">
                <a:latin typeface="Times New Roman" panose="02020603050405020304" pitchFamily="18" charset="0"/>
                <a:ea typeface="Times New Roman" panose="02020603050405020304" pitchFamily="18" charset="0"/>
              </a:rPr>
              <a:t>Fields</a:t>
            </a:r>
            <a:r>
              <a:rPr lang="en-ZA" dirty="0">
                <a:latin typeface="Times New Roman" panose="02020603050405020304" pitchFamily="18" charset="0"/>
                <a:ea typeface="Times New Roman" panose="02020603050405020304" pitchFamily="18" charset="0"/>
              </a:rPr>
              <a:t> pane, and then use the </a:t>
            </a:r>
            <a:r>
              <a:rPr lang="en-ZA" b="1" dirty="0">
                <a:latin typeface="Times New Roman" panose="02020603050405020304" pitchFamily="18" charset="0"/>
                <a:ea typeface="Times New Roman" panose="02020603050405020304" pitchFamily="18" charset="0"/>
              </a:rPr>
              <a:t>Format</a:t>
            </a:r>
            <a:r>
              <a:rPr lang="en-ZA" dirty="0">
                <a:latin typeface="Times New Roman" panose="02020603050405020304" pitchFamily="18" charset="0"/>
                <a:ea typeface="Times New Roman" panose="02020603050405020304" pitchFamily="18" charset="0"/>
              </a:rPr>
              <a:t> drop-down menu to select one of the formatting options</a:t>
            </a:r>
            <a:endParaRPr lang="en-ZA" dirty="0"/>
          </a:p>
        </p:txBody>
      </p:sp>
    </p:spTree>
    <p:extLst>
      <p:ext uri="{BB962C8B-B14F-4D97-AF65-F5344CB8AC3E}">
        <p14:creationId xmlns:p14="http://schemas.microsoft.com/office/powerpoint/2010/main" val="1565187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F5E2D-D64E-4F40-BCDE-4BECC002012F}"/>
              </a:ext>
            </a:extLst>
          </p:cNvPr>
          <p:cNvSpPr>
            <a:spLocks noGrp="1"/>
          </p:cNvSpPr>
          <p:nvPr>
            <p:ph type="title"/>
          </p:nvPr>
        </p:nvSpPr>
        <p:spPr/>
        <p:txBody>
          <a:bodyPr>
            <a:normAutofit fontScale="90000"/>
          </a:bodyPr>
          <a:lstStyle/>
          <a:p>
            <a:pPr>
              <a:lnSpc>
                <a:spcPct val="107000"/>
              </a:lnSpc>
              <a:spcAft>
                <a:spcPts val="800"/>
              </a:spcAft>
            </a:pPr>
            <a:r>
              <a:rPr lang="en-ZA" b="1" dirty="0">
                <a:latin typeface="Times New Roman" panose="02020603050405020304" pitchFamily="18" charset="0"/>
                <a:ea typeface="Times New Roman" panose="02020603050405020304" pitchFamily="18" charset="0"/>
                <a:cs typeface="Times New Roman" panose="02020603050405020304" pitchFamily="18" charset="0"/>
              </a:rPr>
              <a:t>Create calculated measures</a:t>
            </a:r>
            <a:br>
              <a:rPr lang="en-ZA" sz="2800" dirty="0">
                <a:latin typeface="Calibri" panose="020F0502020204030204" pitchFamily="34" charset="0"/>
                <a:ea typeface="Calibri" panose="020F0502020204030204" pitchFamily="34" charset="0"/>
                <a:cs typeface="Times New Roman" panose="02020603050405020304" pitchFamily="18" charset="0"/>
              </a:rPr>
            </a:br>
            <a:endParaRPr lang="en-ZA" dirty="0"/>
          </a:p>
        </p:txBody>
      </p:sp>
      <p:sp>
        <p:nvSpPr>
          <p:cNvPr id="3" name="Content Placeholder 2">
            <a:extLst>
              <a:ext uri="{FF2B5EF4-FFF2-40B4-BE49-F238E27FC236}">
                <a16:creationId xmlns:a16="http://schemas.microsoft.com/office/drawing/2014/main" id="{4A782612-79B5-407E-B175-192B055BA8B9}"/>
              </a:ext>
            </a:extLst>
          </p:cNvPr>
          <p:cNvSpPr>
            <a:spLocks noGrp="1"/>
          </p:cNvSpPr>
          <p:nvPr>
            <p:ph idx="1"/>
          </p:nvPr>
        </p:nvSpPr>
        <p:spPr/>
        <p:txBody>
          <a:bodyPr>
            <a:normAutofit fontScale="92500" lnSpcReduction="10000"/>
          </a:bodyPr>
          <a:lstStyle/>
          <a:p>
            <a:r>
              <a:rPr lang="en-ZA" dirty="0"/>
              <a:t>A measure is a calculation that exists in your Power BI data model. To create a measure, in Report view select New Measure from the </a:t>
            </a:r>
            <a:r>
              <a:rPr lang="en-ZA" dirty="0" err="1"/>
              <a:t>Modeling</a:t>
            </a:r>
            <a:r>
              <a:rPr lang="en-ZA" dirty="0"/>
              <a:t> tab.</a:t>
            </a:r>
          </a:p>
          <a:p>
            <a:r>
              <a:rPr lang="en-ZA" dirty="0">
                <a:latin typeface="Times New Roman" panose="02020603050405020304" pitchFamily="18" charset="0"/>
                <a:ea typeface="Times New Roman" panose="02020603050405020304" pitchFamily="18" charset="0"/>
              </a:rPr>
              <a:t>In Power BI, a defined calculation is called a </a:t>
            </a:r>
            <a:r>
              <a:rPr lang="en-ZA" i="1" dirty="0">
                <a:latin typeface="Times New Roman" panose="02020603050405020304" pitchFamily="18" charset="0"/>
                <a:ea typeface="Times New Roman" panose="02020603050405020304" pitchFamily="18" charset="0"/>
              </a:rPr>
              <a:t>measure</a:t>
            </a:r>
            <a:r>
              <a:rPr lang="en-ZA" dirty="0">
                <a:latin typeface="Times New Roman" panose="02020603050405020304" pitchFamily="18" charset="0"/>
                <a:ea typeface="Times New Roman" panose="02020603050405020304" pitchFamily="18" charset="0"/>
              </a:rPr>
              <a:t>. To create a </a:t>
            </a:r>
            <a:r>
              <a:rPr lang="en-ZA" i="1" dirty="0">
                <a:latin typeface="Times New Roman" panose="02020603050405020304" pitchFamily="18" charset="0"/>
                <a:ea typeface="Times New Roman" panose="02020603050405020304" pitchFamily="18" charset="0"/>
              </a:rPr>
              <a:t>measure</a:t>
            </a:r>
            <a:r>
              <a:rPr lang="en-ZA" dirty="0">
                <a:latin typeface="Times New Roman" panose="02020603050405020304" pitchFamily="18" charset="0"/>
                <a:ea typeface="Times New Roman" panose="02020603050405020304" pitchFamily="18" charset="0"/>
              </a:rPr>
              <a:t>, select </a:t>
            </a:r>
            <a:r>
              <a:rPr lang="en-ZA" b="1" dirty="0">
                <a:latin typeface="Times New Roman" panose="02020603050405020304" pitchFamily="18" charset="0"/>
                <a:ea typeface="Times New Roman" panose="02020603050405020304" pitchFamily="18" charset="0"/>
              </a:rPr>
              <a:t>New Measure</a:t>
            </a:r>
            <a:r>
              <a:rPr lang="en-ZA" dirty="0">
                <a:latin typeface="Times New Roman" panose="02020603050405020304" pitchFamily="18" charset="0"/>
                <a:ea typeface="Times New Roman" panose="02020603050405020304" pitchFamily="18" charset="0"/>
              </a:rPr>
              <a:t> from the </a:t>
            </a:r>
            <a:r>
              <a:rPr lang="en-ZA" b="1" dirty="0">
                <a:latin typeface="Times New Roman" panose="02020603050405020304" pitchFamily="18" charset="0"/>
                <a:ea typeface="Times New Roman" panose="02020603050405020304" pitchFamily="18" charset="0"/>
              </a:rPr>
              <a:t>Home</a:t>
            </a:r>
            <a:r>
              <a:rPr lang="en-ZA" dirty="0">
                <a:latin typeface="Times New Roman" panose="02020603050405020304" pitchFamily="18" charset="0"/>
                <a:ea typeface="Times New Roman" panose="02020603050405020304" pitchFamily="18" charset="0"/>
              </a:rPr>
              <a:t> tab. This opens the Formula bar where you can enter the DAX expression that defines your measure. </a:t>
            </a:r>
          </a:p>
          <a:p>
            <a:r>
              <a:rPr lang="en-ZA" dirty="0"/>
              <a:t>Once you've created a new measure, it will appear in one of the tables on the Fields pane, found on the right side of the screen. </a:t>
            </a:r>
          </a:p>
          <a:p>
            <a:r>
              <a:rPr lang="en-ZA" dirty="0"/>
              <a:t>Power BI inserts the new measure into whichever table you have currently selected, and while it doesn't matter exactly where the measure is in your data, you can easily move it by selecting the measure and using the Home Table drop-down menu.</a:t>
            </a:r>
          </a:p>
        </p:txBody>
      </p:sp>
    </p:spTree>
    <p:extLst>
      <p:ext uri="{BB962C8B-B14F-4D97-AF65-F5344CB8AC3E}">
        <p14:creationId xmlns:p14="http://schemas.microsoft.com/office/powerpoint/2010/main" val="2804306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B0600-6972-4EC1-97F7-E81F2115B741}"/>
              </a:ext>
            </a:extLst>
          </p:cNvPr>
          <p:cNvSpPr>
            <a:spLocks noGrp="1"/>
          </p:cNvSpPr>
          <p:nvPr>
            <p:ph type="title"/>
          </p:nvPr>
        </p:nvSpPr>
        <p:spPr/>
        <p:txBody>
          <a:bodyPr>
            <a:normAutofit fontScale="90000"/>
          </a:bodyPr>
          <a:lstStyle/>
          <a:p>
            <a:pPr>
              <a:lnSpc>
                <a:spcPct val="107000"/>
              </a:lnSpc>
              <a:spcAft>
                <a:spcPts val="800"/>
              </a:spcAft>
            </a:pPr>
            <a:r>
              <a:rPr lang="en-ZA" b="1" dirty="0">
                <a:latin typeface="Times New Roman" panose="02020603050405020304" pitchFamily="18" charset="0"/>
                <a:ea typeface="Times New Roman" panose="02020603050405020304" pitchFamily="18" charset="0"/>
                <a:cs typeface="Times New Roman" panose="02020603050405020304" pitchFamily="18" charset="0"/>
              </a:rPr>
              <a:t>Create calculated tables</a:t>
            </a:r>
            <a:br>
              <a:rPr lang="en-ZA" sz="2800" dirty="0">
                <a:latin typeface="Calibri" panose="020F0502020204030204" pitchFamily="34" charset="0"/>
                <a:ea typeface="Calibri" panose="020F0502020204030204" pitchFamily="34" charset="0"/>
                <a:cs typeface="Times New Roman" panose="02020603050405020304" pitchFamily="18" charset="0"/>
              </a:rPr>
            </a:br>
            <a:endParaRPr lang="en-ZA" dirty="0"/>
          </a:p>
        </p:txBody>
      </p:sp>
      <p:sp>
        <p:nvSpPr>
          <p:cNvPr id="3" name="Content Placeholder 2">
            <a:extLst>
              <a:ext uri="{FF2B5EF4-FFF2-40B4-BE49-F238E27FC236}">
                <a16:creationId xmlns:a16="http://schemas.microsoft.com/office/drawing/2014/main" id="{FE5C6423-1C36-47A0-A42D-5C858631B0C3}"/>
              </a:ext>
            </a:extLst>
          </p:cNvPr>
          <p:cNvSpPr>
            <a:spLocks noGrp="1"/>
          </p:cNvSpPr>
          <p:nvPr>
            <p:ph idx="1"/>
          </p:nvPr>
        </p:nvSpPr>
        <p:spPr/>
        <p:txBody>
          <a:bodyPr>
            <a:normAutofit fontScale="55000" lnSpcReduction="20000"/>
          </a:bodyPr>
          <a:lstStyle/>
          <a:p>
            <a:r>
              <a:rPr lang="en-ZA" sz="3200" dirty="0"/>
              <a:t>Calculated tables are a function within DAX that allows you to express a whole range of new </a:t>
            </a:r>
            <a:r>
              <a:rPr lang="en-ZA" sz="3200" dirty="0" err="1"/>
              <a:t>modeling</a:t>
            </a:r>
            <a:r>
              <a:rPr lang="en-ZA" sz="3200" dirty="0"/>
              <a:t> capabilities. </a:t>
            </a:r>
          </a:p>
          <a:p>
            <a:r>
              <a:rPr lang="en-ZA" sz="3200" dirty="0"/>
              <a:t>For example, if you want to do different types of merge joins or create new tables on the fly based on the results of a functional formula, calculated tables are the way to accomplish that.</a:t>
            </a:r>
          </a:p>
          <a:p>
            <a:pPr>
              <a:lnSpc>
                <a:spcPct val="107000"/>
              </a:lnSpc>
              <a:spcAft>
                <a:spcPts val="800"/>
              </a:spcAft>
            </a:pPr>
            <a:r>
              <a:rPr lang="en-ZA" sz="3200" dirty="0">
                <a:ea typeface="Times New Roman" panose="02020603050405020304" pitchFamily="18" charset="0"/>
                <a:cs typeface="Times New Roman" panose="02020603050405020304" pitchFamily="18" charset="0"/>
              </a:rPr>
              <a:t>To create a calculated table, go to </a:t>
            </a:r>
            <a:r>
              <a:rPr lang="en-ZA" sz="3200" b="1" dirty="0">
                <a:ea typeface="Times New Roman" panose="02020603050405020304" pitchFamily="18" charset="0"/>
                <a:cs typeface="Times New Roman" panose="02020603050405020304" pitchFamily="18" charset="0"/>
              </a:rPr>
              <a:t>Data view</a:t>
            </a:r>
            <a:r>
              <a:rPr lang="en-ZA" sz="3200" dirty="0">
                <a:ea typeface="Times New Roman" panose="02020603050405020304" pitchFamily="18" charset="0"/>
                <a:cs typeface="Times New Roman" panose="02020603050405020304" pitchFamily="18" charset="0"/>
              </a:rPr>
              <a:t> in Power BI Desktop, which you can activate from the left side of the report canvas.</a:t>
            </a:r>
          </a:p>
          <a:p>
            <a:pPr>
              <a:lnSpc>
                <a:spcPct val="107000"/>
              </a:lnSpc>
              <a:spcAft>
                <a:spcPts val="800"/>
              </a:spcAft>
            </a:pPr>
            <a:r>
              <a:rPr lang="en-ZA" sz="3200" dirty="0">
                <a:ea typeface="Calibri" panose="020F0502020204030204" pitchFamily="34" charset="0"/>
                <a:cs typeface="Times New Roman" panose="02020603050405020304" pitchFamily="18" charset="0"/>
              </a:rPr>
              <a:t>Select New Table from the </a:t>
            </a:r>
            <a:r>
              <a:rPr lang="en-ZA" sz="3200" dirty="0" err="1">
                <a:ea typeface="Calibri" panose="020F0502020204030204" pitchFamily="34" charset="0"/>
                <a:cs typeface="Times New Roman" panose="02020603050405020304" pitchFamily="18" charset="0"/>
              </a:rPr>
              <a:t>Modeling</a:t>
            </a:r>
            <a:r>
              <a:rPr lang="en-ZA" sz="3200" dirty="0">
                <a:ea typeface="Calibri" panose="020F0502020204030204" pitchFamily="34" charset="0"/>
                <a:cs typeface="Times New Roman" panose="02020603050405020304" pitchFamily="18" charset="0"/>
              </a:rPr>
              <a:t> tab to open the formula bar.</a:t>
            </a:r>
          </a:p>
          <a:p>
            <a:pPr>
              <a:lnSpc>
                <a:spcPct val="107000"/>
              </a:lnSpc>
              <a:spcAft>
                <a:spcPts val="800"/>
              </a:spcAft>
            </a:pPr>
            <a:r>
              <a:rPr lang="en-ZA" sz="3200" dirty="0">
                <a:ea typeface="Times New Roman" panose="02020603050405020304" pitchFamily="18" charset="0"/>
              </a:rPr>
              <a:t>Type the name of your new table on the left side of the equal sign, and the calculation that you want to use to form that table on the right. </a:t>
            </a:r>
          </a:p>
          <a:p>
            <a:pPr>
              <a:lnSpc>
                <a:spcPct val="107000"/>
              </a:lnSpc>
              <a:spcAft>
                <a:spcPts val="800"/>
              </a:spcAft>
            </a:pPr>
            <a:r>
              <a:rPr lang="en-ZA" sz="3200" dirty="0"/>
              <a:t>Once created, you can use your calculated table as you would any other table in relationships, formulas, and reports.</a:t>
            </a:r>
          </a:p>
          <a:p>
            <a:pPr>
              <a:lnSpc>
                <a:spcPct val="107000"/>
              </a:lnSpc>
              <a:spcAft>
                <a:spcPts val="800"/>
              </a:spcAft>
            </a:pPr>
            <a:r>
              <a:rPr lang="en-ZA" sz="3200" dirty="0"/>
              <a:t>The </a:t>
            </a:r>
            <a:r>
              <a:rPr lang="en-ZA" sz="3200" dirty="0" err="1"/>
              <a:t>modeling</a:t>
            </a:r>
            <a:r>
              <a:rPr lang="en-ZA" sz="3200" dirty="0"/>
              <a:t> tools in Power BI Desktop automatically include generated fields that let you drill down through years, quarters, months, and days with a single click.</a:t>
            </a:r>
          </a:p>
          <a:p>
            <a:pPr>
              <a:lnSpc>
                <a:spcPct val="107000"/>
              </a:lnSpc>
              <a:spcAft>
                <a:spcPts val="800"/>
              </a:spcAft>
            </a:pPr>
            <a:endParaRPr lang="en-ZA" sz="2400" dirty="0">
              <a:latin typeface="Calibri" panose="020F0502020204030204" pitchFamily="34" charset="0"/>
              <a:ea typeface="Calibri" panose="020F0502020204030204" pitchFamily="34" charset="0"/>
              <a:cs typeface="Times New Roman" panose="02020603050405020304" pitchFamily="18" charset="0"/>
            </a:endParaRPr>
          </a:p>
          <a:p>
            <a:endParaRPr lang="en-ZA" dirty="0"/>
          </a:p>
        </p:txBody>
      </p:sp>
    </p:spTree>
    <p:extLst>
      <p:ext uri="{BB962C8B-B14F-4D97-AF65-F5344CB8AC3E}">
        <p14:creationId xmlns:p14="http://schemas.microsoft.com/office/powerpoint/2010/main" val="2309869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36172-FDCA-44BD-9332-BF4E7B865DE2}"/>
              </a:ext>
            </a:extLst>
          </p:cNvPr>
          <p:cNvSpPr>
            <a:spLocks noGrp="1"/>
          </p:cNvSpPr>
          <p:nvPr>
            <p:ph type="title"/>
          </p:nvPr>
        </p:nvSpPr>
        <p:spPr/>
        <p:txBody>
          <a:bodyPr/>
          <a:lstStyle/>
          <a:p>
            <a:r>
              <a:rPr lang="en-ZA" sz="4000" b="1"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Create calculated tables</a:t>
            </a:r>
            <a:br>
              <a:rPr lang="en-ZA" sz="2500" dirty="0">
                <a:solidFill>
                  <a:prstClr val="black"/>
                </a:solidFill>
                <a:latin typeface="Calibri" panose="020F0502020204030204" pitchFamily="34" charset="0"/>
                <a:ea typeface="Calibri" panose="020F0502020204030204" pitchFamily="34" charset="0"/>
                <a:cs typeface="Times New Roman" panose="02020603050405020304" pitchFamily="18" charset="0"/>
              </a:rPr>
            </a:br>
            <a:endParaRPr lang="en-ZA" dirty="0"/>
          </a:p>
        </p:txBody>
      </p:sp>
      <p:sp>
        <p:nvSpPr>
          <p:cNvPr id="3" name="Content Placeholder 2">
            <a:extLst>
              <a:ext uri="{FF2B5EF4-FFF2-40B4-BE49-F238E27FC236}">
                <a16:creationId xmlns:a16="http://schemas.microsoft.com/office/drawing/2014/main" id="{17ABDFC4-AE2B-4E1A-9DFF-6FD3ECB7B134}"/>
              </a:ext>
            </a:extLst>
          </p:cNvPr>
          <p:cNvSpPr>
            <a:spLocks noGrp="1"/>
          </p:cNvSpPr>
          <p:nvPr>
            <p:ph idx="1"/>
          </p:nvPr>
        </p:nvSpPr>
        <p:spPr>
          <a:xfrm>
            <a:off x="838200" y="1043747"/>
            <a:ext cx="10515600" cy="4351338"/>
          </a:xfrm>
        </p:spPr>
        <p:txBody>
          <a:bodyPr/>
          <a:lstStyle/>
          <a:p>
            <a:r>
              <a:rPr lang="en-ZA" dirty="0"/>
              <a:t>When you create a table visualization in your report using a date field, Power BI Desktop automatically includes breakdowns by time period. </a:t>
            </a:r>
          </a:p>
          <a:p>
            <a:r>
              <a:rPr lang="en-ZA" dirty="0">
                <a:solidFill>
                  <a:srgbClr val="FF0000"/>
                </a:solidFill>
              </a:rPr>
              <a:t>For example, the single date field in the Date table can be automatically separated into Year, Quarter, Month and Day by Power BI, </a:t>
            </a:r>
          </a:p>
        </p:txBody>
      </p:sp>
      <p:pic>
        <p:nvPicPr>
          <p:cNvPr id="4" name="Picture 3">
            <a:extLst>
              <a:ext uri="{FF2B5EF4-FFF2-40B4-BE49-F238E27FC236}">
                <a16:creationId xmlns:a16="http://schemas.microsoft.com/office/drawing/2014/main" id="{55CE7070-C72E-4DE8-817E-254C1A1B66ED}"/>
              </a:ext>
            </a:extLst>
          </p:cNvPr>
          <p:cNvPicPr>
            <a:picLocks noChangeAspect="1"/>
          </p:cNvPicPr>
          <p:nvPr/>
        </p:nvPicPr>
        <p:blipFill>
          <a:blip r:embed="rId2"/>
          <a:stretch>
            <a:fillRect/>
          </a:stretch>
        </p:blipFill>
        <p:spPr>
          <a:xfrm>
            <a:off x="2272333" y="2720561"/>
            <a:ext cx="6831909" cy="3355560"/>
          </a:xfrm>
          <a:prstGeom prst="rect">
            <a:avLst/>
          </a:prstGeom>
        </p:spPr>
      </p:pic>
    </p:spTree>
    <p:extLst>
      <p:ext uri="{BB962C8B-B14F-4D97-AF65-F5344CB8AC3E}">
        <p14:creationId xmlns:p14="http://schemas.microsoft.com/office/powerpoint/2010/main" val="894943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E4FB-5C76-4592-A3F8-BD95BA1FA08D}"/>
              </a:ext>
            </a:extLst>
          </p:cNvPr>
          <p:cNvSpPr>
            <a:spLocks noGrp="1"/>
          </p:cNvSpPr>
          <p:nvPr>
            <p:ph type="title"/>
          </p:nvPr>
        </p:nvSpPr>
        <p:spPr>
          <a:xfrm>
            <a:off x="838200" y="365125"/>
            <a:ext cx="10515600" cy="409719"/>
          </a:xfrm>
        </p:spPr>
        <p:txBody>
          <a:bodyPr>
            <a:normAutofit fontScale="90000"/>
          </a:bodyPr>
          <a:lstStyle/>
          <a:p>
            <a:pPr algn="ctr"/>
            <a:r>
              <a:rPr lang="en-ZA" b="1"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Drill Down</a:t>
            </a:r>
            <a:endParaRPr lang="en-ZA" dirty="0"/>
          </a:p>
        </p:txBody>
      </p:sp>
      <p:sp>
        <p:nvSpPr>
          <p:cNvPr id="3" name="Content Placeholder 2">
            <a:extLst>
              <a:ext uri="{FF2B5EF4-FFF2-40B4-BE49-F238E27FC236}">
                <a16:creationId xmlns:a16="http://schemas.microsoft.com/office/drawing/2014/main" id="{C416BE41-5791-4D6B-BE01-47B962DF7E1E}"/>
              </a:ext>
            </a:extLst>
          </p:cNvPr>
          <p:cNvSpPr>
            <a:spLocks noGrp="1"/>
          </p:cNvSpPr>
          <p:nvPr>
            <p:ph idx="1"/>
          </p:nvPr>
        </p:nvSpPr>
        <p:spPr>
          <a:xfrm>
            <a:off x="718931" y="1253331"/>
            <a:ext cx="10515600" cy="4351338"/>
          </a:xfrm>
        </p:spPr>
        <p:txBody>
          <a:bodyPr/>
          <a:lstStyle/>
          <a:p>
            <a:pPr marL="0" lvl="0" indent="0">
              <a:lnSpc>
                <a:spcPct val="100000"/>
              </a:lnSpc>
              <a:spcBef>
                <a:spcPts val="0"/>
              </a:spcBef>
              <a:spcAft>
                <a:spcPts val="800"/>
              </a:spcAft>
              <a:buNone/>
            </a:pPr>
            <a:r>
              <a:rPr lang="en-ZA" sz="24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Visualizations display</a:t>
            </a:r>
          </a:p>
          <a:p>
            <a:pPr marL="0" lvl="0" indent="0">
              <a:lnSpc>
                <a:spcPct val="100000"/>
              </a:lnSpc>
              <a:spcBef>
                <a:spcPts val="0"/>
              </a:spcBef>
              <a:spcAft>
                <a:spcPts val="800"/>
              </a:spcAft>
              <a:buNone/>
            </a:pPr>
            <a:r>
              <a:rPr lang="en-ZA" sz="24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data at the </a:t>
            </a:r>
            <a:r>
              <a:rPr lang="en-ZA" sz="2400" i="1"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year</a:t>
            </a:r>
            <a:r>
              <a:rPr lang="en-ZA" sz="24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level by</a:t>
            </a:r>
          </a:p>
          <a:p>
            <a:pPr marL="0" lvl="0" indent="0">
              <a:lnSpc>
                <a:spcPct val="100000"/>
              </a:lnSpc>
              <a:spcBef>
                <a:spcPts val="0"/>
              </a:spcBef>
              <a:spcAft>
                <a:spcPts val="800"/>
              </a:spcAft>
              <a:buNone/>
            </a:pPr>
            <a:r>
              <a:rPr lang="en-ZA" sz="24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default, but you can </a:t>
            </a:r>
          </a:p>
          <a:p>
            <a:pPr marL="0" lvl="0" indent="0">
              <a:lnSpc>
                <a:spcPct val="100000"/>
              </a:lnSpc>
              <a:spcBef>
                <a:spcPts val="0"/>
              </a:spcBef>
              <a:spcAft>
                <a:spcPts val="800"/>
              </a:spcAft>
              <a:buNone/>
            </a:pPr>
            <a:r>
              <a:rPr lang="en-ZA" sz="24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change that by turning on </a:t>
            </a:r>
          </a:p>
          <a:p>
            <a:pPr marL="0" lvl="0" indent="0">
              <a:lnSpc>
                <a:spcPct val="100000"/>
              </a:lnSpc>
              <a:spcBef>
                <a:spcPts val="0"/>
              </a:spcBef>
              <a:spcAft>
                <a:spcPts val="800"/>
              </a:spcAft>
              <a:buNone/>
            </a:pPr>
            <a:r>
              <a:rPr lang="en-ZA" sz="2400" b="1"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Drill Down</a:t>
            </a:r>
            <a:r>
              <a:rPr lang="en-ZA" sz="24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in the top </a:t>
            </a:r>
          </a:p>
          <a:p>
            <a:pPr marL="0" lvl="0" indent="0">
              <a:lnSpc>
                <a:spcPct val="100000"/>
              </a:lnSpc>
              <a:spcBef>
                <a:spcPts val="0"/>
              </a:spcBef>
              <a:spcAft>
                <a:spcPts val="800"/>
              </a:spcAft>
              <a:buNone/>
            </a:pPr>
            <a:r>
              <a:rPr lang="en-ZA" sz="24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right-hand corner of the </a:t>
            </a:r>
          </a:p>
          <a:p>
            <a:pPr marL="0" lvl="0" indent="0">
              <a:lnSpc>
                <a:spcPct val="100000"/>
              </a:lnSpc>
              <a:spcBef>
                <a:spcPts val="0"/>
              </a:spcBef>
              <a:spcAft>
                <a:spcPts val="800"/>
              </a:spcAft>
              <a:buNone/>
            </a:pPr>
            <a:r>
              <a:rPr lang="en-ZA" sz="24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visual.</a:t>
            </a:r>
            <a:endParaRPr lang="en-ZA" sz="2400"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endParaRPr lang="en-ZA" dirty="0"/>
          </a:p>
        </p:txBody>
      </p:sp>
      <p:pic>
        <p:nvPicPr>
          <p:cNvPr id="4" name="Picture 3">
            <a:extLst>
              <a:ext uri="{FF2B5EF4-FFF2-40B4-BE49-F238E27FC236}">
                <a16:creationId xmlns:a16="http://schemas.microsoft.com/office/drawing/2014/main" id="{C0C530C5-3554-40DF-BD9E-BFE2CBA9E6C1}"/>
              </a:ext>
            </a:extLst>
          </p:cNvPr>
          <p:cNvPicPr>
            <a:picLocks noChangeAspect="1"/>
          </p:cNvPicPr>
          <p:nvPr/>
        </p:nvPicPr>
        <p:blipFill>
          <a:blip r:embed="rId2"/>
          <a:stretch>
            <a:fillRect/>
          </a:stretch>
        </p:blipFill>
        <p:spPr>
          <a:xfrm>
            <a:off x="4639089" y="991462"/>
            <a:ext cx="7248112" cy="5091694"/>
          </a:xfrm>
          <a:prstGeom prst="rect">
            <a:avLst/>
          </a:prstGeom>
        </p:spPr>
      </p:pic>
    </p:spTree>
    <p:extLst>
      <p:ext uri="{BB962C8B-B14F-4D97-AF65-F5344CB8AC3E}">
        <p14:creationId xmlns:p14="http://schemas.microsoft.com/office/powerpoint/2010/main" val="4285814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6E4FB-5C76-4592-A3F8-BD95BA1FA08D}"/>
              </a:ext>
            </a:extLst>
          </p:cNvPr>
          <p:cNvSpPr>
            <a:spLocks noGrp="1"/>
          </p:cNvSpPr>
          <p:nvPr>
            <p:ph type="title"/>
          </p:nvPr>
        </p:nvSpPr>
        <p:spPr>
          <a:xfrm>
            <a:off x="838200" y="211898"/>
            <a:ext cx="10515600" cy="686973"/>
          </a:xfrm>
        </p:spPr>
        <p:txBody>
          <a:bodyPr>
            <a:normAutofit fontScale="90000"/>
          </a:bodyPr>
          <a:lstStyle/>
          <a:p>
            <a:pPr algn="ctr"/>
            <a:r>
              <a:rPr lang="en-ZA" b="1"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Drill Down</a:t>
            </a:r>
            <a:endParaRPr lang="en-ZA" dirty="0"/>
          </a:p>
        </p:txBody>
      </p:sp>
      <p:sp>
        <p:nvSpPr>
          <p:cNvPr id="3" name="Content Placeholder 2">
            <a:extLst>
              <a:ext uri="{FF2B5EF4-FFF2-40B4-BE49-F238E27FC236}">
                <a16:creationId xmlns:a16="http://schemas.microsoft.com/office/drawing/2014/main" id="{C416BE41-5791-4D6B-BE01-47B962DF7E1E}"/>
              </a:ext>
            </a:extLst>
          </p:cNvPr>
          <p:cNvSpPr>
            <a:spLocks noGrp="1"/>
          </p:cNvSpPr>
          <p:nvPr>
            <p:ph idx="1"/>
          </p:nvPr>
        </p:nvSpPr>
        <p:spPr>
          <a:xfrm>
            <a:off x="838200" y="1454564"/>
            <a:ext cx="10515600" cy="4351338"/>
          </a:xfrm>
        </p:spPr>
        <p:txBody>
          <a:bodyPr/>
          <a:lstStyle/>
          <a:p>
            <a:pPr marL="0" lvl="0" indent="0">
              <a:lnSpc>
                <a:spcPct val="100000"/>
              </a:lnSpc>
              <a:spcBef>
                <a:spcPts val="0"/>
              </a:spcBef>
              <a:spcAft>
                <a:spcPts val="800"/>
              </a:spcAft>
              <a:buNone/>
            </a:pPr>
            <a:r>
              <a:rPr lang="en-ZA" sz="24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Visualizations display</a:t>
            </a:r>
          </a:p>
          <a:p>
            <a:pPr marL="0" lvl="0" indent="0">
              <a:lnSpc>
                <a:spcPct val="100000"/>
              </a:lnSpc>
              <a:spcBef>
                <a:spcPts val="0"/>
              </a:spcBef>
              <a:spcAft>
                <a:spcPts val="800"/>
              </a:spcAft>
              <a:buNone/>
            </a:pPr>
            <a:r>
              <a:rPr lang="en-ZA" sz="24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data at the </a:t>
            </a:r>
            <a:r>
              <a:rPr lang="en-ZA" sz="2400" i="1"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year</a:t>
            </a:r>
            <a:r>
              <a:rPr lang="en-ZA" sz="24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level by</a:t>
            </a:r>
          </a:p>
          <a:p>
            <a:pPr marL="0" lvl="0" indent="0">
              <a:lnSpc>
                <a:spcPct val="100000"/>
              </a:lnSpc>
              <a:spcBef>
                <a:spcPts val="0"/>
              </a:spcBef>
              <a:spcAft>
                <a:spcPts val="800"/>
              </a:spcAft>
              <a:buNone/>
            </a:pPr>
            <a:r>
              <a:rPr lang="en-ZA" sz="24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default, but you can </a:t>
            </a:r>
          </a:p>
          <a:p>
            <a:pPr marL="0" lvl="0" indent="0">
              <a:lnSpc>
                <a:spcPct val="100000"/>
              </a:lnSpc>
              <a:spcBef>
                <a:spcPts val="0"/>
              </a:spcBef>
              <a:spcAft>
                <a:spcPts val="800"/>
              </a:spcAft>
              <a:buNone/>
            </a:pPr>
            <a:r>
              <a:rPr lang="en-ZA" sz="24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change that by turning on </a:t>
            </a:r>
          </a:p>
          <a:p>
            <a:pPr marL="0" lvl="0" indent="0">
              <a:lnSpc>
                <a:spcPct val="100000"/>
              </a:lnSpc>
              <a:spcBef>
                <a:spcPts val="0"/>
              </a:spcBef>
              <a:spcAft>
                <a:spcPts val="800"/>
              </a:spcAft>
              <a:buNone/>
            </a:pPr>
            <a:r>
              <a:rPr lang="en-ZA" sz="2400" b="1"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Drill Down</a:t>
            </a:r>
            <a:r>
              <a:rPr lang="en-ZA" sz="24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 in the top </a:t>
            </a:r>
          </a:p>
          <a:p>
            <a:pPr marL="0" lvl="0" indent="0">
              <a:lnSpc>
                <a:spcPct val="100000"/>
              </a:lnSpc>
              <a:spcBef>
                <a:spcPts val="0"/>
              </a:spcBef>
              <a:spcAft>
                <a:spcPts val="800"/>
              </a:spcAft>
              <a:buNone/>
            </a:pPr>
            <a:r>
              <a:rPr lang="en-ZA" sz="24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right-hand corner of the </a:t>
            </a:r>
          </a:p>
          <a:p>
            <a:pPr marL="0" lvl="0" indent="0">
              <a:lnSpc>
                <a:spcPct val="100000"/>
              </a:lnSpc>
              <a:spcBef>
                <a:spcPts val="0"/>
              </a:spcBef>
              <a:spcAft>
                <a:spcPts val="800"/>
              </a:spcAft>
              <a:buNone/>
            </a:pPr>
            <a:r>
              <a:rPr lang="en-ZA" sz="2400" dirty="0">
                <a:solidFill>
                  <a:srgbClr val="00B050"/>
                </a:solidFill>
                <a:latin typeface="Times New Roman" panose="02020603050405020304" pitchFamily="18" charset="0"/>
                <a:ea typeface="Times New Roman" panose="02020603050405020304" pitchFamily="18" charset="0"/>
                <a:cs typeface="Times New Roman" panose="02020603050405020304" pitchFamily="18" charset="0"/>
              </a:rPr>
              <a:t>visual.</a:t>
            </a:r>
            <a:endParaRPr lang="en-ZA" sz="2400"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a:p>
            <a:endParaRPr lang="en-ZA" dirty="0"/>
          </a:p>
        </p:txBody>
      </p:sp>
      <p:pic>
        <p:nvPicPr>
          <p:cNvPr id="4" name="Picture 3">
            <a:extLst>
              <a:ext uri="{FF2B5EF4-FFF2-40B4-BE49-F238E27FC236}">
                <a16:creationId xmlns:a16="http://schemas.microsoft.com/office/drawing/2014/main" id="{C0C530C5-3554-40DF-BD9E-BFE2CBA9E6C1}"/>
              </a:ext>
            </a:extLst>
          </p:cNvPr>
          <p:cNvPicPr>
            <a:picLocks noChangeAspect="1"/>
          </p:cNvPicPr>
          <p:nvPr/>
        </p:nvPicPr>
        <p:blipFill>
          <a:blip r:embed="rId2"/>
          <a:stretch>
            <a:fillRect/>
          </a:stretch>
        </p:blipFill>
        <p:spPr>
          <a:xfrm>
            <a:off x="4758358" y="1192695"/>
            <a:ext cx="7248112" cy="5091694"/>
          </a:xfrm>
          <a:prstGeom prst="rect">
            <a:avLst/>
          </a:prstGeom>
        </p:spPr>
      </p:pic>
      <p:sp>
        <p:nvSpPr>
          <p:cNvPr id="5" name="Rectangle 4">
            <a:extLst>
              <a:ext uri="{FF2B5EF4-FFF2-40B4-BE49-F238E27FC236}">
                <a16:creationId xmlns:a16="http://schemas.microsoft.com/office/drawing/2014/main" id="{315717EE-45CD-45AC-A714-D55A5D6812C3}"/>
              </a:ext>
            </a:extLst>
          </p:cNvPr>
          <p:cNvSpPr/>
          <p:nvPr/>
        </p:nvSpPr>
        <p:spPr>
          <a:xfrm>
            <a:off x="516835" y="4564969"/>
            <a:ext cx="3949147" cy="2051972"/>
          </a:xfrm>
          <a:prstGeom prst="rect">
            <a:avLst/>
          </a:prstGeom>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ZA" sz="2000" b="0" i="0" u="none" strike="noStrike" kern="1200" cap="none" spc="0" normalizeH="0" baseline="0" noProof="0" dirty="0">
                <a:ln>
                  <a:noFill/>
                </a:ln>
                <a:solidFill>
                  <a:srgbClr val="FF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You can also drill down through all of the data shown on the visual, rather than one selected period, by using the </a:t>
            </a:r>
            <a:r>
              <a:rPr kumimoji="0" lang="en-ZA" sz="2000" b="1" i="0" u="none" strike="noStrike" kern="1200" cap="none" spc="0" normalizeH="0" baseline="0" noProof="0" dirty="0">
                <a:ln>
                  <a:noFill/>
                </a:ln>
                <a:solidFill>
                  <a:srgbClr val="FF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Drill All</a:t>
            </a:r>
            <a:r>
              <a:rPr kumimoji="0" lang="en-ZA" sz="2000" b="0" i="0" u="none" strike="noStrike" kern="1200" cap="none" spc="0" normalizeH="0" baseline="0" noProof="0" dirty="0">
                <a:ln>
                  <a:noFill/>
                </a:ln>
                <a:solidFill>
                  <a:srgbClr val="FF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double-arrow icon, also in the top right-hand corner of the visual.</a:t>
            </a:r>
            <a:endParaRPr kumimoji="0" lang="en-ZA" sz="2000" b="0" i="0" u="none" strike="noStrike" kern="1200" cap="none" spc="0" normalizeH="0" baseline="0" noProof="0" dirty="0">
              <a:ln>
                <a:noFill/>
              </a:ln>
              <a:solidFill>
                <a:srgbClr val="FF0000"/>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Arrow Connector 6">
            <a:extLst>
              <a:ext uri="{FF2B5EF4-FFF2-40B4-BE49-F238E27FC236}">
                <a16:creationId xmlns:a16="http://schemas.microsoft.com/office/drawing/2014/main" id="{EA7BB9D0-64F3-426C-A55B-6F211BEAB5A7}"/>
              </a:ext>
            </a:extLst>
          </p:cNvPr>
          <p:cNvCxnSpPr/>
          <p:nvPr/>
        </p:nvCxnSpPr>
        <p:spPr>
          <a:xfrm flipV="1">
            <a:off x="4227443" y="2067339"/>
            <a:ext cx="4154971" cy="348532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288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75B72-65B1-471E-ACAD-204F45F5D611}"/>
              </a:ext>
            </a:extLst>
          </p:cNvPr>
          <p:cNvSpPr>
            <a:spLocks noGrp="1"/>
          </p:cNvSpPr>
          <p:nvPr>
            <p:ph type="title"/>
          </p:nvPr>
        </p:nvSpPr>
        <p:spPr>
          <a:xfrm>
            <a:off x="599661" y="2766218"/>
            <a:ext cx="10515600" cy="1325563"/>
          </a:xfrm>
        </p:spPr>
        <p:txBody>
          <a:bodyPr>
            <a:normAutofit fontScale="90000"/>
          </a:bodyPr>
          <a:lstStyle/>
          <a:p>
            <a:pPr algn="ctr">
              <a:lnSpc>
                <a:spcPct val="107000"/>
              </a:lnSpc>
              <a:spcAft>
                <a:spcPts val="800"/>
              </a:spcAft>
            </a:pPr>
            <a:r>
              <a:rPr lang="en-ZA" b="1" dirty="0">
                <a:latin typeface="+mn-lt"/>
                <a:ea typeface="Times New Roman" panose="02020603050405020304" pitchFamily="18" charset="0"/>
                <a:cs typeface="Times New Roman" panose="02020603050405020304" pitchFamily="18" charset="0"/>
              </a:rPr>
              <a:t>Introduction to modelling data</a:t>
            </a:r>
            <a:br>
              <a:rPr lang="en-ZA" sz="4000" dirty="0">
                <a:latin typeface="Calibri" panose="020F0502020204030204" pitchFamily="34" charset="0"/>
                <a:ea typeface="Calibri" panose="020F0502020204030204" pitchFamily="34" charset="0"/>
                <a:cs typeface="Times New Roman" panose="02020603050405020304" pitchFamily="18" charset="0"/>
              </a:rPr>
            </a:br>
            <a:endParaRPr lang="en-ZA" dirty="0"/>
          </a:p>
        </p:txBody>
      </p:sp>
    </p:spTree>
    <p:extLst>
      <p:ext uri="{BB962C8B-B14F-4D97-AF65-F5344CB8AC3E}">
        <p14:creationId xmlns:p14="http://schemas.microsoft.com/office/powerpoint/2010/main" val="2573824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25ABB-805E-47A2-861B-6146FCA14F15}"/>
              </a:ext>
            </a:extLst>
          </p:cNvPr>
          <p:cNvSpPr>
            <a:spLocks noGrp="1"/>
          </p:cNvSpPr>
          <p:nvPr>
            <p:ph type="title"/>
          </p:nvPr>
        </p:nvSpPr>
        <p:spPr/>
        <p:txBody>
          <a:bodyPr/>
          <a:lstStyle/>
          <a:p>
            <a:r>
              <a:rPr lang="en-ZA" sz="5400" b="1" dirty="0" err="1">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Modeling</a:t>
            </a:r>
            <a:r>
              <a:rPr lang="en-ZA" sz="5400" b="1"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data</a:t>
            </a:r>
            <a:endParaRPr lang="en-ZA" dirty="0"/>
          </a:p>
        </p:txBody>
      </p:sp>
      <p:sp>
        <p:nvSpPr>
          <p:cNvPr id="3" name="Content Placeholder 2">
            <a:extLst>
              <a:ext uri="{FF2B5EF4-FFF2-40B4-BE49-F238E27FC236}">
                <a16:creationId xmlns:a16="http://schemas.microsoft.com/office/drawing/2014/main" id="{1463DD98-50E6-403A-9678-FC88E2303055}"/>
              </a:ext>
            </a:extLst>
          </p:cNvPr>
          <p:cNvSpPr>
            <a:spLocks noGrp="1"/>
          </p:cNvSpPr>
          <p:nvPr>
            <p:ph idx="1"/>
          </p:nvPr>
        </p:nvSpPr>
        <p:spPr/>
        <p:txBody>
          <a:bodyPr/>
          <a:lstStyle/>
          <a:p>
            <a:r>
              <a:rPr lang="en-ZA" dirty="0">
                <a:ea typeface="Times New Roman" panose="02020603050405020304" pitchFamily="18" charset="0"/>
              </a:rPr>
              <a:t>You can use multiple tables from multiple sources, and define the </a:t>
            </a:r>
            <a:r>
              <a:rPr lang="en-ZA" b="1" dirty="0">
                <a:ea typeface="Times New Roman" panose="02020603050405020304" pitchFamily="18" charset="0"/>
              </a:rPr>
              <a:t>relationship</a:t>
            </a:r>
            <a:r>
              <a:rPr lang="en-ZA" dirty="0">
                <a:ea typeface="Times New Roman" panose="02020603050405020304" pitchFamily="18" charset="0"/>
              </a:rPr>
              <a:t> between them. </a:t>
            </a:r>
          </a:p>
          <a:p>
            <a:r>
              <a:rPr lang="en-ZA" dirty="0">
                <a:ea typeface="Times New Roman" panose="02020603050405020304" pitchFamily="18" charset="0"/>
              </a:rPr>
              <a:t>You can also create your own custom calculations and assign new metrics to view specific segments of your data</a:t>
            </a:r>
            <a:endParaRPr lang="en-ZA" dirty="0"/>
          </a:p>
        </p:txBody>
      </p:sp>
    </p:spTree>
    <p:extLst>
      <p:ext uri="{BB962C8B-B14F-4D97-AF65-F5344CB8AC3E}">
        <p14:creationId xmlns:p14="http://schemas.microsoft.com/office/powerpoint/2010/main" val="2281923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B976D-F7A4-42E2-8AE1-4F8B0EF47D50}"/>
              </a:ext>
            </a:extLst>
          </p:cNvPr>
          <p:cNvSpPr>
            <a:spLocks noGrp="1"/>
          </p:cNvSpPr>
          <p:nvPr>
            <p:ph type="title"/>
          </p:nvPr>
        </p:nvSpPr>
        <p:spPr>
          <a:xfrm>
            <a:off x="838200" y="365125"/>
            <a:ext cx="10515600" cy="217971"/>
          </a:xfrm>
        </p:spPr>
        <p:txBody>
          <a:bodyPr>
            <a:normAutofit fontScale="90000"/>
          </a:bodyPr>
          <a:lstStyle/>
          <a:p>
            <a:r>
              <a:rPr lang="en-ZA" b="1" dirty="0">
                <a:latin typeface="Times New Roman" panose="02020603050405020304" pitchFamily="18" charset="0"/>
                <a:ea typeface="Times New Roman" panose="02020603050405020304" pitchFamily="18" charset="0"/>
              </a:rPr>
              <a:t>Managing data relationships</a:t>
            </a:r>
            <a:endParaRPr lang="en-ZA" dirty="0"/>
          </a:p>
        </p:txBody>
      </p:sp>
      <p:sp>
        <p:nvSpPr>
          <p:cNvPr id="3" name="Content Placeholder 2">
            <a:extLst>
              <a:ext uri="{FF2B5EF4-FFF2-40B4-BE49-F238E27FC236}">
                <a16:creationId xmlns:a16="http://schemas.microsoft.com/office/drawing/2014/main" id="{47EF8614-1B2D-4F57-822E-951944F2AFD3}"/>
              </a:ext>
            </a:extLst>
          </p:cNvPr>
          <p:cNvSpPr>
            <a:spLocks noGrp="1"/>
          </p:cNvSpPr>
          <p:nvPr>
            <p:ph idx="1"/>
          </p:nvPr>
        </p:nvSpPr>
        <p:spPr>
          <a:xfrm>
            <a:off x="718930" y="1083503"/>
            <a:ext cx="10515600" cy="4351338"/>
          </a:xfrm>
        </p:spPr>
        <p:txBody>
          <a:bodyPr/>
          <a:lstStyle/>
          <a:p>
            <a:r>
              <a:rPr lang="en-ZA" dirty="0">
                <a:latin typeface="+mn-lt"/>
                <a:ea typeface="Times New Roman" panose="02020603050405020304" pitchFamily="18" charset="0"/>
              </a:rPr>
              <a:t>Power BI allows you to visually set the relationship between tables or elements</a:t>
            </a:r>
          </a:p>
          <a:p>
            <a:r>
              <a:rPr lang="en-ZA" dirty="0">
                <a:latin typeface="+mn-lt"/>
              </a:rPr>
              <a:t>Use the </a:t>
            </a:r>
            <a:r>
              <a:rPr lang="en-ZA" b="1" dirty="0">
                <a:latin typeface="+mn-lt"/>
              </a:rPr>
              <a:t>Relationship view</a:t>
            </a:r>
            <a:r>
              <a:rPr lang="en-ZA" dirty="0">
                <a:latin typeface="+mn-lt"/>
              </a:rPr>
              <a:t>, found on the far left side of the screen next to the Report canvas.</a:t>
            </a:r>
          </a:p>
          <a:p>
            <a:endParaRPr lang="en-ZA" dirty="0"/>
          </a:p>
        </p:txBody>
      </p:sp>
      <p:pic>
        <p:nvPicPr>
          <p:cNvPr id="4" name="Picture 3">
            <a:extLst>
              <a:ext uri="{FF2B5EF4-FFF2-40B4-BE49-F238E27FC236}">
                <a16:creationId xmlns:a16="http://schemas.microsoft.com/office/drawing/2014/main" id="{FEF690A7-C036-4066-9901-220AB3057251}"/>
              </a:ext>
            </a:extLst>
          </p:cNvPr>
          <p:cNvPicPr>
            <a:picLocks noChangeAspect="1"/>
          </p:cNvPicPr>
          <p:nvPr/>
        </p:nvPicPr>
        <p:blipFill>
          <a:blip r:embed="rId2"/>
          <a:stretch>
            <a:fillRect/>
          </a:stretch>
        </p:blipFill>
        <p:spPr>
          <a:xfrm>
            <a:off x="5141843" y="2489886"/>
            <a:ext cx="6824870" cy="3486843"/>
          </a:xfrm>
          <a:prstGeom prst="rect">
            <a:avLst/>
          </a:prstGeom>
        </p:spPr>
      </p:pic>
    </p:spTree>
    <p:extLst>
      <p:ext uri="{BB962C8B-B14F-4D97-AF65-F5344CB8AC3E}">
        <p14:creationId xmlns:p14="http://schemas.microsoft.com/office/powerpoint/2010/main" val="1954546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9A58-D1F4-4F14-ADAA-2222053FA5CD}"/>
              </a:ext>
            </a:extLst>
          </p:cNvPr>
          <p:cNvSpPr>
            <a:spLocks noGrp="1"/>
          </p:cNvSpPr>
          <p:nvPr>
            <p:ph type="title"/>
          </p:nvPr>
        </p:nvSpPr>
        <p:spPr/>
        <p:txBody>
          <a:bodyPr/>
          <a:lstStyle/>
          <a:p>
            <a:r>
              <a:rPr lang="en-ZA" b="1" dirty="0">
                <a:solidFill>
                  <a:prstClr val="black"/>
                </a:solidFill>
                <a:latin typeface="Times New Roman" panose="02020603050405020304" pitchFamily="18" charset="0"/>
                <a:ea typeface="Times New Roman" panose="02020603050405020304" pitchFamily="18" charset="0"/>
              </a:rPr>
              <a:t>Managing data relationships</a:t>
            </a:r>
            <a:endParaRPr lang="en-ZA" dirty="0"/>
          </a:p>
        </p:txBody>
      </p:sp>
      <p:sp>
        <p:nvSpPr>
          <p:cNvPr id="3" name="Content Placeholder 2">
            <a:extLst>
              <a:ext uri="{FF2B5EF4-FFF2-40B4-BE49-F238E27FC236}">
                <a16:creationId xmlns:a16="http://schemas.microsoft.com/office/drawing/2014/main" id="{50B60FA5-5E45-483B-82C6-82C2F3B85CAB}"/>
              </a:ext>
            </a:extLst>
          </p:cNvPr>
          <p:cNvSpPr>
            <a:spLocks noGrp="1"/>
          </p:cNvSpPr>
          <p:nvPr>
            <p:ph idx="1"/>
          </p:nvPr>
        </p:nvSpPr>
        <p:spPr/>
        <p:txBody>
          <a:bodyPr>
            <a:normAutofit fontScale="92500" lnSpcReduction="20000"/>
          </a:bodyPr>
          <a:lstStyle/>
          <a:p>
            <a:pPr>
              <a:lnSpc>
                <a:spcPct val="107000"/>
              </a:lnSpc>
              <a:spcAft>
                <a:spcPts val="800"/>
              </a:spcAft>
            </a:pPr>
            <a:r>
              <a:rPr lang="en-ZA" dirty="0">
                <a:ea typeface="Times New Roman" panose="02020603050405020304" pitchFamily="18" charset="0"/>
                <a:cs typeface="Times New Roman" panose="02020603050405020304" pitchFamily="18" charset="0"/>
              </a:rPr>
              <a:t>From the </a:t>
            </a:r>
            <a:r>
              <a:rPr lang="en-ZA" b="1" dirty="0">
                <a:ea typeface="Times New Roman" panose="02020603050405020304" pitchFamily="18" charset="0"/>
                <a:cs typeface="Times New Roman" panose="02020603050405020304" pitchFamily="18" charset="0"/>
              </a:rPr>
              <a:t>Relationships</a:t>
            </a:r>
            <a:r>
              <a:rPr lang="en-ZA" dirty="0">
                <a:ea typeface="Times New Roman" panose="02020603050405020304" pitchFamily="18" charset="0"/>
                <a:cs typeface="Times New Roman" panose="02020603050405020304" pitchFamily="18" charset="0"/>
              </a:rPr>
              <a:t> view, you can see a block that represents each table and its columns, and lines between them to represent relationships.</a:t>
            </a:r>
          </a:p>
          <a:p>
            <a:pPr>
              <a:lnSpc>
                <a:spcPct val="107000"/>
              </a:lnSpc>
              <a:spcAft>
                <a:spcPts val="800"/>
              </a:spcAft>
            </a:pPr>
            <a:r>
              <a:rPr lang="en-ZA" dirty="0"/>
              <a:t>To remove a relationship, right-click on it and select </a:t>
            </a:r>
            <a:r>
              <a:rPr lang="en-ZA" b="1" dirty="0"/>
              <a:t>Delete</a:t>
            </a:r>
            <a:r>
              <a:rPr lang="en-ZA" dirty="0"/>
              <a:t>. </a:t>
            </a:r>
          </a:p>
          <a:p>
            <a:pPr>
              <a:lnSpc>
                <a:spcPct val="107000"/>
              </a:lnSpc>
              <a:spcAft>
                <a:spcPts val="800"/>
              </a:spcAft>
            </a:pPr>
            <a:r>
              <a:rPr lang="en-ZA" dirty="0"/>
              <a:t>To create a relationship, drag and drop the fields that you want to link between tables.( same as in Access)</a:t>
            </a:r>
          </a:p>
          <a:p>
            <a:pPr>
              <a:lnSpc>
                <a:spcPct val="107000"/>
              </a:lnSpc>
              <a:spcAft>
                <a:spcPts val="800"/>
              </a:spcAft>
            </a:pPr>
            <a:r>
              <a:rPr lang="en-ZA" dirty="0">
                <a:ea typeface="Times New Roman" panose="02020603050405020304" pitchFamily="18" charset="0"/>
              </a:rPr>
              <a:t>To hide a table or individual column from your report, right-click on it in the Relationship view and select </a:t>
            </a:r>
            <a:r>
              <a:rPr lang="en-ZA" b="1" dirty="0">
                <a:ea typeface="Times New Roman" panose="02020603050405020304" pitchFamily="18" charset="0"/>
              </a:rPr>
              <a:t>Hide in Report View</a:t>
            </a:r>
          </a:p>
          <a:p>
            <a:pPr>
              <a:lnSpc>
                <a:spcPct val="107000"/>
              </a:lnSpc>
              <a:spcAft>
                <a:spcPts val="800"/>
              </a:spcAft>
            </a:pPr>
            <a:r>
              <a:rPr lang="en-ZA" dirty="0"/>
              <a:t>select </a:t>
            </a:r>
            <a:r>
              <a:rPr lang="en-ZA" b="1" dirty="0"/>
              <a:t>Manage Relationships</a:t>
            </a:r>
            <a:r>
              <a:rPr lang="en-ZA" dirty="0"/>
              <a:t> in the </a:t>
            </a:r>
            <a:r>
              <a:rPr lang="en-ZA" b="1" dirty="0"/>
              <a:t>Home</a:t>
            </a:r>
            <a:r>
              <a:rPr lang="en-ZA" dirty="0"/>
              <a:t> tab </a:t>
            </a:r>
            <a:r>
              <a:rPr lang="en-ZA" dirty="0">
                <a:latin typeface="Times New Roman" panose="02020603050405020304" pitchFamily="18" charset="0"/>
                <a:ea typeface="Times New Roman" panose="02020603050405020304" pitchFamily="18" charset="0"/>
              </a:rPr>
              <a:t>for a more detailed view of your data relationships</a:t>
            </a:r>
            <a:endParaRPr lang="en-ZA" dirty="0"/>
          </a:p>
          <a:p>
            <a:pPr>
              <a:lnSpc>
                <a:spcPct val="107000"/>
              </a:lnSpc>
              <a:spcAft>
                <a:spcPts val="800"/>
              </a:spcAft>
            </a:pPr>
            <a:endParaRPr lang="en-ZA" sz="2400" dirty="0">
              <a:latin typeface="Calibri" panose="020F0502020204030204" pitchFamily="34" charset="0"/>
              <a:ea typeface="Calibri" panose="020F0502020204030204" pitchFamily="34" charset="0"/>
              <a:cs typeface="Times New Roman" panose="02020603050405020304" pitchFamily="18" charset="0"/>
            </a:endParaRPr>
          </a:p>
          <a:p>
            <a:endParaRPr lang="en-ZA" dirty="0"/>
          </a:p>
        </p:txBody>
      </p:sp>
    </p:spTree>
    <p:extLst>
      <p:ext uri="{BB962C8B-B14F-4D97-AF65-F5344CB8AC3E}">
        <p14:creationId xmlns:p14="http://schemas.microsoft.com/office/powerpoint/2010/main" val="3476223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0D6BB-AC0D-4D5E-95CA-EECAA4B6B285}"/>
              </a:ext>
            </a:extLst>
          </p:cNvPr>
          <p:cNvSpPr>
            <a:spLocks noGrp="1"/>
          </p:cNvSpPr>
          <p:nvPr>
            <p:ph type="title"/>
          </p:nvPr>
        </p:nvSpPr>
        <p:spPr/>
        <p:txBody>
          <a:bodyPr>
            <a:normAutofit/>
          </a:bodyPr>
          <a:lstStyle/>
          <a:p>
            <a:r>
              <a:rPr lang="en-ZA" b="1" dirty="0">
                <a:solidFill>
                  <a:prstClr val="black"/>
                </a:solidFill>
                <a:latin typeface="Times New Roman" panose="02020603050405020304" pitchFamily="18" charset="0"/>
                <a:ea typeface="Times New Roman" panose="02020603050405020304" pitchFamily="18" charset="0"/>
              </a:rPr>
              <a:t>Managing data relationships</a:t>
            </a:r>
            <a:endParaRPr lang="en-ZA" dirty="0"/>
          </a:p>
        </p:txBody>
      </p:sp>
      <p:pic>
        <p:nvPicPr>
          <p:cNvPr id="4" name="Content Placeholder 3">
            <a:extLst>
              <a:ext uri="{FF2B5EF4-FFF2-40B4-BE49-F238E27FC236}">
                <a16:creationId xmlns:a16="http://schemas.microsoft.com/office/drawing/2014/main" id="{FACFA2B7-1763-49A4-BF5E-FB1B1AEAC1B4}"/>
              </a:ext>
            </a:extLst>
          </p:cNvPr>
          <p:cNvPicPr>
            <a:picLocks noGrp="1" noChangeAspect="1"/>
          </p:cNvPicPr>
          <p:nvPr>
            <p:ph idx="1"/>
          </p:nvPr>
        </p:nvPicPr>
        <p:blipFill>
          <a:blip r:embed="rId2"/>
          <a:stretch>
            <a:fillRect/>
          </a:stretch>
        </p:blipFill>
        <p:spPr>
          <a:xfrm>
            <a:off x="2876550" y="1881981"/>
            <a:ext cx="6438900" cy="4238625"/>
          </a:xfrm>
          <a:prstGeom prst="rect">
            <a:avLst/>
          </a:prstGeom>
        </p:spPr>
      </p:pic>
    </p:spTree>
    <p:extLst>
      <p:ext uri="{BB962C8B-B14F-4D97-AF65-F5344CB8AC3E}">
        <p14:creationId xmlns:p14="http://schemas.microsoft.com/office/powerpoint/2010/main" val="1915093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D2185-2F3A-4FEB-9E1F-E923D8786E1A}"/>
              </a:ext>
            </a:extLst>
          </p:cNvPr>
          <p:cNvSpPr>
            <a:spLocks noGrp="1"/>
          </p:cNvSpPr>
          <p:nvPr>
            <p:ph type="title"/>
          </p:nvPr>
        </p:nvSpPr>
        <p:spPr>
          <a:xfrm>
            <a:off x="838200" y="365126"/>
            <a:ext cx="10515600" cy="315912"/>
          </a:xfrm>
        </p:spPr>
        <p:txBody>
          <a:bodyPr>
            <a:normAutofit fontScale="90000"/>
          </a:bodyPr>
          <a:lstStyle/>
          <a:p>
            <a:r>
              <a:rPr lang="en-ZA" b="1" dirty="0">
                <a:solidFill>
                  <a:prstClr val="black"/>
                </a:solidFill>
                <a:latin typeface="Times New Roman" panose="02020603050405020304" pitchFamily="18" charset="0"/>
                <a:ea typeface="Times New Roman" panose="02020603050405020304" pitchFamily="18" charset="0"/>
              </a:rPr>
              <a:t>Managing data relationships</a:t>
            </a:r>
            <a:endParaRPr lang="en-ZA" dirty="0"/>
          </a:p>
        </p:txBody>
      </p:sp>
      <p:sp>
        <p:nvSpPr>
          <p:cNvPr id="3" name="Content Placeholder 2">
            <a:extLst>
              <a:ext uri="{FF2B5EF4-FFF2-40B4-BE49-F238E27FC236}">
                <a16:creationId xmlns:a16="http://schemas.microsoft.com/office/drawing/2014/main" id="{D1E9C1AA-CBF4-447E-9E2F-E56E342D7A86}"/>
              </a:ext>
            </a:extLst>
          </p:cNvPr>
          <p:cNvSpPr>
            <a:spLocks noGrp="1"/>
          </p:cNvSpPr>
          <p:nvPr>
            <p:ph idx="1"/>
          </p:nvPr>
        </p:nvSpPr>
        <p:spPr/>
        <p:txBody>
          <a:bodyPr/>
          <a:lstStyle/>
          <a:p>
            <a:r>
              <a:rPr lang="en-ZA" dirty="0">
                <a:ea typeface="Times New Roman" panose="02020603050405020304" pitchFamily="18" charset="0"/>
              </a:rPr>
              <a:t>Select </a:t>
            </a:r>
            <a:r>
              <a:rPr lang="en-ZA" b="1" dirty="0">
                <a:ea typeface="Times New Roman" panose="02020603050405020304" pitchFamily="18" charset="0"/>
              </a:rPr>
              <a:t>Edit</a:t>
            </a:r>
            <a:r>
              <a:rPr lang="en-ZA" dirty="0">
                <a:ea typeface="Times New Roman" panose="02020603050405020304" pitchFamily="18" charset="0"/>
              </a:rPr>
              <a:t> in the </a:t>
            </a:r>
            <a:r>
              <a:rPr lang="en-ZA" b="1" dirty="0">
                <a:ea typeface="Times New Roman" panose="02020603050405020304" pitchFamily="18" charset="0"/>
              </a:rPr>
              <a:t>Manage Relationships</a:t>
            </a:r>
            <a:r>
              <a:rPr lang="en-ZA" dirty="0">
                <a:ea typeface="Times New Roman" panose="02020603050405020304" pitchFamily="18" charset="0"/>
              </a:rPr>
              <a:t> dialog to manually edit your relationships. This is also where you can find advanced options to set the </a:t>
            </a:r>
            <a:r>
              <a:rPr lang="en-ZA" i="1" dirty="0">
                <a:ea typeface="Times New Roman" panose="02020603050405020304" pitchFamily="18" charset="0"/>
              </a:rPr>
              <a:t>Cardinality</a:t>
            </a:r>
            <a:r>
              <a:rPr lang="en-ZA" dirty="0">
                <a:ea typeface="Times New Roman" panose="02020603050405020304" pitchFamily="18" charset="0"/>
              </a:rPr>
              <a:t> and </a:t>
            </a:r>
            <a:r>
              <a:rPr lang="en-ZA" i="1" dirty="0">
                <a:ea typeface="Times New Roman" panose="02020603050405020304" pitchFamily="18" charset="0"/>
              </a:rPr>
              <a:t>Cross-filter</a:t>
            </a:r>
            <a:r>
              <a:rPr lang="en-ZA" dirty="0">
                <a:ea typeface="Times New Roman" panose="02020603050405020304" pitchFamily="18" charset="0"/>
              </a:rPr>
              <a:t> direction of your relationships.</a:t>
            </a:r>
          </a:p>
          <a:p>
            <a:endParaRPr lang="en-ZA" dirty="0"/>
          </a:p>
        </p:txBody>
      </p:sp>
      <p:pic>
        <p:nvPicPr>
          <p:cNvPr id="4" name="Picture 3">
            <a:extLst>
              <a:ext uri="{FF2B5EF4-FFF2-40B4-BE49-F238E27FC236}">
                <a16:creationId xmlns:a16="http://schemas.microsoft.com/office/drawing/2014/main" id="{F18DEC1B-A3F6-4394-8445-69A65FCED54E}"/>
              </a:ext>
            </a:extLst>
          </p:cNvPr>
          <p:cNvPicPr>
            <a:picLocks noChangeAspect="1"/>
          </p:cNvPicPr>
          <p:nvPr/>
        </p:nvPicPr>
        <p:blipFill>
          <a:blip r:embed="rId2"/>
          <a:stretch>
            <a:fillRect/>
          </a:stretch>
        </p:blipFill>
        <p:spPr>
          <a:xfrm>
            <a:off x="344556" y="1065350"/>
            <a:ext cx="11502887" cy="4983509"/>
          </a:xfrm>
          <a:prstGeom prst="rect">
            <a:avLst/>
          </a:prstGeom>
        </p:spPr>
      </p:pic>
    </p:spTree>
    <p:extLst>
      <p:ext uri="{BB962C8B-B14F-4D97-AF65-F5344CB8AC3E}">
        <p14:creationId xmlns:p14="http://schemas.microsoft.com/office/powerpoint/2010/main" val="2753887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659DE-39AE-4956-8835-A63F74336B13}"/>
              </a:ext>
            </a:extLst>
          </p:cNvPr>
          <p:cNvSpPr>
            <a:spLocks noGrp="1"/>
          </p:cNvSpPr>
          <p:nvPr>
            <p:ph type="title"/>
          </p:nvPr>
        </p:nvSpPr>
        <p:spPr/>
        <p:txBody>
          <a:bodyPr>
            <a:normAutofit fontScale="90000"/>
          </a:bodyPr>
          <a:lstStyle/>
          <a:p>
            <a:pPr>
              <a:lnSpc>
                <a:spcPct val="107000"/>
              </a:lnSpc>
              <a:spcAft>
                <a:spcPts val="800"/>
              </a:spcAft>
            </a:pPr>
            <a:r>
              <a:rPr lang="en-ZA" b="1" dirty="0">
                <a:latin typeface="Times New Roman" panose="02020603050405020304" pitchFamily="18" charset="0"/>
                <a:ea typeface="Times New Roman" panose="02020603050405020304" pitchFamily="18" charset="0"/>
                <a:cs typeface="Times New Roman" panose="02020603050405020304" pitchFamily="18" charset="0"/>
              </a:rPr>
              <a:t>Create calculated columns</a:t>
            </a:r>
            <a:br>
              <a:rPr lang="en-ZA" sz="2800" dirty="0">
                <a:latin typeface="Calibri" panose="020F0502020204030204" pitchFamily="34" charset="0"/>
                <a:ea typeface="Calibri" panose="020F0502020204030204" pitchFamily="34" charset="0"/>
                <a:cs typeface="Times New Roman" panose="02020603050405020304" pitchFamily="18" charset="0"/>
              </a:rPr>
            </a:br>
            <a:endParaRPr lang="en-ZA" dirty="0"/>
          </a:p>
        </p:txBody>
      </p:sp>
      <p:sp>
        <p:nvSpPr>
          <p:cNvPr id="3" name="Content Placeholder 2">
            <a:extLst>
              <a:ext uri="{FF2B5EF4-FFF2-40B4-BE49-F238E27FC236}">
                <a16:creationId xmlns:a16="http://schemas.microsoft.com/office/drawing/2014/main" id="{39C5A47F-C1CF-4436-AEC3-4DDFDD43C336}"/>
              </a:ext>
            </a:extLst>
          </p:cNvPr>
          <p:cNvSpPr>
            <a:spLocks noGrp="1"/>
          </p:cNvSpPr>
          <p:nvPr>
            <p:ph idx="1"/>
          </p:nvPr>
        </p:nvSpPr>
        <p:spPr/>
        <p:txBody>
          <a:bodyPr/>
          <a:lstStyle/>
          <a:p>
            <a:r>
              <a:rPr lang="en-ZA" dirty="0">
                <a:latin typeface="Times New Roman" panose="02020603050405020304" pitchFamily="18" charset="0"/>
                <a:ea typeface="Times New Roman" panose="02020603050405020304" pitchFamily="18" charset="0"/>
              </a:rPr>
              <a:t>A </a:t>
            </a:r>
            <a:r>
              <a:rPr lang="en-ZA" b="1" dirty="0">
                <a:latin typeface="Times New Roman" panose="02020603050405020304" pitchFamily="18" charset="0"/>
                <a:ea typeface="Times New Roman" panose="02020603050405020304" pitchFamily="18" charset="0"/>
              </a:rPr>
              <a:t>calculated column</a:t>
            </a:r>
            <a:r>
              <a:rPr lang="en-ZA" dirty="0">
                <a:latin typeface="Times New Roman" panose="02020603050405020304" pitchFamily="18" charset="0"/>
                <a:ea typeface="Times New Roman" panose="02020603050405020304" pitchFamily="18" charset="0"/>
              </a:rPr>
              <a:t> is a new column that you create by defining a calculation that transforms or combines two or more elements of existing data</a:t>
            </a:r>
          </a:p>
          <a:p>
            <a:r>
              <a:rPr lang="en-ZA" dirty="0">
                <a:latin typeface="Times New Roman" panose="02020603050405020304" pitchFamily="18" charset="0"/>
                <a:ea typeface="Times New Roman" panose="02020603050405020304" pitchFamily="18" charset="0"/>
              </a:rPr>
              <a:t>Calculated columns are a useful tool for quickly creating models and visualizations.</a:t>
            </a:r>
          </a:p>
          <a:p>
            <a:r>
              <a:rPr lang="en-ZA" dirty="0">
                <a:latin typeface="Times New Roman" panose="02020603050405020304" pitchFamily="18" charset="0"/>
                <a:ea typeface="Times New Roman" panose="02020603050405020304" pitchFamily="18" charset="0"/>
              </a:rPr>
              <a:t>To create a calculated column, select the </a:t>
            </a:r>
            <a:r>
              <a:rPr lang="en-ZA" b="1" dirty="0">
                <a:latin typeface="Times New Roman" panose="02020603050405020304" pitchFamily="18" charset="0"/>
                <a:ea typeface="Times New Roman" panose="02020603050405020304" pitchFamily="18" charset="0"/>
              </a:rPr>
              <a:t>Data view</a:t>
            </a:r>
            <a:r>
              <a:rPr lang="en-ZA" dirty="0">
                <a:latin typeface="Times New Roman" panose="02020603050405020304" pitchFamily="18" charset="0"/>
                <a:ea typeface="Times New Roman" panose="02020603050405020304" pitchFamily="18" charset="0"/>
              </a:rPr>
              <a:t> in Power BI Desktop from the left side of the report canvas</a:t>
            </a:r>
          </a:p>
          <a:p>
            <a:r>
              <a:rPr lang="en-ZA" dirty="0">
                <a:latin typeface="Times New Roman" panose="02020603050405020304" pitchFamily="18" charset="0"/>
                <a:ea typeface="Times New Roman" panose="02020603050405020304" pitchFamily="18" charset="0"/>
              </a:rPr>
              <a:t>From the </a:t>
            </a:r>
            <a:r>
              <a:rPr lang="en-ZA" dirty="0" err="1">
                <a:latin typeface="Times New Roman" panose="02020603050405020304" pitchFamily="18" charset="0"/>
                <a:ea typeface="Times New Roman" panose="02020603050405020304" pitchFamily="18" charset="0"/>
              </a:rPr>
              <a:t>Modeling</a:t>
            </a:r>
            <a:r>
              <a:rPr lang="en-ZA" dirty="0">
                <a:latin typeface="Times New Roman" panose="02020603050405020304" pitchFamily="18" charset="0"/>
                <a:ea typeface="Times New Roman" panose="02020603050405020304" pitchFamily="18" charset="0"/>
              </a:rPr>
              <a:t> tab, select </a:t>
            </a:r>
            <a:r>
              <a:rPr lang="en-ZA" b="1" dirty="0">
                <a:latin typeface="Times New Roman" panose="02020603050405020304" pitchFamily="18" charset="0"/>
                <a:ea typeface="Times New Roman" panose="02020603050405020304" pitchFamily="18" charset="0"/>
              </a:rPr>
              <a:t>New Column</a:t>
            </a:r>
            <a:r>
              <a:rPr lang="en-ZA" dirty="0">
                <a:latin typeface="Times New Roman" panose="02020603050405020304" pitchFamily="18" charset="0"/>
                <a:ea typeface="Times New Roman" panose="02020603050405020304" pitchFamily="18" charset="0"/>
              </a:rPr>
              <a:t>. This will enable the formula bar where you can enter calculations using DAX (Data Analysis Expressions) language. </a:t>
            </a:r>
            <a:endParaRPr lang="en-ZA" dirty="0"/>
          </a:p>
        </p:txBody>
      </p:sp>
    </p:spTree>
    <p:extLst>
      <p:ext uri="{BB962C8B-B14F-4D97-AF65-F5344CB8AC3E}">
        <p14:creationId xmlns:p14="http://schemas.microsoft.com/office/powerpoint/2010/main" val="3878991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E9765-B79E-4662-A782-FE5CBF8A46BF}"/>
              </a:ext>
            </a:extLst>
          </p:cNvPr>
          <p:cNvSpPr>
            <a:spLocks noGrp="1"/>
          </p:cNvSpPr>
          <p:nvPr>
            <p:ph type="title"/>
          </p:nvPr>
        </p:nvSpPr>
        <p:spPr/>
        <p:txBody>
          <a:bodyPr>
            <a:normAutofit fontScale="90000"/>
          </a:bodyPr>
          <a:lstStyle/>
          <a:p>
            <a:pPr>
              <a:lnSpc>
                <a:spcPct val="107000"/>
              </a:lnSpc>
              <a:spcAft>
                <a:spcPts val="800"/>
              </a:spcAft>
            </a:pPr>
            <a:r>
              <a:rPr lang="en-ZA" b="1" dirty="0">
                <a:latin typeface="Times New Roman" panose="02020603050405020304" pitchFamily="18" charset="0"/>
                <a:ea typeface="Times New Roman" panose="02020603050405020304" pitchFamily="18" charset="0"/>
                <a:cs typeface="Times New Roman" panose="02020603050405020304" pitchFamily="18" charset="0"/>
              </a:rPr>
              <a:t>Optimizing data models</a:t>
            </a:r>
            <a:br>
              <a:rPr lang="en-ZA" sz="2800" dirty="0">
                <a:latin typeface="Calibri" panose="020F0502020204030204" pitchFamily="34" charset="0"/>
                <a:ea typeface="Calibri" panose="020F0502020204030204" pitchFamily="34" charset="0"/>
                <a:cs typeface="Times New Roman" panose="02020603050405020304" pitchFamily="18" charset="0"/>
              </a:rPr>
            </a:br>
            <a:endParaRPr lang="en-ZA" dirty="0"/>
          </a:p>
        </p:txBody>
      </p:sp>
      <p:sp>
        <p:nvSpPr>
          <p:cNvPr id="3" name="Content Placeholder 2">
            <a:extLst>
              <a:ext uri="{FF2B5EF4-FFF2-40B4-BE49-F238E27FC236}">
                <a16:creationId xmlns:a16="http://schemas.microsoft.com/office/drawing/2014/main" id="{CE740653-78DB-4805-8512-64B18A074AA1}"/>
              </a:ext>
            </a:extLst>
          </p:cNvPr>
          <p:cNvSpPr>
            <a:spLocks noGrp="1"/>
          </p:cNvSpPr>
          <p:nvPr>
            <p:ph idx="1"/>
          </p:nvPr>
        </p:nvSpPr>
        <p:spPr/>
        <p:txBody>
          <a:bodyPr>
            <a:normAutofit lnSpcReduction="10000"/>
          </a:bodyPr>
          <a:lstStyle/>
          <a:p>
            <a:r>
              <a:rPr lang="en-ZA" dirty="0">
                <a:latin typeface="Times New Roman" panose="02020603050405020304" pitchFamily="18" charset="0"/>
                <a:ea typeface="Times New Roman" panose="02020603050405020304" pitchFamily="18" charset="0"/>
              </a:rPr>
              <a:t>Power BI Desktop has tools to optimize your data, and make it more usable for you to create reports and visuals, and for viewing your shared reports</a:t>
            </a:r>
          </a:p>
          <a:p>
            <a:r>
              <a:rPr lang="en-ZA" dirty="0"/>
              <a:t>To hide a column in the Fields pane of Power BI Desktop, right-click on it and select Hide. </a:t>
            </a:r>
          </a:p>
          <a:p>
            <a:r>
              <a:rPr lang="en-ZA" dirty="0"/>
              <a:t>Hidden columns are not deleted; if you've used that field in existing visualizations, the data is still in that visual, and you can still use that data in other visualizations too, the hidden field just isn't displayed in the Fields pan</a:t>
            </a:r>
          </a:p>
          <a:p>
            <a:r>
              <a:rPr lang="en-ZA" dirty="0">
                <a:latin typeface="Times New Roman" panose="02020603050405020304" pitchFamily="18" charset="0"/>
                <a:ea typeface="Times New Roman" panose="02020603050405020304" pitchFamily="18" charset="0"/>
              </a:rPr>
              <a:t>If you view tables in the </a:t>
            </a:r>
            <a:r>
              <a:rPr lang="en-ZA" b="1" dirty="0">
                <a:latin typeface="Times New Roman" panose="02020603050405020304" pitchFamily="18" charset="0"/>
                <a:ea typeface="Times New Roman" panose="02020603050405020304" pitchFamily="18" charset="0"/>
              </a:rPr>
              <a:t>Relationships</a:t>
            </a:r>
            <a:r>
              <a:rPr lang="en-ZA" dirty="0">
                <a:latin typeface="Times New Roman" panose="02020603050405020304" pitchFamily="18" charset="0"/>
                <a:ea typeface="Times New Roman" panose="02020603050405020304" pitchFamily="18" charset="0"/>
              </a:rPr>
              <a:t> view, hidden fields are indicated by being </a:t>
            </a:r>
            <a:r>
              <a:rPr lang="en-ZA" dirty="0" err="1">
                <a:latin typeface="Times New Roman" panose="02020603050405020304" pitchFamily="18" charset="0"/>
                <a:ea typeface="Times New Roman" panose="02020603050405020304" pitchFamily="18" charset="0"/>
              </a:rPr>
              <a:t>grayed</a:t>
            </a:r>
            <a:r>
              <a:rPr lang="en-ZA" dirty="0">
                <a:latin typeface="Times New Roman" panose="02020603050405020304" pitchFamily="18" charset="0"/>
                <a:ea typeface="Times New Roman" panose="02020603050405020304" pitchFamily="18" charset="0"/>
              </a:rPr>
              <a:t> out.</a:t>
            </a:r>
            <a:endParaRPr lang="en-ZA" dirty="0"/>
          </a:p>
        </p:txBody>
      </p:sp>
    </p:spTree>
    <p:extLst>
      <p:ext uri="{BB962C8B-B14F-4D97-AF65-F5344CB8AC3E}">
        <p14:creationId xmlns:p14="http://schemas.microsoft.com/office/powerpoint/2010/main" val="204838752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5699E85BA5754D8CF866EBBE319EB1" ma:contentTypeVersion="10" ma:contentTypeDescription="Create a new document." ma:contentTypeScope="" ma:versionID="18a44769352d7c3a640c2998ffec52b8">
  <xsd:schema xmlns:xsd="http://www.w3.org/2001/XMLSchema" xmlns:xs="http://www.w3.org/2001/XMLSchema" xmlns:p="http://schemas.microsoft.com/office/2006/metadata/properties" xmlns:ns2="0dbf5560-7f34-4578-adde-35f2b64a47a2" xmlns:ns3="00473a82-3e89-4603-8977-db5f84c2a966" targetNamespace="http://schemas.microsoft.com/office/2006/metadata/properties" ma:root="true" ma:fieldsID="0aef365316f679b0b2520dabf6842b76" ns2:_="" ns3:_="">
    <xsd:import namespace="0dbf5560-7f34-4578-adde-35f2b64a47a2"/>
    <xsd:import namespace="00473a82-3e89-4603-8977-db5f84c2a966"/>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bf5560-7f34-4578-adde-35f2b64a47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fa02b4c3-ad89-44e0-9eed-c911eaa683ca"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0473a82-3e89-4603-8977-db5f84c2a966"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5428cfbf-06a7-420e-b2db-6245dd909ea4}" ma:internalName="TaxCatchAll" ma:showField="CatchAllData" ma:web="00473a82-3e89-4603-8977-db5f84c2a96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dbf5560-7f34-4578-adde-35f2b64a47a2">
      <Terms xmlns="http://schemas.microsoft.com/office/infopath/2007/PartnerControls"/>
    </lcf76f155ced4ddcb4097134ff3c332f>
    <TaxCatchAll xmlns="00473a82-3e89-4603-8977-db5f84c2a966" xsi:nil="true"/>
  </documentManagement>
</p:properties>
</file>

<file path=customXml/itemProps1.xml><?xml version="1.0" encoding="utf-8"?>
<ds:datastoreItem xmlns:ds="http://schemas.openxmlformats.org/officeDocument/2006/customXml" ds:itemID="{F43A514C-158E-4F40-A118-DA312288C4EC}"/>
</file>

<file path=customXml/itemProps2.xml><?xml version="1.0" encoding="utf-8"?>
<ds:datastoreItem xmlns:ds="http://schemas.openxmlformats.org/officeDocument/2006/customXml" ds:itemID="{55D67BFA-521A-45A2-89B2-0B47B41B306D}"/>
</file>

<file path=customXml/itemProps3.xml><?xml version="1.0" encoding="utf-8"?>
<ds:datastoreItem xmlns:ds="http://schemas.openxmlformats.org/officeDocument/2006/customXml" ds:itemID="{D17BEC39-0887-41D3-A134-5AFA8D321D37}"/>
</file>

<file path=docProps/app.xml><?xml version="1.0" encoding="utf-8"?>
<Properties xmlns="http://schemas.openxmlformats.org/officeDocument/2006/extended-properties" xmlns:vt="http://schemas.openxmlformats.org/officeDocument/2006/docPropsVTypes">
  <TotalTime>261</TotalTime>
  <Words>1069</Words>
  <Application>Microsoft Office PowerPoint</Application>
  <PresentationFormat>Widescreen</PresentationFormat>
  <Paragraphs>67</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AvantGarde Bk BT</vt:lpstr>
      <vt:lpstr>Bebas Neue Bold</vt:lpstr>
      <vt:lpstr>Calibri</vt:lpstr>
      <vt:lpstr>Times New Roman</vt:lpstr>
      <vt:lpstr>1_Office Theme</vt:lpstr>
      <vt:lpstr>    Business Intelligence G. Mudare </vt:lpstr>
      <vt:lpstr>Introduction to modelling data </vt:lpstr>
      <vt:lpstr>Modeling data</vt:lpstr>
      <vt:lpstr>Managing data relationships</vt:lpstr>
      <vt:lpstr>Managing data relationships</vt:lpstr>
      <vt:lpstr>Managing data relationships</vt:lpstr>
      <vt:lpstr>Managing data relationships</vt:lpstr>
      <vt:lpstr>Create calculated columns </vt:lpstr>
      <vt:lpstr>Optimizing data models </vt:lpstr>
      <vt:lpstr>Sorting visualization data by another field </vt:lpstr>
      <vt:lpstr>Create calculated measures </vt:lpstr>
      <vt:lpstr>Create calculated tables </vt:lpstr>
      <vt:lpstr>Create calculated tables </vt:lpstr>
      <vt:lpstr>Drill Down</vt:lpstr>
      <vt:lpstr>Drill Down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modeling data</dc:title>
  <dc:creator>Gift T. Mudare</dc:creator>
  <cp:lastModifiedBy>Gift T. Mudare</cp:lastModifiedBy>
  <cp:revision>16</cp:revision>
  <dcterms:created xsi:type="dcterms:W3CDTF">2019-02-11T22:43:43Z</dcterms:created>
  <dcterms:modified xsi:type="dcterms:W3CDTF">2020-05-14T23:20:00Z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0x010100F45699E85BA5754D8CF866EBBE319EB1</vt:lpwstr>
  </property>
  <property fmtid="{D5CDD505-2E9C-101B-9397-08002B2CF9AE}" pid="3" name="Order">
    <vt:r8>10700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ies>
</file>