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es J. Welgemoed" initials="AJW" lastIdx="3" clrIdx="0">
    <p:extLst>
      <p:ext uri="{19B8F6BF-5375-455C-9EA6-DF929625EA0E}">
        <p15:presenceInfo xmlns:p15="http://schemas.microsoft.com/office/powerpoint/2012/main" userId="S-1-5-21-2125482180-4073097179-1452864727-17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F21"/>
    <a:srgbClr val="DD322F"/>
    <a:srgbClr val="FFD500"/>
    <a:srgbClr val="FFE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68430" autoAdjust="0"/>
  </p:normalViewPr>
  <p:slideViewPr>
    <p:cSldViewPr snapToGrid="0">
      <p:cViewPr varScale="1">
        <p:scale>
          <a:sx n="50" d="100"/>
          <a:sy n="50" d="100"/>
        </p:scale>
        <p:origin x="1572" y="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02B5-8E51-42DE-BF35-57E3223CE2FC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5D23A-1BBD-453A-A713-AA220B5C3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0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DB8B5-237E-4C41-AC67-45ED2B6F9F05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1402F-95FE-4318-9635-A0FAD1F1B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35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1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94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23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00" y="-19878"/>
            <a:ext cx="12203333" cy="6877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1" y="4263886"/>
            <a:ext cx="6728790" cy="1551733"/>
          </a:xfrm>
          <a:solidFill>
            <a:schemeClr val="bg1">
              <a:lumMod val="95000"/>
              <a:alpha val="50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2" y="5861745"/>
            <a:ext cx="6728790" cy="502823"/>
          </a:xfr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79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48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96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5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-1"/>
            <a:ext cx="12192000" cy="6847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6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01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556" y="-1496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400" y="65508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0000" y="62460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0226" y="62460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1467" y="62460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670652" y="63658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2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13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50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73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08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03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3161488"/>
            <a:ext cx="10981215" cy="2654131"/>
          </a:xfrm>
          <a:solidFill>
            <a:schemeClr val="bg1">
              <a:lumMod val="95000"/>
              <a:alpha val="78000"/>
            </a:schemeClr>
          </a:solidFill>
        </p:spPr>
        <p:txBody>
          <a:bodyPr>
            <a:normAutofit fontScale="90000"/>
          </a:bodyPr>
          <a:lstStyle/>
          <a:p>
            <a:br>
              <a:rPr lang="en-ZA" sz="5400" dirty="0"/>
            </a:br>
            <a:br>
              <a:rPr lang="en-ZA" sz="5400" dirty="0"/>
            </a:br>
            <a:br>
              <a:rPr lang="en-ZA" sz="5400" dirty="0"/>
            </a:br>
            <a:br>
              <a:rPr lang="en-ZA" sz="4800" dirty="0"/>
            </a:br>
            <a:r>
              <a:rPr lang="en-ZA" sz="4800" dirty="0"/>
              <a:t>Business Intelligence</a:t>
            </a:r>
            <a:br>
              <a:rPr lang="en-ZA" sz="5400" dirty="0"/>
            </a:br>
            <a:r>
              <a:rPr lang="en-ZA" sz="3200" dirty="0"/>
              <a:t>G. Mudare</a:t>
            </a:r>
            <a:br>
              <a:rPr lang="en-GB" sz="4000" dirty="0"/>
            </a:b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26515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61B7-1A57-46F6-AC30-B319F18E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prstClr val="black"/>
                </a:solidFill>
                <a:latin typeface="Minion-Semibold"/>
              </a:rPr>
              <a:t>Partitioning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AE3D-ECF5-43FF-B716-105EDBE45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825625"/>
            <a:ext cx="11753850" cy="4351338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1800" dirty="0">
                <a:solidFill>
                  <a:prstClr val="black"/>
                </a:solidFill>
                <a:latin typeface="Minion-Regular"/>
              </a:rPr>
              <a:t>Partitioning the data to find candidate </a:t>
            </a:r>
            <a:r>
              <a:rPr lang="en-ZA" sz="1800" dirty="0" err="1">
                <a:solidFill>
                  <a:prstClr val="black"/>
                </a:solidFill>
                <a:latin typeface="Minion-Regular"/>
              </a:rPr>
              <a:t>itemsets</a:t>
            </a:r>
            <a:r>
              <a:rPr lang="en-ZA" sz="1800" dirty="0">
                <a:solidFill>
                  <a:prstClr val="black"/>
                </a:solidFill>
                <a:latin typeface="Minion-Regular"/>
              </a:rPr>
              <a:t>):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1800" dirty="0">
                <a:solidFill>
                  <a:prstClr val="black"/>
                </a:solidFill>
                <a:latin typeface="Minion-Regular"/>
              </a:rPr>
              <a:t>A partitioning technique can be used that requires just two database scans to mine the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1800" dirty="0">
                <a:solidFill>
                  <a:prstClr val="black"/>
                </a:solidFill>
                <a:latin typeface="Minion-Regular"/>
              </a:rPr>
              <a:t>It consists of two phases.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1800" dirty="0">
                <a:solidFill>
                  <a:srgbClr val="FF0000"/>
                </a:solidFill>
                <a:latin typeface="Minion-Regular"/>
              </a:rPr>
              <a:t>In Phase I, </a:t>
            </a:r>
            <a:r>
              <a:rPr lang="en-ZA" sz="1800" dirty="0">
                <a:solidFill>
                  <a:prstClr val="black"/>
                </a:solidFill>
                <a:latin typeface="Minion-Regular"/>
              </a:rPr>
              <a:t>the algorithm subdivides the transactions of </a:t>
            </a:r>
            <a:r>
              <a:rPr lang="en-ZA" sz="1800" i="1" dirty="0">
                <a:solidFill>
                  <a:prstClr val="black"/>
                </a:solidFill>
                <a:latin typeface="Times-Italic-8r"/>
              </a:rPr>
              <a:t>D </a:t>
            </a:r>
            <a:r>
              <a:rPr lang="en-ZA" sz="1800" dirty="0">
                <a:solidFill>
                  <a:prstClr val="black"/>
                </a:solidFill>
                <a:latin typeface="Minion-Regular"/>
              </a:rPr>
              <a:t>into </a:t>
            </a:r>
            <a:r>
              <a:rPr lang="en-ZA" sz="1800" i="1" dirty="0">
                <a:solidFill>
                  <a:prstClr val="black"/>
                </a:solidFill>
                <a:latin typeface="Times-Italic-8r"/>
              </a:rPr>
              <a:t>n </a:t>
            </a:r>
            <a:r>
              <a:rPr lang="en-ZA" sz="1800" dirty="0">
                <a:solidFill>
                  <a:prstClr val="black"/>
                </a:solidFill>
                <a:latin typeface="Minion-Regular"/>
              </a:rPr>
              <a:t>nonoverlapping partitions. If the minimum support threshold for transactions in </a:t>
            </a:r>
            <a:r>
              <a:rPr lang="en-ZA" sz="1800" i="1" dirty="0">
                <a:solidFill>
                  <a:prstClr val="black"/>
                </a:solidFill>
                <a:latin typeface="Times-Italic-8r"/>
              </a:rPr>
              <a:t>D </a:t>
            </a:r>
            <a:r>
              <a:rPr lang="en-ZA" sz="1800" dirty="0">
                <a:solidFill>
                  <a:prstClr val="black"/>
                </a:solidFill>
                <a:latin typeface="Minion-Regular"/>
              </a:rPr>
              <a:t>is </a:t>
            </a:r>
            <a:r>
              <a:rPr lang="en-ZA" sz="1800" i="1" dirty="0">
                <a:solidFill>
                  <a:prstClr val="black"/>
                </a:solidFill>
                <a:latin typeface="Times-Italic-8r"/>
              </a:rPr>
              <a:t>min sup</a:t>
            </a:r>
            <a:r>
              <a:rPr lang="en-ZA" sz="1800" dirty="0">
                <a:solidFill>
                  <a:prstClr val="black"/>
                </a:solidFill>
                <a:latin typeface="Minion-Regular"/>
              </a:rPr>
              <a:t>, then the minimum support count for a partition is </a:t>
            </a:r>
            <a:r>
              <a:rPr lang="en-ZA" sz="1800" i="1" dirty="0">
                <a:solidFill>
                  <a:prstClr val="black"/>
                </a:solidFill>
                <a:latin typeface="Times-Italic-8r"/>
              </a:rPr>
              <a:t>min sup </a:t>
            </a:r>
            <a:r>
              <a:rPr lang="en-ZA" sz="1800" i="1" dirty="0">
                <a:solidFill>
                  <a:prstClr val="black"/>
                </a:solidFill>
                <a:latin typeface="Minion-Italic"/>
              </a:rPr>
              <a:t>the number of transactions in that partition</a:t>
            </a:r>
            <a:r>
              <a:rPr lang="en-ZA" sz="1800" dirty="0">
                <a:solidFill>
                  <a:prstClr val="black"/>
                </a:solidFill>
                <a:latin typeface="Minion-Regular"/>
              </a:rPr>
              <a:t>.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1800" dirty="0">
                <a:solidFill>
                  <a:prstClr val="black"/>
                </a:solidFill>
                <a:latin typeface="Minion-Regular"/>
              </a:rPr>
              <a:t>For each partition, all frequent </a:t>
            </a:r>
            <a:r>
              <a:rPr lang="en-ZA" sz="1800" dirty="0" err="1">
                <a:solidFill>
                  <a:prstClr val="black"/>
                </a:solidFill>
                <a:latin typeface="Minion-Regular"/>
              </a:rPr>
              <a:t>itemsets</a:t>
            </a:r>
            <a:r>
              <a:rPr lang="en-ZA" sz="1800" dirty="0">
                <a:solidFill>
                  <a:prstClr val="black"/>
                </a:solidFill>
                <a:latin typeface="Minion-Regular"/>
              </a:rPr>
              <a:t> (</a:t>
            </a:r>
            <a:r>
              <a:rPr lang="en-ZA" sz="1800" dirty="0">
                <a:solidFill>
                  <a:srgbClr val="FF0000"/>
                </a:solidFill>
                <a:latin typeface="Minion-Semibold"/>
              </a:rPr>
              <a:t>local frequent </a:t>
            </a:r>
            <a:r>
              <a:rPr lang="en-ZA" sz="1800" dirty="0" err="1">
                <a:solidFill>
                  <a:srgbClr val="FF0000"/>
                </a:solidFill>
                <a:latin typeface="Minion-Semibold"/>
              </a:rPr>
              <a:t>itemsets</a:t>
            </a:r>
            <a:r>
              <a:rPr lang="en-ZA" sz="1800" dirty="0">
                <a:solidFill>
                  <a:prstClr val="black"/>
                </a:solidFill>
                <a:latin typeface="Minion-Semibold"/>
              </a:rPr>
              <a:t>) </a:t>
            </a:r>
            <a:r>
              <a:rPr lang="en-ZA" sz="1800" dirty="0">
                <a:solidFill>
                  <a:prstClr val="black"/>
                </a:solidFill>
                <a:latin typeface="Minion-Regular"/>
              </a:rPr>
              <a:t> within the partition are found.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1800" dirty="0">
                <a:solidFill>
                  <a:prstClr val="black"/>
                </a:solidFill>
                <a:latin typeface="Minion-Regular"/>
              </a:rPr>
              <a:t>The procedure employs a special data structure that, for each itemset, records the TIDs of the transactions containing the items in the itemset.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1800" dirty="0">
                <a:solidFill>
                  <a:prstClr val="black"/>
                </a:solidFill>
                <a:latin typeface="Calibri"/>
              </a:rPr>
              <a:t>A local frequent itemset may or may not be frequent with respect to the entire database, </a:t>
            </a:r>
            <a:r>
              <a:rPr lang="en-ZA" sz="1800" i="1" dirty="0">
                <a:solidFill>
                  <a:prstClr val="black"/>
                </a:solidFill>
                <a:latin typeface="Calibri"/>
              </a:rPr>
              <a:t>D</a:t>
            </a:r>
            <a:r>
              <a:rPr lang="en-ZA" sz="1800" dirty="0">
                <a:solidFill>
                  <a:prstClr val="black"/>
                </a:solidFill>
                <a:latin typeface="Calibri"/>
              </a:rPr>
              <a:t>. </a:t>
            </a:r>
            <a:r>
              <a:rPr lang="en-ZA" sz="1800" b="1" i="1" dirty="0">
                <a:solidFill>
                  <a:srgbClr val="FF0000"/>
                </a:solidFill>
                <a:latin typeface="Calibri"/>
              </a:rPr>
              <a:t>Any itemset that is potentially frequent with respect to D must occur as a frequent itemset in at least one of the partitions</a:t>
            </a:r>
            <a:r>
              <a:rPr lang="en-ZA" sz="1800" b="1" dirty="0">
                <a:solidFill>
                  <a:srgbClr val="FF0000"/>
                </a:solidFill>
                <a:latin typeface="Calibri"/>
              </a:rPr>
              <a:t>.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1800" dirty="0">
                <a:solidFill>
                  <a:srgbClr val="0070C0"/>
                </a:solidFill>
                <a:latin typeface="Calibri"/>
              </a:rPr>
              <a:t>Therefore, all local frequent </a:t>
            </a:r>
            <a:r>
              <a:rPr lang="en-ZA" sz="1800" dirty="0" err="1">
                <a:solidFill>
                  <a:srgbClr val="0070C0"/>
                </a:solidFill>
                <a:latin typeface="Calibri"/>
              </a:rPr>
              <a:t>itemsets</a:t>
            </a:r>
            <a:r>
              <a:rPr lang="en-ZA" sz="1800" dirty="0">
                <a:solidFill>
                  <a:srgbClr val="0070C0"/>
                </a:solidFill>
                <a:latin typeface="Calibri"/>
              </a:rPr>
              <a:t> are candidate </a:t>
            </a:r>
            <a:r>
              <a:rPr lang="en-ZA" sz="1800" dirty="0" err="1">
                <a:solidFill>
                  <a:srgbClr val="0070C0"/>
                </a:solidFill>
                <a:latin typeface="Calibri"/>
              </a:rPr>
              <a:t>itemsets</a:t>
            </a:r>
            <a:r>
              <a:rPr lang="en-ZA" sz="1800" dirty="0">
                <a:solidFill>
                  <a:srgbClr val="0070C0"/>
                </a:solidFill>
                <a:latin typeface="Calibri"/>
              </a:rPr>
              <a:t> with respect to </a:t>
            </a:r>
            <a:r>
              <a:rPr lang="en-ZA" sz="1800" i="1" dirty="0">
                <a:solidFill>
                  <a:srgbClr val="0070C0"/>
                </a:solidFill>
                <a:latin typeface="Calibri"/>
              </a:rPr>
              <a:t>D</a:t>
            </a:r>
            <a:r>
              <a:rPr lang="en-ZA" sz="1800" dirty="0">
                <a:solidFill>
                  <a:srgbClr val="0070C0"/>
                </a:solidFill>
                <a:latin typeface="Calibri"/>
              </a:rPr>
              <a:t>.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1800" dirty="0">
                <a:solidFill>
                  <a:prstClr val="black"/>
                </a:solidFill>
                <a:latin typeface="Minion-Regular"/>
              </a:rPr>
              <a:t>The collection of frequent </a:t>
            </a:r>
            <a:r>
              <a:rPr lang="en-ZA" sz="1800" dirty="0" err="1">
                <a:solidFill>
                  <a:prstClr val="black"/>
                </a:solidFill>
                <a:latin typeface="Minion-Regular"/>
              </a:rPr>
              <a:t>itemsets</a:t>
            </a:r>
            <a:r>
              <a:rPr lang="en-ZA" sz="1800" dirty="0">
                <a:solidFill>
                  <a:prstClr val="black"/>
                </a:solidFill>
                <a:latin typeface="Minion-Regular"/>
              </a:rPr>
              <a:t> from all partitions forms the </a:t>
            </a:r>
            <a:r>
              <a:rPr lang="en-ZA" sz="1800" dirty="0">
                <a:solidFill>
                  <a:prstClr val="black"/>
                </a:solidFill>
                <a:latin typeface="Minion-Semibold"/>
              </a:rPr>
              <a:t>global candidate </a:t>
            </a:r>
            <a:r>
              <a:rPr lang="en-ZA" sz="1800" dirty="0" err="1">
                <a:solidFill>
                  <a:prstClr val="black"/>
                </a:solidFill>
                <a:latin typeface="Minion-Semibold"/>
              </a:rPr>
              <a:t>itemsets</a:t>
            </a:r>
            <a:r>
              <a:rPr lang="en-ZA" sz="1800" dirty="0">
                <a:solidFill>
                  <a:prstClr val="black"/>
                </a:solidFill>
                <a:latin typeface="Minion-Semibold"/>
              </a:rPr>
              <a:t> </a:t>
            </a:r>
            <a:r>
              <a:rPr lang="en-ZA" sz="1800" dirty="0">
                <a:solidFill>
                  <a:prstClr val="black"/>
                </a:solidFill>
                <a:latin typeface="Minion-Regular"/>
              </a:rPr>
              <a:t>with respect to </a:t>
            </a:r>
            <a:r>
              <a:rPr lang="en-ZA" sz="1800" i="1" dirty="0">
                <a:solidFill>
                  <a:prstClr val="black"/>
                </a:solidFill>
                <a:latin typeface="Times-Italic-8r"/>
              </a:rPr>
              <a:t>D</a:t>
            </a:r>
            <a:r>
              <a:rPr lang="en-ZA" sz="1800" dirty="0">
                <a:solidFill>
                  <a:prstClr val="black"/>
                </a:solidFill>
                <a:latin typeface="Minion-Regular"/>
              </a:rPr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02715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B4F5-ADA2-4A7E-8BB8-4F90B28E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prstClr val="black"/>
                </a:solidFill>
                <a:latin typeface="Minion-Semibold"/>
              </a:rPr>
              <a:t>Partitioning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67A9-34ED-4986-97BD-91A6DC828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Minion-Regular"/>
              </a:rPr>
              <a:t>In Phase II, a second scan of </a:t>
            </a:r>
            <a:r>
              <a:rPr lang="en-ZA" sz="3200" i="1" dirty="0">
                <a:solidFill>
                  <a:prstClr val="black"/>
                </a:solidFill>
                <a:latin typeface="Times-Italic-8r"/>
              </a:rPr>
              <a:t>D </a:t>
            </a:r>
            <a:r>
              <a:rPr lang="en-ZA" sz="3200" dirty="0">
                <a:solidFill>
                  <a:prstClr val="black"/>
                </a:solidFill>
                <a:latin typeface="Minion-Regular"/>
              </a:rPr>
              <a:t>is conducted in which the actual support of each candidate is assessed in order to determine the global frequent </a:t>
            </a:r>
            <a:r>
              <a:rPr lang="en-ZA" sz="3200" dirty="0" err="1">
                <a:solidFill>
                  <a:prstClr val="black"/>
                </a:solidFill>
                <a:latin typeface="Minion-Regular"/>
              </a:rPr>
              <a:t>itemsets</a:t>
            </a:r>
            <a:r>
              <a:rPr lang="en-ZA" sz="3200" dirty="0">
                <a:solidFill>
                  <a:prstClr val="black"/>
                </a:solidFill>
                <a:latin typeface="Minion-Regular"/>
              </a:rPr>
              <a:t>.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Minion-Regular"/>
              </a:rPr>
              <a:t>Partition size and the number of partitions are set so that each 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partition can fit into main memory and therefore be read only once in each phase.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5403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3260-E0F9-4FC5-9596-C90CCD79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prstClr val="black"/>
                </a:solidFill>
                <a:latin typeface="Minion-Semibold"/>
              </a:rPr>
              <a:t>Partitioning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CA22-2FF2-437B-BCCC-8523A146A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58173C-75A5-476A-9631-721D1BDAE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13" y="1417638"/>
            <a:ext cx="11469029" cy="421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22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9E70-040C-4699-BCC0-FB551AF8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prstClr val="black"/>
                </a:solidFill>
                <a:latin typeface="Minion-Semibold"/>
              </a:rPr>
              <a:t>Sampling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7F888-DD44-474B-9FD5-E7A9130C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Minion-Regular"/>
              </a:rPr>
              <a:t>Mining on a subset of the given data: The basic idea of the sampling approach is to pick a random sample </a:t>
            </a:r>
            <a:r>
              <a:rPr lang="en-ZA" sz="3200" i="1" dirty="0">
                <a:solidFill>
                  <a:prstClr val="black"/>
                </a:solidFill>
                <a:latin typeface="Times-Italic-8r"/>
              </a:rPr>
              <a:t>S </a:t>
            </a:r>
            <a:r>
              <a:rPr lang="en-ZA" sz="3200" dirty="0">
                <a:solidFill>
                  <a:prstClr val="black"/>
                </a:solidFill>
                <a:latin typeface="Minion-Regular"/>
              </a:rPr>
              <a:t>of the given data </a:t>
            </a:r>
            <a:r>
              <a:rPr lang="en-ZA" sz="3200" i="1" dirty="0">
                <a:solidFill>
                  <a:prstClr val="black"/>
                </a:solidFill>
                <a:latin typeface="Times-Italic-8r"/>
              </a:rPr>
              <a:t>D</a:t>
            </a:r>
            <a:r>
              <a:rPr lang="en-ZA" sz="3200" dirty="0">
                <a:solidFill>
                  <a:prstClr val="black"/>
                </a:solidFill>
                <a:latin typeface="Minion-Regular"/>
              </a:rPr>
              <a:t>, and then search for frequent </a:t>
            </a:r>
            <a:r>
              <a:rPr lang="en-ZA" sz="3200" dirty="0" err="1">
                <a:solidFill>
                  <a:prstClr val="black"/>
                </a:solidFill>
                <a:latin typeface="Minion-Regular"/>
              </a:rPr>
              <a:t>itemsets</a:t>
            </a:r>
            <a:r>
              <a:rPr lang="en-ZA" sz="3200" dirty="0">
                <a:solidFill>
                  <a:prstClr val="black"/>
                </a:solidFill>
                <a:latin typeface="Minion-Regular"/>
              </a:rPr>
              <a:t> in </a:t>
            </a:r>
            <a:r>
              <a:rPr lang="en-ZA" sz="3200" i="1" dirty="0">
                <a:solidFill>
                  <a:prstClr val="black"/>
                </a:solidFill>
                <a:latin typeface="Times-Italic-8r"/>
              </a:rPr>
              <a:t>S </a:t>
            </a:r>
            <a:r>
              <a:rPr lang="en-ZA" sz="3200" dirty="0">
                <a:solidFill>
                  <a:prstClr val="black"/>
                </a:solidFill>
                <a:latin typeface="Minion-Regular"/>
              </a:rPr>
              <a:t>instead of </a:t>
            </a:r>
            <a:r>
              <a:rPr lang="en-ZA" sz="3200" i="1" dirty="0">
                <a:solidFill>
                  <a:prstClr val="black"/>
                </a:solidFill>
                <a:latin typeface="Times-Italic-8r"/>
              </a:rPr>
              <a:t>D</a:t>
            </a:r>
            <a:r>
              <a:rPr lang="en-ZA" sz="3200" dirty="0">
                <a:solidFill>
                  <a:prstClr val="black"/>
                </a:solidFill>
                <a:latin typeface="Minion-Regular"/>
              </a:rPr>
              <a:t>.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Minion-Regular"/>
              </a:rPr>
              <a:t>In this way, we trade off some degree of accuracy 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against efficiency.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The sample size of </a:t>
            </a:r>
            <a:r>
              <a:rPr lang="en-ZA" sz="3200" i="1" dirty="0">
                <a:solidFill>
                  <a:prstClr val="black"/>
                </a:solidFill>
                <a:latin typeface="Calibri"/>
              </a:rPr>
              <a:t>S 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is such that the search for frequent </a:t>
            </a:r>
            <a:r>
              <a:rPr lang="en-ZA" sz="3200" dirty="0" err="1">
                <a:solidFill>
                  <a:prstClr val="black"/>
                </a:solidFill>
                <a:latin typeface="Calibri"/>
              </a:rPr>
              <a:t>itemsets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 in </a:t>
            </a:r>
            <a:r>
              <a:rPr lang="en-ZA" sz="3200" i="1" dirty="0">
                <a:solidFill>
                  <a:prstClr val="black"/>
                </a:solidFill>
                <a:latin typeface="Calibri"/>
              </a:rPr>
              <a:t>S 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can be done in main memory, and so only one scan of the transactions in </a:t>
            </a:r>
            <a:r>
              <a:rPr lang="en-ZA" sz="3200" i="1" dirty="0">
                <a:solidFill>
                  <a:prstClr val="black"/>
                </a:solidFill>
                <a:latin typeface="Calibri"/>
              </a:rPr>
              <a:t>S 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is required overall.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8342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F97A-1311-42C7-B665-0B25FE57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>
                <a:solidFill>
                  <a:prstClr val="black"/>
                </a:solidFill>
                <a:latin typeface="Minion-Semibold"/>
              </a:rPr>
              <a:t>Counting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BA0B0-25C0-4E75-A6BF-84909BC99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000" dirty="0">
                <a:solidFill>
                  <a:prstClr val="black"/>
                </a:solidFill>
                <a:latin typeface="Minion-Regular"/>
              </a:rPr>
              <a:t>Adding candidate </a:t>
            </a:r>
            <a:r>
              <a:rPr lang="en-ZA" sz="3000" dirty="0" err="1">
                <a:solidFill>
                  <a:prstClr val="black"/>
                </a:solidFill>
                <a:latin typeface="Minion-Regular"/>
              </a:rPr>
              <a:t>itemsets</a:t>
            </a:r>
            <a:r>
              <a:rPr lang="en-ZA" sz="3000" dirty="0">
                <a:solidFill>
                  <a:prstClr val="black"/>
                </a:solidFill>
                <a:latin typeface="Minion-Regular"/>
              </a:rPr>
              <a:t> at different points during a scan the database is partitioned into blocks marked by start points.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000" dirty="0">
                <a:solidFill>
                  <a:prstClr val="black"/>
                </a:solidFill>
                <a:latin typeface="Minion-Regular"/>
              </a:rPr>
              <a:t>In this variation, new candidate </a:t>
            </a:r>
            <a:r>
              <a:rPr lang="en-ZA" sz="3000" dirty="0" err="1">
                <a:solidFill>
                  <a:prstClr val="black"/>
                </a:solidFill>
                <a:latin typeface="Minion-Regular"/>
              </a:rPr>
              <a:t>itemsets</a:t>
            </a:r>
            <a:r>
              <a:rPr lang="en-ZA" sz="3000" dirty="0">
                <a:solidFill>
                  <a:prstClr val="black"/>
                </a:solidFill>
                <a:latin typeface="Minion-Regular"/>
              </a:rPr>
              <a:t> can be added at any start point, unlike in </a:t>
            </a:r>
            <a:r>
              <a:rPr lang="en-ZA" sz="3000" dirty="0" err="1">
                <a:solidFill>
                  <a:prstClr val="black"/>
                </a:solidFill>
                <a:latin typeface="Minion-Regular"/>
              </a:rPr>
              <a:t>Apriori</a:t>
            </a:r>
            <a:r>
              <a:rPr lang="en-ZA" sz="3000" dirty="0">
                <a:solidFill>
                  <a:prstClr val="black"/>
                </a:solidFill>
                <a:latin typeface="Minion-Regular"/>
              </a:rPr>
              <a:t>, which determines new candidate </a:t>
            </a:r>
            <a:r>
              <a:rPr lang="en-ZA" sz="3000" dirty="0" err="1">
                <a:solidFill>
                  <a:prstClr val="black"/>
                </a:solidFill>
                <a:latin typeface="Minion-Regular"/>
              </a:rPr>
              <a:t>itemsets</a:t>
            </a:r>
            <a:r>
              <a:rPr lang="en-ZA" sz="3000" dirty="0">
                <a:solidFill>
                  <a:prstClr val="black"/>
                </a:solidFill>
                <a:latin typeface="Minion-Regular"/>
              </a:rPr>
              <a:t> only immediately before each complete database scan.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000" dirty="0">
                <a:solidFill>
                  <a:prstClr val="black"/>
                </a:solidFill>
                <a:latin typeface="Minion-Regular"/>
              </a:rPr>
              <a:t>The technique is dynamic in that it estimates the support of all of the </a:t>
            </a:r>
            <a:r>
              <a:rPr lang="en-ZA" sz="3000" dirty="0" err="1">
                <a:solidFill>
                  <a:prstClr val="black"/>
                </a:solidFill>
                <a:latin typeface="Minion-Regular"/>
              </a:rPr>
              <a:t>itemsets</a:t>
            </a:r>
            <a:r>
              <a:rPr lang="en-ZA" sz="3000" dirty="0">
                <a:solidFill>
                  <a:prstClr val="black"/>
                </a:solidFill>
                <a:latin typeface="Minion-Regular"/>
              </a:rPr>
              <a:t> that have been counted so far, adding new candidate </a:t>
            </a:r>
            <a:r>
              <a:rPr lang="en-ZA" sz="3000" dirty="0" err="1">
                <a:solidFill>
                  <a:prstClr val="black"/>
                </a:solidFill>
                <a:latin typeface="Minion-Regular"/>
              </a:rPr>
              <a:t>itemsets</a:t>
            </a:r>
            <a:r>
              <a:rPr lang="en-ZA" sz="3000" dirty="0">
                <a:solidFill>
                  <a:prstClr val="black"/>
                </a:solidFill>
                <a:latin typeface="Minion-Regular"/>
              </a:rPr>
              <a:t> if all of their subsets are estimated to be frequent.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000" dirty="0">
                <a:solidFill>
                  <a:prstClr val="black"/>
                </a:solidFill>
                <a:latin typeface="Minion-Regular"/>
              </a:rPr>
              <a:t>The resulting algorithm requires fewer database scans than </a:t>
            </a:r>
            <a:r>
              <a:rPr lang="en-ZA" sz="3000" dirty="0" err="1">
                <a:solidFill>
                  <a:prstClr val="black"/>
                </a:solidFill>
                <a:latin typeface="Minion-Regular"/>
              </a:rPr>
              <a:t>Apriori</a:t>
            </a:r>
            <a:r>
              <a:rPr lang="en-ZA" sz="3000" dirty="0">
                <a:solidFill>
                  <a:prstClr val="black"/>
                </a:solidFill>
                <a:latin typeface="Minion-Regular"/>
              </a:rPr>
              <a:t>.</a:t>
            </a:r>
            <a:endParaRPr lang="en-ZA" sz="3000" dirty="0">
              <a:solidFill>
                <a:prstClr val="black"/>
              </a:solidFill>
              <a:latin typeface="Calibri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773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0216-4F6C-4E5F-B7F9-358D8C7BD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2359025"/>
            <a:ext cx="10515600" cy="1622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ZA" sz="4400" dirty="0">
                <a:latin typeface="TimesNewRoman"/>
              </a:rPr>
              <a:t>Market basket analysis</a:t>
            </a:r>
            <a:endParaRPr lang="en-ZA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8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787D-6562-49F5-A6C8-E938C191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 fontScale="90000"/>
          </a:bodyPr>
          <a:lstStyle/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ZA" dirty="0">
                <a:solidFill>
                  <a:prstClr val="black"/>
                </a:solidFill>
                <a:latin typeface="TimesNewRoman"/>
                <a:ea typeface="+mn-ea"/>
                <a:cs typeface="+mn-cs"/>
              </a:rPr>
              <a:t>Market basket analysis</a:t>
            </a:r>
            <a:br>
              <a:rPr lang="en-ZA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2942D-14D3-4B1E-B3E4-70CD0EDDC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830262"/>
            <a:ext cx="10515600" cy="4351338"/>
          </a:xfrm>
        </p:spPr>
        <p:txBody>
          <a:bodyPr/>
          <a:lstStyle/>
          <a:p>
            <a:pPr lvl="0"/>
            <a:r>
              <a:rPr lang="en-ZA" sz="2600" dirty="0">
                <a:solidFill>
                  <a:prstClr val="black"/>
                </a:solidFill>
                <a:latin typeface="TimesNewRoman"/>
              </a:rPr>
              <a:t>Given below is a dataset consisting of 10 grocery items, with 25 market baskets.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8846A-8489-4B8C-94DA-3D77AB967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07" y="1535769"/>
            <a:ext cx="10081593" cy="44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D38C-F146-4E08-8B90-19C0BAB5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6000" dirty="0">
                <a:solidFill>
                  <a:prstClr val="black"/>
                </a:solidFill>
                <a:latin typeface="TimesNewRoman"/>
              </a:rPr>
              <a:t>Market basket analysis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469C-12BD-4B7A-8E78-A07ADF0CF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ZA" sz="2400" dirty="0">
                <a:solidFill>
                  <a:prstClr val="black"/>
                </a:solidFill>
                <a:latin typeface="Calibri" panose="020F0502020204030204"/>
              </a:rPr>
              <a:t>Find the support for 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ZA" sz="2000" dirty="0">
                <a:solidFill>
                  <a:prstClr val="black"/>
                </a:solidFill>
                <a:latin typeface="TimesNewRoman"/>
              </a:rPr>
              <a:t>apples and milk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ZA" sz="2000" dirty="0">
                <a:solidFill>
                  <a:prstClr val="black"/>
                </a:solidFill>
                <a:latin typeface="TimesNewRoman"/>
              </a:rPr>
              <a:t>beer and water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ZA" sz="2400" dirty="0">
                <a:solidFill>
                  <a:prstClr val="black"/>
                </a:solidFill>
                <a:latin typeface="TimesNewRoman"/>
              </a:rPr>
              <a:t>How many pairs will be generated if the minimum support is 1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ZA" sz="2400" dirty="0">
                <a:solidFill>
                  <a:prstClr val="black"/>
                </a:solidFill>
                <a:latin typeface="TimesNewRoman"/>
              </a:rPr>
              <a:t>Which item pairs are below the minimum support of 2,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ZA" sz="2400" dirty="0">
                <a:solidFill>
                  <a:prstClr val="black"/>
                </a:solidFill>
                <a:latin typeface="TimesNewRoman"/>
              </a:rPr>
              <a:t>Which item pairs meet the minimum support of 10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ZA" sz="2400" dirty="0">
                <a:solidFill>
                  <a:prstClr val="black"/>
                </a:solidFill>
                <a:latin typeface="TimesNewRoman"/>
              </a:rPr>
              <a:t>Which item pairs meet the minimum support of 5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ZA" sz="2400" dirty="0">
                <a:solidFill>
                  <a:prstClr val="black"/>
                </a:solidFill>
                <a:latin typeface="TimesNewRoman"/>
              </a:rPr>
              <a:t>If bread was in a market basket, what is the confidence that milk would also be in the basket?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ZA" sz="2400" dirty="0">
                <a:solidFill>
                  <a:prstClr val="black"/>
                </a:solidFill>
                <a:latin typeface="TimesNewRoman"/>
              </a:rPr>
              <a:t>If milk was in a market basket, what is the confidence that bread would also be in the basket?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ZA" sz="2400" dirty="0">
                <a:solidFill>
                  <a:prstClr val="black"/>
                </a:solidFill>
                <a:latin typeface="TimesNewRoman"/>
              </a:rPr>
              <a:t>If eggs were in a market basket, what is the confidence that apples would also be in the basket?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2461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862F4-568C-4D9A-8262-BE992306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Autofit/>
          </a:bodyPr>
          <a:lstStyle/>
          <a:p>
            <a:pPr lvl="0" algn="ctr">
              <a:spcBef>
                <a:spcPts val="1000"/>
              </a:spcBef>
              <a:defRPr/>
            </a:pPr>
            <a:r>
              <a:rPr lang="en-ZA" dirty="0">
                <a:solidFill>
                  <a:srgbClr val="70AD47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  <a:t>SOLUTION</a:t>
            </a:r>
            <a:br>
              <a:rPr lang="en-ZA" dirty="0">
                <a:solidFill>
                  <a:srgbClr val="70AD47">
                    <a:lumMod val="50000"/>
                  </a:srgbClr>
                </a:solidFill>
                <a:latin typeface="Calibri" panose="020F0502020204030204"/>
                <a:ea typeface="+mn-ea"/>
                <a:cs typeface="+mn-cs"/>
              </a:rPr>
            </a:br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D340CF-2DB0-4AE9-B468-44F433CEF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971550"/>
            <a:ext cx="11049000" cy="53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90A9-B950-4E8E-BA2E-6E3F71BE0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4025"/>
          </a:xfrm>
        </p:spPr>
        <p:txBody>
          <a:bodyPr>
            <a:normAutofit fontScale="90000"/>
          </a:bodyPr>
          <a:lstStyle/>
          <a:p>
            <a:pPr algn="ctr"/>
            <a:r>
              <a:rPr lang="en-ZA" b="1" dirty="0">
                <a:solidFill>
                  <a:prstClr val="black"/>
                </a:solidFill>
                <a:latin typeface="GillSans-Bold"/>
              </a:rPr>
              <a:t>Improving the Efficiency of </a:t>
            </a:r>
            <a:r>
              <a:rPr lang="en-ZA" b="1" dirty="0" err="1">
                <a:solidFill>
                  <a:prstClr val="black"/>
                </a:solidFill>
                <a:latin typeface="GillSans-Bold"/>
              </a:rPr>
              <a:t>Apriori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C2FB8-B317-4FE5-BA9B-6C0C73FC0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srgbClr val="FF0000"/>
                </a:solidFill>
                <a:latin typeface="Minion-Semibold"/>
              </a:rPr>
              <a:t>Hash-based technique </a:t>
            </a:r>
            <a:r>
              <a:rPr lang="en-ZA" sz="3200" dirty="0">
                <a:solidFill>
                  <a:prstClr val="black"/>
                </a:solidFill>
                <a:latin typeface="Minion-Regular"/>
              </a:rPr>
              <a:t>(hashing </a:t>
            </a:r>
            <a:r>
              <a:rPr lang="en-ZA" sz="3200" dirty="0" err="1">
                <a:solidFill>
                  <a:prstClr val="black"/>
                </a:solidFill>
                <a:latin typeface="Minion-Regular"/>
              </a:rPr>
              <a:t>itemsets</a:t>
            </a:r>
            <a:r>
              <a:rPr lang="en-ZA" sz="3200" dirty="0">
                <a:solidFill>
                  <a:prstClr val="black"/>
                </a:solidFill>
                <a:latin typeface="Minion-Regular"/>
              </a:rPr>
              <a:t> into corresponding buckets):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srgbClr val="FF0000"/>
                </a:solidFill>
                <a:latin typeface="Minion-Semibold"/>
              </a:rPr>
              <a:t>Transaction reduction </a:t>
            </a:r>
            <a:r>
              <a:rPr lang="en-ZA" sz="3200" dirty="0">
                <a:solidFill>
                  <a:prstClr val="black"/>
                </a:solidFill>
                <a:latin typeface="Minion-Regular"/>
              </a:rPr>
              <a:t>(reducing the number of transactions scanned in future iterations):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srgbClr val="FF0000"/>
                </a:solidFill>
                <a:latin typeface="Minion-Semibold"/>
              </a:rPr>
              <a:t>Partitioning</a:t>
            </a:r>
            <a:r>
              <a:rPr lang="en-ZA" sz="3200" dirty="0">
                <a:solidFill>
                  <a:prstClr val="black"/>
                </a:solidFill>
                <a:latin typeface="Minion-Semibold"/>
              </a:rPr>
              <a:t> </a:t>
            </a:r>
            <a:r>
              <a:rPr lang="en-ZA" sz="3200" dirty="0">
                <a:solidFill>
                  <a:prstClr val="black"/>
                </a:solidFill>
                <a:latin typeface="Minion-Regular"/>
              </a:rPr>
              <a:t>(partitioning the data to find candidate </a:t>
            </a:r>
            <a:r>
              <a:rPr lang="en-ZA" sz="3200" dirty="0" err="1">
                <a:solidFill>
                  <a:prstClr val="black"/>
                </a:solidFill>
                <a:latin typeface="Minion-Regular"/>
              </a:rPr>
              <a:t>itemsets</a:t>
            </a:r>
            <a:r>
              <a:rPr lang="en-ZA" sz="3200" dirty="0">
                <a:solidFill>
                  <a:prstClr val="black"/>
                </a:solidFill>
                <a:latin typeface="Minion-Regular"/>
              </a:rPr>
              <a:t>):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srgbClr val="FF0000"/>
                </a:solidFill>
                <a:latin typeface="Minion-Semibold"/>
              </a:rPr>
              <a:t>Sampling</a:t>
            </a:r>
            <a:r>
              <a:rPr lang="en-ZA" sz="3200" dirty="0">
                <a:solidFill>
                  <a:prstClr val="black"/>
                </a:solidFill>
                <a:latin typeface="Minion-Semibold"/>
              </a:rPr>
              <a:t> </a:t>
            </a:r>
            <a:r>
              <a:rPr lang="en-ZA" sz="3200" dirty="0">
                <a:solidFill>
                  <a:prstClr val="black"/>
                </a:solidFill>
                <a:latin typeface="Minion-Regular"/>
              </a:rPr>
              <a:t>(mining on a subset of the given data)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srgbClr val="FF0000"/>
                </a:solidFill>
                <a:latin typeface="Minion-Semibold"/>
              </a:rPr>
              <a:t>Dynamic itemset counting </a:t>
            </a:r>
            <a:r>
              <a:rPr lang="en-ZA" sz="3200" dirty="0">
                <a:solidFill>
                  <a:prstClr val="black"/>
                </a:solidFill>
                <a:latin typeface="Minion-Regular"/>
              </a:rPr>
              <a:t>(adding candidate </a:t>
            </a:r>
            <a:r>
              <a:rPr lang="en-ZA" sz="3200" dirty="0" err="1">
                <a:solidFill>
                  <a:prstClr val="black"/>
                </a:solidFill>
                <a:latin typeface="Minion-Regular"/>
              </a:rPr>
              <a:t>itemsets</a:t>
            </a:r>
            <a:r>
              <a:rPr lang="en-ZA" sz="3200" dirty="0">
                <a:solidFill>
                  <a:prstClr val="black"/>
                </a:solidFill>
                <a:latin typeface="Minion-Regular"/>
              </a:rPr>
              <a:t> at different points during a scan):</a:t>
            </a:r>
            <a:endParaRPr lang="en-ZA" sz="3200" dirty="0">
              <a:solidFill>
                <a:prstClr val="black"/>
              </a:solidFill>
              <a:latin typeface="Calibri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2230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48EF-3A1C-4A2C-BC72-A97BB0DA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200" dirty="0">
                <a:solidFill>
                  <a:srgbClr val="FF0000"/>
                </a:solidFill>
                <a:latin typeface="Minion-Semibold"/>
              </a:rPr>
              <a:t>Hash-based technique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FDB6F-0127-4FA6-8B60-139331D26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000" dirty="0">
                <a:solidFill>
                  <a:prstClr val="black"/>
                </a:solidFill>
                <a:latin typeface="Calibri"/>
              </a:rPr>
              <a:t>A hash-based technique can be used to reduce the size of the candidate </a:t>
            </a:r>
            <a:r>
              <a:rPr lang="en-ZA" sz="3000" i="1" dirty="0">
                <a:solidFill>
                  <a:prstClr val="black"/>
                </a:solidFill>
                <a:latin typeface="Calibri"/>
              </a:rPr>
              <a:t>k</a:t>
            </a:r>
            <a:r>
              <a:rPr lang="en-ZA" sz="3000" dirty="0">
                <a:solidFill>
                  <a:prstClr val="black"/>
                </a:solidFill>
                <a:latin typeface="Calibri"/>
              </a:rPr>
              <a:t>-</a:t>
            </a:r>
            <a:r>
              <a:rPr lang="en-ZA" sz="3000" dirty="0" err="1">
                <a:solidFill>
                  <a:prstClr val="black"/>
                </a:solidFill>
                <a:latin typeface="Calibri"/>
              </a:rPr>
              <a:t>itemsets</a:t>
            </a:r>
            <a:r>
              <a:rPr lang="en-ZA" sz="3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ZA" sz="3000" i="1" dirty="0">
                <a:solidFill>
                  <a:prstClr val="black"/>
                </a:solidFill>
                <a:latin typeface="Calibri"/>
              </a:rPr>
              <a:t>Ck</a:t>
            </a:r>
            <a:r>
              <a:rPr lang="en-ZA" sz="3000" dirty="0">
                <a:solidFill>
                  <a:prstClr val="black"/>
                </a:solidFill>
                <a:latin typeface="Calibri"/>
              </a:rPr>
              <a:t>, for </a:t>
            </a:r>
            <a:r>
              <a:rPr lang="en-ZA" sz="3000" i="1" dirty="0">
                <a:solidFill>
                  <a:prstClr val="black"/>
                </a:solidFill>
                <a:latin typeface="Calibri"/>
              </a:rPr>
              <a:t>k </a:t>
            </a:r>
            <a:r>
              <a:rPr lang="en-ZA" sz="3000" dirty="0">
                <a:solidFill>
                  <a:prstClr val="black"/>
                </a:solidFill>
                <a:latin typeface="Calibri"/>
              </a:rPr>
              <a:t>&gt; 1.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000" dirty="0">
                <a:solidFill>
                  <a:prstClr val="black"/>
                </a:solidFill>
                <a:latin typeface="Calibri"/>
              </a:rPr>
              <a:t>For example, when scanning each transaction in the database to generate the frequent </a:t>
            </a:r>
            <a:r>
              <a:rPr lang="en-ZA" sz="3000" dirty="0">
                <a:solidFill>
                  <a:srgbClr val="FF0000"/>
                </a:solidFill>
                <a:latin typeface="Calibri"/>
              </a:rPr>
              <a:t>1-itemsets, </a:t>
            </a:r>
            <a:r>
              <a:rPr lang="en-ZA" sz="3000" i="1" dirty="0">
                <a:solidFill>
                  <a:prstClr val="black"/>
                </a:solidFill>
                <a:latin typeface="Calibri"/>
              </a:rPr>
              <a:t>L</a:t>
            </a:r>
            <a:r>
              <a:rPr lang="en-ZA" sz="3000" dirty="0">
                <a:solidFill>
                  <a:prstClr val="black"/>
                </a:solidFill>
                <a:latin typeface="Calibri"/>
              </a:rPr>
              <a:t>1, from the candidate </a:t>
            </a:r>
            <a:r>
              <a:rPr lang="en-ZA" sz="3000" dirty="0">
                <a:solidFill>
                  <a:srgbClr val="FF0000"/>
                </a:solidFill>
                <a:latin typeface="Calibri"/>
              </a:rPr>
              <a:t>1-itemsets in </a:t>
            </a:r>
            <a:r>
              <a:rPr lang="en-ZA" sz="3000" i="1" dirty="0">
                <a:solidFill>
                  <a:srgbClr val="FF0000"/>
                </a:solidFill>
                <a:latin typeface="Calibri"/>
              </a:rPr>
              <a:t>C</a:t>
            </a:r>
            <a:r>
              <a:rPr lang="en-ZA" sz="3000" dirty="0">
                <a:solidFill>
                  <a:srgbClr val="FF0000"/>
                </a:solidFill>
                <a:latin typeface="Calibri"/>
              </a:rPr>
              <a:t>1</a:t>
            </a:r>
            <a:r>
              <a:rPr lang="en-ZA" sz="3000" dirty="0">
                <a:solidFill>
                  <a:prstClr val="black"/>
                </a:solidFill>
                <a:latin typeface="Calibri"/>
              </a:rPr>
              <a:t>, we can generate all of the </a:t>
            </a:r>
            <a:r>
              <a:rPr lang="en-ZA" sz="3000" dirty="0">
                <a:solidFill>
                  <a:srgbClr val="FF0000"/>
                </a:solidFill>
                <a:latin typeface="Calibri"/>
              </a:rPr>
              <a:t>2-itemsets</a:t>
            </a:r>
            <a:r>
              <a:rPr lang="en-ZA" sz="3000" dirty="0">
                <a:solidFill>
                  <a:prstClr val="black"/>
                </a:solidFill>
                <a:latin typeface="Calibri"/>
              </a:rPr>
              <a:t> for each transaction, </a:t>
            </a:r>
            <a:r>
              <a:rPr lang="en-ZA" sz="3000" dirty="0">
                <a:solidFill>
                  <a:srgbClr val="FF0000"/>
                </a:solidFill>
                <a:latin typeface="Calibri"/>
              </a:rPr>
              <a:t>hash</a:t>
            </a:r>
            <a:r>
              <a:rPr lang="en-ZA" sz="3000" dirty="0">
                <a:solidFill>
                  <a:prstClr val="black"/>
                </a:solidFill>
                <a:latin typeface="Calibri"/>
              </a:rPr>
              <a:t> (i.e., map) them into the different </a:t>
            </a:r>
            <a:r>
              <a:rPr lang="en-ZA" sz="3000" i="1" dirty="0">
                <a:solidFill>
                  <a:srgbClr val="FF0000"/>
                </a:solidFill>
                <a:latin typeface="Calibri"/>
              </a:rPr>
              <a:t>buckets</a:t>
            </a:r>
            <a:r>
              <a:rPr lang="en-ZA" sz="3000" i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ZA" sz="3000" dirty="0">
                <a:solidFill>
                  <a:prstClr val="black"/>
                </a:solidFill>
                <a:latin typeface="Calibri"/>
              </a:rPr>
              <a:t>of a </a:t>
            </a:r>
            <a:r>
              <a:rPr lang="en-ZA" sz="3000" i="1" dirty="0">
                <a:solidFill>
                  <a:srgbClr val="FF0000"/>
                </a:solidFill>
                <a:latin typeface="Calibri"/>
              </a:rPr>
              <a:t>hash table </a:t>
            </a:r>
            <a:r>
              <a:rPr lang="en-ZA" sz="3000" dirty="0">
                <a:solidFill>
                  <a:prstClr val="black"/>
                </a:solidFill>
                <a:latin typeface="Calibri"/>
              </a:rPr>
              <a:t>structure, and increase the corresponding bucket counts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000" dirty="0">
                <a:solidFill>
                  <a:srgbClr val="0070C0"/>
                </a:solidFill>
                <a:latin typeface="Calibri"/>
              </a:rPr>
              <a:t>A 2-itemset whose corresponding bucket count in the hash table is below the support threshold cannot be frequent and thus should be removed from the candidate set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7091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D1081-D066-4F62-B9C4-B00D7410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200" dirty="0">
                <a:solidFill>
                  <a:srgbClr val="FF0000"/>
                </a:solidFill>
                <a:latin typeface="Minion-Semibold"/>
              </a:rPr>
              <a:t>Hash-based technique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28036-452E-4997-B992-621D8E5F2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2DF2E5-C51E-4E1A-9959-5AD31A06C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19" y="1690688"/>
            <a:ext cx="10916162" cy="23879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C895F2-8471-4F57-97FD-2AC1948357CA}"/>
              </a:ext>
            </a:extLst>
          </p:cNvPr>
          <p:cNvSpPr/>
          <p:nvPr/>
        </p:nvSpPr>
        <p:spPr>
          <a:xfrm>
            <a:off x="1009650" y="4001294"/>
            <a:ext cx="1091616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Hash table, </a:t>
            </a:r>
            <a:r>
              <a:rPr kumimoji="0" lang="en-ZA" sz="2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H</a:t>
            </a: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2, for candidate 2-itemsets: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This hash table was generated by scanning the transactions of  </a:t>
            </a:r>
            <a:r>
              <a:rPr kumimoji="0" lang="en-ZA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thae</a:t>
            </a: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ZA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dbTable</a:t>
            </a: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while determining </a:t>
            </a:r>
            <a:r>
              <a:rPr kumimoji="0" lang="en-ZA" sz="2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L</a:t>
            </a: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 from </a:t>
            </a:r>
            <a:r>
              <a:rPr kumimoji="0" lang="en-ZA" sz="2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C</a:t>
            </a: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If the minimum support count is, say, 3, then the </a:t>
            </a:r>
            <a:r>
              <a:rPr kumimoji="0" lang="en-ZA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itemsets</a:t>
            </a: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in buckets 0, 1, 3, and 4 cannot be frequent and so they should not be included in </a:t>
            </a:r>
            <a:r>
              <a:rPr kumimoji="0" lang="en-ZA" sz="28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C</a:t>
            </a: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400699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3CFC-D25E-40A0-AA53-22A869E4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prstClr val="black"/>
                </a:solidFill>
                <a:latin typeface="Minion-Semibold"/>
              </a:rPr>
              <a:t>Transaction reduction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CE0B-794F-48CB-AE55-07E1F98C9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Minion-Regular"/>
              </a:rPr>
              <a:t>Reducing the number of transactions scanned in future iterations):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Minion-Regular"/>
              </a:rPr>
              <a:t>A transaction that does not contain any frequent </a:t>
            </a:r>
            <a:r>
              <a:rPr lang="en-ZA" sz="3200" i="1" dirty="0">
                <a:solidFill>
                  <a:prstClr val="black"/>
                </a:solidFill>
                <a:latin typeface="Times-Italic-8r"/>
              </a:rPr>
              <a:t>k</a:t>
            </a:r>
            <a:r>
              <a:rPr lang="en-ZA" sz="3200" dirty="0">
                <a:solidFill>
                  <a:prstClr val="black"/>
                </a:solidFill>
                <a:latin typeface="Minion-Regular"/>
              </a:rPr>
              <a:t>-</a:t>
            </a:r>
            <a:r>
              <a:rPr lang="en-ZA" sz="3200" dirty="0" err="1">
                <a:solidFill>
                  <a:prstClr val="black"/>
                </a:solidFill>
                <a:latin typeface="Minion-Regular"/>
              </a:rPr>
              <a:t>itemsets</a:t>
            </a:r>
            <a:r>
              <a:rPr lang="en-ZA" sz="3200" dirty="0">
                <a:solidFill>
                  <a:prstClr val="black"/>
                </a:solidFill>
                <a:latin typeface="Minion-Regular"/>
              </a:rPr>
              <a:t> cannot contain any frequent (</a:t>
            </a:r>
            <a:r>
              <a:rPr lang="en-ZA" sz="3200" i="1" dirty="0">
                <a:solidFill>
                  <a:prstClr val="black"/>
                </a:solidFill>
                <a:latin typeface="Times-Italic-8r"/>
              </a:rPr>
              <a:t>k</a:t>
            </a:r>
            <a:r>
              <a:rPr lang="en-ZA" sz="3200" dirty="0">
                <a:solidFill>
                  <a:prstClr val="black"/>
                </a:solidFill>
                <a:latin typeface="cmr10"/>
              </a:rPr>
              <a:t>+</a:t>
            </a:r>
            <a:r>
              <a:rPr lang="en-ZA" sz="3200" dirty="0">
                <a:solidFill>
                  <a:prstClr val="black"/>
                </a:solidFill>
                <a:latin typeface="Times-Roman-8r"/>
              </a:rPr>
              <a:t>1</a:t>
            </a:r>
            <a:r>
              <a:rPr lang="en-ZA" sz="3200" dirty="0">
                <a:solidFill>
                  <a:prstClr val="black"/>
                </a:solidFill>
                <a:latin typeface="Minion-Regular"/>
              </a:rPr>
              <a:t>)-</a:t>
            </a:r>
            <a:r>
              <a:rPr lang="en-ZA" sz="3200" dirty="0" err="1">
                <a:solidFill>
                  <a:prstClr val="black"/>
                </a:solidFill>
                <a:latin typeface="Minion-Regular"/>
              </a:rPr>
              <a:t>itemsets</a:t>
            </a:r>
            <a:r>
              <a:rPr lang="en-ZA" sz="3200" dirty="0">
                <a:solidFill>
                  <a:prstClr val="black"/>
                </a:solidFill>
                <a:latin typeface="Minion-Regular"/>
              </a:rPr>
              <a:t>.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Minion-Regular"/>
              </a:rPr>
              <a:t>Such a transaction can be marked or removed from further consideration because subsequent scans of the database for </a:t>
            </a:r>
            <a:r>
              <a:rPr lang="en-ZA" sz="3200" i="1" dirty="0">
                <a:solidFill>
                  <a:prstClr val="black"/>
                </a:solidFill>
                <a:latin typeface="Times-Italic-8r"/>
              </a:rPr>
              <a:t>j</a:t>
            </a:r>
            <a:r>
              <a:rPr lang="en-ZA" sz="3200" dirty="0">
                <a:solidFill>
                  <a:prstClr val="black"/>
                </a:solidFill>
                <a:latin typeface="Minion-Regular"/>
              </a:rPr>
              <a:t>-</a:t>
            </a:r>
            <a:r>
              <a:rPr lang="en-ZA" sz="3200" dirty="0" err="1">
                <a:solidFill>
                  <a:prstClr val="black"/>
                </a:solidFill>
                <a:latin typeface="Minion-Regular"/>
              </a:rPr>
              <a:t>itemsets</a:t>
            </a:r>
            <a:r>
              <a:rPr lang="en-ZA" sz="3200" dirty="0">
                <a:solidFill>
                  <a:prstClr val="black"/>
                </a:solidFill>
                <a:latin typeface="Minion-Regular"/>
              </a:rPr>
              <a:t>, where </a:t>
            </a:r>
            <a:r>
              <a:rPr lang="en-ZA" sz="3200" i="1" dirty="0">
                <a:solidFill>
                  <a:prstClr val="black"/>
                </a:solidFill>
                <a:latin typeface="Times-Italic-8r"/>
              </a:rPr>
              <a:t>j </a:t>
            </a:r>
            <a:r>
              <a:rPr lang="en-ZA" sz="3200" dirty="0">
                <a:solidFill>
                  <a:prstClr val="black"/>
                </a:solidFill>
                <a:latin typeface="cmmi10"/>
              </a:rPr>
              <a:t>&gt; </a:t>
            </a:r>
            <a:r>
              <a:rPr lang="en-ZA" sz="3200" i="1" dirty="0">
                <a:solidFill>
                  <a:prstClr val="black"/>
                </a:solidFill>
                <a:latin typeface="Times-Italic-8r"/>
              </a:rPr>
              <a:t>k</a:t>
            </a:r>
            <a:r>
              <a:rPr lang="en-ZA" sz="3200" dirty="0">
                <a:solidFill>
                  <a:prstClr val="black"/>
                </a:solidFill>
                <a:latin typeface="Minion-Regular"/>
              </a:rPr>
              <a:t>, will not require it.</a:t>
            </a:r>
            <a:endParaRPr lang="en-ZA" sz="3200" dirty="0">
              <a:solidFill>
                <a:prstClr val="black"/>
              </a:solidFill>
              <a:latin typeface="Calibri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41214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699E85BA5754D8CF866EBBE319EB1" ma:contentTypeVersion="10" ma:contentTypeDescription="Create a new document." ma:contentTypeScope="" ma:versionID="18a44769352d7c3a640c2998ffec52b8">
  <xsd:schema xmlns:xsd="http://www.w3.org/2001/XMLSchema" xmlns:xs="http://www.w3.org/2001/XMLSchema" xmlns:p="http://schemas.microsoft.com/office/2006/metadata/properties" xmlns:ns2="0dbf5560-7f34-4578-adde-35f2b64a47a2" xmlns:ns3="00473a82-3e89-4603-8977-db5f84c2a966" targetNamespace="http://schemas.microsoft.com/office/2006/metadata/properties" ma:root="true" ma:fieldsID="0aef365316f679b0b2520dabf6842b76" ns2:_="" ns3:_="">
    <xsd:import namespace="0dbf5560-7f34-4578-adde-35f2b64a47a2"/>
    <xsd:import namespace="00473a82-3e89-4603-8977-db5f84c2a9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bf5560-7f34-4578-adde-35f2b64a47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fa02b4c3-ad89-44e0-9eed-c911eaa683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473a82-3e89-4603-8977-db5f84c2a966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5428cfbf-06a7-420e-b2db-6245dd909ea4}" ma:internalName="TaxCatchAll" ma:showField="CatchAllData" ma:web="00473a82-3e89-4603-8977-db5f84c2a9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bf5560-7f34-4578-adde-35f2b64a47a2">
      <Terms xmlns="http://schemas.microsoft.com/office/infopath/2007/PartnerControls"/>
    </lcf76f155ced4ddcb4097134ff3c332f>
    <TaxCatchAll xmlns="00473a82-3e89-4603-8977-db5f84c2a966" xsi:nil="true"/>
  </documentManagement>
</p:properties>
</file>

<file path=customXml/itemProps1.xml><?xml version="1.0" encoding="utf-8"?>
<ds:datastoreItem xmlns:ds="http://schemas.openxmlformats.org/officeDocument/2006/customXml" ds:itemID="{92F73774-B260-42E1-B549-5DA06722220C}"/>
</file>

<file path=customXml/itemProps2.xml><?xml version="1.0" encoding="utf-8"?>
<ds:datastoreItem xmlns:ds="http://schemas.openxmlformats.org/officeDocument/2006/customXml" ds:itemID="{10FDCAC5-B50F-4397-9DEA-293674DA47DD}"/>
</file>

<file path=customXml/itemProps3.xml><?xml version="1.0" encoding="utf-8"?>
<ds:datastoreItem xmlns:ds="http://schemas.openxmlformats.org/officeDocument/2006/customXml" ds:itemID="{3026A43D-3FF2-47F9-82DA-48840381C85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7487</TotalTime>
  <Words>908</Words>
  <Application>Microsoft Office PowerPoint</Application>
  <PresentationFormat>Widescreen</PresentationFormat>
  <Paragraphs>60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</vt:lpstr>
      <vt:lpstr>AvantGarde Bk BT</vt:lpstr>
      <vt:lpstr>Bebas Neue Bold</vt:lpstr>
      <vt:lpstr>Calibri</vt:lpstr>
      <vt:lpstr>cmmi10</vt:lpstr>
      <vt:lpstr>cmr10</vt:lpstr>
      <vt:lpstr>GillSans-Bold</vt:lpstr>
      <vt:lpstr>Minion-Italic</vt:lpstr>
      <vt:lpstr>Minion-Regular</vt:lpstr>
      <vt:lpstr>Minion-Semibold</vt:lpstr>
      <vt:lpstr>Times-Italic-8r</vt:lpstr>
      <vt:lpstr>TimesNewRoman</vt:lpstr>
      <vt:lpstr>Times-Roman-8r</vt:lpstr>
      <vt:lpstr>Office Theme</vt:lpstr>
      <vt:lpstr>    Business Intelligence G. Mudare </vt:lpstr>
      <vt:lpstr>PowerPoint Presentation</vt:lpstr>
      <vt:lpstr>Market basket analysis </vt:lpstr>
      <vt:lpstr>Market basket analysis</vt:lpstr>
      <vt:lpstr>SOLUTION </vt:lpstr>
      <vt:lpstr>Improving the Efficiency of Apriori</vt:lpstr>
      <vt:lpstr>Hash-based technique</vt:lpstr>
      <vt:lpstr>Hash-based technique</vt:lpstr>
      <vt:lpstr>Transaction reduction</vt:lpstr>
      <vt:lpstr>Partitioning</vt:lpstr>
      <vt:lpstr>Partitioning</vt:lpstr>
      <vt:lpstr>Partitioning</vt:lpstr>
      <vt:lpstr>Sampling</vt:lpstr>
      <vt:lpstr>Counting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Jacobs</dc:creator>
  <cp:lastModifiedBy>Gift T. Mudare</cp:lastModifiedBy>
  <cp:revision>181</cp:revision>
  <cp:lastPrinted>2018-10-19T08:19:46Z</cp:lastPrinted>
  <dcterms:created xsi:type="dcterms:W3CDTF">2017-04-18T07:22:51Z</dcterms:created>
  <dcterms:modified xsi:type="dcterms:W3CDTF">2020-04-08T00:54:17Z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0x010100F45699E85BA5754D8CF866EBBE319EB1</vt:lpwstr>
  </property>
</Properties>
</file>