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6" r:id="rId3"/>
    <p:sldId id="310" r:id="rId4"/>
    <p:sldId id="309" r:id="rId5"/>
    <p:sldId id="307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es J. Welgemoed" initials="AJW" lastIdx="3" clrIdx="0">
    <p:extLst>
      <p:ext uri="{19B8F6BF-5375-455C-9EA6-DF929625EA0E}">
        <p15:presenceInfo xmlns:p15="http://schemas.microsoft.com/office/powerpoint/2012/main" userId="S-1-5-21-2125482180-4073097179-1452864727-1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322F"/>
    <a:srgbClr val="FFD500"/>
    <a:srgbClr val="FF0F21"/>
    <a:srgbClr val="FFE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68430" autoAdjust="0"/>
  </p:normalViewPr>
  <p:slideViewPr>
    <p:cSldViewPr snapToGrid="0">
      <p:cViewPr varScale="1">
        <p:scale>
          <a:sx n="50" d="100"/>
          <a:sy n="50" d="100"/>
        </p:scale>
        <p:origin x="1308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02B5-8E51-42DE-BF35-57E3223CE2FC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5D23A-1BBD-453A-A713-AA220B5C3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0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B8B5-237E-4C41-AC67-45ED2B6F9F05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1402F-95FE-4318-9635-A0FAD1F1B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35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Introduce</a:t>
            </a:r>
            <a:r>
              <a:rPr lang="en-ZA" baseline="0" dirty="0"/>
              <a:t> yourself to the students and also find out there names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Have them give you in 30 seconds a summary of who they are and what there interest in IT is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1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56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92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7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88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0" y="-19878"/>
            <a:ext cx="12203333" cy="6877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1" y="4263886"/>
            <a:ext cx="6728790" cy="1551733"/>
          </a:xfrm>
          <a:solidFill>
            <a:schemeClr val="bg1">
              <a:lumMod val="95000"/>
              <a:alpha val="5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2" y="5861745"/>
            <a:ext cx="6728790" cy="502823"/>
          </a:xfr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79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48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9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5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-1"/>
            <a:ext cx="12192000" cy="6847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556" y="-1496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00" y="65508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0000" y="62460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0226" y="62460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1467" y="62460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70652" y="63658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2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13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5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7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0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0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3161488"/>
            <a:ext cx="10981215" cy="2654131"/>
          </a:xfrm>
          <a:solidFill>
            <a:schemeClr val="bg1">
              <a:lumMod val="95000"/>
              <a:alpha val="78000"/>
            </a:schemeClr>
          </a:solidFill>
        </p:spPr>
        <p:txBody>
          <a:bodyPr>
            <a:normAutofit fontScale="90000"/>
          </a:bodyPr>
          <a:lstStyle/>
          <a:p>
            <a:br>
              <a:rPr lang="en-ZA" sz="5400" dirty="0"/>
            </a:br>
            <a:br>
              <a:rPr lang="en-ZA" sz="5400" dirty="0"/>
            </a:br>
            <a:br>
              <a:rPr lang="en-ZA" sz="5400" dirty="0"/>
            </a:br>
            <a:br>
              <a:rPr lang="en-ZA" sz="4800" dirty="0"/>
            </a:br>
            <a:r>
              <a:rPr lang="en-ZA" sz="4800" dirty="0"/>
              <a:t>Business Intelligence</a:t>
            </a:r>
            <a:br>
              <a:rPr lang="en-ZA" sz="5400" dirty="0"/>
            </a:br>
            <a:r>
              <a:rPr lang="en-ZA" sz="3200" dirty="0"/>
              <a:t>G. Mudare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651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7DDF-21B7-49F5-BB57-834FB07F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000" b="1" dirty="0">
                <a:solidFill>
                  <a:prstClr val="black"/>
                </a:solidFill>
                <a:latin typeface="GillSans-Bold"/>
              </a:rPr>
              <a:t>Data Transformation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2431-20B6-43D9-9320-61AF7D4A7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67201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ZA" sz="2600" dirty="0">
                <a:solidFill>
                  <a:prstClr val="black"/>
                </a:solidFill>
                <a:latin typeface="Calibri" panose="020F0502020204030204"/>
              </a:rPr>
              <a:t>The data are transformed or consolidated into forms appropriate for mining. </a:t>
            </a:r>
          </a:p>
          <a:p>
            <a:pPr lvl="0"/>
            <a:r>
              <a:rPr lang="en-ZA" sz="2600" b="1" dirty="0">
                <a:solidFill>
                  <a:prstClr val="black"/>
                </a:solidFill>
                <a:latin typeface="Minion-Regular"/>
              </a:rPr>
              <a:t>Data transformation can involve 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200" dirty="0">
                <a:solidFill>
                  <a:srgbClr val="FF0000"/>
                </a:solidFill>
                <a:latin typeface="Calibri" panose="020F0502020204030204"/>
              </a:rPr>
              <a:t>Smoothing</a:t>
            </a:r>
            <a:r>
              <a:rPr lang="en-ZA" sz="2200" dirty="0">
                <a:solidFill>
                  <a:prstClr val="black"/>
                </a:solidFill>
                <a:latin typeface="Calibri" panose="020F0502020204030204"/>
              </a:rPr>
              <a:t>, which works to remove noise from the data. binning, regression, and clustering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200" dirty="0">
                <a:solidFill>
                  <a:srgbClr val="FF0000"/>
                </a:solidFill>
                <a:latin typeface="Calibri" panose="020F0502020204030204"/>
              </a:rPr>
              <a:t>Aggregation, </a:t>
            </a:r>
            <a:r>
              <a:rPr lang="en-ZA" sz="2200" dirty="0">
                <a:solidFill>
                  <a:prstClr val="black"/>
                </a:solidFill>
                <a:latin typeface="Calibri" panose="020F0502020204030204"/>
              </a:rPr>
              <a:t>where summary or aggregation operations are applied to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200" dirty="0">
                <a:solidFill>
                  <a:srgbClr val="FF0000"/>
                </a:solidFill>
                <a:latin typeface="Calibri" panose="020F0502020204030204"/>
              </a:rPr>
              <a:t>Generalization </a:t>
            </a:r>
            <a:r>
              <a:rPr lang="en-ZA" sz="2200" dirty="0">
                <a:solidFill>
                  <a:prstClr val="black"/>
                </a:solidFill>
                <a:latin typeface="Calibri" panose="020F0502020204030204"/>
              </a:rPr>
              <a:t>of the data, where low-level or “primitive” (raw) data are replaced by higher-level concepts through the use of concept hierarchies. Eg,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ZA" sz="1900" dirty="0">
                <a:solidFill>
                  <a:prstClr val="black"/>
                </a:solidFill>
                <a:latin typeface="Calibri" panose="020F0502020204030204"/>
              </a:rPr>
              <a:t>categorical attributes, like street, can be generalized to higher-level concepts, like city or country.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ZA" sz="1900" dirty="0">
                <a:solidFill>
                  <a:prstClr val="black"/>
                </a:solidFill>
                <a:latin typeface="Calibri" panose="020F0502020204030204"/>
              </a:rPr>
              <a:t>numerical attributes, like age, may be mapped to higher-level concepts, like </a:t>
            </a:r>
            <a:r>
              <a:rPr lang="en-ZA" sz="1900" dirty="0">
                <a:solidFill>
                  <a:srgbClr val="FF0000"/>
                </a:solidFill>
                <a:latin typeface="Calibri" panose="020F0502020204030204"/>
              </a:rPr>
              <a:t>youth, middle-aged, and senior.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200" dirty="0">
                <a:solidFill>
                  <a:srgbClr val="FF0000"/>
                </a:solidFill>
                <a:latin typeface="Calibri" panose="020F0502020204030204"/>
              </a:rPr>
              <a:t>Normalization</a:t>
            </a:r>
            <a:r>
              <a:rPr lang="en-ZA" sz="2200" dirty="0">
                <a:solidFill>
                  <a:prstClr val="black"/>
                </a:solidFill>
                <a:latin typeface="Calibri" panose="020F0502020204030204"/>
              </a:rPr>
              <a:t>, where the attribute data are scaled so as to fall within a small specified range, such </a:t>
            </a:r>
            <a:r>
              <a:rPr lang="en-ZA" sz="2200" dirty="0">
                <a:solidFill>
                  <a:srgbClr val="FF0000"/>
                </a:solidFill>
                <a:latin typeface="Calibri" panose="020F0502020204030204"/>
              </a:rPr>
              <a:t>1:0 to 1:0, or 0:0 to 1:0.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200" dirty="0">
                <a:solidFill>
                  <a:srgbClr val="FF0000"/>
                </a:solidFill>
                <a:latin typeface="Calibri" panose="020F0502020204030204"/>
              </a:rPr>
              <a:t>Attribute construction </a:t>
            </a:r>
            <a:r>
              <a:rPr lang="en-ZA" sz="2200" dirty="0">
                <a:solidFill>
                  <a:prstClr val="black"/>
                </a:solidFill>
                <a:latin typeface="Calibri" panose="020F0502020204030204"/>
              </a:rPr>
              <a:t>(or </a:t>
            </a:r>
            <a:r>
              <a:rPr lang="en-ZA" sz="2200" i="1" dirty="0">
                <a:solidFill>
                  <a:prstClr val="black"/>
                </a:solidFill>
                <a:latin typeface="Calibri" panose="020F0502020204030204"/>
              </a:rPr>
              <a:t>feature construction</a:t>
            </a:r>
            <a:r>
              <a:rPr lang="en-ZA" sz="2200" dirty="0">
                <a:solidFill>
                  <a:prstClr val="black"/>
                </a:solidFill>
                <a:latin typeface="Calibri" panose="020F0502020204030204"/>
              </a:rPr>
              <a:t>),where new attributes are constructed and added from the given set of attributes to help the mining process.</a:t>
            </a:r>
            <a:endParaRPr lang="en-ZA" sz="2200" dirty="0">
              <a:solidFill>
                <a:srgbClr val="FF0000"/>
              </a:solidFill>
              <a:latin typeface="Calibri" panose="020F0502020204030204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6254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1B1B-9AA4-4C46-9585-A3EE8AC1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Minion-Regular"/>
              </a:rPr>
              <a:t>Normalization and attribute construction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C3C5-71B3-4B4D-9D8C-660FE20E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An attribute is normalized by scaling its values so that they fall within a small specified range, such as 0.0 to 1.0.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Normalization helps prevent attributes with initially large ranges (e.g., </a:t>
            </a:r>
            <a:r>
              <a:rPr lang="en-ZA" i="1" dirty="0">
                <a:solidFill>
                  <a:prstClr val="black"/>
                </a:solidFill>
                <a:latin typeface="Calibri" panose="020F0502020204030204"/>
              </a:rPr>
              <a:t>income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) from outweighing attributes with initially smaller ranges (e.g., binary attributes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966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51EC-E2F5-4C00-AEBE-37B72045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rgbClr val="FF0000"/>
                </a:solidFill>
                <a:latin typeface="Calibri Light" panose="020F0302020204030204"/>
              </a:rPr>
              <a:t>Methods for data normalization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642F-0FAD-4BAC-872B-8E262258A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b="1" dirty="0">
                <a:solidFill>
                  <a:srgbClr val="FF0000"/>
                </a:solidFill>
                <a:latin typeface="Calibri" panose="020F0502020204030204"/>
              </a:rPr>
              <a:t>Min-max normalization</a:t>
            </a:r>
            <a:r>
              <a:rPr lang="en-ZA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performs a linear transformation on the original data.</a:t>
            </a:r>
          </a:p>
          <a:p>
            <a:pPr lvl="0"/>
            <a:r>
              <a:rPr lang="en-ZA" b="1" dirty="0">
                <a:solidFill>
                  <a:srgbClr val="FF0000"/>
                </a:solidFill>
                <a:latin typeface="Calibri" panose="020F0502020204030204"/>
              </a:rPr>
              <a:t>z-score normalization (or zero-mean normalization), 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the values for an attribute, A, are normalized based on the mean and standard deviation of A.</a:t>
            </a:r>
          </a:p>
          <a:p>
            <a:pPr lvl="0"/>
            <a:r>
              <a:rPr lang="en-ZA" b="1" dirty="0">
                <a:solidFill>
                  <a:srgbClr val="FF0000"/>
                </a:solidFill>
                <a:latin typeface="Minion-Semibold"/>
              </a:rPr>
              <a:t>Normalization by decimal scaling: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normalizes by moving the decimal point of values of attribute 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A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.</a:t>
            </a:r>
            <a:endParaRPr lang="en-ZA" b="1" dirty="0">
              <a:solidFill>
                <a:srgbClr val="FF0000"/>
              </a:solidFill>
              <a:latin typeface="Calibri" panose="020F0502020204030204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9330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1F7B-65BD-4E4A-BA63-BED403E8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FF0000"/>
                </a:solidFill>
                <a:latin typeface="Minion-Semibold"/>
              </a:rPr>
              <a:t>Min-max normalization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A983-3248-48D9-900F-569C4D4C9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srgbClr val="FF0000"/>
                </a:solidFill>
                <a:latin typeface="Minion-Semibold"/>
              </a:rPr>
              <a:t>Min-max normalization</a:t>
            </a:r>
            <a:r>
              <a:rPr lang="en-ZA" dirty="0">
                <a:solidFill>
                  <a:prstClr val="black"/>
                </a:solidFill>
                <a:latin typeface="Minion-Semibold"/>
              </a:rPr>
              <a:t>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performs a linear transformation on the original data.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Suppose that </a:t>
            </a:r>
            <a:r>
              <a:rPr lang="en-ZA" i="1" dirty="0" err="1">
                <a:solidFill>
                  <a:prstClr val="black"/>
                </a:solidFill>
                <a:latin typeface="Times-Italic-8r"/>
              </a:rPr>
              <a:t>min</a:t>
            </a:r>
            <a:r>
              <a:rPr lang="en-ZA" i="1" baseline="-25000" dirty="0" err="1">
                <a:solidFill>
                  <a:prstClr val="black"/>
                </a:solidFill>
                <a:latin typeface="Times-Italic-8r"/>
              </a:rPr>
              <a:t>A</a:t>
            </a:r>
            <a:r>
              <a:rPr lang="en-ZA" sz="2400" i="1" dirty="0">
                <a:solidFill>
                  <a:prstClr val="black"/>
                </a:solidFill>
                <a:latin typeface="Times-Italic-8r"/>
              </a:rPr>
              <a:t>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and </a:t>
            </a:r>
            <a:r>
              <a:rPr lang="en-ZA" i="1" dirty="0" err="1">
                <a:solidFill>
                  <a:prstClr val="black"/>
                </a:solidFill>
                <a:latin typeface="Times-Italic-8r"/>
              </a:rPr>
              <a:t>max</a:t>
            </a:r>
            <a:r>
              <a:rPr lang="en-ZA" i="1" baseline="-25000" dirty="0" err="1">
                <a:solidFill>
                  <a:prstClr val="black"/>
                </a:solidFill>
                <a:latin typeface="Times-Italic-8r"/>
              </a:rPr>
              <a:t>A</a:t>
            </a:r>
            <a:r>
              <a:rPr lang="en-ZA" i="1" baseline="-25000" dirty="0">
                <a:solidFill>
                  <a:prstClr val="black"/>
                </a:solidFill>
                <a:latin typeface="Times-Italic-8r"/>
              </a:rPr>
              <a:t>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are the minimum and maximum values of an attribute, 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A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.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Min-max normalization maps a value, 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v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, of 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A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to 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v</a:t>
            </a:r>
            <a:r>
              <a:rPr lang="en-ZA" sz="1600" dirty="0">
                <a:solidFill>
                  <a:prstClr val="black"/>
                </a:solidFill>
                <a:latin typeface="cmsy10"/>
              </a:rPr>
              <a:t>0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in the range </a:t>
            </a:r>
            <a:r>
              <a:rPr lang="en-ZA" dirty="0">
                <a:solidFill>
                  <a:prstClr val="black"/>
                </a:solidFill>
                <a:latin typeface="cmr10"/>
              </a:rPr>
              <a:t>[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new </a:t>
            </a:r>
            <a:r>
              <a:rPr lang="en-ZA" i="1" dirty="0" err="1">
                <a:solidFill>
                  <a:srgbClr val="FF0000"/>
                </a:solidFill>
                <a:latin typeface="Times-Italic-8r"/>
              </a:rPr>
              <a:t>min</a:t>
            </a:r>
            <a:r>
              <a:rPr lang="en-ZA" sz="800" i="1" dirty="0" err="1">
                <a:solidFill>
                  <a:srgbClr val="FF0000"/>
                </a:solidFill>
                <a:latin typeface="Times-Italic-8r"/>
              </a:rPr>
              <a:t>A</a:t>
            </a:r>
            <a:r>
              <a:rPr lang="en-ZA" dirty="0" err="1">
                <a:solidFill>
                  <a:srgbClr val="FF0000"/>
                </a:solidFill>
                <a:latin typeface="cmmi10"/>
              </a:rPr>
              <a:t>;</a:t>
            </a:r>
            <a:r>
              <a:rPr lang="en-ZA" i="1" dirty="0" err="1">
                <a:solidFill>
                  <a:srgbClr val="FF0000"/>
                </a:solidFill>
                <a:latin typeface="Times-Italic-8r"/>
              </a:rPr>
              <a:t>new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 </a:t>
            </a:r>
            <a:r>
              <a:rPr lang="en-ZA" i="1" dirty="0" err="1">
                <a:solidFill>
                  <a:srgbClr val="FF0000"/>
                </a:solidFill>
                <a:latin typeface="Times-Italic-8r"/>
              </a:rPr>
              <a:t>max</a:t>
            </a:r>
            <a:r>
              <a:rPr lang="en-ZA" sz="800" i="1" dirty="0" err="1">
                <a:solidFill>
                  <a:srgbClr val="FF0000"/>
                </a:solidFill>
                <a:latin typeface="Times-Italic-8r"/>
              </a:rPr>
              <a:t>A</a:t>
            </a:r>
            <a:r>
              <a:rPr lang="en-ZA" dirty="0">
                <a:solidFill>
                  <a:srgbClr val="FF0000"/>
                </a:solidFill>
                <a:latin typeface="cmr10"/>
              </a:rPr>
              <a:t>]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by computing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08026-6AE7-4ABA-8A7D-2F6BEF0AF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586" y="4535142"/>
            <a:ext cx="8845473" cy="9247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E37BE5-74CC-4166-B96C-403A06B25C3A}"/>
              </a:ext>
            </a:extLst>
          </p:cNvPr>
          <p:cNvSpPr/>
          <p:nvPr/>
        </p:nvSpPr>
        <p:spPr>
          <a:xfrm>
            <a:off x="838200" y="5538768"/>
            <a:ext cx="104966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Min-max normalization preserves the relationships among the original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 values.</a:t>
            </a:r>
          </a:p>
        </p:txBody>
      </p:sp>
    </p:spTree>
    <p:extLst>
      <p:ext uri="{BB962C8B-B14F-4D97-AF65-F5344CB8AC3E}">
        <p14:creationId xmlns:p14="http://schemas.microsoft.com/office/powerpoint/2010/main" val="351802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ED3E-1340-4524-8699-0597F510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000" b="1" dirty="0">
                <a:solidFill>
                  <a:prstClr val="black"/>
                </a:solidFill>
                <a:latin typeface="Calibri Light" panose="020F0302020204030204"/>
              </a:rPr>
              <a:t>Min-max normalization.</a:t>
            </a:r>
            <a:br>
              <a:rPr lang="en-ZA" sz="4000" b="1" dirty="0">
                <a:solidFill>
                  <a:prstClr val="black"/>
                </a:solidFill>
                <a:latin typeface="Calibri Light" panose="020F0302020204030204"/>
              </a:rPr>
            </a:br>
            <a:r>
              <a:rPr lang="en-ZA" sz="3200" b="1" dirty="0">
                <a:solidFill>
                  <a:srgbClr val="FF0000"/>
                </a:solidFill>
                <a:latin typeface="Calibri Light" panose="020F0302020204030204"/>
              </a:rPr>
              <a:t>Book example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0603-76DC-4975-9FF9-C2E4C8E61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429"/>
            <a:ext cx="10515600" cy="4351338"/>
          </a:xfrm>
        </p:spPr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Suppose that the minimum and maximum values for the attribute income are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 $12,000 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and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$98,000, 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respectively. We would like to map </a:t>
            </a:r>
            <a:r>
              <a:rPr lang="en-ZA" i="1" dirty="0">
                <a:solidFill>
                  <a:prstClr val="black"/>
                </a:solidFill>
                <a:latin typeface="Calibri" panose="020F0502020204030204"/>
              </a:rPr>
              <a:t>income 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to the range [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0.0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;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1.0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].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By min-max normalization, a value of $73,600 for income is transformed to:</a:t>
            </a:r>
          </a:p>
          <a:p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2D375-0138-470A-9DAE-5A4C56C0E13C}"/>
              </a:ext>
            </a:extLst>
          </p:cNvPr>
          <p:cNvSpPr/>
          <p:nvPr/>
        </p:nvSpPr>
        <p:spPr>
          <a:xfrm>
            <a:off x="3332728" y="3471066"/>
            <a:ext cx="2865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From the </a:t>
            </a:r>
            <a:r>
              <a:rPr kumimoji="0" lang="en-ZA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formular</a:t>
            </a:r>
            <a:endParaRPr kumimoji="0" lang="en-ZA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D79C9-E32A-47A4-B749-D1280D2D1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005" y="3994286"/>
            <a:ext cx="6324600" cy="695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A6DF59-D8DE-42E8-8E94-5AFDB3B92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803" y="4745398"/>
            <a:ext cx="5747004" cy="6431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3CFA7C-ABBA-46A7-ABA4-322EA5E8B506}"/>
              </a:ext>
            </a:extLst>
          </p:cNvPr>
          <p:cNvSpPr/>
          <p:nvPr/>
        </p:nvSpPr>
        <p:spPr>
          <a:xfrm>
            <a:off x="2493988" y="5212831"/>
            <a:ext cx="3879973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new_min</a:t>
            </a:r>
            <a:r>
              <a:rPr kumimoji="0" lang="en-ZA" sz="2800" b="1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</a:t>
            </a:r>
            <a:r>
              <a:rPr kumimoji="0" lang="en-ZA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= 0.0   and </a:t>
            </a:r>
            <a:r>
              <a:rPr kumimoji="0" lang="en-ZA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new_max</a:t>
            </a:r>
            <a:r>
              <a:rPr kumimoji="0" lang="en-ZA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</a:t>
            </a:r>
            <a:r>
              <a:rPr kumimoji="0" lang="en-ZA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= 1.0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253D9-5089-48CE-8ACD-2ECBE81B580F}"/>
              </a:ext>
            </a:extLst>
          </p:cNvPr>
          <p:cNvSpPr/>
          <p:nvPr/>
        </p:nvSpPr>
        <p:spPr>
          <a:xfrm>
            <a:off x="2425778" y="5710934"/>
            <a:ext cx="736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V’  =</a:t>
            </a:r>
            <a:endParaRPr kumimoji="0" lang="en-Z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9661FF-B423-461D-A45A-B2AEE4727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728" y="5678031"/>
            <a:ext cx="7482140" cy="7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9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EFA4-55FC-4D1E-B7D6-18B9A036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Calibri Light" panose="020F0302020204030204"/>
              </a:rPr>
              <a:t>z-score normalization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9ED1-1448-43EC-8AE4-CE748CCB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In </a:t>
            </a:r>
            <a:r>
              <a:rPr lang="en-ZA" dirty="0">
                <a:solidFill>
                  <a:prstClr val="black"/>
                </a:solidFill>
                <a:latin typeface="Minion-Semibold"/>
              </a:rPr>
              <a:t>z-score normalization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(or </a:t>
            </a:r>
            <a:r>
              <a:rPr lang="en-ZA" i="1" dirty="0">
                <a:solidFill>
                  <a:prstClr val="black"/>
                </a:solidFill>
                <a:latin typeface="Minion-Italic"/>
              </a:rPr>
              <a:t>zero-mean normalization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), the values for an attribute, 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A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, are normalized based on the mean and standard deviation of 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A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. A value, 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v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, of 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A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is normalized to 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v</a:t>
            </a:r>
            <a:r>
              <a:rPr lang="en-ZA" sz="800" dirty="0">
                <a:solidFill>
                  <a:prstClr val="black"/>
                </a:solidFill>
                <a:latin typeface="cmsy10"/>
              </a:rPr>
              <a:t>0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by computing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5076A-9B34-49CC-862A-A9D8F6DF7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968" y="3221106"/>
            <a:ext cx="2648572" cy="14198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33067A-3BB3-40F7-A1AA-4FFD14252759}"/>
              </a:ext>
            </a:extLst>
          </p:cNvPr>
          <p:cNvSpPr/>
          <p:nvPr/>
        </p:nvSpPr>
        <p:spPr>
          <a:xfrm>
            <a:off x="1726423" y="4518020"/>
            <a:ext cx="715144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where </a:t>
            </a:r>
            <a:r>
              <a:rPr kumimoji="0" lang="en-ZA" sz="20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A’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and </a:t>
            </a:r>
            <a:r>
              <a:rPr kumimoji="0" lang="en-ZA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</a:t>
            </a:r>
            <a:r>
              <a:rPr kumimoji="0" lang="en-ZA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</a:t>
            </a:r>
            <a:r>
              <a:rPr kumimoji="0" lang="en-ZA" sz="20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are the mean and standard deviation,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respectively, of attribute </a:t>
            </a:r>
            <a:r>
              <a:rPr kumimoji="0" lang="en-ZA" sz="20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. This method of normalization is useful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when the actual minimum and maximum of attribute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 are unknown, or when there are outliers that dominate the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min-max normalization.</a:t>
            </a:r>
          </a:p>
        </p:txBody>
      </p:sp>
    </p:spTree>
    <p:extLst>
      <p:ext uri="{BB962C8B-B14F-4D97-AF65-F5344CB8AC3E}">
        <p14:creationId xmlns:p14="http://schemas.microsoft.com/office/powerpoint/2010/main" val="173261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F17B-3B2D-4A36-953A-5E4C6869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000" b="1" dirty="0">
                <a:solidFill>
                  <a:prstClr val="black"/>
                </a:solidFill>
                <a:latin typeface="Calibri Light" panose="020F0302020204030204"/>
              </a:rPr>
              <a:t>Example z-score normalization</a:t>
            </a:r>
            <a:br>
              <a:rPr lang="en-ZA" sz="4000" b="1" dirty="0">
                <a:solidFill>
                  <a:prstClr val="black"/>
                </a:solidFill>
                <a:latin typeface="Calibri Light" panose="020F0302020204030204"/>
              </a:rPr>
            </a:br>
            <a:r>
              <a:rPr lang="en-ZA" sz="3200" b="1" dirty="0">
                <a:solidFill>
                  <a:srgbClr val="FF0000"/>
                </a:solidFill>
                <a:latin typeface="Calibri Light" panose="020F0302020204030204"/>
              </a:rPr>
              <a:t>Book example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7284-BE60-476A-8D49-A6D3BFCCE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215"/>
            <a:ext cx="10515600" cy="4351338"/>
          </a:xfrm>
        </p:spPr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Suppose that the mean and standard deviation of the values for the attribute </a:t>
            </a:r>
            <a:r>
              <a:rPr lang="en-ZA" i="1" dirty="0">
                <a:solidFill>
                  <a:prstClr val="black"/>
                </a:solidFill>
                <a:latin typeface="Minion-Italic"/>
              </a:rPr>
              <a:t>income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are $54,000 and $16,000, respectively.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With z-score normalization, a value of $73,600 for </a:t>
            </a:r>
            <a:r>
              <a:rPr lang="en-ZA" i="1" dirty="0">
                <a:solidFill>
                  <a:prstClr val="black"/>
                </a:solidFill>
                <a:latin typeface="Minion-Italic"/>
              </a:rPr>
              <a:t>income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is transformed to</a:t>
            </a:r>
          </a:p>
          <a:p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F7175-910C-4487-BF31-5D8AAB3E2EA7}"/>
              </a:ext>
            </a:extLst>
          </p:cNvPr>
          <p:cNvSpPr/>
          <p:nvPr/>
        </p:nvSpPr>
        <p:spPr>
          <a:xfrm>
            <a:off x="1471383" y="3189017"/>
            <a:ext cx="297177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ZA" sz="2800" dirty="0">
                <a:solidFill>
                  <a:srgbClr val="FF0000"/>
                </a:solidFill>
                <a:latin typeface="Minion-Regular"/>
              </a:rPr>
              <a:t>From the </a:t>
            </a:r>
            <a:r>
              <a:rPr lang="en-ZA" sz="2800" dirty="0" err="1">
                <a:solidFill>
                  <a:srgbClr val="FF0000"/>
                </a:solidFill>
                <a:latin typeface="Minion-Regular"/>
              </a:rPr>
              <a:t>fomular</a:t>
            </a:r>
            <a:endParaRPr lang="en-ZA" sz="2800" dirty="0">
              <a:solidFill>
                <a:srgbClr val="FF0000"/>
              </a:solidFill>
              <a:latin typeface="Minion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1D1D8-0D11-41F2-AE9D-49EC0E7FA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693" y="3614105"/>
            <a:ext cx="2651990" cy="1420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CFBFAF-AA42-4AE4-9F55-CF19852C0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764" y="3429000"/>
            <a:ext cx="5075313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35952-8858-419F-8716-529AB9202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317" y="5157116"/>
            <a:ext cx="5998724" cy="10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67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8F47-F959-4DCF-8755-7B09EB47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Minion-Semibold"/>
              </a:rPr>
              <a:t>Normalization by decimal scaling</a:t>
            </a:r>
            <a:endParaRPr lang="en-Z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1B065-EFBC-4A6E-A260-E2F1D9131B65}"/>
              </a:ext>
            </a:extLst>
          </p:cNvPr>
          <p:cNvSpPr txBox="1">
            <a:spLocks/>
          </p:cNvSpPr>
          <p:nvPr/>
        </p:nvSpPr>
        <p:spPr>
          <a:xfrm>
            <a:off x="815999" y="16396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Normalization by decimal scaling normalizes by moving the decimal point of values of attribute A.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number of decimal points moved depends on the maximum absolute value of A.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value, v, of A is normalized to v0 by computing</a:t>
            </a:r>
            <a:endParaRPr kumimoji="0" lang="en-ZA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C9AAA-BF83-48AC-BF3A-08E67EF6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44" y="4143786"/>
            <a:ext cx="1874770" cy="1074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538ADE-6F4C-4533-ADBA-41C58E243D1A}"/>
              </a:ext>
            </a:extLst>
          </p:cNvPr>
          <p:cNvSpPr/>
          <p:nvPr/>
        </p:nvSpPr>
        <p:spPr>
          <a:xfrm>
            <a:off x="2828343" y="5343059"/>
            <a:ext cx="8217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where </a:t>
            </a:r>
            <a:r>
              <a:rPr kumimoji="0" lang="en-ZA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Italic-8r"/>
              </a:rPr>
              <a:t>j 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is the smallest integer such that </a:t>
            </a:r>
            <a:r>
              <a:rPr kumimoji="0" lang="en-ZA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Italic-8r"/>
              </a:rPr>
              <a:t>Max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</a:rPr>
              <a:t>(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sy10"/>
              </a:rPr>
              <a:t>|</a:t>
            </a:r>
            <a:r>
              <a:rPr kumimoji="0" lang="en-ZA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Italic-8r"/>
              </a:rPr>
              <a:t>v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sy10"/>
              </a:rPr>
              <a:t>0|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</a:rPr>
              <a:t>) 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</a:rPr>
              <a:t>&lt; 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-8r"/>
              </a:rPr>
              <a:t>1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.</a:t>
            </a:r>
            <a:endParaRPr kumimoji="0" lang="en-ZA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33443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B99F-1336-4048-9D6D-8D6CB4CB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Minion-Semibold"/>
              </a:rPr>
              <a:t>Decimal scaling</a:t>
            </a:r>
            <a:br>
              <a:rPr lang="en-ZA" b="1" dirty="0">
                <a:solidFill>
                  <a:prstClr val="black"/>
                </a:solidFill>
                <a:latin typeface="GillSans-Bold"/>
              </a:rPr>
            </a:br>
            <a:r>
              <a:rPr lang="en-ZA" dirty="0">
                <a:solidFill>
                  <a:srgbClr val="FF0000"/>
                </a:solidFill>
                <a:latin typeface="GillSans-Bold"/>
              </a:rPr>
              <a:t>Book Example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68B1-A82F-41CC-97E7-00CDA86F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Suppose that the recorded values of 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A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range from -</a:t>
            </a:r>
            <a:r>
              <a:rPr lang="en-ZA" dirty="0">
                <a:solidFill>
                  <a:prstClr val="black"/>
                </a:solidFill>
                <a:latin typeface="Times-Roman-8r"/>
              </a:rPr>
              <a:t>986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to 917. The Maximum absolute value of 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A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is 986.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To normalize by decimal </a:t>
            </a:r>
            <a:r>
              <a:rPr lang="en-ZA" dirty="0" err="1">
                <a:solidFill>
                  <a:prstClr val="black"/>
                </a:solidFill>
                <a:latin typeface="Calibri" panose="020F0502020204030204"/>
              </a:rPr>
              <a:t>scaling,we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 therefore divide each value by 1,000 (i.e., </a:t>
            </a:r>
            <a:r>
              <a:rPr lang="en-ZA" i="1" dirty="0">
                <a:solidFill>
                  <a:prstClr val="black"/>
                </a:solidFill>
                <a:latin typeface="Calibri" panose="020F0502020204030204"/>
              </a:rPr>
              <a:t>j 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= 3) so that -986 normalizes to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-0.986 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and 917 normalizes to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0,917.</a:t>
            </a:r>
          </a:p>
          <a:p>
            <a:pPr marL="0" lvl="0" indent="0">
              <a:buNone/>
            </a:pPr>
            <a:endParaRPr lang="en-ZA" dirty="0">
              <a:solidFill>
                <a:srgbClr val="FF0000"/>
              </a:solidFill>
              <a:latin typeface="Calibri" panose="020F0502020204030204"/>
            </a:endParaRPr>
          </a:p>
          <a:p>
            <a:pPr lvl="0"/>
            <a:endParaRPr lang="en-ZA" dirty="0">
              <a:solidFill>
                <a:prstClr val="black"/>
              </a:solidFill>
              <a:latin typeface="Minion-Regular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792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92C7-A033-43DD-9502-AA7DF2DB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Try These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8CF6-6D05-44DF-AABB-CF5FE567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442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0216-4F6C-4E5F-B7F9-358D8C7B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359025"/>
            <a:ext cx="10515600" cy="1622425"/>
          </a:xfrm>
        </p:spPr>
        <p:txBody>
          <a:bodyPr>
            <a:normAutofit/>
          </a:bodyPr>
          <a:lstStyle/>
          <a:p>
            <a:r>
              <a:rPr lang="en-ZA" sz="6000" dirty="0">
                <a:solidFill>
                  <a:prstClr val="black"/>
                </a:solidFill>
                <a:latin typeface="Minion-Regular"/>
                <a:ea typeface="+mj-ea"/>
                <a:cs typeface="+mj-cs"/>
              </a:rPr>
              <a:t>Forms Of Data Pre-processing</a:t>
            </a:r>
            <a:endParaRPr lang="en-ZA" sz="6000" dirty="0"/>
          </a:p>
        </p:txBody>
      </p:sp>
    </p:spTree>
    <p:extLst>
      <p:ext uri="{BB962C8B-B14F-4D97-AF65-F5344CB8AC3E}">
        <p14:creationId xmlns:p14="http://schemas.microsoft.com/office/powerpoint/2010/main" val="2029185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2F60-4878-4949-9F50-54640EB8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5DAE9-AB43-4AC3-98F9-8E7ECC9F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9183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4B93-0800-4A52-92AD-C726D46F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DB15-2183-4C98-B330-E46FF3BF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68309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14C6-1C3B-48CD-805C-F034B316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C168-F189-4CA1-A2E2-76A76F15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8020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4A37-2003-410A-A949-3793493E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286A9-19B5-409D-9725-22461C67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971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4822-A9DA-4D8A-B36C-CB0D9235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6C44-F6EF-4A8A-B834-A621D404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67238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664C-3DA0-4959-B7A9-1083A01B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B123-457C-4312-9109-D268C840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6747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C759-1AE1-48A8-B1FA-3BF1E9FC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2121-0CA2-47B4-B8BE-7722C27C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1085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5799-5039-401A-9E20-31D09C84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lvl="0" indent="-228600">
              <a:spcBef>
                <a:spcPts val="1000"/>
              </a:spcBef>
            </a:pPr>
            <a:r>
              <a:rPr lang="en-ZA" sz="6000" dirty="0">
                <a:solidFill>
                  <a:prstClr val="black"/>
                </a:solidFill>
                <a:latin typeface="Minion-Regular"/>
                <a:ea typeface="+mn-ea"/>
                <a:cs typeface="+mn-cs"/>
              </a:rPr>
              <a:t>Forms Of Data Pre-processing</a:t>
            </a:r>
            <a:br>
              <a:rPr lang="en-ZA" sz="6000" dirty="0">
                <a:solidFill>
                  <a:prstClr val="black"/>
                </a:solidFill>
                <a:latin typeface="AvantGarde Bk BT" panose="020B0402020202020204" pitchFamily="34" charset="0"/>
                <a:ea typeface="+mn-ea"/>
                <a:cs typeface="+mn-cs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CAFB-7728-4491-AE74-8ADC49197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ZA" sz="2600" dirty="0">
                <a:solidFill>
                  <a:srgbClr val="FF0000"/>
                </a:solidFill>
                <a:latin typeface="Arial" panose="020B0604020202020204" pitchFamily="34" charset="0"/>
              </a:rPr>
              <a:t>Data cleaning </a:t>
            </a:r>
            <a:r>
              <a:rPr lang="en-ZA" sz="2600" dirty="0">
                <a:solidFill>
                  <a:srgbClr val="000000"/>
                </a:solidFill>
                <a:latin typeface="Arial" panose="020B0604020202020204" pitchFamily="34" charset="0"/>
              </a:rPr>
              <a:t>:Handle Missing values, noise, and inconsistencies that  contribute to inaccurate data.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sz="2600" dirty="0">
                <a:solidFill>
                  <a:srgbClr val="FF0000"/>
                </a:solidFill>
                <a:latin typeface="Arial" panose="020B0604020202020204" pitchFamily="34" charset="0"/>
              </a:rPr>
              <a:t>Data integration </a:t>
            </a:r>
            <a:r>
              <a:rPr lang="en-ZA" sz="2600" dirty="0">
                <a:solidFill>
                  <a:srgbClr val="000000"/>
                </a:solidFill>
                <a:latin typeface="Arial" panose="020B0604020202020204" pitchFamily="34" charset="0"/>
              </a:rPr>
              <a:t>: combines data from multiple sources into a coherent data store (</a:t>
            </a:r>
            <a:r>
              <a:rPr lang="en-ZA" sz="2600" dirty="0">
                <a:solidFill>
                  <a:prstClr val="black"/>
                </a:solidFill>
                <a:latin typeface="Arial" panose="020B0604020202020204" pitchFamily="34" charset="0"/>
              </a:rPr>
              <a:t>data warehousing)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sz="2600" dirty="0">
                <a:solidFill>
                  <a:srgbClr val="FF0000"/>
                </a:solidFill>
                <a:latin typeface="Arial" panose="020B0604020202020204" pitchFamily="34" charset="0"/>
              </a:rPr>
              <a:t>Data transformation : </a:t>
            </a:r>
            <a:r>
              <a:rPr lang="en-ZA" sz="2600" dirty="0">
                <a:solidFill>
                  <a:srgbClr val="000000"/>
                </a:solidFill>
                <a:latin typeface="Arial" panose="020B0604020202020204" pitchFamily="34" charset="0"/>
              </a:rPr>
              <a:t>data are transformed or consolidated into forms appropriate for mining.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sz="2600" dirty="0">
                <a:solidFill>
                  <a:srgbClr val="FF0000"/>
                </a:solidFill>
                <a:latin typeface="Arial" panose="020B0604020202020204" pitchFamily="34" charset="0"/>
              </a:rPr>
              <a:t>Data reduction </a:t>
            </a:r>
            <a:r>
              <a:rPr lang="en-ZA" sz="2600" dirty="0">
                <a:solidFill>
                  <a:srgbClr val="000000"/>
                </a:solidFill>
                <a:latin typeface="Arial" panose="020B0604020202020204" pitchFamily="34" charset="0"/>
              </a:rPr>
              <a:t>Data reduction obtains a reduced representation of the data set that is much smaller in volume, yet produces the same (or almost the same) analytical results.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sz="2600" dirty="0">
                <a:solidFill>
                  <a:srgbClr val="FF0000"/>
                </a:solidFill>
                <a:latin typeface="Arial" panose="020B0604020202020204" pitchFamily="34" charset="0"/>
              </a:rPr>
              <a:t>Discretization : </a:t>
            </a:r>
            <a:r>
              <a:rPr lang="en-ZA" sz="2600" dirty="0">
                <a:solidFill>
                  <a:srgbClr val="000000"/>
                </a:solidFill>
                <a:latin typeface="Arial" panose="020B0604020202020204" pitchFamily="34" charset="0"/>
              </a:rPr>
              <a:t>to reduce the number of values for a given continuous attribute by dividing the range of the attribute into intervals.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sz="2600" dirty="0">
                <a:solidFill>
                  <a:srgbClr val="FF0000"/>
                </a:solidFill>
                <a:latin typeface="Arial" panose="020B0604020202020204" pitchFamily="34" charset="0"/>
              </a:rPr>
              <a:t>Concept hierarchy generation: 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reduces the data by collecting and replacing low-level concepts (such as numerical values for the attribute </a:t>
            </a:r>
            <a:r>
              <a:rPr lang="en-ZA" sz="2600" i="1" dirty="0">
                <a:solidFill>
                  <a:prstClr val="black"/>
                </a:solidFill>
                <a:latin typeface="Minion-Italic"/>
              </a:rPr>
              <a:t>age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) with higher-level concepts (such as </a:t>
            </a:r>
            <a:r>
              <a:rPr lang="en-ZA" sz="2600" i="1" dirty="0">
                <a:solidFill>
                  <a:prstClr val="black"/>
                </a:solidFill>
                <a:latin typeface="Minion-Italic"/>
              </a:rPr>
              <a:t>youth, middle-aged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, or </a:t>
            </a:r>
            <a:r>
              <a:rPr lang="en-ZA" sz="2600" i="1" dirty="0">
                <a:solidFill>
                  <a:prstClr val="black"/>
                </a:solidFill>
                <a:latin typeface="Minion-Italic"/>
              </a:rPr>
              <a:t>senior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).</a:t>
            </a:r>
            <a:endParaRPr lang="en-ZA" sz="2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573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7EAC-6D1F-4EF5-85C9-B214F255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6000" b="1" dirty="0">
                <a:solidFill>
                  <a:srgbClr val="FF0000"/>
                </a:solidFill>
                <a:latin typeface="Calibri" panose="020F0502020204030204" pitchFamily="34" charset="0"/>
              </a:rPr>
              <a:t>Data Cleaning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343D-C124-4583-BD88-586FCEBA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Data cleaning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(or data cleansing) routines attempt to fill in missing values, smooth out noise while identifying outliers, and correct inconsistencies in the data.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Steps in data cleaning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discrepancy detection.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i="1" dirty="0">
                <a:solidFill>
                  <a:prstClr val="black"/>
                </a:solidFill>
                <a:latin typeface="Calibri" panose="020F0502020204030204"/>
              </a:rPr>
              <a:t>data transformation</a:t>
            </a:r>
            <a:endParaRPr lang="en-ZA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377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CE6C-EDC8-4148-8F45-A9869A8A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sz="5400" b="1" dirty="0">
                <a:solidFill>
                  <a:srgbClr val="FF0000"/>
                </a:solidFill>
                <a:latin typeface="Calibri" panose="020F0502020204030204" pitchFamily="34" charset="0"/>
              </a:rPr>
              <a:t>Data Cleaning</a:t>
            </a:r>
            <a:br>
              <a:rPr lang="en-ZA" sz="4000" i="1" dirty="0">
                <a:solidFill>
                  <a:prstClr val="black"/>
                </a:solidFill>
                <a:latin typeface="Minion-Italic"/>
              </a:rPr>
            </a:br>
            <a:r>
              <a:rPr lang="en-ZA" sz="4000" i="1" dirty="0">
                <a:solidFill>
                  <a:prstClr val="black"/>
                </a:solidFill>
                <a:latin typeface="Minion-Italic"/>
              </a:rPr>
              <a:t>Discrepancy detection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9EC0-89FB-4624-9533-BCB73BED7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Discrepancies can be caused by several factors: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data entry forms that have many optional fields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deliberate errors (e.g., respondents not wanting to divulge information about themselves),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data decay (e.g., outdated addresses)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inconsistent data representations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inconsistent use of codes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Errors in instrumentation devices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system errors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inconsistencies due to data integration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550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6FDA-238F-4BCD-B372-68A1D3C5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Calibri Light" panose="020F0302020204030204"/>
              </a:rPr>
              <a:t>Tools that can aid in discrepancy</a:t>
            </a:r>
            <a:br>
              <a:rPr lang="en-ZA" b="1" dirty="0">
                <a:solidFill>
                  <a:prstClr val="black"/>
                </a:solidFill>
                <a:latin typeface="Calibri Light" panose="020F0302020204030204"/>
              </a:rPr>
            </a:br>
            <a:r>
              <a:rPr lang="en-ZA" b="1" dirty="0">
                <a:solidFill>
                  <a:prstClr val="black"/>
                </a:solidFill>
                <a:latin typeface="Calibri Light" panose="020F0302020204030204"/>
              </a:rPr>
              <a:t>detection.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9B86-41FE-4AB9-8CA1-45FC427CF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srgbClr val="FF0000"/>
                </a:solidFill>
                <a:latin typeface="Minion-Semibold"/>
              </a:rPr>
              <a:t>Data</a:t>
            </a:r>
            <a:r>
              <a:rPr lang="en-ZA" dirty="0">
                <a:solidFill>
                  <a:prstClr val="black"/>
                </a:solidFill>
                <a:latin typeface="Minion-Semibold"/>
              </a:rPr>
              <a:t> </a:t>
            </a:r>
            <a:r>
              <a:rPr lang="en-ZA" dirty="0">
                <a:solidFill>
                  <a:srgbClr val="FF0000"/>
                </a:solidFill>
                <a:latin typeface="Minion-Semibold"/>
              </a:rPr>
              <a:t>scrubbing tools: </a:t>
            </a:r>
            <a:r>
              <a:rPr lang="en-ZA" dirty="0">
                <a:solidFill>
                  <a:prstClr val="black"/>
                </a:solidFill>
                <a:latin typeface="Minion-Semibold"/>
              </a:rPr>
              <a:t>use simple domain knowledge (e.g., knowledge of postal addresses, and spell-checking) to detect errors and make corrections in the data.</a:t>
            </a:r>
          </a:p>
          <a:p>
            <a:pPr lvl="0"/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Data auditing tools: 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find discrepancies by analysing the data to discover rules and relationships, and detecting data that violate such conditions</a:t>
            </a:r>
          </a:p>
          <a:p>
            <a:pPr lvl="0"/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Data mining tools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. :employ statistical analysis to find correlations, or clustering to identify outliers.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Some data inconsistencies may be corrected manually using external references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5443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0291-958A-4CCA-82FA-991476CD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sz="5400" b="1" dirty="0">
                <a:solidFill>
                  <a:srgbClr val="FF0000"/>
                </a:solidFill>
                <a:latin typeface="Calibri" panose="020F0502020204030204" pitchFamily="34" charset="0"/>
              </a:rPr>
              <a:t>Data Cleaning</a:t>
            </a:r>
            <a:br>
              <a:rPr lang="en-ZA" sz="4000" i="1" dirty="0">
                <a:solidFill>
                  <a:prstClr val="black"/>
                </a:solidFill>
                <a:latin typeface="Minion-Italic"/>
              </a:rPr>
            </a:br>
            <a:r>
              <a:rPr lang="en-ZA" sz="4000" i="1" dirty="0">
                <a:solidFill>
                  <a:prstClr val="black"/>
                </a:solidFill>
                <a:latin typeface="Minion-Italic"/>
              </a:rPr>
              <a:t>Data transformations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5449-4D0D-4331-8982-263985FF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Once we find discrepancies, we need to define and apply (a series of) transformations to correct them.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Commercial tools can assist in the data transformation step.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ETL (extraction/transformation/loading) tools allow users to specify transforms through a graphical user interface (GUI).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725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3628-627C-4255-8DA5-AA4B601C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Minion-Regular"/>
              </a:rPr>
              <a:t>Forms of data pre-processing</a:t>
            </a:r>
            <a:br>
              <a:rPr lang="en-ZA" dirty="0">
                <a:solidFill>
                  <a:prstClr val="black"/>
                </a:solidFill>
                <a:latin typeface="Minion-Regular"/>
              </a:rPr>
            </a:br>
            <a:r>
              <a:rPr lang="en-ZA" b="1" dirty="0">
                <a:solidFill>
                  <a:srgbClr val="FF0000"/>
                </a:solidFill>
                <a:latin typeface="Calibri Light" panose="020F0302020204030204"/>
              </a:rPr>
              <a:t>Data Integration and Transformation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8DAEE-2B5F-43F4-98FB-1BE59B001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Data mining often requires data integration—the merging of data from multiple data stores.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The data may also need to be transformed into forms appropriate for mining.</a:t>
            </a:r>
            <a:endParaRPr lang="en-ZA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128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9A62-65E6-4B5E-BF81-F0AC3420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GillSans-Bold"/>
              </a:rPr>
              <a:t>Data Integration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CEB1-81C9-456F-B320-0FC8EF4E8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045075"/>
          </a:xfrm>
        </p:spPr>
        <p:txBody>
          <a:bodyPr>
            <a:normAutofit/>
          </a:bodyPr>
          <a:lstStyle/>
          <a:p>
            <a:pPr lvl="0"/>
            <a:r>
              <a:rPr lang="en-ZA" sz="2600" dirty="0">
                <a:solidFill>
                  <a:prstClr val="black"/>
                </a:solidFill>
                <a:latin typeface="Calibri" panose="020F0502020204030204"/>
              </a:rPr>
              <a:t>Data integration, combines data from multiple sources into a coherent data store, (data warehousing)</a:t>
            </a:r>
          </a:p>
          <a:p>
            <a:pPr lvl="0"/>
            <a:r>
              <a:rPr lang="en-ZA" sz="2600" b="1" dirty="0">
                <a:solidFill>
                  <a:prstClr val="black"/>
                </a:solidFill>
                <a:latin typeface="Calibri" panose="020F0502020204030204"/>
              </a:rPr>
              <a:t>Issues to consider: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200" b="1" dirty="0">
                <a:solidFill>
                  <a:prstClr val="black"/>
                </a:solidFill>
                <a:latin typeface="Calibri" panose="020F0502020204030204"/>
              </a:rPr>
              <a:t>Schema integration and object matching: </a:t>
            </a:r>
            <a:r>
              <a:rPr lang="en-ZA" sz="2200" dirty="0">
                <a:solidFill>
                  <a:prstClr val="black"/>
                </a:solidFill>
                <a:latin typeface="Calibri" panose="020F0502020204030204"/>
              </a:rPr>
              <a:t>How can equivalent real-world entities from multiple data sources be matched up?(</a:t>
            </a:r>
            <a:r>
              <a:rPr lang="en-ZA" sz="2200" dirty="0">
                <a:solidFill>
                  <a:srgbClr val="FF0000"/>
                </a:solidFill>
                <a:latin typeface="Calibri" panose="020F0502020204030204"/>
              </a:rPr>
              <a:t>entity identification problem</a:t>
            </a:r>
            <a:r>
              <a:rPr lang="en-ZA" sz="22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200" b="1" i="1" dirty="0">
                <a:solidFill>
                  <a:prstClr val="black"/>
                </a:solidFill>
                <a:latin typeface="Calibri" panose="020F0502020204030204"/>
              </a:rPr>
              <a:t>Redundancy: </a:t>
            </a:r>
            <a:r>
              <a:rPr lang="en-ZA" sz="2200" i="1" dirty="0">
                <a:solidFill>
                  <a:prstClr val="black"/>
                </a:solidFill>
                <a:latin typeface="Calibri" panose="020F0502020204030204"/>
              </a:rPr>
              <a:t>An attribute may be redundant if it can be “derived” from another attribute or set of attributes.</a:t>
            </a:r>
            <a:r>
              <a:rPr lang="en-ZA" sz="2200" dirty="0">
                <a:solidFill>
                  <a:prstClr val="black"/>
                </a:solidFill>
                <a:latin typeface="Calibri" panose="020F0502020204030204"/>
              </a:rPr>
              <a:t> Some redundancies can be detected by </a:t>
            </a:r>
            <a:r>
              <a:rPr lang="en-ZA" sz="2200" dirty="0">
                <a:solidFill>
                  <a:srgbClr val="FF0000"/>
                </a:solidFill>
                <a:latin typeface="Calibri" panose="020F0502020204030204"/>
              </a:rPr>
              <a:t>correlation analysis.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200" b="1" i="1" dirty="0">
                <a:solidFill>
                  <a:prstClr val="black"/>
                </a:solidFill>
                <a:latin typeface="Calibri" panose="020F0502020204030204"/>
              </a:rPr>
              <a:t>Detection and resolution of data value conflicts</a:t>
            </a:r>
            <a:r>
              <a:rPr lang="en-ZA" sz="2200" b="1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lang="en-ZA" sz="2200" dirty="0">
                <a:solidFill>
                  <a:prstClr val="black"/>
                </a:solidFill>
                <a:latin typeface="Calibri" panose="020F0502020204030204"/>
              </a:rPr>
              <a:t>for the same real-world entity, attribute values from different sources may differ. due to differences in representation, scaling, or encoding. Eg a weight attribute may be stored in metric units in one system and British imperial units in another.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sz="2200" b="1" i="1" dirty="0">
                <a:solidFill>
                  <a:prstClr val="black"/>
                </a:solidFill>
                <a:latin typeface="Calibri" panose="020F0502020204030204"/>
              </a:rPr>
              <a:t>Structure </a:t>
            </a:r>
            <a:r>
              <a:rPr lang="en-ZA" sz="2200" b="1" dirty="0">
                <a:solidFill>
                  <a:prstClr val="black"/>
                </a:solidFill>
                <a:latin typeface="Calibri" panose="020F0502020204030204"/>
              </a:rPr>
              <a:t>of the data: </a:t>
            </a:r>
            <a:r>
              <a:rPr lang="en-ZA" sz="2200" dirty="0">
                <a:solidFill>
                  <a:prstClr val="black"/>
                </a:solidFill>
                <a:latin typeface="Calibri" panose="020F0502020204030204"/>
              </a:rPr>
              <a:t>to ensure that any attribute functional dependencies and referential constraints in the source system match those in the target system.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90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699E85BA5754D8CF866EBBE319EB1" ma:contentTypeVersion="10" ma:contentTypeDescription="Create a new document." ma:contentTypeScope="" ma:versionID="18a44769352d7c3a640c2998ffec52b8">
  <xsd:schema xmlns:xsd="http://www.w3.org/2001/XMLSchema" xmlns:xs="http://www.w3.org/2001/XMLSchema" xmlns:p="http://schemas.microsoft.com/office/2006/metadata/properties" xmlns:ns2="0dbf5560-7f34-4578-adde-35f2b64a47a2" xmlns:ns3="00473a82-3e89-4603-8977-db5f84c2a966" targetNamespace="http://schemas.microsoft.com/office/2006/metadata/properties" ma:root="true" ma:fieldsID="0aef365316f679b0b2520dabf6842b76" ns2:_="" ns3:_="">
    <xsd:import namespace="0dbf5560-7f34-4578-adde-35f2b64a47a2"/>
    <xsd:import namespace="00473a82-3e89-4603-8977-db5f84c2a9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f5560-7f34-4578-adde-35f2b64a4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73a82-3e89-4603-8977-db5f84c2a966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428cfbf-06a7-420e-b2db-6245dd909ea4}" ma:internalName="TaxCatchAll" ma:showField="CatchAllData" ma:web="00473a82-3e89-4603-8977-db5f84c2a9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bf5560-7f34-4578-adde-35f2b64a47a2">
      <Terms xmlns="http://schemas.microsoft.com/office/infopath/2007/PartnerControls"/>
    </lcf76f155ced4ddcb4097134ff3c332f>
    <TaxCatchAll xmlns="00473a82-3e89-4603-8977-db5f84c2a966" xsi:nil="true"/>
  </documentManagement>
</p:properties>
</file>

<file path=customXml/itemProps1.xml><?xml version="1.0" encoding="utf-8"?>
<ds:datastoreItem xmlns:ds="http://schemas.openxmlformats.org/officeDocument/2006/customXml" ds:itemID="{7B197756-9E9F-4474-B187-66E335922950}"/>
</file>

<file path=customXml/itemProps2.xml><?xml version="1.0" encoding="utf-8"?>
<ds:datastoreItem xmlns:ds="http://schemas.openxmlformats.org/officeDocument/2006/customXml" ds:itemID="{B44FC98E-AEAF-4610-9FD9-7489DB055B34}"/>
</file>

<file path=customXml/itemProps3.xml><?xml version="1.0" encoding="utf-8"?>
<ds:datastoreItem xmlns:ds="http://schemas.openxmlformats.org/officeDocument/2006/customXml" ds:itemID="{6967E115-0CC8-474E-847C-30426AA4E75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7163</TotalTime>
  <Words>1334</Words>
  <Application>Microsoft Office PowerPoint</Application>
  <PresentationFormat>Widescreen</PresentationFormat>
  <Paragraphs>100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Arial</vt:lpstr>
      <vt:lpstr>AvantGarde Bk BT</vt:lpstr>
      <vt:lpstr>Bebas Neue Bold</vt:lpstr>
      <vt:lpstr>Calibri</vt:lpstr>
      <vt:lpstr>Calibri Light</vt:lpstr>
      <vt:lpstr>cmmi10</vt:lpstr>
      <vt:lpstr>cmr10</vt:lpstr>
      <vt:lpstr>cmsy10</vt:lpstr>
      <vt:lpstr>GillSans-Bold</vt:lpstr>
      <vt:lpstr>Minion-Italic</vt:lpstr>
      <vt:lpstr>Minion-Regular</vt:lpstr>
      <vt:lpstr>Minion-Semibold</vt:lpstr>
      <vt:lpstr>Times-Italic-8r</vt:lpstr>
      <vt:lpstr>Times-Roman-8r</vt:lpstr>
      <vt:lpstr>Wingdings</vt:lpstr>
      <vt:lpstr>Office Theme</vt:lpstr>
      <vt:lpstr>    Business Intelligence G. Mudare </vt:lpstr>
      <vt:lpstr>PowerPoint Presentation</vt:lpstr>
      <vt:lpstr>Forms Of Data Pre-processing </vt:lpstr>
      <vt:lpstr>Data Cleaning</vt:lpstr>
      <vt:lpstr>Data Cleaning Discrepancy detection</vt:lpstr>
      <vt:lpstr>Tools that can aid in discrepancy detection.</vt:lpstr>
      <vt:lpstr>Data Cleaning Data transformations</vt:lpstr>
      <vt:lpstr>Forms of data pre-processing Data Integration and Transformation</vt:lpstr>
      <vt:lpstr>Data Integration</vt:lpstr>
      <vt:lpstr>Data Transformation</vt:lpstr>
      <vt:lpstr>Normalization and attribute construction</vt:lpstr>
      <vt:lpstr>Methods for data normalization</vt:lpstr>
      <vt:lpstr>Min-max normalization</vt:lpstr>
      <vt:lpstr>Min-max normalization. Book example</vt:lpstr>
      <vt:lpstr>z-score normalization</vt:lpstr>
      <vt:lpstr>Example z-score normalization Book example</vt:lpstr>
      <vt:lpstr>Normalization by decimal scaling</vt:lpstr>
      <vt:lpstr>Decimal scaling Book Example</vt:lpstr>
      <vt:lpstr>Try These 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Jacobs</dc:creator>
  <cp:lastModifiedBy>Gift T. Mudare</cp:lastModifiedBy>
  <cp:revision>142</cp:revision>
  <cp:lastPrinted>2018-10-19T08:19:46Z</cp:lastPrinted>
  <dcterms:created xsi:type="dcterms:W3CDTF">2017-04-18T07:22:51Z</dcterms:created>
  <dcterms:modified xsi:type="dcterms:W3CDTF">2020-04-07T08:24:55Z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0x010100F45699E85BA5754D8CF866EBBE319EB1</vt:lpwstr>
  </property>
</Properties>
</file>