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5" r:id="rId21"/>
    <p:sldId id="326" r:id="rId22"/>
    <p:sldId id="327" r:id="rId23"/>
    <p:sldId id="328" r:id="rId24"/>
    <p:sldId id="329" r:id="rId25"/>
    <p:sldId id="330"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es J. Welgemoed" initials="AJW" lastIdx="3" clrIdx="0">
    <p:extLst>
      <p:ext uri="{19B8F6BF-5375-455C-9EA6-DF929625EA0E}">
        <p15:presenceInfo xmlns:p15="http://schemas.microsoft.com/office/powerpoint/2012/main" userId="S-1-5-21-2125482180-4073097179-1452864727-17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22F"/>
    <a:srgbClr val="FFD500"/>
    <a:srgbClr val="FF0F21"/>
    <a:srgbClr val="FFE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68430" autoAdjust="0"/>
  </p:normalViewPr>
  <p:slideViewPr>
    <p:cSldViewPr snapToGrid="0">
      <p:cViewPr varScale="1">
        <p:scale>
          <a:sx n="50" d="100"/>
          <a:sy n="50" d="100"/>
        </p:scale>
        <p:origin x="1572" y="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3D02B5-8E51-42DE-BF35-57E3223CE2FC}" type="datetimeFigureOut">
              <a:rPr lang="en-GB" smtClean="0"/>
              <a:t>07/04/2020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5D23A-1BBD-453A-A713-AA220B5C3FFF}" type="slidenum">
              <a:rPr lang="en-GB" smtClean="0"/>
              <a:t>‹#›</a:t>
            </a:fld>
            <a:endParaRPr lang="en-GB"/>
          </a:p>
        </p:txBody>
      </p:sp>
    </p:spTree>
    <p:extLst>
      <p:ext uri="{BB962C8B-B14F-4D97-AF65-F5344CB8AC3E}">
        <p14:creationId xmlns:p14="http://schemas.microsoft.com/office/powerpoint/2010/main" val="12072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B8B5-237E-4C41-AC67-45ED2B6F9F05}" type="datetimeFigureOut">
              <a:rPr lang="en-GB" smtClean="0"/>
              <a:t>07/04/2020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402F-95FE-4318-9635-A0FAD1F1B3BF}" type="slidenum">
              <a:rPr lang="en-GB" smtClean="0"/>
              <a:t>‹#›</a:t>
            </a:fld>
            <a:endParaRPr lang="en-GB"/>
          </a:p>
        </p:txBody>
      </p:sp>
    </p:spTree>
    <p:extLst>
      <p:ext uri="{BB962C8B-B14F-4D97-AF65-F5344CB8AC3E}">
        <p14:creationId xmlns:p14="http://schemas.microsoft.com/office/powerpoint/2010/main" val="388135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Introduce</a:t>
            </a:r>
            <a:r>
              <a:rPr lang="en-ZA" baseline="0" dirty="0"/>
              <a:t> yourself to the students and also find out there 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Have them give you in 30 seconds a summary of who they are and what there interest in IT is</a:t>
            </a:r>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a:t>
            </a:fld>
            <a:endParaRPr lang="en-GB"/>
          </a:p>
        </p:txBody>
      </p:sp>
    </p:spTree>
    <p:extLst>
      <p:ext uri="{BB962C8B-B14F-4D97-AF65-F5344CB8AC3E}">
        <p14:creationId xmlns:p14="http://schemas.microsoft.com/office/powerpoint/2010/main" val="51021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15</a:t>
            </a:fld>
            <a:endParaRPr lang="en-GB"/>
          </a:p>
        </p:txBody>
      </p:sp>
    </p:spTree>
    <p:extLst>
      <p:ext uri="{BB962C8B-B14F-4D97-AF65-F5344CB8AC3E}">
        <p14:creationId xmlns:p14="http://schemas.microsoft.com/office/powerpoint/2010/main" val="756079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16</a:t>
            </a:fld>
            <a:endParaRPr lang="en-GB"/>
          </a:p>
        </p:txBody>
      </p:sp>
    </p:spTree>
    <p:extLst>
      <p:ext uri="{BB962C8B-B14F-4D97-AF65-F5344CB8AC3E}">
        <p14:creationId xmlns:p14="http://schemas.microsoft.com/office/powerpoint/2010/main" val="180617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17</a:t>
            </a:fld>
            <a:endParaRPr lang="en-GB"/>
          </a:p>
        </p:txBody>
      </p:sp>
    </p:spTree>
    <p:extLst>
      <p:ext uri="{BB962C8B-B14F-4D97-AF65-F5344CB8AC3E}">
        <p14:creationId xmlns:p14="http://schemas.microsoft.com/office/powerpoint/2010/main" val="659077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18</a:t>
            </a:fld>
            <a:endParaRPr lang="en-GB"/>
          </a:p>
        </p:txBody>
      </p:sp>
    </p:spTree>
    <p:extLst>
      <p:ext uri="{BB962C8B-B14F-4D97-AF65-F5344CB8AC3E}">
        <p14:creationId xmlns:p14="http://schemas.microsoft.com/office/powerpoint/2010/main" val="2694525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25</a:t>
            </a:fld>
            <a:endParaRPr lang="en-GB"/>
          </a:p>
        </p:txBody>
      </p:sp>
    </p:spTree>
    <p:extLst>
      <p:ext uri="{BB962C8B-B14F-4D97-AF65-F5344CB8AC3E}">
        <p14:creationId xmlns:p14="http://schemas.microsoft.com/office/powerpoint/2010/main" val="2271464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26</a:t>
            </a:fld>
            <a:endParaRPr lang="en-GB"/>
          </a:p>
        </p:txBody>
      </p:sp>
    </p:spTree>
    <p:extLst>
      <p:ext uri="{BB962C8B-B14F-4D97-AF65-F5344CB8AC3E}">
        <p14:creationId xmlns:p14="http://schemas.microsoft.com/office/powerpoint/2010/main" val="3466510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5987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4848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3889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6683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7435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0330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880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19952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00113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977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4587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961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803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2C6C-6747-48F9-92E3-7CBEB314C49E}"/>
              </a:ext>
            </a:extLst>
          </p:cNvPr>
          <p:cNvSpPr>
            <a:spLocks noGrp="1"/>
          </p:cNvSpPr>
          <p:nvPr>
            <p:ph type="title"/>
          </p:nvPr>
        </p:nvSpPr>
        <p:spPr/>
        <p:txBody>
          <a:bodyPr/>
          <a:lstStyle/>
          <a:p>
            <a:pPr algn="ctr"/>
            <a:r>
              <a:rPr lang="en-ZA" sz="4000" dirty="0">
                <a:solidFill>
                  <a:srgbClr val="000000"/>
                </a:solidFill>
                <a:latin typeface="Arial" panose="020B0604020202020204" pitchFamily="34" charset="0"/>
              </a:rPr>
              <a:t>Simple Discretization Methods: </a:t>
            </a:r>
            <a:br>
              <a:rPr lang="en-ZA" sz="4000" dirty="0">
                <a:solidFill>
                  <a:srgbClr val="000000"/>
                </a:solidFill>
                <a:latin typeface="Arial" panose="020B0604020202020204" pitchFamily="34" charset="0"/>
              </a:rPr>
            </a:br>
            <a:r>
              <a:rPr lang="en-ZA" sz="4000" dirty="0">
                <a:solidFill>
                  <a:srgbClr val="FF0000"/>
                </a:solidFill>
                <a:latin typeface="Arial" panose="020B0604020202020204" pitchFamily="34" charset="0"/>
              </a:rPr>
              <a:t>Binning</a:t>
            </a:r>
            <a:endParaRPr lang="en-ZA" dirty="0"/>
          </a:p>
        </p:txBody>
      </p:sp>
      <p:sp>
        <p:nvSpPr>
          <p:cNvPr id="3" name="Content Placeholder 2">
            <a:extLst>
              <a:ext uri="{FF2B5EF4-FFF2-40B4-BE49-F238E27FC236}">
                <a16:creationId xmlns:a16="http://schemas.microsoft.com/office/drawing/2014/main" id="{9BDDD2C0-F04A-46FA-929B-F7A2EFF2382B}"/>
              </a:ext>
            </a:extLst>
          </p:cNvPr>
          <p:cNvSpPr>
            <a:spLocks noGrp="1"/>
          </p:cNvSpPr>
          <p:nvPr>
            <p:ph idx="1"/>
          </p:nvPr>
        </p:nvSpPr>
        <p:spPr/>
        <p:txBody>
          <a:bodyPr/>
          <a:lstStyle/>
          <a:p>
            <a:pPr lvl="0"/>
            <a:r>
              <a:rPr lang="en-ZA" sz="3200" dirty="0">
                <a:solidFill>
                  <a:srgbClr val="FF0000"/>
                </a:solidFill>
                <a:latin typeface="Arial" panose="020B0604020202020204" pitchFamily="34" charset="0"/>
              </a:rPr>
              <a:t>Equal-depth</a:t>
            </a:r>
            <a:r>
              <a:rPr lang="en-ZA" sz="3200" dirty="0">
                <a:solidFill>
                  <a:srgbClr val="000000"/>
                </a:solidFill>
                <a:latin typeface="Arial" panose="020B0604020202020204" pitchFamily="34" charset="0"/>
              </a:rPr>
              <a:t>(frequency) partitioning:</a:t>
            </a:r>
          </a:p>
          <a:p>
            <a:pPr lvl="1">
              <a:buFont typeface="Wingdings" panose="05000000000000000000" pitchFamily="2" charset="2"/>
              <a:buChar char="Ø"/>
            </a:pPr>
            <a:r>
              <a:rPr lang="en-ZA" dirty="0">
                <a:solidFill>
                  <a:srgbClr val="000000"/>
                </a:solidFill>
                <a:latin typeface="Arial" panose="020B0604020202020204" pitchFamily="34" charset="0"/>
              </a:rPr>
              <a:t>–It divides the range (values of a given attribute)</a:t>
            </a:r>
          </a:p>
          <a:p>
            <a:pPr lvl="1">
              <a:buFont typeface="Wingdings" panose="05000000000000000000" pitchFamily="2" charset="2"/>
              <a:buChar char="Ø"/>
            </a:pPr>
            <a:r>
              <a:rPr lang="en-ZA" dirty="0">
                <a:solidFill>
                  <a:srgbClr val="000000"/>
                </a:solidFill>
                <a:latin typeface="Arial" panose="020B0604020202020204" pitchFamily="34" charset="0"/>
              </a:rPr>
              <a:t>–into </a:t>
            </a:r>
            <a:r>
              <a:rPr lang="en-ZA" i="1" dirty="0">
                <a:solidFill>
                  <a:srgbClr val="000000"/>
                </a:solidFill>
                <a:latin typeface="Arial" panose="020B0604020202020204" pitchFamily="34" charset="0"/>
              </a:rPr>
              <a:t>N </a:t>
            </a:r>
            <a:r>
              <a:rPr lang="en-ZA" dirty="0">
                <a:solidFill>
                  <a:srgbClr val="000000"/>
                </a:solidFill>
                <a:latin typeface="Arial" panose="020B0604020202020204" pitchFamily="34" charset="0"/>
              </a:rPr>
              <a:t>intervals, each containing approximately same number of samples (elements)</a:t>
            </a:r>
          </a:p>
          <a:p>
            <a:pPr lvl="2">
              <a:buFont typeface="Wingdings" panose="05000000000000000000" pitchFamily="2" charset="2"/>
              <a:buChar char="§"/>
            </a:pPr>
            <a:r>
              <a:rPr lang="en-ZA" dirty="0">
                <a:solidFill>
                  <a:srgbClr val="000000"/>
                </a:solidFill>
                <a:latin typeface="Arial" panose="020B0604020202020204" pitchFamily="34" charset="0"/>
              </a:rPr>
              <a:t>–Good data scaling</a:t>
            </a:r>
          </a:p>
          <a:p>
            <a:pPr lvl="2">
              <a:buFont typeface="Wingdings" panose="05000000000000000000" pitchFamily="2" charset="2"/>
              <a:buChar char="§"/>
            </a:pPr>
            <a:r>
              <a:rPr lang="en-ZA" dirty="0">
                <a:solidFill>
                  <a:srgbClr val="000000"/>
                </a:solidFill>
                <a:latin typeface="Arial" panose="020B0604020202020204" pitchFamily="34" charset="0"/>
              </a:rPr>
              <a:t>–Managing categorical attributes can be tricky.</a:t>
            </a:r>
          </a:p>
          <a:p>
            <a:endParaRPr lang="en-ZA" dirty="0"/>
          </a:p>
        </p:txBody>
      </p:sp>
    </p:spTree>
    <p:extLst>
      <p:ext uri="{BB962C8B-B14F-4D97-AF65-F5344CB8AC3E}">
        <p14:creationId xmlns:p14="http://schemas.microsoft.com/office/powerpoint/2010/main" val="132335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5E9C-767E-40A6-9991-56D34F3E6CD8}"/>
              </a:ext>
            </a:extLst>
          </p:cNvPr>
          <p:cNvSpPr>
            <a:spLocks noGrp="1"/>
          </p:cNvSpPr>
          <p:nvPr>
            <p:ph type="title"/>
          </p:nvPr>
        </p:nvSpPr>
        <p:spPr/>
        <p:txBody>
          <a:bodyPr/>
          <a:lstStyle/>
          <a:p>
            <a:pPr algn="ctr"/>
            <a:r>
              <a:rPr lang="en-ZA" sz="2800" dirty="0">
                <a:solidFill>
                  <a:srgbClr val="000000"/>
                </a:solidFill>
                <a:latin typeface="Arial" panose="020B0604020202020204" pitchFamily="34" charset="0"/>
              </a:rPr>
              <a:t>Binning Methods for Data Smoothing</a:t>
            </a:r>
            <a:br>
              <a:rPr lang="en-ZA" sz="2800" dirty="0">
                <a:solidFill>
                  <a:srgbClr val="000000"/>
                </a:solidFill>
                <a:latin typeface="Arial" panose="020B0604020202020204" pitchFamily="34" charset="0"/>
              </a:rPr>
            </a:br>
            <a:r>
              <a:rPr lang="en-ZA" sz="2800" dirty="0">
                <a:solidFill>
                  <a:srgbClr val="FF0000"/>
                </a:solidFill>
                <a:latin typeface="Arial" panose="020B0604020202020204" pitchFamily="34" charset="0"/>
              </a:rPr>
              <a:t>(book example)</a:t>
            </a:r>
            <a:endParaRPr lang="en-ZA" dirty="0"/>
          </a:p>
        </p:txBody>
      </p:sp>
      <p:sp>
        <p:nvSpPr>
          <p:cNvPr id="3" name="Content Placeholder 2">
            <a:extLst>
              <a:ext uri="{FF2B5EF4-FFF2-40B4-BE49-F238E27FC236}">
                <a16:creationId xmlns:a16="http://schemas.microsoft.com/office/drawing/2014/main" id="{A2F29171-4217-40E9-9F39-619194836D2C}"/>
              </a:ext>
            </a:extLst>
          </p:cNvPr>
          <p:cNvSpPr>
            <a:spLocks noGrp="1"/>
          </p:cNvSpPr>
          <p:nvPr>
            <p:ph idx="1"/>
          </p:nvPr>
        </p:nvSpPr>
        <p:spPr/>
        <p:txBody>
          <a:bodyPr>
            <a:normAutofit fontScale="70000" lnSpcReduction="20000"/>
          </a:bodyPr>
          <a:lstStyle/>
          <a:p>
            <a:pPr lvl="0"/>
            <a:r>
              <a:rPr lang="en-ZA" sz="2400" dirty="0">
                <a:solidFill>
                  <a:srgbClr val="000000"/>
                </a:solidFill>
                <a:latin typeface="Arial" panose="020B0604020202020204" pitchFamily="34" charset="0"/>
              </a:rPr>
              <a:t>Sorted data (attribute values ) for price (attribute: price in dollars): </a:t>
            </a:r>
          </a:p>
          <a:p>
            <a:pPr marL="0" lvl="0" indent="0">
              <a:buNone/>
            </a:pPr>
            <a:r>
              <a:rPr lang="en-ZA" sz="2400" b="1" dirty="0">
                <a:solidFill>
                  <a:srgbClr val="00B0F0"/>
                </a:solidFill>
                <a:latin typeface="Arial" panose="020B0604020202020204" pitchFamily="34" charset="0"/>
              </a:rPr>
              <a:t>4, 8, 9, 15, 21, 21, 24, 25, 26, 28, 29, 34</a:t>
            </a:r>
          </a:p>
          <a:p>
            <a:pPr lvl="0"/>
            <a:r>
              <a:rPr lang="en-ZA" sz="2400" dirty="0">
                <a:solidFill>
                  <a:srgbClr val="FF0000"/>
                </a:solidFill>
                <a:latin typeface="Arial" panose="020B0604020202020204" pitchFamily="34" charset="0"/>
              </a:rPr>
              <a:t>Partition into (equal-depth) bins:</a:t>
            </a:r>
          </a:p>
          <a:p>
            <a:pPr marL="457200" lvl="1" indent="0">
              <a:buNone/>
            </a:pPr>
            <a:r>
              <a:rPr lang="de-DE" sz="2000" dirty="0">
                <a:solidFill>
                  <a:srgbClr val="000000"/>
                </a:solidFill>
                <a:latin typeface="Arial" panose="020B0604020202020204" pitchFamily="34" charset="0"/>
              </a:rPr>
              <a:t>Bin 1: 4, 8, 9, 15</a:t>
            </a:r>
          </a:p>
          <a:p>
            <a:pPr marL="457200" lvl="1" indent="0">
              <a:buNone/>
            </a:pPr>
            <a:r>
              <a:rPr lang="de-DE" sz="2000" dirty="0">
                <a:solidFill>
                  <a:srgbClr val="000000"/>
                </a:solidFill>
                <a:latin typeface="Arial" panose="020B0604020202020204" pitchFamily="34" charset="0"/>
              </a:rPr>
              <a:t>Bin 2: 21, 21, 24, 25</a:t>
            </a:r>
          </a:p>
          <a:p>
            <a:pPr marL="457200" lvl="1" indent="0">
              <a:buNone/>
            </a:pPr>
            <a:r>
              <a:rPr lang="de-DE" sz="2000" dirty="0">
                <a:solidFill>
                  <a:srgbClr val="000000"/>
                </a:solidFill>
                <a:latin typeface="Arial" panose="020B0604020202020204" pitchFamily="34" charset="0"/>
              </a:rPr>
              <a:t>Bin 3: 26, 28, 29, 34</a:t>
            </a:r>
          </a:p>
          <a:p>
            <a:pPr lvl="0"/>
            <a:r>
              <a:rPr lang="en-ZA" sz="2400" dirty="0">
                <a:solidFill>
                  <a:srgbClr val="FF0000"/>
                </a:solidFill>
                <a:latin typeface="Arial" panose="020B0604020202020204" pitchFamily="34" charset="0"/>
              </a:rPr>
              <a:t>•Smoothing by bin means:</a:t>
            </a:r>
          </a:p>
          <a:p>
            <a:pPr marL="457200" lvl="1" indent="0">
              <a:buNone/>
            </a:pPr>
            <a:r>
              <a:rPr lang="de-DE" sz="2000" dirty="0">
                <a:solidFill>
                  <a:srgbClr val="000000"/>
                </a:solidFill>
                <a:latin typeface="Arial" panose="020B0604020202020204" pitchFamily="34" charset="0"/>
              </a:rPr>
              <a:t>Bin 1: 9, 9, 9, 9</a:t>
            </a:r>
          </a:p>
          <a:p>
            <a:pPr marL="457200" lvl="1" indent="0">
              <a:buNone/>
            </a:pPr>
            <a:r>
              <a:rPr lang="de-DE" sz="2000" dirty="0">
                <a:solidFill>
                  <a:srgbClr val="000000"/>
                </a:solidFill>
                <a:latin typeface="Arial" panose="020B0604020202020204" pitchFamily="34" charset="0"/>
              </a:rPr>
              <a:t>Bin 2: 23, 23, 23, 23</a:t>
            </a:r>
          </a:p>
          <a:p>
            <a:pPr marL="457200" lvl="1" indent="0">
              <a:buNone/>
            </a:pPr>
            <a:r>
              <a:rPr lang="de-DE" sz="2000" dirty="0">
                <a:solidFill>
                  <a:srgbClr val="000000"/>
                </a:solidFill>
                <a:latin typeface="Arial" panose="020B0604020202020204" pitchFamily="34" charset="0"/>
              </a:rPr>
              <a:t>Bin 3: 29, 29, 29, 29</a:t>
            </a:r>
          </a:p>
          <a:p>
            <a:pPr marL="457200" lvl="1" indent="0">
              <a:buNone/>
            </a:pPr>
            <a:r>
              <a:rPr lang="de-DE" sz="2000" b="1" dirty="0">
                <a:solidFill>
                  <a:srgbClr val="00B0F0"/>
                </a:solidFill>
                <a:latin typeface="Arial" panose="020B0604020202020204" pitchFamily="34" charset="0"/>
              </a:rPr>
              <a:t>9, 9, 9, 9, 23, 23, 23, 23, 29, 29, 29, 29</a:t>
            </a:r>
          </a:p>
          <a:p>
            <a:pPr lvl="0"/>
            <a:r>
              <a:rPr lang="en-ZA" sz="2400" dirty="0">
                <a:solidFill>
                  <a:srgbClr val="FF0000"/>
                </a:solidFill>
                <a:latin typeface="Arial" panose="020B0604020202020204" pitchFamily="34" charset="0"/>
              </a:rPr>
              <a:t>•Smoothing by bin boundaries:</a:t>
            </a:r>
          </a:p>
          <a:p>
            <a:pPr marL="457200" lvl="1" indent="0">
              <a:buNone/>
            </a:pPr>
            <a:r>
              <a:rPr lang="de-DE" sz="2000" dirty="0">
                <a:solidFill>
                  <a:srgbClr val="000000"/>
                </a:solidFill>
                <a:latin typeface="Arial" panose="020B0604020202020204" pitchFamily="34" charset="0"/>
              </a:rPr>
              <a:t>Bin 1: 4, 4, 4, 15</a:t>
            </a:r>
          </a:p>
          <a:p>
            <a:pPr marL="457200" lvl="1" indent="0">
              <a:buNone/>
            </a:pPr>
            <a:r>
              <a:rPr lang="de-DE" sz="2000" dirty="0">
                <a:solidFill>
                  <a:srgbClr val="000000"/>
                </a:solidFill>
                <a:latin typeface="Arial" panose="020B0604020202020204" pitchFamily="34" charset="0"/>
              </a:rPr>
              <a:t>Bin 2: 21, 21, 25, 25</a:t>
            </a:r>
          </a:p>
          <a:p>
            <a:pPr marL="457200" lvl="1" indent="0">
              <a:buNone/>
            </a:pPr>
            <a:r>
              <a:rPr lang="de-DE" sz="2000" dirty="0">
                <a:solidFill>
                  <a:srgbClr val="000000"/>
                </a:solidFill>
                <a:latin typeface="Arial" panose="020B0604020202020204" pitchFamily="34" charset="0"/>
              </a:rPr>
              <a:t>Bin 3: 26, 26, 26, 34</a:t>
            </a:r>
          </a:p>
          <a:p>
            <a:pPr marL="457200" lvl="1" indent="0">
              <a:buNone/>
            </a:pPr>
            <a:r>
              <a:rPr lang="de-DE" sz="2300" b="1" dirty="0">
                <a:solidFill>
                  <a:srgbClr val="00B0F0"/>
                </a:solidFill>
                <a:latin typeface="Arial" panose="020B0604020202020204" pitchFamily="34" charset="0"/>
              </a:rPr>
              <a:t>4, 4, 4, 15,</a:t>
            </a:r>
            <a:r>
              <a:rPr lang="de-DE" b="1" dirty="0">
                <a:solidFill>
                  <a:srgbClr val="00B0F0"/>
                </a:solidFill>
                <a:latin typeface="Arial" panose="020B0604020202020204" pitchFamily="34" charset="0"/>
              </a:rPr>
              <a:t> 21, 21, 25, 25, 26, 26, 26, 34</a:t>
            </a:r>
          </a:p>
          <a:p>
            <a:pPr lvl="0"/>
            <a:r>
              <a:rPr lang="en-ZA" sz="2400" dirty="0">
                <a:solidFill>
                  <a:srgbClr val="FF0000"/>
                </a:solidFill>
                <a:latin typeface="Arial" panose="020B0604020202020204" pitchFamily="34" charset="0"/>
              </a:rPr>
              <a:t>Replace all values in a BIN by ONE value (smoothing values)</a:t>
            </a:r>
          </a:p>
          <a:p>
            <a:endParaRPr lang="en-ZA" dirty="0"/>
          </a:p>
        </p:txBody>
      </p:sp>
    </p:spTree>
    <p:extLst>
      <p:ext uri="{BB962C8B-B14F-4D97-AF65-F5344CB8AC3E}">
        <p14:creationId xmlns:p14="http://schemas.microsoft.com/office/powerpoint/2010/main" val="3951157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06C3-363D-42C9-9E6C-F3DBED2A8A1F}"/>
              </a:ext>
            </a:extLst>
          </p:cNvPr>
          <p:cNvSpPr>
            <a:spLocks noGrp="1"/>
          </p:cNvSpPr>
          <p:nvPr>
            <p:ph type="title"/>
          </p:nvPr>
        </p:nvSpPr>
        <p:spPr/>
        <p:txBody>
          <a:bodyPr/>
          <a:lstStyle/>
          <a:p>
            <a:pPr algn="ctr"/>
            <a:r>
              <a:rPr lang="en-ZA" sz="2800" dirty="0">
                <a:solidFill>
                  <a:srgbClr val="FF0000"/>
                </a:solidFill>
                <a:latin typeface="Arial" panose="020B0604020202020204" pitchFamily="34" charset="0"/>
              </a:rPr>
              <a:t>(book example)</a:t>
            </a:r>
            <a:endParaRPr lang="en-ZA" dirty="0"/>
          </a:p>
        </p:txBody>
      </p:sp>
      <p:sp>
        <p:nvSpPr>
          <p:cNvPr id="3" name="Content Placeholder 2">
            <a:extLst>
              <a:ext uri="{FF2B5EF4-FFF2-40B4-BE49-F238E27FC236}">
                <a16:creationId xmlns:a16="http://schemas.microsoft.com/office/drawing/2014/main" id="{337150BA-9E4A-4B47-9A69-0999560040B3}"/>
              </a:ext>
            </a:extLst>
          </p:cNvPr>
          <p:cNvSpPr>
            <a:spLocks noGrp="1"/>
          </p:cNvSpPr>
          <p:nvPr>
            <p:ph idx="1"/>
          </p:nvPr>
        </p:nvSpPr>
        <p:spPr/>
        <p:txBody>
          <a:bodyPr>
            <a:normAutofit fontScale="92500" lnSpcReduction="20000"/>
          </a:bodyPr>
          <a:lstStyle/>
          <a:p>
            <a:pPr lvl="0"/>
            <a:r>
              <a:rPr lang="en-ZA" dirty="0">
                <a:solidFill>
                  <a:prstClr val="black"/>
                </a:solidFill>
                <a:latin typeface="Calibri" panose="020F0502020204030204"/>
              </a:rPr>
              <a:t>Sorted data for price (in dollars): 4, 8, 15, 21, 21, 24, 25, 28, 34</a:t>
            </a:r>
          </a:p>
          <a:p>
            <a:pPr lvl="0"/>
            <a:r>
              <a:rPr lang="en-ZA" b="1" dirty="0">
                <a:solidFill>
                  <a:srgbClr val="000000"/>
                </a:solidFill>
                <a:latin typeface="Calibri" panose="020F0502020204030204" pitchFamily="34" charset="0"/>
              </a:rPr>
              <a:t>Partition into (equal-frequency) bins: </a:t>
            </a:r>
            <a:endParaRPr lang="en-ZA" dirty="0">
              <a:solidFill>
                <a:srgbClr val="000000"/>
              </a:solidFill>
              <a:latin typeface="Calibri" panose="020F0502020204030204" pitchFamily="34" charset="0"/>
            </a:endParaRPr>
          </a:p>
          <a:p>
            <a:pPr marL="457200" lvl="1" indent="0">
              <a:buNone/>
            </a:pPr>
            <a:r>
              <a:rPr lang="de-DE" dirty="0">
                <a:solidFill>
                  <a:srgbClr val="000000"/>
                </a:solidFill>
                <a:latin typeface="Calibri" panose="020F0502020204030204" pitchFamily="34" charset="0"/>
              </a:rPr>
              <a:t>Bin 1: 4, 8, 15 </a:t>
            </a:r>
          </a:p>
          <a:p>
            <a:pPr marL="457200" lvl="1" indent="0">
              <a:buNone/>
            </a:pPr>
            <a:r>
              <a:rPr lang="de-DE" dirty="0">
                <a:solidFill>
                  <a:srgbClr val="000000"/>
                </a:solidFill>
                <a:latin typeface="Calibri" panose="020F0502020204030204" pitchFamily="34" charset="0"/>
              </a:rPr>
              <a:t>Bin 2: 21, 21, 24 </a:t>
            </a:r>
          </a:p>
          <a:p>
            <a:pPr marL="457200" lvl="1" indent="0">
              <a:buNone/>
            </a:pPr>
            <a:r>
              <a:rPr lang="de-DE" dirty="0">
                <a:solidFill>
                  <a:srgbClr val="000000"/>
                </a:solidFill>
                <a:latin typeface="Calibri" panose="020F0502020204030204" pitchFamily="34" charset="0"/>
              </a:rPr>
              <a:t>Bin 3: 25, 28, 34 </a:t>
            </a:r>
          </a:p>
          <a:p>
            <a:pPr lvl="0"/>
            <a:r>
              <a:rPr lang="en-ZA" b="1" dirty="0">
                <a:solidFill>
                  <a:srgbClr val="000000"/>
                </a:solidFill>
                <a:latin typeface="Calibri" panose="020F0502020204030204" pitchFamily="34" charset="0"/>
              </a:rPr>
              <a:t>Smoothing by bin means: </a:t>
            </a:r>
            <a:endParaRPr lang="en-ZA" dirty="0">
              <a:solidFill>
                <a:srgbClr val="000000"/>
              </a:solidFill>
              <a:latin typeface="Calibri" panose="020F0502020204030204" pitchFamily="34" charset="0"/>
            </a:endParaRPr>
          </a:p>
          <a:p>
            <a:pPr marL="457200" lvl="1" indent="0">
              <a:buNone/>
            </a:pPr>
            <a:r>
              <a:rPr lang="de-DE" dirty="0">
                <a:solidFill>
                  <a:srgbClr val="000000"/>
                </a:solidFill>
                <a:latin typeface="Calibri" panose="020F0502020204030204" pitchFamily="34" charset="0"/>
              </a:rPr>
              <a:t>Bin 1: 9, 9, 9 </a:t>
            </a:r>
          </a:p>
          <a:p>
            <a:pPr marL="457200" lvl="1" indent="0">
              <a:buNone/>
            </a:pPr>
            <a:r>
              <a:rPr lang="de-DE" dirty="0">
                <a:solidFill>
                  <a:srgbClr val="000000"/>
                </a:solidFill>
                <a:latin typeface="Calibri" panose="020F0502020204030204" pitchFamily="34" charset="0"/>
              </a:rPr>
              <a:t>Bin 2: 22, 22, 22 </a:t>
            </a:r>
          </a:p>
          <a:p>
            <a:pPr marL="457200" lvl="1" indent="0">
              <a:buNone/>
            </a:pPr>
            <a:r>
              <a:rPr lang="de-DE" dirty="0">
                <a:solidFill>
                  <a:srgbClr val="000000"/>
                </a:solidFill>
                <a:latin typeface="Calibri" panose="020F0502020204030204" pitchFamily="34" charset="0"/>
              </a:rPr>
              <a:t>Bin 3: 29, 29, 29 </a:t>
            </a:r>
          </a:p>
          <a:p>
            <a:pPr lvl="0"/>
            <a:r>
              <a:rPr lang="en-ZA" b="1" dirty="0">
                <a:solidFill>
                  <a:prstClr val="black"/>
                </a:solidFill>
                <a:latin typeface="Calibri" panose="020F0502020204030204"/>
              </a:rPr>
              <a:t>Smoothing by bin boundaries: </a:t>
            </a:r>
            <a:endParaRPr lang="en-ZA" dirty="0">
              <a:solidFill>
                <a:prstClr val="black"/>
              </a:solidFill>
              <a:latin typeface="Calibri" panose="020F0502020204030204"/>
            </a:endParaRPr>
          </a:p>
          <a:p>
            <a:pPr marL="457200" lvl="1" indent="0">
              <a:buNone/>
            </a:pPr>
            <a:r>
              <a:rPr lang="de-DE" dirty="0">
                <a:solidFill>
                  <a:prstClr val="black"/>
                </a:solidFill>
                <a:latin typeface="Calibri" panose="020F0502020204030204"/>
              </a:rPr>
              <a:t>Bin 1: 4, 4, 15 </a:t>
            </a:r>
          </a:p>
          <a:p>
            <a:pPr marL="457200" lvl="1" indent="0">
              <a:buNone/>
            </a:pPr>
            <a:r>
              <a:rPr lang="de-DE" dirty="0">
                <a:solidFill>
                  <a:prstClr val="black"/>
                </a:solidFill>
                <a:latin typeface="Calibri" panose="020F0502020204030204"/>
              </a:rPr>
              <a:t>Bin 2: 21, 21, 24 </a:t>
            </a:r>
          </a:p>
          <a:p>
            <a:pPr marL="457200" lvl="1" indent="0">
              <a:buNone/>
            </a:pPr>
            <a:r>
              <a:rPr lang="de-DE" dirty="0">
                <a:solidFill>
                  <a:prstClr val="black"/>
                </a:solidFill>
                <a:latin typeface="Calibri" panose="020F0502020204030204"/>
              </a:rPr>
              <a:t>Bin 3: 25, 25, 34</a:t>
            </a:r>
            <a:endParaRPr lang="en-ZA" dirty="0"/>
          </a:p>
        </p:txBody>
      </p:sp>
    </p:spTree>
    <p:extLst>
      <p:ext uri="{BB962C8B-B14F-4D97-AF65-F5344CB8AC3E}">
        <p14:creationId xmlns:p14="http://schemas.microsoft.com/office/powerpoint/2010/main" val="3725241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363C-DB8C-4857-B117-88D56A38EB23}"/>
              </a:ext>
            </a:extLst>
          </p:cNvPr>
          <p:cNvSpPr>
            <a:spLocks noGrp="1"/>
          </p:cNvSpPr>
          <p:nvPr>
            <p:ph type="title"/>
          </p:nvPr>
        </p:nvSpPr>
        <p:spPr/>
        <p:txBody>
          <a:bodyPr/>
          <a:lstStyle/>
          <a:p>
            <a:pPr algn="ctr"/>
            <a:r>
              <a:rPr lang="en-ZA" sz="4000" dirty="0">
                <a:solidFill>
                  <a:srgbClr val="000000"/>
                </a:solidFill>
                <a:latin typeface="Arial" panose="020B0604020202020204" pitchFamily="34" charset="0"/>
              </a:rPr>
              <a:t>Cluster Analysis</a:t>
            </a:r>
            <a:endParaRPr lang="en-ZA" dirty="0"/>
          </a:p>
        </p:txBody>
      </p:sp>
      <p:sp>
        <p:nvSpPr>
          <p:cNvPr id="3" name="Content Placeholder 2">
            <a:extLst>
              <a:ext uri="{FF2B5EF4-FFF2-40B4-BE49-F238E27FC236}">
                <a16:creationId xmlns:a16="http://schemas.microsoft.com/office/drawing/2014/main" id="{044B6F5B-032C-4186-A832-AF2373C557B3}"/>
              </a:ext>
            </a:extLst>
          </p:cNvPr>
          <p:cNvSpPr>
            <a:spLocks noGrp="1"/>
          </p:cNvSpPr>
          <p:nvPr>
            <p:ph idx="1"/>
          </p:nvPr>
        </p:nvSpPr>
        <p:spPr/>
        <p:txBody>
          <a:bodyPr/>
          <a:lstStyle/>
          <a:p>
            <a:pPr lvl="0"/>
            <a:r>
              <a:rPr lang="en-ZA" dirty="0">
                <a:solidFill>
                  <a:prstClr val="black"/>
                </a:solidFill>
                <a:latin typeface="Calibri" panose="020F0502020204030204"/>
              </a:rPr>
              <a:t>Analysis Perform clustering on attributes values and replace all values in the cluster by a cluster representative</a:t>
            </a:r>
          </a:p>
          <a:p>
            <a:endParaRPr lang="en-ZA" dirty="0"/>
          </a:p>
        </p:txBody>
      </p:sp>
      <p:pic>
        <p:nvPicPr>
          <p:cNvPr id="4" name="Picture 3">
            <a:extLst>
              <a:ext uri="{FF2B5EF4-FFF2-40B4-BE49-F238E27FC236}">
                <a16:creationId xmlns:a16="http://schemas.microsoft.com/office/drawing/2014/main" id="{4A628EB2-F37F-4436-8A1F-D0D620F92539}"/>
              </a:ext>
            </a:extLst>
          </p:cNvPr>
          <p:cNvPicPr>
            <a:picLocks noChangeAspect="1"/>
          </p:cNvPicPr>
          <p:nvPr/>
        </p:nvPicPr>
        <p:blipFill>
          <a:blip r:embed="rId2"/>
          <a:stretch>
            <a:fillRect/>
          </a:stretch>
        </p:blipFill>
        <p:spPr>
          <a:xfrm>
            <a:off x="1714499" y="2852671"/>
            <a:ext cx="7190961" cy="3324292"/>
          </a:xfrm>
          <a:prstGeom prst="rect">
            <a:avLst/>
          </a:prstGeom>
        </p:spPr>
      </p:pic>
    </p:spTree>
    <p:extLst>
      <p:ext uri="{BB962C8B-B14F-4D97-AF65-F5344CB8AC3E}">
        <p14:creationId xmlns:p14="http://schemas.microsoft.com/office/powerpoint/2010/main" val="358887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F3E4-1CC3-48D1-B12C-3172F4D73796}"/>
              </a:ext>
            </a:extLst>
          </p:cNvPr>
          <p:cNvSpPr>
            <a:spLocks noGrp="1"/>
          </p:cNvSpPr>
          <p:nvPr>
            <p:ph type="title"/>
          </p:nvPr>
        </p:nvSpPr>
        <p:spPr/>
        <p:txBody>
          <a:bodyPr/>
          <a:lstStyle/>
          <a:p>
            <a:pPr algn="ctr"/>
            <a:r>
              <a:rPr lang="en-ZA" sz="4000" dirty="0">
                <a:solidFill>
                  <a:srgbClr val="000000"/>
                </a:solidFill>
                <a:latin typeface="Arial" panose="020B0604020202020204" pitchFamily="34" charset="0"/>
              </a:rPr>
              <a:t>Clustering</a:t>
            </a:r>
            <a:endParaRPr lang="en-ZA" dirty="0"/>
          </a:p>
        </p:txBody>
      </p:sp>
      <p:sp>
        <p:nvSpPr>
          <p:cNvPr id="3" name="Content Placeholder 2">
            <a:extLst>
              <a:ext uri="{FF2B5EF4-FFF2-40B4-BE49-F238E27FC236}">
                <a16:creationId xmlns:a16="http://schemas.microsoft.com/office/drawing/2014/main" id="{67E0B9F3-37C1-4A2D-AEA5-466BDBF46D3E}"/>
              </a:ext>
            </a:extLst>
          </p:cNvPr>
          <p:cNvSpPr>
            <a:spLocks noGrp="1"/>
          </p:cNvSpPr>
          <p:nvPr>
            <p:ph idx="1"/>
          </p:nvPr>
        </p:nvSpPr>
        <p:spPr/>
        <p:txBody>
          <a:bodyPr/>
          <a:lstStyle/>
          <a:p>
            <a:pPr lvl="0"/>
            <a:r>
              <a:rPr lang="en-ZA" dirty="0">
                <a:solidFill>
                  <a:srgbClr val="000000"/>
                </a:solidFill>
                <a:latin typeface="Arial" panose="020B0604020202020204" pitchFamily="34" charset="0"/>
              </a:rPr>
              <a:t>Partition data set (or values of an attribute) into clusters, and one can store cluster representation only</a:t>
            </a:r>
          </a:p>
          <a:p>
            <a:pPr lvl="0"/>
            <a:r>
              <a:rPr lang="en-ZA" dirty="0">
                <a:solidFill>
                  <a:srgbClr val="000000"/>
                </a:solidFill>
                <a:latin typeface="Arial" panose="020B0604020202020204" pitchFamily="34" charset="0"/>
              </a:rPr>
              <a:t>Can be very effective if data is clustered but not if data is “smeared”</a:t>
            </a:r>
          </a:p>
          <a:p>
            <a:pPr lvl="0"/>
            <a:r>
              <a:rPr lang="en-ZA" dirty="0">
                <a:solidFill>
                  <a:srgbClr val="000000"/>
                </a:solidFill>
                <a:latin typeface="Arial" panose="020B0604020202020204" pitchFamily="34" charset="0"/>
              </a:rPr>
              <a:t>Can have hierarchical clustering and be stored in multi-dimensional index tree structures</a:t>
            </a:r>
          </a:p>
          <a:p>
            <a:pPr lvl="0"/>
            <a:r>
              <a:rPr lang="en-ZA" dirty="0">
                <a:solidFill>
                  <a:srgbClr val="000000"/>
                </a:solidFill>
                <a:latin typeface="Arial" panose="020B0604020202020204" pitchFamily="34" charset="0"/>
              </a:rPr>
              <a:t>There are many choices of clustering definitions and clustering algorithms </a:t>
            </a:r>
          </a:p>
          <a:p>
            <a:endParaRPr lang="en-ZA" dirty="0"/>
          </a:p>
        </p:txBody>
      </p:sp>
    </p:spTree>
    <p:extLst>
      <p:ext uri="{BB962C8B-B14F-4D97-AF65-F5344CB8AC3E}">
        <p14:creationId xmlns:p14="http://schemas.microsoft.com/office/powerpoint/2010/main" val="26709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8527-685D-418D-AC04-5F4EC3798A04}"/>
              </a:ext>
            </a:extLst>
          </p:cNvPr>
          <p:cNvSpPr>
            <a:spLocks noGrp="1"/>
          </p:cNvSpPr>
          <p:nvPr>
            <p:ph type="title"/>
          </p:nvPr>
        </p:nvSpPr>
        <p:spPr/>
        <p:txBody>
          <a:bodyPr/>
          <a:lstStyle/>
          <a:p>
            <a:pPr algn="ctr"/>
            <a:r>
              <a:rPr lang="en-ZA" sz="4900" dirty="0">
                <a:solidFill>
                  <a:srgbClr val="000000"/>
                </a:solidFill>
                <a:latin typeface="Arial" panose="020B0604020202020204" pitchFamily="34" charset="0"/>
              </a:rPr>
              <a:t>Histograms</a:t>
            </a:r>
            <a:endParaRPr lang="en-ZA" dirty="0"/>
          </a:p>
        </p:txBody>
      </p:sp>
      <p:sp>
        <p:nvSpPr>
          <p:cNvPr id="4" name="Rectangle 3">
            <a:extLst>
              <a:ext uri="{FF2B5EF4-FFF2-40B4-BE49-F238E27FC236}">
                <a16:creationId xmlns:a16="http://schemas.microsoft.com/office/drawing/2014/main" id="{31B56257-8B46-429F-B630-6DB3A7E9D590}"/>
              </a:ext>
            </a:extLst>
          </p:cNvPr>
          <p:cNvSpPr/>
          <p:nvPr/>
        </p:nvSpPr>
        <p:spPr>
          <a:xfrm>
            <a:off x="838200" y="1962149"/>
            <a:ext cx="3822216" cy="4154984"/>
          </a:xfrm>
          <a:prstGeom prst="rect">
            <a:avLst/>
          </a:prstGeom>
        </p:spPr>
        <p:txBody>
          <a:bodyPr wrap="square">
            <a:spAutoFit/>
          </a:bodyPr>
          <a:lstStyle/>
          <a:p>
            <a:r>
              <a:rPr lang="en-ZA" sz="2400" dirty="0">
                <a:solidFill>
                  <a:srgbClr val="000000"/>
                </a:solidFill>
                <a:latin typeface="Arial" panose="020B0604020202020204" pitchFamily="34" charset="0"/>
              </a:rPr>
              <a:t>A popular data reduction </a:t>
            </a:r>
          </a:p>
          <a:p>
            <a:r>
              <a:rPr lang="en-ZA" sz="2400" dirty="0">
                <a:solidFill>
                  <a:srgbClr val="000000"/>
                </a:solidFill>
                <a:latin typeface="Arial" panose="020B0604020202020204" pitchFamily="34" charset="0"/>
              </a:rPr>
              <a:t>Technique</a:t>
            </a:r>
          </a:p>
          <a:p>
            <a:r>
              <a:rPr lang="en-ZA" sz="2400" dirty="0">
                <a:solidFill>
                  <a:srgbClr val="000000"/>
                </a:solidFill>
                <a:latin typeface="Arial" panose="020B0604020202020204" pitchFamily="34" charset="0"/>
              </a:rPr>
              <a:t>•Divide data into buckets and store average (sum) for each bucket</a:t>
            </a:r>
          </a:p>
          <a:p>
            <a:r>
              <a:rPr lang="en-ZA" sz="2400" dirty="0">
                <a:solidFill>
                  <a:srgbClr val="000000"/>
                </a:solidFill>
                <a:latin typeface="Arial" panose="020B0604020202020204" pitchFamily="34" charset="0"/>
              </a:rPr>
              <a:t>•Can be constructed optimally in one dimension using dynamic programming</a:t>
            </a:r>
          </a:p>
          <a:p>
            <a:r>
              <a:rPr lang="en-ZA" sz="2400" dirty="0">
                <a:solidFill>
                  <a:srgbClr val="000000"/>
                </a:solidFill>
                <a:latin typeface="Arial" panose="020B0604020202020204" pitchFamily="34" charset="0"/>
              </a:rPr>
              <a:t>•Related to quantization problems.</a:t>
            </a:r>
          </a:p>
        </p:txBody>
      </p:sp>
      <p:pic>
        <p:nvPicPr>
          <p:cNvPr id="5" name="Content Placeholder 3">
            <a:extLst>
              <a:ext uri="{FF2B5EF4-FFF2-40B4-BE49-F238E27FC236}">
                <a16:creationId xmlns:a16="http://schemas.microsoft.com/office/drawing/2014/main" id="{A2F2BC8C-336C-477A-A17B-D7340FD6B402}"/>
              </a:ext>
            </a:extLst>
          </p:cNvPr>
          <p:cNvPicPr>
            <a:picLocks noChangeAspect="1"/>
          </p:cNvPicPr>
          <p:nvPr/>
        </p:nvPicPr>
        <p:blipFill>
          <a:blip r:embed="rId3"/>
          <a:stretch>
            <a:fillRect/>
          </a:stretch>
        </p:blipFill>
        <p:spPr>
          <a:xfrm>
            <a:off x="5672034" y="1516231"/>
            <a:ext cx="6018972" cy="4660732"/>
          </a:xfrm>
          <a:prstGeom prst="rect">
            <a:avLst/>
          </a:prstGeom>
        </p:spPr>
      </p:pic>
    </p:spTree>
    <p:extLst>
      <p:ext uri="{BB962C8B-B14F-4D97-AF65-F5344CB8AC3E}">
        <p14:creationId xmlns:p14="http://schemas.microsoft.com/office/powerpoint/2010/main" val="2787737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EC5F-ABD6-4D41-9FA7-E403EA424E98}"/>
              </a:ext>
            </a:extLst>
          </p:cNvPr>
          <p:cNvSpPr>
            <a:spLocks noGrp="1"/>
          </p:cNvSpPr>
          <p:nvPr>
            <p:ph type="title"/>
          </p:nvPr>
        </p:nvSpPr>
        <p:spPr/>
        <p:txBody>
          <a:bodyPr/>
          <a:lstStyle/>
          <a:p>
            <a:pPr algn="ctr"/>
            <a:r>
              <a:rPr lang="en-ZA" b="1" dirty="0">
                <a:solidFill>
                  <a:srgbClr val="000000"/>
                </a:solidFill>
                <a:latin typeface="Arial" panose="020B0604020202020204" pitchFamily="34" charset="0"/>
              </a:rPr>
              <a:t>Sampling</a:t>
            </a:r>
            <a:endParaRPr lang="en-ZA" b="1" dirty="0"/>
          </a:p>
        </p:txBody>
      </p:sp>
      <p:sp>
        <p:nvSpPr>
          <p:cNvPr id="3" name="Content Placeholder 2">
            <a:extLst>
              <a:ext uri="{FF2B5EF4-FFF2-40B4-BE49-F238E27FC236}">
                <a16:creationId xmlns:a16="http://schemas.microsoft.com/office/drawing/2014/main" id="{A376EA73-07C7-43E4-8C62-78898889A3D8}"/>
              </a:ext>
            </a:extLst>
          </p:cNvPr>
          <p:cNvSpPr>
            <a:spLocks noGrp="1"/>
          </p:cNvSpPr>
          <p:nvPr>
            <p:ph idx="1"/>
          </p:nvPr>
        </p:nvSpPr>
        <p:spPr>
          <a:xfrm>
            <a:off x="838200" y="1690688"/>
            <a:ext cx="10515600" cy="4351338"/>
          </a:xfrm>
        </p:spPr>
        <p:txBody>
          <a:bodyPr/>
          <a:lstStyle/>
          <a:p>
            <a:pPr lvl="0"/>
            <a:r>
              <a:rPr lang="en-ZA" sz="3000" dirty="0">
                <a:solidFill>
                  <a:srgbClr val="000000"/>
                </a:solidFill>
                <a:latin typeface="Arial" panose="020B0604020202020204" pitchFamily="34" charset="0"/>
              </a:rPr>
              <a:t>Sampling allows a mining algorithm to run in complexity that is potentially sub-linear to the size of the data</a:t>
            </a:r>
          </a:p>
          <a:p>
            <a:pPr lvl="0"/>
            <a:r>
              <a:rPr lang="en-ZA" sz="3000" dirty="0">
                <a:solidFill>
                  <a:srgbClr val="FF0000"/>
                </a:solidFill>
                <a:latin typeface="Arial" panose="020B0604020202020204" pitchFamily="34" charset="0"/>
              </a:rPr>
              <a:t>Sampling</a:t>
            </a:r>
            <a:r>
              <a:rPr lang="en-ZA" sz="3000" dirty="0">
                <a:solidFill>
                  <a:srgbClr val="000000"/>
                </a:solidFill>
                <a:latin typeface="Arial" panose="020B0604020202020204" pitchFamily="34" charset="0"/>
              </a:rPr>
              <a:t> is a method of </a:t>
            </a:r>
            <a:r>
              <a:rPr lang="en-ZA" sz="3000" dirty="0">
                <a:solidFill>
                  <a:srgbClr val="FF0000"/>
                </a:solidFill>
                <a:latin typeface="Arial" panose="020B0604020202020204" pitchFamily="34" charset="0"/>
              </a:rPr>
              <a:t>choosing a representative subset </a:t>
            </a:r>
            <a:r>
              <a:rPr lang="en-ZA" sz="3000" dirty="0">
                <a:solidFill>
                  <a:srgbClr val="000000"/>
                </a:solidFill>
                <a:latin typeface="Arial" panose="020B0604020202020204" pitchFamily="34" charset="0"/>
              </a:rPr>
              <a:t>of the data</a:t>
            </a:r>
          </a:p>
          <a:p>
            <a:pPr lvl="1">
              <a:buFont typeface="Wingdings" panose="05000000000000000000" pitchFamily="2" charset="2"/>
              <a:buChar char="Ø"/>
            </a:pPr>
            <a:r>
              <a:rPr lang="en-ZA" sz="2200" dirty="0">
                <a:solidFill>
                  <a:srgbClr val="FF0000"/>
                </a:solidFill>
                <a:latin typeface="Arial" panose="020B0604020202020204" pitchFamily="34" charset="0"/>
              </a:rPr>
              <a:t>Random sampling </a:t>
            </a:r>
            <a:r>
              <a:rPr lang="en-ZA" sz="2200" dirty="0">
                <a:solidFill>
                  <a:srgbClr val="000000"/>
                </a:solidFill>
                <a:latin typeface="Arial" panose="020B0604020202020204" pitchFamily="34" charset="0"/>
              </a:rPr>
              <a:t>may have very poor performance in the presence of skew data</a:t>
            </a:r>
          </a:p>
          <a:p>
            <a:pPr lvl="1">
              <a:buFont typeface="Wingdings" panose="05000000000000000000" pitchFamily="2" charset="2"/>
              <a:buChar char="Ø"/>
            </a:pPr>
            <a:r>
              <a:rPr lang="en-ZA" sz="2600" dirty="0">
                <a:solidFill>
                  <a:srgbClr val="000000"/>
                </a:solidFill>
                <a:latin typeface="Arial" panose="020B0604020202020204" pitchFamily="34" charset="0"/>
              </a:rPr>
              <a:t>There are adaptive sampling methods</a:t>
            </a:r>
          </a:p>
          <a:p>
            <a:pPr lvl="2">
              <a:buFont typeface="Wingdings" panose="05000000000000000000" pitchFamily="2" charset="2"/>
              <a:buChar char="§"/>
            </a:pPr>
            <a:r>
              <a:rPr lang="en-ZA" sz="1900" dirty="0">
                <a:solidFill>
                  <a:srgbClr val="000000"/>
                </a:solidFill>
                <a:latin typeface="Arial" panose="020B0604020202020204" pitchFamily="34" charset="0"/>
              </a:rPr>
              <a:t>Stratified sampling:</a:t>
            </a:r>
          </a:p>
          <a:p>
            <a:pPr lvl="3">
              <a:buFont typeface="Wingdings" panose="05000000000000000000" pitchFamily="2" charset="2"/>
              <a:buChar char="§"/>
            </a:pPr>
            <a:r>
              <a:rPr lang="en-ZA" sz="1700" dirty="0">
                <a:solidFill>
                  <a:srgbClr val="000000"/>
                </a:solidFill>
                <a:latin typeface="Arial" panose="020B0604020202020204" pitchFamily="34" charset="0"/>
              </a:rPr>
              <a:t>•Approximate the percentage of each class (or subpopulation of interest) in the overall database </a:t>
            </a:r>
          </a:p>
          <a:p>
            <a:pPr lvl="3">
              <a:buFont typeface="Wingdings" panose="05000000000000000000" pitchFamily="2" charset="2"/>
              <a:buChar char="§"/>
            </a:pPr>
            <a:r>
              <a:rPr lang="en-ZA" sz="1700" dirty="0">
                <a:solidFill>
                  <a:srgbClr val="000000"/>
                </a:solidFill>
                <a:latin typeface="Arial" panose="020B0604020202020204" pitchFamily="34" charset="0"/>
              </a:rPr>
              <a:t>•Used in conjunction with skewed data</a:t>
            </a:r>
          </a:p>
          <a:p>
            <a:endParaRPr lang="en-ZA" dirty="0"/>
          </a:p>
        </p:txBody>
      </p:sp>
    </p:spTree>
    <p:extLst>
      <p:ext uri="{BB962C8B-B14F-4D97-AF65-F5344CB8AC3E}">
        <p14:creationId xmlns:p14="http://schemas.microsoft.com/office/powerpoint/2010/main" val="3663739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A792D-3A24-4EFB-AD77-E0773C80023B}"/>
              </a:ext>
            </a:extLst>
          </p:cNvPr>
          <p:cNvSpPr>
            <a:spLocks noGrp="1"/>
          </p:cNvSpPr>
          <p:nvPr>
            <p:ph type="title"/>
          </p:nvPr>
        </p:nvSpPr>
        <p:spPr>
          <a:xfrm>
            <a:off x="838200" y="60326"/>
            <a:ext cx="10515600" cy="718755"/>
          </a:xfrm>
        </p:spPr>
        <p:txBody>
          <a:bodyPr/>
          <a:lstStyle/>
          <a:p>
            <a:pPr algn="ctr"/>
            <a:r>
              <a:rPr lang="en-ZA" sz="4000" b="1" dirty="0">
                <a:solidFill>
                  <a:prstClr val="black"/>
                </a:solidFill>
                <a:latin typeface="Calibri Light" panose="020F0302020204030204"/>
              </a:rPr>
              <a:t>Sampling</a:t>
            </a:r>
            <a:endParaRPr lang="en-ZA" b="1" dirty="0"/>
          </a:p>
        </p:txBody>
      </p:sp>
      <p:sp>
        <p:nvSpPr>
          <p:cNvPr id="3" name="Content Placeholder 2">
            <a:extLst>
              <a:ext uri="{FF2B5EF4-FFF2-40B4-BE49-F238E27FC236}">
                <a16:creationId xmlns:a16="http://schemas.microsoft.com/office/drawing/2014/main" id="{A3DE47AE-0285-436A-ACFA-DA955F8C8936}"/>
              </a:ext>
            </a:extLst>
          </p:cNvPr>
          <p:cNvSpPr>
            <a:spLocks noGrp="1"/>
          </p:cNvSpPr>
          <p:nvPr>
            <p:ph idx="1"/>
          </p:nvPr>
        </p:nvSpPr>
        <p:spPr/>
        <p:txBody>
          <a:bodyPr/>
          <a:lstStyle/>
          <a:p>
            <a:endParaRPr lang="en-ZA" dirty="0"/>
          </a:p>
        </p:txBody>
      </p:sp>
      <p:pic>
        <p:nvPicPr>
          <p:cNvPr id="4" name="Content Placeholder 3">
            <a:extLst>
              <a:ext uri="{FF2B5EF4-FFF2-40B4-BE49-F238E27FC236}">
                <a16:creationId xmlns:a16="http://schemas.microsoft.com/office/drawing/2014/main" id="{BCA07554-DD7D-41B0-9053-8D7435739FFF}"/>
              </a:ext>
            </a:extLst>
          </p:cNvPr>
          <p:cNvPicPr>
            <a:picLocks noChangeAspect="1"/>
          </p:cNvPicPr>
          <p:nvPr/>
        </p:nvPicPr>
        <p:blipFill>
          <a:blip r:embed="rId3"/>
          <a:stretch>
            <a:fillRect/>
          </a:stretch>
        </p:blipFill>
        <p:spPr>
          <a:xfrm>
            <a:off x="1374706" y="837025"/>
            <a:ext cx="8876679" cy="5408993"/>
          </a:xfrm>
          <a:prstGeom prst="rect">
            <a:avLst/>
          </a:prstGeom>
        </p:spPr>
      </p:pic>
    </p:spTree>
    <p:extLst>
      <p:ext uri="{BB962C8B-B14F-4D97-AF65-F5344CB8AC3E}">
        <p14:creationId xmlns:p14="http://schemas.microsoft.com/office/powerpoint/2010/main" val="1471830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97311-CC57-4110-A842-71F2A9942861}"/>
              </a:ext>
            </a:extLst>
          </p:cNvPr>
          <p:cNvSpPr>
            <a:spLocks noGrp="1"/>
          </p:cNvSpPr>
          <p:nvPr>
            <p:ph type="title"/>
          </p:nvPr>
        </p:nvSpPr>
        <p:spPr>
          <a:xfrm>
            <a:off x="838200" y="365125"/>
            <a:ext cx="10515600" cy="930275"/>
          </a:xfrm>
        </p:spPr>
        <p:txBody>
          <a:bodyPr/>
          <a:lstStyle/>
          <a:p>
            <a:pPr algn="ctr"/>
            <a:r>
              <a:rPr lang="en-ZA" sz="4000" dirty="0">
                <a:solidFill>
                  <a:srgbClr val="000000"/>
                </a:solidFill>
                <a:latin typeface="Arial" panose="020B0604020202020204" pitchFamily="34" charset="0"/>
              </a:rPr>
              <a:t>Sampling</a:t>
            </a:r>
            <a:endParaRPr lang="en-ZA" dirty="0"/>
          </a:p>
        </p:txBody>
      </p:sp>
      <p:sp>
        <p:nvSpPr>
          <p:cNvPr id="3" name="Content Placeholder 2">
            <a:extLst>
              <a:ext uri="{FF2B5EF4-FFF2-40B4-BE49-F238E27FC236}">
                <a16:creationId xmlns:a16="http://schemas.microsoft.com/office/drawing/2014/main" id="{788F2E5E-2714-4527-9C01-2926AD1EFC6D}"/>
              </a:ext>
            </a:extLst>
          </p:cNvPr>
          <p:cNvSpPr>
            <a:spLocks noGrp="1"/>
          </p:cNvSpPr>
          <p:nvPr>
            <p:ph idx="1"/>
          </p:nvPr>
        </p:nvSpPr>
        <p:spPr/>
        <p:txBody>
          <a:bodyPr/>
          <a:lstStyle/>
          <a:p>
            <a:endParaRPr lang="en-ZA" dirty="0"/>
          </a:p>
        </p:txBody>
      </p:sp>
      <p:pic>
        <p:nvPicPr>
          <p:cNvPr id="4" name="Content Placeholder 3">
            <a:extLst>
              <a:ext uri="{FF2B5EF4-FFF2-40B4-BE49-F238E27FC236}">
                <a16:creationId xmlns:a16="http://schemas.microsoft.com/office/drawing/2014/main" id="{F139F050-0045-46D5-8292-5C687FE73459}"/>
              </a:ext>
            </a:extLst>
          </p:cNvPr>
          <p:cNvPicPr>
            <a:picLocks noChangeAspect="1"/>
          </p:cNvPicPr>
          <p:nvPr/>
        </p:nvPicPr>
        <p:blipFill>
          <a:blip r:embed="rId3"/>
          <a:stretch>
            <a:fillRect/>
          </a:stretch>
        </p:blipFill>
        <p:spPr>
          <a:xfrm>
            <a:off x="552450" y="1690688"/>
            <a:ext cx="10972800" cy="4469830"/>
          </a:xfrm>
          <a:prstGeom prst="rect">
            <a:avLst/>
          </a:prstGeom>
        </p:spPr>
      </p:pic>
    </p:spTree>
    <p:extLst>
      <p:ext uri="{BB962C8B-B14F-4D97-AF65-F5344CB8AC3E}">
        <p14:creationId xmlns:p14="http://schemas.microsoft.com/office/powerpoint/2010/main" val="337820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36AED-487D-4993-9CC7-7B78FBF3BD69}"/>
              </a:ext>
            </a:extLst>
          </p:cNvPr>
          <p:cNvSpPr>
            <a:spLocks noGrp="1"/>
          </p:cNvSpPr>
          <p:nvPr>
            <p:ph type="title"/>
          </p:nvPr>
        </p:nvSpPr>
        <p:spPr/>
        <p:txBody>
          <a:bodyPr/>
          <a:lstStyle/>
          <a:p>
            <a:pPr algn="ctr"/>
            <a:r>
              <a:rPr lang="en-ZA" sz="4000" dirty="0">
                <a:solidFill>
                  <a:srgbClr val="000000"/>
                </a:solidFill>
                <a:latin typeface="Arial" panose="020B0604020202020204" pitchFamily="34" charset="0"/>
              </a:rPr>
              <a:t>Discretization</a:t>
            </a:r>
            <a:endParaRPr lang="en-ZA" dirty="0"/>
          </a:p>
        </p:txBody>
      </p:sp>
      <p:sp>
        <p:nvSpPr>
          <p:cNvPr id="3" name="Content Placeholder 2">
            <a:extLst>
              <a:ext uri="{FF2B5EF4-FFF2-40B4-BE49-F238E27FC236}">
                <a16:creationId xmlns:a16="http://schemas.microsoft.com/office/drawing/2014/main" id="{93F011A1-2449-428B-8F24-9A9A014E47B7}"/>
              </a:ext>
            </a:extLst>
          </p:cNvPr>
          <p:cNvSpPr>
            <a:spLocks noGrp="1"/>
          </p:cNvSpPr>
          <p:nvPr>
            <p:ph idx="1"/>
          </p:nvPr>
        </p:nvSpPr>
        <p:spPr/>
        <p:txBody>
          <a:bodyPr/>
          <a:lstStyle/>
          <a:p>
            <a:pPr lvl="0"/>
            <a:r>
              <a:rPr lang="en-ZA" sz="3200" dirty="0">
                <a:solidFill>
                  <a:srgbClr val="000000"/>
                </a:solidFill>
                <a:latin typeface="Arial" panose="020B0604020202020204" pitchFamily="34" charset="0"/>
              </a:rPr>
              <a:t>Three types of attributes:</a:t>
            </a:r>
          </a:p>
          <a:p>
            <a:pPr marL="971550" lvl="1" indent="-514350">
              <a:buFont typeface="+mj-lt"/>
              <a:buAutoNum type="arabicPeriod"/>
            </a:pPr>
            <a:r>
              <a:rPr lang="en-ZA" dirty="0">
                <a:solidFill>
                  <a:srgbClr val="FF0000"/>
                </a:solidFill>
                <a:latin typeface="Arial" panose="020B0604020202020204" pitchFamily="34" charset="0"/>
              </a:rPr>
              <a:t>Nominal </a:t>
            </a:r>
            <a:r>
              <a:rPr lang="en-ZA" dirty="0">
                <a:solidFill>
                  <a:srgbClr val="000000"/>
                </a:solidFill>
                <a:latin typeface="Arial" panose="020B0604020202020204" pitchFamily="34" charset="0"/>
              </a:rPr>
              <a:t>—values from an unordered set</a:t>
            </a:r>
          </a:p>
          <a:p>
            <a:pPr marL="971550" lvl="1" indent="-514350">
              <a:buFont typeface="+mj-lt"/>
              <a:buAutoNum type="arabicPeriod"/>
            </a:pPr>
            <a:r>
              <a:rPr lang="en-ZA" dirty="0">
                <a:solidFill>
                  <a:srgbClr val="FF0000"/>
                </a:solidFill>
                <a:latin typeface="Arial" panose="020B0604020202020204" pitchFamily="34" charset="0"/>
              </a:rPr>
              <a:t>Ordinal</a:t>
            </a:r>
            <a:r>
              <a:rPr lang="en-ZA" dirty="0">
                <a:solidFill>
                  <a:srgbClr val="000000"/>
                </a:solidFill>
                <a:latin typeface="Arial" panose="020B0604020202020204" pitchFamily="34" charset="0"/>
              </a:rPr>
              <a:t> —values from an ordered set</a:t>
            </a:r>
          </a:p>
          <a:p>
            <a:pPr marL="971550" lvl="1" indent="-514350">
              <a:buFont typeface="+mj-lt"/>
              <a:buAutoNum type="arabicPeriod"/>
            </a:pPr>
            <a:r>
              <a:rPr lang="en-ZA" dirty="0">
                <a:solidFill>
                  <a:srgbClr val="FF0000"/>
                </a:solidFill>
                <a:latin typeface="Arial" panose="020B0604020202020204" pitchFamily="34" charset="0"/>
              </a:rPr>
              <a:t>Continuous</a:t>
            </a:r>
            <a:r>
              <a:rPr lang="en-ZA" dirty="0">
                <a:solidFill>
                  <a:srgbClr val="000000"/>
                </a:solidFill>
                <a:latin typeface="Arial" panose="020B0604020202020204" pitchFamily="34" charset="0"/>
              </a:rPr>
              <a:t> —real numbers</a:t>
            </a:r>
          </a:p>
          <a:p>
            <a:pPr lvl="0"/>
            <a:r>
              <a:rPr lang="en-ZA" sz="3200" dirty="0">
                <a:solidFill>
                  <a:srgbClr val="FF0000"/>
                </a:solidFill>
                <a:latin typeface="Arial" panose="020B0604020202020204" pitchFamily="34" charset="0"/>
              </a:rPr>
              <a:t>Discretization: </a:t>
            </a:r>
          </a:p>
          <a:p>
            <a:pPr lvl="1">
              <a:buFont typeface="Wingdings" panose="05000000000000000000" pitchFamily="2" charset="2"/>
              <a:buChar char="Ø"/>
            </a:pPr>
            <a:r>
              <a:rPr lang="en-ZA" dirty="0">
                <a:solidFill>
                  <a:srgbClr val="000000"/>
                </a:solidFill>
                <a:latin typeface="Arial" panose="020B0604020202020204" pitchFamily="34" charset="0"/>
              </a:rPr>
              <a:t>divide the range of a continuous attribute into intervals</a:t>
            </a:r>
          </a:p>
          <a:p>
            <a:pPr lvl="1">
              <a:buFont typeface="Wingdings" panose="05000000000000000000" pitchFamily="2" charset="2"/>
              <a:buChar char="Ø"/>
            </a:pPr>
            <a:r>
              <a:rPr lang="en-ZA" dirty="0">
                <a:solidFill>
                  <a:srgbClr val="000000"/>
                </a:solidFill>
                <a:latin typeface="Arial" panose="020B0604020202020204" pitchFamily="34" charset="0"/>
              </a:rPr>
              <a:t>–Some classification algorithms only accept categorical (non-numerical) attributes.</a:t>
            </a:r>
          </a:p>
          <a:p>
            <a:pPr lvl="1">
              <a:buFont typeface="Wingdings" panose="05000000000000000000" pitchFamily="2" charset="2"/>
              <a:buChar char="Ø"/>
            </a:pPr>
            <a:r>
              <a:rPr lang="en-ZA" dirty="0">
                <a:solidFill>
                  <a:srgbClr val="000000"/>
                </a:solidFill>
                <a:latin typeface="Arial" panose="020B0604020202020204" pitchFamily="34" charset="0"/>
              </a:rPr>
              <a:t>–Reduce data (attributes values) size by discretization</a:t>
            </a:r>
          </a:p>
          <a:p>
            <a:pPr lvl="1">
              <a:buFont typeface="Wingdings" panose="05000000000000000000" pitchFamily="2" charset="2"/>
              <a:buChar char="Ø"/>
            </a:pPr>
            <a:r>
              <a:rPr lang="en-ZA" dirty="0">
                <a:solidFill>
                  <a:srgbClr val="000000"/>
                </a:solidFill>
                <a:latin typeface="Arial" panose="020B0604020202020204" pitchFamily="34" charset="0"/>
              </a:rPr>
              <a:t>–Prepare for further analysis</a:t>
            </a:r>
          </a:p>
          <a:p>
            <a:endParaRPr lang="en-ZA" dirty="0"/>
          </a:p>
        </p:txBody>
      </p:sp>
    </p:spTree>
    <p:extLst>
      <p:ext uri="{BB962C8B-B14F-4D97-AF65-F5344CB8AC3E}">
        <p14:creationId xmlns:p14="http://schemas.microsoft.com/office/powerpoint/2010/main" val="98705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B0216-4F6C-4E5F-B7F9-358D8C7BDD1D}"/>
              </a:ext>
            </a:extLst>
          </p:cNvPr>
          <p:cNvSpPr>
            <a:spLocks noGrp="1"/>
          </p:cNvSpPr>
          <p:nvPr>
            <p:ph idx="1"/>
          </p:nvPr>
        </p:nvSpPr>
        <p:spPr>
          <a:xfrm>
            <a:off x="704850" y="2359025"/>
            <a:ext cx="10515600" cy="1622425"/>
          </a:xfrm>
        </p:spPr>
        <p:txBody>
          <a:bodyPr>
            <a:normAutofit fontScale="92500" lnSpcReduction="10000"/>
          </a:bodyPr>
          <a:lstStyle/>
          <a:p>
            <a:pPr marL="0" indent="0" algn="ctr">
              <a:buNone/>
            </a:pPr>
            <a:r>
              <a:rPr lang="en-ZA" sz="6000" dirty="0">
                <a:solidFill>
                  <a:prstClr val="black"/>
                </a:solidFill>
                <a:latin typeface="Minion-Regular"/>
                <a:ea typeface="+mj-ea"/>
                <a:cs typeface="+mj-cs"/>
              </a:rPr>
              <a:t>Data Transformation</a:t>
            </a:r>
          </a:p>
          <a:p>
            <a:pPr marL="0" indent="0" algn="ctr">
              <a:buNone/>
            </a:pPr>
            <a:r>
              <a:rPr lang="en-ZA" sz="6000" dirty="0">
                <a:solidFill>
                  <a:srgbClr val="FF0000"/>
                </a:solidFill>
                <a:latin typeface="Minion-Regular"/>
                <a:ea typeface="+mj-ea"/>
                <a:cs typeface="+mj-cs"/>
              </a:rPr>
              <a:t>Handling Missing Values</a:t>
            </a:r>
            <a:endParaRPr lang="en-ZA" sz="6000" dirty="0">
              <a:solidFill>
                <a:srgbClr val="FF0000"/>
              </a:solidFill>
            </a:endParaRPr>
          </a:p>
        </p:txBody>
      </p:sp>
    </p:spTree>
    <p:extLst>
      <p:ext uri="{BB962C8B-B14F-4D97-AF65-F5344CB8AC3E}">
        <p14:creationId xmlns:p14="http://schemas.microsoft.com/office/powerpoint/2010/main" val="202918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D4CB0-777B-4ED7-A831-D72DD2C18D1A}"/>
              </a:ext>
            </a:extLst>
          </p:cNvPr>
          <p:cNvSpPr>
            <a:spLocks noGrp="1"/>
          </p:cNvSpPr>
          <p:nvPr>
            <p:ph type="title"/>
          </p:nvPr>
        </p:nvSpPr>
        <p:spPr/>
        <p:txBody>
          <a:bodyPr/>
          <a:lstStyle/>
          <a:p>
            <a:pPr algn="ctr"/>
            <a:r>
              <a:rPr lang="en-ZA" b="1" dirty="0">
                <a:solidFill>
                  <a:prstClr val="black"/>
                </a:solidFill>
                <a:latin typeface="Calibri Light" panose="020F0302020204030204"/>
              </a:rPr>
              <a:t>Concept hierarchy</a:t>
            </a:r>
            <a:endParaRPr lang="en-ZA" b="1" dirty="0"/>
          </a:p>
        </p:txBody>
      </p:sp>
      <p:sp>
        <p:nvSpPr>
          <p:cNvPr id="3" name="Content Placeholder 2">
            <a:extLst>
              <a:ext uri="{FF2B5EF4-FFF2-40B4-BE49-F238E27FC236}">
                <a16:creationId xmlns:a16="http://schemas.microsoft.com/office/drawing/2014/main" id="{D1CBDE34-12A4-4263-820A-01ADF766F1DB}"/>
              </a:ext>
            </a:extLst>
          </p:cNvPr>
          <p:cNvSpPr>
            <a:spLocks noGrp="1"/>
          </p:cNvSpPr>
          <p:nvPr>
            <p:ph idx="1"/>
          </p:nvPr>
        </p:nvSpPr>
        <p:spPr/>
        <p:txBody>
          <a:bodyPr/>
          <a:lstStyle/>
          <a:p>
            <a:pPr lvl="0"/>
            <a:r>
              <a:rPr lang="en-ZA" sz="3200" dirty="0">
                <a:solidFill>
                  <a:srgbClr val="FF0000"/>
                </a:solidFill>
                <a:latin typeface="Arial" panose="020B0604020202020204" pitchFamily="34" charset="0"/>
              </a:rPr>
              <a:t>Concept hierarchies</a:t>
            </a:r>
          </a:p>
          <a:p>
            <a:pPr lvl="1">
              <a:buFont typeface="Wingdings" panose="05000000000000000000" pitchFamily="2" charset="2"/>
              <a:buChar char="Ø"/>
            </a:pPr>
            <a:r>
              <a:rPr lang="en-ZA" dirty="0">
                <a:solidFill>
                  <a:srgbClr val="000000"/>
                </a:solidFill>
                <a:latin typeface="Arial" panose="020B0604020202020204" pitchFamily="34" charset="0"/>
              </a:rPr>
              <a:t>Reduce the data by collecting and replacing low level concepts (such as numeric values for the </a:t>
            </a:r>
            <a:r>
              <a:rPr lang="en-ZA" dirty="0">
                <a:solidFill>
                  <a:srgbClr val="FF0000"/>
                </a:solidFill>
                <a:latin typeface="Arial" panose="020B0604020202020204" pitchFamily="34" charset="0"/>
              </a:rPr>
              <a:t>attribute age</a:t>
            </a:r>
            <a:r>
              <a:rPr lang="en-ZA" dirty="0">
                <a:solidFill>
                  <a:srgbClr val="000000"/>
                </a:solidFill>
                <a:latin typeface="Arial" panose="020B0604020202020204" pitchFamily="34" charset="0"/>
              </a:rPr>
              <a:t>) by </a:t>
            </a:r>
            <a:r>
              <a:rPr lang="en-ZA" dirty="0">
                <a:solidFill>
                  <a:srgbClr val="FF0000"/>
                </a:solidFill>
                <a:latin typeface="Arial" panose="020B0604020202020204" pitchFamily="34" charset="0"/>
              </a:rPr>
              <a:t>higher level concepts </a:t>
            </a:r>
            <a:r>
              <a:rPr lang="en-ZA" dirty="0">
                <a:solidFill>
                  <a:srgbClr val="000000"/>
                </a:solidFill>
                <a:latin typeface="Arial" panose="020B0604020202020204" pitchFamily="34" charset="0"/>
              </a:rPr>
              <a:t>(such as </a:t>
            </a:r>
            <a:r>
              <a:rPr lang="en-ZA" dirty="0">
                <a:solidFill>
                  <a:srgbClr val="FF0000"/>
                </a:solidFill>
                <a:latin typeface="Arial" panose="020B0604020202020204" pitchFamily="34" charset="0"/>
              </a:rPr>
              <a:t>young, middle-aged, or senior</a:t>
            </a:r>
            <a:r>
              <a:rPr lang="en-ZA" dirty="0">
                <a:solidFill>
                  <a:srgbClr val="000000"/>
                </a:solidFill>
                <a:latin typeface="Arial" panose="020B0604020202020204" pitchFamily="34" charset="0"/>
              </a:rPr>
              <a:t>).</a:t>
            </a:r>
          </a:p>
          <a:p>
            <a:endParaRPr lang="en-ZA" dirty="0"/>
          </a:p>
        </p:txBody>
      </p:sp>
    </p:spTree>
    <p:extLst>
      <p:ext uri="{BB962C8B-B14F-4D97-AF65-F5344CB8AC3E}">
        <p14:creationId xmlns:p14="http://schemas.microsoft.com/office/powerpoint/2010/main" val="55578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E42C-E06B-4035-ADD9-FED45F783363}"/>
              </a:ext>
            </a:extLst>
          </p:cNvPr>
          <p:cNvSpPr>
            <a:spLocks noGrp="1"/>
          </p:cNvSpPr>
          <p:nvPr>
            <p:ph type="title"/>
          </p:nvPr>
        </p:nvSpPr>
        <p:spPr/>
        <p:txBody>
          <a:bodyPr>
            <a:normAutofit fontScale="90000"/>
          </a:bodyPr>
          <a:lstStyle/>
          <a:p>
            <a:pPr marL="228600" lvl="0" indent="-228600">
              <a:spcBef>
                <a:spcPts val="1000"/>
              </a:spcBef>
            </a:pPr>
            <a:br>
              <a:rPr lang="en-ZA" sz="4000" dirty="0">
                <a:solidFill>
                  <a:srgbClr val="000000"/>
                </a:solidFill>
                <a:latin typeface="Arial" panose="020B0604020202020204" pitchFamily="34" charset="0"/>
                <a:ea typeface="+mn-ea"/>
                <a:cs typeface="+mn-cs"/>
              </a:rPr>
            </a:br>
            <a:r>
              <a:rPr lang="en-ZA" sz="4000" dirty="0">
                <a:solidFill>
                  <a:srgbClr val="000000"/>
                </a:solidFill>
                <a:latin typeface="Arial" panose="020B0604020202020204" pitchFamily="34" charset="0"/>
                <a:ea typeface="+mn-ea"/>
                <a:cs typeface="+mn-cs"/>
              </a:rPr>
              <a:t>Discretization and concept hierarchy </a:t>
            </a:r>
            <a:br>
              <a:rPr lang="en-ZA" sz="4000" dirty="0">
                <a:solidFill>
                  <a:srgbClr val="000000"/>
                </a:solidFill>
                <a:latin typeface="Arial" panose="020B0604020202020204" pitchFamily="34" charset="0"/>
                <a:ea typeface="+mn-ea"/>
                <a:cs typeface="+mn-cs"/>
              </a:rPr>
            </a:br>
            <a:r>
              <a:rPr lang="en-ZA" sz="4000" dirty="0">
                <a:solidFill>
                  <a:srgbClr val="FF0000"/>
                </a:solidFill>
                <a:latin typeface="Arial" panose="020B0604020202020204" pitchFamily="34" charset="0"/>
                <a:ea typeface="+mn-ea"/>
                <a:cs typeface="+mn-cs"/>
              </a:rPr>
              <a:t>Generation for numeric data</a:t>
            </a:r>
            <a:br>
              <a:rPr lang="en-ZA" sz="2800" dirty="0">
                <a:solidFill>
                  <a:prstClr val="black"/>
                </a:solidFill>
                <a:latin typeface="AvantGarde Bk BT" panose="020B0402020202020204" pitchFamily="34" charset="0"/>
                <a:ea typeface="+mn-ea"/>
                <a:cs typeface="+mn-cs"/>
              </a:rPr>
            </a:br>
            <a:endParaRPr lang="en-ZA" dirty="0"/>
          </a:p>
        </p:txBody>
      </p:sp>
      <p:sp>
        <p:nvSpPr>
          <p:cNvPr id="3" name="Content Placeholder 2">
            <a:extLst>
              <a:ext uri="{FF2B5EF4-FFF2-40B4-BE49-F238E27FC236}">
                <a16:creationId xmlns:a16="http://schemas.microsoft.com/office/drawing/2014/main" id="{B81CB0F2-34AB-42A1-9019-B698B0F08A8C}"/>
              </a:ext>
            </a:extLst>
          </p:cNvPr>
          <p:cNvSpPr>
            <a:spLocks noGrp="1"/>
          </p:cNvSpPr>
          <p:nvPr>
            <p:ph idx="1"/>
          </p:nvPr>
        </p:nvSpPr>
        <p:spPr/>
        <p:txBody>
          <a:bodyPr/>
          <a:lstStyle/>
          <a:p>
            <a:pPr lvl="0"/>
            <a:r>
              <a:rPr lang="en-ZA" dirty="0">
                <a:solidFill>
                  <a:srgbClr val="000000"/>
                </a:solidFill>
                <a:latin typeface="Arial" panose="020B0604020202020204" pitchFamily="34" charset="0"/>
              </a:rPr>
              <a:t>Discretization:</a:t>
            </a:r>
          </a:p>
          <a:p>
            <a:pPr lvl="1">
              <a:buFont typeface="Wingdings" panose="05000000000000000000" pitchFamily="2" charset="2"/>
              <a:buChar char="Ø"/>
            </a:pPr>
            <a:r>
              <a:rPr lang="en-ZA" dirty="0">
                <a:solidFill>
                  <a:srgbClr val="000000"/>
                </a:solidFill>
                <a:latin typeface="Arial" panose="020B0604020202020204" pitchFamily="34" charset="0"/>
              </a:rPr>
              <a:t>Binning (Discussed before)</a:t>
            </a:r>
          </a:p>
          <a:p>
            <a:pPr lvl="1">
              <a:buFont typeface="Wingdings" panose="05000000000000000000" pitchFamily="2" charset="2"/>
              <a:buChar char="Ø"/>
            </a:pPr>
            <a:r>
              <a:rPr lang="en-ZA" dirty="0">
                <a:solidFill>
                  <a:srgbClr val="000000"/>
                </a:solidFill>
                <a:latin typeface="Arial" panose="020B0604020202020204" pitchFamily="34" charset="0"/>
              </a:rPr>
              <a:t>•Histogram analysis (Discussed before)</a:t>
            </a:r>
          </a:p>
          <a:p>
            <a:pPr lvl="1">
              <a:buFont typeface="Wingdings" panose="05000000000000000000" pitchFamily="2" charset="2"/>
              <a:buChar char="Ø"/>
            </a:pPr>
            <a:r>
              <a:rPr lang="en-ZA" dirty="0">
                <a:solidFill>
                  <a:srgbClr val="000000"/>
                </a:solidFill>
                <a:latin typeface="Arial" panose="020B0604020202020204" pitchFamily="34" charset="0"/>
              </a:rPr>
              <a:t>•Clustering analysis (Discussed before)</a:t>
            </a:r>
          </a:p>
          <a:p>
            <a:pPr lvl="1">
              <a:buFont typeface="Wingdings" panose="05000000000000000000" pitchFamily="2" charset="2"/>
              <a:buChar char="Ø"/>
            </a:pPr>
            <a:r>
              <a:rPr lang="en-ZA" dirty="0">
                <a:solidFill>
                  <a:srgbClr val="000000"/>
                </a:solidFill>
                <a:latin typeface="Arial" panose="020B0604020202020204" pitchFamily="34" charset="0"/>
              </a:rPr>
              <a:t>•Entropy-based discretization</a:t>
            </a:r>
          </a:p>
          <a:p>
            <a:pPr lvl="1">
              <a:buFont typeface="Wingdings" panose="05000000000000000000" pitchFamily="2" charset="2"/>
              <a:buChar char="Ø"/>
            </a:pPr>
            <a:r>
              <a:rPr lang="en-ZA" dirty="0">
                <a:solidFill>
                  <a:srgbClr val="000000"/>
                </a:solidFill>
                <a:latin typeface="Arial" panose="020B0604020202020204" pitchFamily="34" charset="0"/>
              </a:rPr>
              <a:t>•Segmentation by natural partitioning</a:t>
            </a:r>
          </a:p>
          <a:p>
            <a:endParaRPr lang="en-ZA" dirty="0"/>
          </a:p>
        </p:txBody>
      </p:sp>
    </p:spTree>
    <p:extLst>
      <p:ext uri="{BB962C8B-B14F-4D97-AF65-F5344CB8AC3E}">
        <p14:creationId xmlns:p14="http://schemas.microsoft.com/office/powerpoint/2010/main" val="47537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4DBA-12B5-466D-AB43-2933D1ED6AEE}"/>
              </a:ext>
            </a:extLst>
          </p:cNvPr>
          <p:cNvSpPr>
            <a:spLocks noGrp="1"/>
          </p:cNvSpPr>
          <p:nvPr>
            <p:ph type="title"/>
          </p:nvPr>
        </p:nvSpPr>
        <p:spPr/>
        <p:txBody>
          <a:bodyPr/>
          <a:lstStyle/>
          <a:p>
            <a:r>
              <a:rPr lang="en-ZA" dirty="0">
                <a:solidFill>
                  <a:prstClr val="black"/>
                </a:solidFill>
                <a:latin typeface="Calibri Light" panose="020F0302020204030204"/>
              </a:rPr>
              <a:t>Segmentation by natural partitioning</a:t>
            </a:r>
            <a:endParaRPr lang="en-ZA" dirty="0"/>
          </a:p>
        </p:txBody>
      </p:sp>
      <p:sp>
        <p:nvSpPr>
          <p:cNvPr id="3" name="Content Placeholder 2">
            <a:extLst>
              <a:ext uri="{FF2B5EF4-FFF2-40B4-BE49-F238E27FC236}">
                <a16:creationId xmlns:a16="http://schemas.microsoft.com/office/drawing/2014/main" id="{D6C51A96-AB54-4C64-8C77-C82AD78EB751}"/>
              </a:ext>
            </a:extLst>
          </p:cNvPr>
          <p:cNvSpPr>
            <a:spLocks noGrp="1"/>
          </p:cNvSpPr>
          <p:nvPr>
            <p:ph idx="1"/>
          </p:nvPr>
        </p:nvSpPr>
        <p:spPr/>
        <p:txBody>
          <a:bodyPr/>
          <a:lstStyle/>
          <a:p>
            <a:pPr marR="12820" lvl="0"/>
            <a:r>
              <a:rPr lang="en-ZA" dirty="0">
                <a:solidFill>
                  <a:srgbClr val="000000"/>
                </a:solidFill>
                <a:latin typeface="Arial" panose="020B0604020202020204" pitchFamily="34" charset="0"/>
              </a:rPr>
              <a:t>3-4-5 rule can be used to segment numeric data (attribute values) into relatively uniform, “</a:t>
            </a:r>
            <a:r>
              <a:rPr lang="en-ZA" dirty="0" err="1">
                <a:solidFill>
                  <a:srgbClr val="000000"/>
                </a:solidFill>
                <a:latin typeface="Arial" panose="020B0604020202020204" pitchFamily="34" charset="0"/>
              </a:rPr>
              <a:t>natural”intervals</a:t>
            </a:r>
            <a:r>
              <a:rPr lang="en-ZA" dirty="0">
                <a:solidFill>
                  <a:srgbClr val="000000"/>
                </a:solidFill>
                <a:latin typeface="Arial" panose="020B0604020202020204" pitchFamily="34" charset="0"/>
              </a:rPr>
              <a:t>.</a:t>
            </a:r>
          </a:p>
          <a:p>
            <a:pPr lvl="0"/>
            <a:r>
              <a:rPr lang="en-ZA" dirty="0">
                <a:solidFill>
                  <a:srgbClr val="000000"/>
                </a:solidFill>
                <a:latin typeface="Arial" panose="020B0604020202020204" pitchFamily="34" charset="0"/>
              </a:rPr>
              <a:t>If an interval covers 3, 6, 7 or 9 distinct values at the most significant digit, partition the range into 3 </a:t>
            </a:r>
            <a:r>
              <a:rPr lang="en-ZA" dirty="0" err="1">
                <a:solidFill>
                  <a:srgbClr val="000000"/>
                </a:solidFill>
                <a:latin typeface="Arial" panose="020B0604020202020204" pitchFamily="34" charset="0"/>
              </a:rPr>
              <a:t>equi</a:t>
            </a:r>
            <a:r>
              <a:rPr lang="en-ZA" dirty="0">
                <a:solidFill>
                  <a:srgbClr val="000000"/>
                </a:solidFill>
                <a:latin typeface="Arial" panose="020B0604020202020204" pitchFamily="34" charset="0"/>
              </a:rPr>
              <a:t>-width intervals</a:t>
            </a:r>
          </a:p>
          <a:p>
            <a:pPr lvl="0"/>
            <a:r>
              <a:rPr lang="en-ZA" dirty="0">
                <a:solidFill>
                  <a:srgbClr val="000000"/>
                </a:solidFill>
                <a:latin typeface="Arial" panose="020B0604020202020204" pitchFamily="34" charset="0"/>
              </a:rPr>
              <a:t>If it covers 2, 4, or 8 distinct values at the most significant digit, partition the range into 4 intervals</a:t>
            </a:r>
          </a:p>
          <a:p>
            <a:pPr lvl="0"/>
            <a:r>
              <a:rPr lang="en-ZA" dirty="0">
                <a:solidFill>
                  <a:srgbClr val="000000"/>
                </a:solidFill>
                <a:latin typeface="Arial" panose="020B0604020202020204" pitchFamily="34" charset="0"/>
              </a:rPr>
              <a:t>If it covers 1, 5, or 10 distinct values at the most significant digit, partition the range into 5 intervals</a:t>
            </a:r>
          </a:p>
          <a:p>
            <a:endParaRPr lang="en-ZA" dirty="0"/>
          </a:p>
        </p:txBody>
      </p:sp>
    </p:spTree>
    <p:extLst>
      <p:ext uri="{BB962C8B-B14F-4D97-AF65-F5344CB8AC3E}">
        <p14:creationId xmlns:p14="http://schemas.microsoft.com/office/powerpoint/2010/main" val="3740729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C959D-4C23-4887-9BA9-1CB45F1C1C40}"/>
              </a:ext>
            </a:extLst>
          </p:cNvPr>
          <p:cNvSpPr>
            <a:spLocks noGrp="1"/>
          </p:cNvSpPr>
          <p:nvPr>
            <p:ph type="title"/>
          </p:nvPr>
        </p:nvSpPr>
        <p:spPr/>
        <p:txBody>
          <a:bodyPr/>
          <a:lstStyle/>
          <a:p>
            <a:pPr algn="ctr"/>
            <a:r>
              <a:rPr lang="en-ZA" b="1" dirty="0"/>
              <a:t>Segmentation by natural partition</a:t>
            </a:r>
            <a:r>
              <a:rPr lang="en-ZA" dirty="0"/>
              <a:t>ing</a:t>
            </a:r>
          </a:p>
        </p:txBody>
      </p:sp>
      <p:sp>
        <p:nvSpPr>
          <p:cNvPr id="3" name="Content Placeholder 2">
            <a:extLst>
              <a:ext uri="{FF2B5EF4-FFF2-40B4-BE49-F238E27FC236}">
                <a16:creationId xmlns:a16="http://schemas.microsoft.com/office/drawing/2014/main" id="{1EB4968F-354D-4EDF-8201-0F67137748D0}"/>
              </a:ext>
            </a:extLst>
          </p:cNvPr>
          <p:cNvSpPr>
            <a:spLocks noGrp="1"/>
          </p:cNvSpPr>
          <p:nvPr>
            <p:ph idx="1"/>
          </p:nvPr>
        </p:nvSpPr>
        <p:spPr/>
        <p:txBody>
          <a:bodyPr/>
          <a:lstStyle/>
          <a:p>
            <a:endParaRPr lang="en-ZA" dirty="0"/>
          </a:p>
        </p:txBody>
      </p:sp>
      <p:pic>
        <p:nvPicPr>
          <p:cNvPr id="4" name="Content Placeholder 3">
            <a:extLst>
              <a:ext uri="{FF2B5EF4-FFF2-40B4-BE49-F238E27FC236}">
                <a16:creationId xmlns:a16="http://schemas.microsoft.com/office/drawing/2014/main" id="{AD81368E-8F91-4EF4-9DBD-6BA699EF5012}"/>
              </a:ext>
            </a:extLst>
          </p:cNvPr>
          <p:cNvPicPr>
            <a:picLocks noChangeAspect="1"/>
          </p:cNvPicPr>
          <p:nvPr/>
        </p:nvPicPr>
        <p:blipFill>
          <a:blip r:embed="rId2"/>
          <a:stretch>
            <a:fillRect/>
          </a:stretch>
        </p:blipFill>
        <p:spPr>
          <a:xfrm>
            <a:off x="654240" y="1890372"/>
            <a:ext cx="10699560" cy="4286591"/>
          </a:xfrm>
          <a:prstGeom prst="rect">
            <a:avLst/>
          </a:prstGeom>
        </p:spPr>
      </p:pic>
    </p:spTree>
    <p:extLst>
      <p:ext uri="{BB962C8B-B14F-4D97-AF65-F5344CB8AC3E}">
        <p14:creationId xmlns:p14="http://schemas.microsoft.com/office/powerpoint/2010/main" val="3937730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D2E22-A4DE-4983-8058-6ED70EBC0D88}"/>
              </a:ext>
            </a:extLst>
          </p:cNvPr>
          <p:cNvSpPr>
            <a:spLocks noGrp="1"/>
          </p:cNvSpPr>
          <p:nvPr>
            <p:ph type="title"/>
          </p:nvPr>
        </p:nvSpPr>
        <p:spPr/>
        <p:txBody>
          <a:bodyPr/>
          <a:lstStyle/>
          <a:p>
            <a:r>
              <a:rPr lang="en-ZA" sz="4000" b="1" dirty="0">
                <a:solidFill>
                  <a:prstClr val="black"/>
                </a:solidFill>
                <a:latin typeface="Calibri Light" panose="020F0302020204030204"/>
              </a:rPr>
              <a:t>Concept hierarchy generation for categorical data</a:t>
            </a:r>
            <a:endParaRPr lang="en-ZA" b="1" dirty="0"/>
          </a:p>
        </p:txBody>
      </p:sp>
      <p:sp>
        <p:nvSpPr>
          <p:cNvPr id="3" name="Content Placeholder 2">
            <a:extLst>
              <a:ext uri="{FF2B5EF4-FFF2-40B4-BE49-F238E27FC236}">
                <a16:creationId xmlns:a16="http://schemas.microsoft.com/office/drawing/2014/main" id="{5656DAE7-FEAB-4C24-9CCC-8F327B9F61D8}"/>
              </a:ext>
            </a:extLst>
          </p:cNvPr>
          <p:cNvSpPr>
            <a:spLocks noGrp="1"/>
          </p:cNvSpPr>
          <p:nvPr>
            <p:ph idx="1"/>
          </p:nvPr>
        </p:nvSpPr>
        <p:spPr/>
        <p:txBody>
          <a:bodyPr/>
          <a:lstStyle/>
          <a:p>
            <a:pPr lvl="0"/>
            <a:r>
              <a:rPr lang="en-ZA" dirty="0">
                <a:solidFill>
                  <a:srgbClr val="FF0000"/>
                </a:solidFill>
                <a:latin typeface="Arial" panose="020B0604020202020204" pitchFamily="34" charset="0"/>
              </a:rPr>
              <a:t>Concept hierarchy </a:t>
            </a:r>
            <a:r>
              <a:rPr lang="en-ZA" dirty="0">
                <a:solidFill>
                  <a:srgbClr val="000000"/>
                </a:solidFill>
                <a:latin typeface="Arial" panose="020B0604020202020204" pitchFamily="34" charset="0"/>
              </a:rPr>
              <a:t>is:</a:t>
            </a:r>
          </a:p>
          <a:p>
            <a:pPr lvl="1">
              <a:buFont typeface="Wingdings" panose="05000000000000000000" pitchFamily="2" charset="2"/>
              <a:buChar char="Ø"/>
            </a:pPr>
            <a:r>
              <a:rPr lang="en-ZA" dirty="0">
                <a:solidFill>
                  <a:srgbClr val="000000"/>
                </a:solidFill>
                <a:latin typeface="Arial" panose="020B0604020202020204" pitchFamily="34" charset="0"/>
              </a:rPr>
              <a:t>Specification of a partial ordering of attributes explicitly at the schema level by users or experts</a:t>
            </a:r>
          </a:p>
          <a:p>
            <a:pPr lvl="1">
              <a:buFont typeface="Wingdings" panose="05000000000000000000" pitchFamily="2" charset="2"/>
              <a:buChar char="Ø"/>
            </a:pPr>
            <a:r>
              <a:rPr lang="en-ZA" dirty="0">
                <a:solidFill>
                  <a:srgbClr val="000000"/>
                </a:solidFill>
                <a:latin typeface="Arial" panose="020B0604020202020204" pitchFamily="34" charset="0"/>
              </a:rPr>
              <a:t>Specification of a portion of a hierarchy by explicit data grouping</a:t>
            </a:r>
          </a:p>
          <a:p>
            <a:pPr lvl="1">
              <a:buFont typeface="Wingdings" panose="05000000000000000000" pitchFamily="2" charset="2"/>
              <a:buChar char="Ø"/>
            </a:pPr>
            <a:r>
              <a:rPr lang="en-ZA" dirty="0">
                <a:solidFill>
                  <a:srgbClr val="000000"/>
                </a:solidFill>
                <a:latin typeface="Arial" panose="020B0604020202020204" pitchFamily="34" charset="0"/>
              </a:rPr>
              <a:t>Specification of a set of attributes, but not of their partial ordering</a:t>
            </a:r>
          </a:p>
          <a:p>
            <a:pPr lvl="1">
              <a:buFont typeface="Wingdings" panose="05000000000000000000" pitchFamily="2" charset="2"/>
              <a:buChar char="Ø"/>
            </a:pPr>
            <a:r>
              <a:rPr lang="en-ZA" dirty="0">
                <a:solidFill>
                  <a:srgbClr val="000000"/>
                </a:solidFill>
                <a:latin typeface="Arial" panose="020B0604020202020204" pitchFamily="34" charset="0"/>
              </a:rPr>
              <a:t>Specification of only a partial set of attributes</a:t>
            </a:r>
          </a:p>
          <a:p>
            <a:endParaRPr lang="en-ZA" dirty="0"/>
          </a:p>
        </p:txBody>
      </p:sp>
    </p:spTree>
    <p:extLst>
      <p:ext uri="{BB962C8B-B14F-4D97-AF65-F5344CB8AC3E}">
        <p14:creationId xmlns:p14="http://schemas.microsoft.com/office/powerpoint/2010/main" val="1759458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6E74E-6983-4BFE-B728-2F5263732118}"/>
              </a:ext>
            </a:extLst>
          </p:cNvPr>
          <p:cNvSpPr>
            <a:spLocks noGrp="1"/>
          </p:cNvSpPr>
          <p:nvPr>
            <p:ph type="title"/>
          </p:nvPr>
        </p:nvSpPr>
        <p:spPr>
          <a:xfrm>
            <a:off x="838200" y="365125"/>
            <a:ext cx="10515600" cy="1082675"/>
          </a:xfrm>
        </p:spPr>
        <p:txBody>
          <a:bodyPr/>
          <a:lstStyle/>
          <a:p>
            <a:pPr algn="ctr"/>
            <a:r>
              <a:rPr lang="en-ZA" sz="4000" b="1" dirty="0">
                <a:solidFill>
                  <a:prstClr val="black"/>
                </a:solidFill>
                <a:latin typeface="Calibri Light" panose="020F0302020204030204"/>
              </a:rPr>
              <a:t>Specification of a set of attributes</a:t>
            </a:r>
            <a:endParaRPr lang="en-ZA" b="1" dirty="0"/>
          </a:p>
        </p:txBody>
      </p:sp>
      <p:pic>
        <p:nvPicPr>
          <p:cNvPr id="4" name="Content Placeholder 3">
            <a:extLst>
              <a:ext uri="{FF2B5EF4-FFF2-40B4-BE49-F238E27FC236}">
                <a16:creationId xmlns:a16="http://schemas.microsoft.com/office/drawing/2014/main" id="{C28D2ED0-80CB-4DEB-97C0-4087C9D06D1E}"/>
              </a:ext>
            </a:extLst>
          </p:cNvPr>
          <p:cNvPicPr>
            <a:picLocks noGrp="1" noChangeAspect="1"/>
          </p:cNvPicPr>
          <p:nvPr>
            <p:ph idx="1"/>
          </p:nvPr>
        </p:nvPicPr>
        <p:blipFill>
          <a:blip r:embed="rId3"/>
          <a:stretch>
            <a:fillRect/>
          </a:stretch>
        </p:blipFill>
        <p:spPr>
          <a:xfrm>
            <a:off x="685800" y="1447800"/>
            <a:ext cx="10667999" cy="4729163"/>
          </a:xfrm>
          <a:prstGeom prst="rect">
            <a:avLst/>
          </a:prstGeom>
        </p:spPr>
      </p:pic>
    </p:spTree>
    <p:extLst>
      <p:ext uri="{BB962C8B-B14F-4D97-AF65-F5344CB8AC3E}">
        <p14:creationId xmlns:p14="http://schemas.microsoft.com/office/powerpoint/2010/main" val="80248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EA316-CCE0-4F6E-AEEC-AF39EE6516B7}"/>
              </a:ext>
            </a:extLst>
          </p:cNvPr>
          <p:cNvSpPr>
            <a:spLocks noGrp="1"/>
          </p:cNvSpPr>
          <p:nvPr>
            <p:ph type="title"/>
          </p:nvPr>
        </p:nvSpPr>
        <p:spPr/>
        <p:txBody>
          <a:bodyPr/>
          <a:lstStyle/>
          <a:p>
            <a:r>
              <a:rPr lang="en-ZA" sz="4000" dirty="0">
                <a:solidFill>
                  <a:srgbClr val="FF0000"/>
                </a:solidFill>
                <a:latin typeface="Arial" panose="020B0604020202020204" pitchFamily="34" charset="0"/>
              </a:rPr>
              <a:t>Summary</a:t>
            </a:r>
            <a:endParaRPr lang="en-ZA" dirty="0"/>
          </a:p>
        </p:txBody>
      </p:sp>
      <p:sp>
        <p:nvSpPr>
          <p:cNvPr id="3" name="Content Placeholder 2">
            <a:extLst>
              <a:ext uri="{FF2B5EF4-FFF2-40B4-BE49-F238E27FC236}">
                <a16:creationId xmlns:a16="http://schemas.microsoft.com/office/drawing/2014/main" id="{691648D2-AFC0-42E0-B36A-6CBB2C6135AD}"/>
              </a:ext>
            </a:extLst>
          </p:cNvPr>
          <p:cNvSpPr>
            <a:spLocks noGrp="1"/>
          </p:cNvSpPr>
          <p:nvPr>
            <p:ph idx="1"/>
          </p:nvPr>
        </p:nvSpPr>
        <p:spPr/>
        <p:txBody>
          <a:bodyPr/>
          <a:lstStyle/>
          <a:p>
            <a:pPr lvl="0"/>
            <a:r>
              <a:rPr lang="en-ZA" dirty="0">
                <a:solidFill>
                  <a:srgbClr val="000000"/>
                </a:solidFill>
                <a:latin typeface="Arial" panose="020B0604020202020204" pitchFamily="34" charset="0"/>
              </a:rPr>
              <a:t>Data preparation and pre-processing is a big issue for Business intelligence</a:t>
            </a:r>
          </a:p>
          <a:p>
            <a:pPr lvl="0"/>
            <a:r>
              <a:rPr lang="en-ZA" dirty="0">
                <a:solidFill>
                  <a:srgbClr val="000000"/>
                </a:solidFill>
                <a:latin typeface="Arial" panose="020B0604020202020204" pitchFamily="34" charset="0"/>
              </a:rPr>
              <a:t>•Data pre-processing includes</a:t>
            </a:r>
          </a:p>
          <a:p>
            <a:pPr lvl="1">
              <a:buFont typeface="Wingdings" panose="05000000000000000000" pitchFamily="2" charset="2"/>
              <a:buChar char="Ø"/>
            </a:pPr>
            <a:r>
              <a:rPr lang="en-ZA" sz="2000" dirty="0">
                <a:solidFill>
                  <a:srgbClr val="000000"/>
                </a:solidFill>
                <a:latin typeface="Arial" panose="020B0604020202020204" pitchFamily="34" charset="0"/>
              </a:rPr>
              <a:t>–Data cleaning and data integration</a:t>
            </a:r>
          </a:p>
          <a:p>
            <a:pPr lvl="1">
              <a:buFont typeface="Wingdings" panose="05000000000000000000" pitchFamily="2" charset="2"/>
              <a:buChar char="Ø"/>
            </a:pPr>
            <a:r>
              <a:rPr lang="en-ZA" sz="2000" dirty="0">
                <a:solidFill>
                  <a:srgbClr val="000000"/>
                </a:solidFill>
                <a:latin typeface="Arial" panose="020B0604020202020204" pitchFamily="34" charset="0"/>
              </a:rPr>
              <a:t>–Data reduction and attributes selection</a:t>
            </a:r>
          </a:p>
          <a:p>
            <a:pPr lvl="1">
              <a:buFont typeface="Wingdings" panose="05000000000000000000" pitchFamily="2" charset="2"/>
              <a:buChar char="Ø"/>
            </a:pPr>
            <a:r>
              <a:rPr lang="en-ZA" sz="2000" dirty="0">
                <a:solidFill>
                  <a:srgbClr val="000000"/>
                </a:solidFill>
                <a:latin typeface="Arial" panose="020B0604020202020204" pitchFamily="34" charset="0"/>
              </a:rPr>
              <a:t>–Discretization</a:t>
            </a:r>
          </a:p>
          <a:p>
            <a:pPr lvl="0"/>
            <a:r>
              <a:rPr lang="en-ZA" dirty="0">
                <a:solidFill>
                  <a:srgbClr val="000000"/>
                </a:solidFill>
                <a:latin typeface="Arial" panose="020B0604020202020204" pitchFamily="34" charset="0"/>
              </a:rPr>
              <a:t>A lot of methods have been developed but still an active area of research</a:t>
            </a:r>
          </a:p>
          <a:p>
            <a:endParaRPr lang="en-ZA" dirty="0"/>
          </a:p>
        </p:txBody>
      </p:sp>
    </p:spTree>
    <p:extLst>
      <p:ext uri="{BB962C8B-B14F-4D97-AF65-F5344CB8AC3E}">
        <p14:creationId xmlns:p14="http://schemas.microsoft.com/office/powerpoint/2010/main" val="116439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89C2-502F-4D2F-A467-9D6F82E850D2}"/>
              </a:ext>
            </a:extLst>
          </p:cNvPr>
          <p:cNvSpPr>
            <a:spLocks noGrp="1"/>
          </p:cNvSpPr>
          <p:nvPr>
            <p:ph type="title"/>
          </p:nvPr>
        </p:nvSpPr>
        <p:spPr/>
        <p:txBody>
          <a:bodyPr/>
          <a:lstStyle/>
          <a:p>
            <a:pPr algn="ctr"/>
            <a:r>
              <a:rPr lang="en-ZA" sz="4000" b="1" dirty="0">
                <a:solidFill>
                  <a:srgbClr val="FF0000"/>
                </a:solidFill>
                <a:latin typeface="GillSans-Bold"/>
              </a:rPr>
              <a:t>Data Transformation</a:t>
            </a:r>
            <a:r>
              <a:rPr lang="en-ZA" b="1" dirty="0">
                <a:solidFill>
                  <a:srgbClr val="000000"/>
                </a:solidFill>
                <a:latin typeface="Calibri" panose="020F0502020204030204" pitchFamily="34" charset="0"/>
              </a:rPr>
              <a:t> </a:t>
            </a:r>
            <a:br>
              <a:rPr lang="en-ZA" b="1" dirty="0">
                <a:solidFill>
                  <a:srgbClr val="000000"/>
                </a:solidFill>
                <a:latin typeface="Calibri" panose="020F0502020204030204" pitchFamily="34" charset="0"/>
              </a:rPr>
            </a:br>
            <a:r>
              <a:rPr lang="en-ZA" b="1" dirty="0">
                <a:solidFill>
                  <a:srgbClr val="000000"/>
                </a:solidFill>
                <a:latin typeface="Calibri" panose="020F0502020204030204" pitchFamily="34" charset="0"/>
              </a:rPr>
              <a:t>Missing Values</a:t>
            </a:r>
            <a:endParaRPr lang="en-ZA" dirty="0"/>
          </a:p>
        </p:txBody>
      </p:sp>
      <p:sp>
        <p:nvSpPr>
          <p:cNvPr id="3" name="Content Placeholder 2">
            <a:extLst>
              <a:ext uri="{FF2B5EF4-FFF2-40B4-BE49-F238E27FC236}">
                <a16:creationId xmlns:a16="http://schemas.microsoft.com/office/drawing/2014/main" id="{2F06145F-DF67-48CC-990D-177985E03806}"/>
              </a:ext>
            </a:extLst>
          </p:cNvPr>
          <p:cNvSpPr>
            <a:spLocks noGrp="1"/>
          </p:cNvSpPr>
          <p:nvPr>
            <p:ph idx="1"/>
          </p:nvPr>
        </p:nvSpPr>
        <p:spPr/>
        <p:txBody>
          <a:bodyPr>
            <a:normAutofit fontScale="92500" lnSpcReduction="10000"/>
          </a:bodyPr>
          <a:lstStyle/>
          <a:p>
            <a:pPr lvl="0"/>
            <a:r>
              <a:rPr lang="en-ZA" sz="2400" dirty="0">
                <a:solidFill>
                  <a:prstClr val="black"/>
                </a:solidFill>
                <a:latin typeface="Calibri" panose="020F0502020204030204"/>
              </a:rPr>
              <a:t>How can you go about filling in the missing values for attributes?</a:t>
            </a:r>
          </a:p>
          <a:p>
            <a:pPr lvl="0"/>
            <a:r>
              <a:rPr lang="en-ZA" sz="2400" b="1" dirty="0">
                <a:solidFill>
                  <a:prstClr val="black"/>
                </a:solidFill>
                <a:latin typeface="Calibri" panose="020F0502020204030204"/>
              </a:rPr>
              <a:t>Ignore the tuple: </a:t>
            </a:r>
          </a:p>
          <a:p>
            <a:pPr lvl="1">
              <a:buFont typeface="Wingdings" panose="05000000000000000000" pitchFamily="2" charset="2"/>
              <a:buChar char="Ø"/>
            </a:pPr>
            <a:r>
              <a:rPr lang="en-ZA" sz="2000" dirty="0">
                <a:solidFill>
                  <a:prstClr val="black"/>
                </a:solidFill>
                <a:latin typeface="Calibri" panose="020F0502020204030204"/>
              </a:rPr>
              <a:t>done when the class label is missing, </a:t>
            </a:r>
          </a:p>
          <a:p>
            <a:pPr lvl="1">
              <a:buFont typeface="Wingdings" panose="05000000000000000000" pitchFamily="2" charset="2"/>
              <a:buChar char="Ø"/>
            </a:pPr>
            <a:r>
              <a:rPr lang="en-ZA" sz="2000" dirty="0">
                <a:solidFill>
                  <a:prstClr val="black"/>
                </a:solidFill>
                <a:latin typeface="Calibri" panose="020F0502020204030204"/>
              </a:rPr>
              <a:t>not very effective, unless the tuple contains several attributes with missing values, </a:t>
            </a:r>
          </a:p>
          <a:p>
            <a:pPr lvl="1">
              <a:buFont typeface="Wingdings" panose="05000000000000000000" pitchFamily="2" charset="2"/>
              <a:buChar char="Ø"/>
            </a:pPr>
            <a:r>
              <a:rPr lang="en-ZA" sz="2000" dirty="0">
                <a:solidFill>
                  <a:prstClr val="black"/>
                </a:solidFill>
                <a:latin typeface="Calibri" panose="020F0502020204030204"/>
              </a:rPr>
              <a:t>poor when the percentage of missing values per attribute varies considerably.</a:t>
            </a:r>
          </a:p>
          <a:p>
            <a:pPr lvl="0"/>
            <a:r>
              <a:rPr lang="en-ZA" sz="2400" b="1" dirty="0">
                <a:solidFill>
                  <a:prstClr val="black"/>
                </a:solidFill>
                <a:latin typeface="Calibri" panose="020F0502020204030204"/>
              </a:rPr>
              <a:t>Fill in the missing value manually</a:t>
            </a:r>
          </a:p>
          <a:p>
            <a:pPr lvl="1">
              <a:buFont typeface="Wingdings" panose="05000000000000000000" pitchFamily="2" charset="2"/>
              <a:buChar char="Ø"/>
            </a:pPr>
            <a:r>
              <a:rPr lang="en-ZA" sz="2000" dirty="0">
                <a:solidFill>
                  <a:prstClr val="black"/>
                </a:solidFill>
                <a:latin typeface="Calibri" panose="020F0502020204030204"/>
              </a:rPr>
              <a:t>approach is time-consuming and may not be feasible given a large data set with many missing values.</a:t>
            </a:r>
          </a:p>
          <a:p>
            <a:pPr lvl="0"/>
            <a:r>
              <a:rPr lang="en-ZA" sz="2400" b="1" dirty="0">
                <a:solidFill>
                  <a:prstClr val="black"/>
                </a:solidFill>
                <a:latin typeface="Calibri" panose="020F0502020204030204"/>
              </a:rPr>
              <a:t>Use a global constant to fill in the missing values</a:t>
            </a:r>
          </a:p>
          <a:p>
            <a:pPr lvl="1">
              <a:buFont typeface="Wingdings" panose="05000000000000000000" pitchFamily="2" charset="2"/>
              <a:buChar char="Ø"/>
            </a:pPr>
            <a:r>
              <a:rPr lang="en-ZA" sz="2000" dirty="0">
                <a:solidFill>
                  <a:prstClr val="black"/>
                </a:solidFill>
                <a:latin typeface="Calibri" panose="020F0502020204030204"/>
              </a:rPr>
              <a:t>Replace all missing attribute values by the same constant, such as a label like </a:t>
            </a:r>
            <a:r>
              <a:rPr lang="en-ZA" sz="2000" i="1" dirty="0">
                <a:solidFill>
                  <a:prstClr val="black"/>
                </a:solidFill>
                <a:latin typeface="Calibri" panose="020F0502020204030204"/>
              </a:rPr>
              <a:t>“Unknown” </a:t>
            </a:r>
            <a:r>
              <a:rPr lang="en-ZA" sz="2000" dirty="0">
                <a:solidFill>
                  <a:prstClr val="black"/>
                </a:solidFill>
                <a:latin typeface="Calibri" panose="020F0502020204030204"/>
              </a:rPr>
              <a:t>or NA</a:t>
            </a:r>
          </a:p>
          <a:p>
            <a:pPr lvl="1">
              <a:buFont typeface="Wingdings" panose="05000000000000000000" pitchFamily="2" charset="2"/>
              <a:buChar char="Ø"/>
            </a:pPr>
            <a:r>
              <a:rPr lang="en-ZA" sz="2000" dirty="0">
                <a:solidFill>
                  <a:prstClr val="black"/>
                </a:solidFill>
                <a:latin typeface="Calibri" panose="020F0502020204030204"/>
              </a:rPr>
              <a:t>If missing values are replaced by, say, </a:t>
            </a:r>
            <a:r>
              <a:rPr lang="en-ZA" sz="2000" i="1" dirty="0">
                <a:solidFill>
                  <a:prstClr val="black"/>
                </a:solidFill>
                <a:latin typeface="Calibri" panose="020F0502020204030204"/>
              </a:rPr>
              <a:t>“Unknown,” </a:t>
            </a:r>
            <a:r>
              <a:rPr lang="en-ZA" sz="2000" dirty="0">
                <a:solidFill>
                  <a:prstClr val="black"/>
                </a:solidFill>
                <a:latin typeface="Calibri" panose="020F0502020204030204"/>
              </a:rPr>
              <a:t>then the program may mistakenly think that they form an interesting concept, since they all have a value in common—that of </a:t>
            </a:r>
            <a:r>
              <a:rPr lang="en-ZA" sz="2000" i="1" dirty="0">
                <a:solidFill>
                  <a:prstClr val="black"/>
                </a:solidFill>
                <a:latin typeface="Calibri" panose="020F0502020204030204"/>
              </a:rPr>
              <a:t>“Unknown.” </a:t>
            </a:r>
            <a:endParaRPr lang="en-ZA" sz="2000" dirty="0">
              <a:solidFill>
                <a:prstClr val="black"/>
              </a:solidFill>
              <a:latin typeface="Calibri" panose="020F0502020204030204"/>
            </a:endParaRPr>
          </a:p>
          <a:p>
            <a:pPr lvl="1">
              <a:buFont typeface="Wingdings" panose="05000000000000000000" pitchFamily="2" charset="2"/>
              <a:buChar char="Ø"/>
            </a:pPr>
            <a:r>
              <a:rPr lang="en-ZA" sz="2000" dirty="0">
                <a:solidFill>
                  <a:prstClr val="black"/>
                </a:solidFill>
                <a:latin typeface="Calibri" panose="020F0502020204030204"/>
              </a:rPr>
              <a:t>although this method is simple, it is not fool proof</a:t>
            </a:r>
            <a:endParaRPr lang="en-ZA" dirty="0"/>
          </a:p>
        </p:txBody>
      </p:sp>
    </p:spTree>
    <p:extLst>
      <p:ext uri="{BB962C8B-B14F-4D97-AF65-F5344CB8AC3E}">
        <p14:creationId xmlns:p14="http://schemas.microsoft.com/office/powerpoint/2010/main" val="302027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95B3-388C-4553-9808-8E2A28F9F5D1}"/>
              </a:ext>
            </a:extLst>
          </p:cNvPr>
          <p:cNvSpPr>
            <a:spLocks noGrp="1"/>
          </p:cNvSpPr>
          <p:nvPr>
            <p:ph type="title"/>
          </p:nvPr>
        </p:nvSpPr>
        <p:spPr/>
        <p:txBody>
          <a:bodyPr/>
          <a:lstStyle/>
          <a:p>
            <a:pPr algn="ctr"/>
            <a:r>
              <a:rPr lang="en-ZA" b="1" dirty="0">
                <a:solidFill>
                  <a:srgbClr val="000000"/>
                </a:solidFill>
                <a:latin typeface="Calibri" panose="020F0502020204030204" pitchFamily="34" charset="0"/>
              </a:rPr>
              <a:t>Missing Values</a:t>
            </a:r>
            <a:endParaRPr lang="en-ZA" dirty="0"/>
          </a:p>
        </p:txBody>
      </p:sp>
      <p:sp>
        <p:nvSpPr>
          <p:cNvPr id="3" name="Content Placeholder 2">
            <a:extLst>
              <a:ext uri="{FF2B5EF4-FFF2-40B4-BE49-F238E27FC236}">
                <a16:creationId xmlns:a16="http://schemas.microsoft.com/office/drawing/2014/main" id="{92F68595-3997-4305-95FB-88B46056FC47}"/>
              </a:ext>
            </a:extLst>
          </p:cNvPr>
          <p:cNvSpPr>
            <a:spLocks noGrp="1"/>
          </p:cNvSpPr>
          <p:nvPr>
            <p:ph idx="1"/>
          </p:nvPr>
        </p:nvSpPr>
        <p:spPr/>
        <p:txBody>
          <a:bodyPr/>
          <a:lstStyle/>
          <a:p>
            <a:pPr lvl="0"/>
            <a:r>
              <a:rPr lang="en-ZA" sz="2200" b="1" dirty="0">
                <a:solidFill>
                  <a:prstClr val="black"/>
                </a:solidFill>
                <a:latin typeface="Calibri" panose="020F0502020204030204"/>
              </a:rPr>
              <a:t>Use the attribute mean to fill in the missing value:</a:t>
            </a:r>
          </a:p>
          <a:p>
            <a:pPr lvl="1">
              <a:buFont typeface="Wingdings" panose="05000000000000000000" pitchFamily="2" charset="2"/>
              <a:buChar char="Ø"/>
            </a:pPr>
            <a:r>
              <a:rPr lang="en-ZA" sz="1800" dirty="0">
                <a:solidFill>
                  <a:prstClr val="black"/>
                </a:solidFill>
                <a:latin typeface="Calibri" panose="020F0502020204030204"/>
              </a:rPr>
              <a:t>For example, suppose that the average income of customers is $56,000. Use this value to replace the missing value for </a:t>
            </a:r>
            <a:r>
              <a:rPr lang="en-ZA" sz="1800" i="1" dirty="0">
                <a:solidFill>
                  <a:prstClr val="black"/>
                </a:solidFill>
                <a:latin typeface="Calibri" panose="020F0502020204030204"/>
              </a:rPr>
              <a:t>income</a:t>
            </a:r>
            <a:r>
              <a:rPr lang="en-ZA" sz="1800" dirty="0">
                <a:solidFill>
                  <a:prstClr val="black"/>
                </a:solidFill>
                <a:latin typeface="Calibri" panose="020F0502020204030204"/>
              </a:rPr>
              <a:t>. </a:t>
            </a:r>
          </a:p>
          <a:p>
            <a:pPr lvl="0"/>
            <a:r>
              <a:rPr lang="en-ZA" sz="2200" b="1" dirty="0">
                <a:solidFill>
                  <a:prstClr val="black"/>
                </a:solidFill>
                <a:latin typeface="Calibri" panose="020F0502020204030204"/>
              </a:rPr>
              <a:t>Use the attribute mean for all samples belonging to the same class as the given tuple</a:t>
            </a:r>
          </a:p>
          <a:p>
            <a:pPr lvl="1">
              <a:buFont typeface="Wingdings" panose="05000000000000000000" pitchFamily="2" charset="2"/>
              <a:buChar char="Ø"/>
            </a:pPr>
            <a:r>
              <a:rPr lang="en-ZA" sz="2200" dirty="0">
                <a:solidFill>
                  <a:prstClr val="black"/>
                </a:solidFill>
                <a:latin typeface="Calibri" panose="020F0502020204030204"/>
              </a:rPr>
              <a:t>If classifying customers according to </a:t>
            </a:r>
            <a:r>
              <a:rPr lang="en-ZA" sz="2200" i="1" dirty="0">
                <a:solidFill>
                  <a:prstClr val="black"/>
                </a:solidFill>
                <a:latin typeface="Calibri" panose="020F0502020204030204"/>
              </a:rPr>
              <a:t>credit risk</a:t>
            </a:r>
            <a:r>
              <a:rPr lang="en-ZA" sz="2200" dirty="0">
                <a:solidFill>
                  <a:prstClr val="black"/>
                </a:solidFill>
                <a:latin typeface="Calibri" panose="020F0502020204030204"/>
              </a:rPr>
              <a:t>, replace the missing value with the average </a:t>
            </a:r>
            <a:r>
              <a:rPr lang="en-ZA" sz="2200" i="1" dirty="0">
                <a:solidFill>
                  <a:prstClr val="black"/>
                </a:solidFill>
                <a:latin typeface="Calibri" panose="020F0502020204030204"/>
              </a:rPr>
              <a:t>income </a:t>
            </a:r>
            <a:r>
              <a:rPr lang="en-ZA" sz="2200" dirty="0">
                <a:solidFill>
                  <a:prstClr val="black"/>
                </a:solidFill>
                <a:latin typeface="Calibri" panose="020F0502020204030204"/>
              </a:rPr>
              <a:t>value for customers in the same credit risk category as that of the given tuple. </a:t>
            </a:r>
            <a:endParaRPr lang="en-ZA" sz="2200" b="1" dirty="0">
              <a:solidFill>
                <a:prstClr val="black"/>
              </a:solidFill>
              <a:latin typeface="Calibri" panose="020F0502020204030204"/>
            </a:endParaRPr>
          </a:p>
          <a:p>
            <a:pPr lvl="0"/>
            <a:r>
              <a:rPr lang="en-ZA" sz="2200" b="1" dirty="0">
                <a:solidFill>
                  <a:prstClr val="black"/>
                </a:solidFill>
                <a:latin typeface="Calibri" panose="020F0502020204030204"/>
              </a:rPr>
              <a:t>Use the most probable value to fill in the missing value:</a:t>
            </a:r>
          </a:p>
          <a:p>
            <a:pPr lvl="1">
              <a:buFont typeface="Wingdings" panose="05000000000000000000" pitchFamily="2" charset="2"/>
              <a:buChar char="Ø"/>
            </a:pPr>
            <a:r>
              <a:rPr lang="en-ZA" sz="1800" dirty="0">
                <a:solidFill>
                  <a:prstClr val="black"/>
                </a:solidFill>
                <a:latin typeface="Calibri" panose="020F0502020204030204"/>
              </a:rPr>
              <a:t>may be determined with regression, inference-based tools using a Bayesian formalism, or decision tree induction</a:t>
            </a:r>
          </a:p>
          <a:p>
            <a:pPr lvl="1">
              <a:buFont typeface="Wingdings" panose="05000000000000000000" pitchFamily="2" charset="2"/>
              <a:buChar char="Ø"/>
            </a:pPr>
            <a:r>
              <a:rPr lang="en-ZA" sz="1800" dirty="0">
                <a:solidFill>
                  <a:prstClr val="black"/>
                </a:solidFill>
                <a:latin typeface="Calibri" panose="020F0502020204030204"/>
              </a:rPr>
              <a:t>Eg using the other customer attributes in your data set, you may construct a decision tree to predict the missing values for </a:t>
            </a:r>
            <a:r>
              <a:rPr lang="en-ZA" sz="1800" i="1" dirty="0">
                <a:solidFill>
                  <a:prstClr val="black"/>
                </a:solidFill>
                <a:latin typeface="Calibri" panose="020F0502020204030204"/>
              </a:rPr>
              <a:t>income</a:t>
            </a:r>
            <a:r>
              <a:rPr lang="en-ZA" sz="1800" dirty="0">
                <a:solidFill>
                  <a:prstClr val="black"/>
                </a:solidFill>
                <a:latin typeface="Calibri" panose="020F0502020204030204"/>
              </a:rPr>
              <a:t>. </a:t>
            </a:r>
          </a:p>
          <a:p>
            <a:endParaRPr lang="en-ZA" dirty="0"/>
          </a:p>
        </p:txBody>
      </p:sp>
    </p:spTree>
    <p:extLst>
      <p:ext uri="{BB962C8B-B14F-4D97-AF65-F5344CB8AC3E}">
        <p14:creationId xmlns:p14="http://schemas.microsoft.com/office/powerpoint/2010/main" val="1312392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D32D-6BA1-4B49-AAAD-B2707C76CB9E}"/>
              </a:ext>
            </a:extLst>
          </p:cNvPr>
          <p:cNvSpPr>
            <a:spLocks noGrp="1"/>
          </p:cNvSpPr>
          <p:nvPr>
            <p:ph type="title"/>
          </p:nvPr>
        </p:nvSpPr>
        <p:spPr/>
        <p:txBody>
          <a:bodyPr/>
          <a:lstStyle/>
          <a:p>
            <a:pPr algn="ctr"/>
            <a:r>
              <a:rPr lang="en-ZA" sz="4000" b="1" dirty="0">
                <a:solidFill>
                  <a:srgbClr val="FF0000"/>
                </a:solidFill>
                <a:latin typeface="GillSans-Bold"/>
              </a:rPr>
              <a:t>Data Transformation</a:t>
            </a:r>
            <a:r>
              <a:rPr lang="en-ZA" b="1" dirty="0">
                <a:solidFill>
                  <a:srgbClr val="000000"/>
                </a:solidFill>
                <a:latin typeface="Calibri" panose="020F0502020204030204" pitchFamily="34" charset="0"/>
              </a:rPr>
              <a:t> </a:t>
            </a:r>
            <a:br>
              <a:rPr lang="en-ZA" b="1" dirty="0">
                <a:solidFill>
                  <a:srgbClr val="000000"/>
                </a:solidFill>
                <a:latin typeface="Calibri" panose="020F0502020204030204" pitchFamily="34" charset="0"/>
              </a:rPr>
            </a:br>
            <a:r>
              <a:rPr lang="en-ZA" b="1" dirty="0">
                <a:solidFill>
                  <a:srgbClr val="000000"/>
                </a:solidFill>
                <a:latin typeface="Calibri" panose="020F0502020204030204" pitchFamily="34" charset="0"/>
              </a:rPr>
              <a:t>Missing Values</a:t>
            </a:r>
            <a:endParaRPr lang="en-ZA" dirty="0"/>
          </a:p>
        </p:txBody>
      </p:sp>
      <p:sp>
        <p:nvSpPr>
          <p:cNvPr id="3" name="Content Placeholder 2">
            <a:extLst>
              <a:ext uri="{FF2B5EF4-FFF2-40B4-BE49-F238E27FC236}">
                <a16:creationId xmlns:a16="http://schemas.microsoft.com/office/drawing/2014/main" id="{BD35650D-5504-4E64-83D5-3A2BD1079A14}"/>
              </a:ext>
            </a:extLst>
          </p:cNvPr>
          <p:cNvSpPr>
            <a:spLocks noGrp="1"/>
          </p:cNvSpPr>
          <p:nvPr>
            <p:ph idx="1"/>
          </p:nvPr>
        </p:nvSpPr>
        <p:spPr/>
        <p:txBody>
          <a:bodyPr/>
          <a:lstStyle/>
          <a:p>
            <a:pPr lvl="0"/>
            <a:r>
              <a:rPr lang="en-ZA" dirty="0">
                <a:solidFill>
                  <a:srgbClr val="000000"/>
                </a:solidFill>
                <a:latin typeface="Calibri" panose="020F0502020204030204" pitchFamily="34" charset="0"/>
              </a:rPr>
              <a:t>It is important to note that, in some cases, a missing value may not imply an error in the data! </a:t>
            </a:r>
          </a:p>
          <a:p>
            <a:pPr lvl="0"/>
            <a:r>
              <a:rPr lang="en-ZA" dirty="0">
                <a:solidFill>
                  <a:srgbClr val="000000"/>
                </a:solidFill>
                <a:latin typeface="Calibri" panose="020F0502020204030204" pitchFamily="34" charset="0"/>
              </a:rPr>
              <a:t>Although we can try our best to clean the data after it is seized, good design of databases and of data entry procedures should help minimize the number of missing values or errors in the first place</a:t>
            </a:r>
            <a:endParaRPr lang="en-ZA" dirty="0"/>
          </a:p>
        </p:txBody>
      </p:sp>
    </p:spTree>
    <p:extLst>
      <p:ext uri="{BB962C8B-B14F-4D97-AF65-F5344CB8AC3E}">
        <p14:creationId xmlns:p14="http://schemas.microsoft.com/office/powerpoint/2010/main" val="253882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1787-3970-417A-AC36-3280C9D5C2D2}"/>
              </a:ext>
            </a:extLst>
          </p:cNvPr>
          <p:cNvSpPr>
            <a:spLocks noGrp="1"/>
          </p:cNvSpPr>
          <p:nvPr>
            <p:ph type="title"/>
          </p:nvPr>
        </p:nvSpPr>
        <p:spPr/>
        <p:txBody>
          <a:bodyPr/>
          <a:lstStyle/>
          <a:p>
            <a:pPr algn="ctr"/>
            <a:r>
              <a:rPr lang="en-ZA" sz="4000" b="1" dirty="0">
                <a:solidFill>
                  <a:srgbClr val="000000"/>
                </a:solidFill>
                <a:latin typeface="Arial" panose="020B0604020202020204" pitchFamily="34" charset="0"/>
              </a:rPr>
              <a:t>Noisy Data</a:t>
            </a:r>
            <a:endParaRPr lang="en-ZA" b="1" dirty="0"/>
          </a:p>
        </p:txBody>
      </p:sp>
      <p:sp>
        <p:nvSpPr>
          <p:cNvPr id="3" name="Content Placeholder 2">
            <a:extLst>
              <a:ext uri="{FF2B5EF4-FFF2-40B4-BE49-F238E27FC236}">
                <a16:creationId xmlns:a16="http://schemas.microsoft.com/office/drawing/2014/main" id="{A03F4405-046F-424F-816E-A58B645B7BCB}"/>
              </a:ext>
            </a:extLst>
          </p:cNvPr>
          <p:cNvSpPr>
            <a:spLocks noGrp="1"/>
          </p:cNvSpPr>
          <p:nvPr>
            <p:ph idx="1"/>
          </p:nvPr>
        </p:nvSpPr>
        <p:spPr/>
        <p:txBody>
          <a:bodyPr/>
          <a:lstStyle/>
          <a:p>
            <a:pPr lvl="0"/>
            <a:r>
              <a:rPr lang="en-ZA" sz="3200" dirty="0">
                <a:solidFill>
                  <a:srgbClr val="FF0000"/>
                </a:solidFill>
                <a:latin typeface="Arial" panose="020B0604020202020204" pitchFamily="34" charset="0"/>
              </a:rPr>
              <a:t>Noise:</a:t>
            </a:r>
          </a:p>
          <a:p>
            <a:pPr lvl="1">
              <a:buFont typeface="Wingdings" panose="05000000000000000000" pitchFamily="2" charset="2"/>
              <a:buChar char="Ø"/>
            </a:pPr>
            <a:r>
              <a:rPr lang="en-ZA" sz="2800" dirty="0">
                <a:solidFill>
                  <a:srgbClr val="000000"/>
                </a:solidFill>
                <a:latin typeface="Arial" panose="020B0604020202020204" pitchFamily="34" charset="0"/>
              </a:rPr>
              <a:t>random error or variance in a measured variable (numeric attribute value)</a:t>
            </a:r>
          </a:p>
          <a:p>
            <a:pPr lvl="1">
              <a:buFont typeface="Wingdings" panose="05000000000000000000" pitchFamily="2" charset="2"/>
              <a:buChar char="Ø"/>
            </a:pPr>
            <a:r>
              <a:rPr lang="en-ZA" sz="2800" dirty="0">
                <a:solidFill>
                  <a:srgbClr val="FF0000"/>
                </a:solidFill>
                <a:latin typeface="Arial" panose="020B0604020202020204" pitchFamily="34" charset="0"/>
              </a:rPr>
              <a:t>Incorrect attribute values </a:t>
            </a:r>
            <a:r>
              <a:rPr lang="en-ZA" sz="2800" dirty="0">
                <a:solidFill>
                  <a:srgbClr val="000000"/>
                </a:solidFill>
                <a:latin typeface="Arial" panose="020B0604020202020204" pitchFamily="34" charset="0"/>
              </a:rPr>
              <a:t>may be due to</a:t>
            </a:r>
          </a:p>
          <a:p>
            <a:pPr lvl="2"/>
            <a:r>
              <a:rPr lang="en-ZA" dirty="0">
                <a:solidFill>
                  <a:srgbClr val="000000"/>
                </a:solidFill>
                <a:latin typeface="Arial" panose="020B0604020202020204" pitchFamily="34" charset="0"/>
              </a:rPr>
              <a:t>faulty data collection instruments, </a:t>
            </a:r>
          </a:p>
          <a:p>
            <a:pPr marR="33870" lvl="2"/>
            <a:r>
              <a:rPr lang="en-ZA" dirty="0">
                <a:solidFill>
                  <a:srgbClr val="000000"/>
                </a:solidFill>
                <a:latin typeface="Arial" panose="020B0604020202020204" pitchFamily="34" charset="0"/>
              </a:rPr>
              <a:t>data entry problems, </a:t>
            </a:r>
          </a:p>
          <a:p>
            <a:pPr marR="33870" lvl="2"/>
            <a:r>
              <a:rPr lang="en-ZA" dirty="0">
                <a:solidFill>
                  <a:srgbClr val="000000"/>
                </a:solidFill>
                <a:latin typeface="Arial" panose="020B0604020202020204" pitchFamily="34" charset="0"/>
              </a:rPr>
              <a:t>data transmission problems, </a:t>
            </a:r>
          </a:p>
          <a:p>
            <a:pPr lvl="2"/>
            <a:r>
              <a:rPr lang="en-ZA" dirty="0">
                <a:solidFill>
                  <a:srgbClr val="000000"/>
                </a:solidFill>
                <a:latin typeface="Arial" panose="020B0604020202020204" pitchFamily="34" charset="0"/>
              </a:rPr>
              <a:t>technology limitation, </a:t>
            </a:r>
          </a:p>
          <a:p>
            <a:pPr marR="40720" lvl="2"/>
            <a:r>
              <a:rPr lang="en-ZA" dirty="0">
                <a:solidFill>
                  <a:srgbClr val="000000"/>
                </a:solidFill>
                <a:latin typeface="Arial" panose="020B0604020202020204" pitchFamily="34" charset="0"/>
              </a:rPr>
              <a:t>inconsistency in naming convention</a:t>
            </a:r>
            <a:endParaRPr lang="en-ZA" dirty="0">
              <a:solidFill>
                <a:prstClr val="black"/>
              </a:solidFill>
              <a:latin typeface="Calibri" panose="020F0502020204030204"/>
            </a:endParaRPr>
          </a:p>
          <a:p>
            <a:endParaRPr lang="en-ZA" dirty="0"/>
          </a:p>
        </p:txBody>
      </p:sp>
    </p:spTree>
    <p:extLst>
      <p:ext uri="{BB962C8B-B14F-4D97-AF65-F5344CB8AC3E}">
        <p14:creationId xmlns:p14="http://schemas.microsoft.com/office/powerpoint/2010/main" val="233606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552D-7DE8-4CF8-9133-CD3F80380A09}"/>
              </a:ext>
            </a:extLst>
          </p:cNvPr>
          <p:cNvSpPr>
            <a:spLocks noGrp="1"/>
          </p:cNvSpPr>
          <p:nvPr>
            <p:ph type="title"/>
          </p:nvPr>
        </p:nvSpPr>
        <p:spPr/>
        <p:txBody>
          <a:bodyPr/>
          <a:lstStyle/>
          <a:p>
            <a:pPr algn="ctr"/>
            <a:r>
              <a:rPr lang="en-ZA" b="1" dirty="0">
                <a:solidFill>
                  <a:prstClr val="black"/>
                </a:solidFill>
                <a:latin typeface="Calibri Light" panose="020F0302020204030204"/>
              </a:rPr>
              <a:t>How</a:t>
            </a:r>
            <a:r>
              <a:rPr lang="en-ZA" dirty="0">
                <a:solidFill>
                  <a:prstClr val="black"/>
                </a:solidFill>
                <a:latin typeface="Calibri Light" panose="020F0302020204030204"/>
              </a:rPr>
              <a:t> </a:t>
            </a:r>
            <a:r>
              <a:rPr lang="en-ZA" b="1" dirty="0">
                <a:solidFill>
                  <a:prstClr val="black"/>
                </a:solidFill>
                <a:latin typeface="Calibri Light" panose="020F0302020204030204"/>
              </a:rPr>
              <a:t>to Handle Noisy Data</a:t>
            </a:r>
            <a:endParaRPr lang="en-ZA" b="1" dirty="0"/>
          </a:p>
        </p:txBody>
      </p:sp>
      <p:sp>
        <p:nvSpPr>
          <p:cNvPr id="3" name="Content Placeholder 2">
            <a:extLst>
              <a:ext uri="{FF2B5EF4-FFF2-40B4-BE49-F238E27FC236}">
                <a16:creationId xmlns:a16="http://schemas.microsoft.com/office/drawing/2014/main" id="{9CE81912-0433-43C4-872A-30F24ED4659B}"/>
              </a:ext>
            </a:extLst>
          </p:cNvPr>
          <p:cNvSpPr>
            <a:spLocks noGrp="1"/>
          </p:cNvSpPr>
          <p:nvPr>
            <p:ph idx="1"/>
          </p:nvPr>
        </p:nvSpPr>
        <p:spPr/>
        <p:txBody>
          <a:bodyPr/>
          <a:lstStyle/>
          <a:p>
            <a:pPr lvl="0"/>
            <a:r>
              <a:rPr lang="en-ZA" dirty="0">
                <a:solidFill>
                  <a:prstClr val="black"/>
                </a:solidFill>
                <a:latin typeface="Calibri" panose="020F0502020204030204"/>
              </a:rPr>
              <a:t>Given a numerical attribute such as, say, price, how can we “smooth” out the data to remove the noise</a:t>
            </a:r>
          </a:p>
          <a:p>
            <a:endParaRPr lang="en-ZA" dirty="0"/>
          </a:p>
        </p:txBody>
      </p:sp>
    </p:spTree>
    <p:extLst>
      <p:ext uri="{BB962C8B-B14F-4D97-AF65-F5344CB8AC3E}">
        <p14:creationId xmlns:p14="http://schemas.microsoft.com/office/powerpoint/2010/main" val="280783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8472-8FAD-469B-AEB9-8D48EC53C463}"/>
              </a:ext>
            </a:extLst>
          </p:cNvPr>
          <p:cNvSpPr>
            <a:spLocks noGrp="1"/>
          </p:cNvSpPr>
          <p:nvPr>
            <p:ph type="title"/>
          </p:nvPr>
        </p:nvSpPr>
        <p:spPr/>
        <p:txBody>
          <a:bodyPr/>
          <a:lstStyle/>
          <a:p>
            <a:pPr algn="ctr"/>
            <a:r>
              <a:rPr lang="en-ZA" sz="4000" b="1" dirty="0">
                <a:solidFill>
                  <a:srgbClr val="000000"/>
                </a:solidFill>
                <a:latin typeface="Arial" panose="020B0604020202020204" pitchFamily="34" charset="0"/>
              </a:rPr>
              <a:t>How to Handle Noisy Data</a:t>
            </a:r>
            <a:endParaRPr lang="en-ZA" dirty="0"/>
          </a:p>
        </p:txBody>
      </p:sp>
      <p:sp>
        <p:nvSpPr>
          <p:cNvPr id="3" name="Content Placeholder 2">
            <a:extLst>
              <a:ext uri="{FF2B5EF4-FFF2-40B4-BE49-F238E27FC236}">
                <a16:creationId xmlns:a16="http://schemas.microsoft.com/office/drawing/2014/main" id="{86739B60-7EDD-491A-9280-8AE0D3B9DA56}"/>
              </a:ext>
            </a:extLst>
          </p:cNvPr>
          <p:cNvSpPr>
            <a:spLocks noGrp="1"/>
          </p:cNvSpPr>
          <p:nvPr>
            <p:ph idx="1"/>
          </p:nvPr>
        </p:nvSpPr>
        <p:spPr/>
        <p:txBody>
          <a:bodyPr>
            <a:normAutofit fontScale="92500" lnSpcReduction="10000"/>
          </a:bodyPr>
          <a:lstStyle/>
          <a:p>
            <a:pPr lvl="0"/>
            <a:r>
              <a:rPr lang="en-ZA" sz="2600" dirty="0">
                <a:solidFill>
                  <a:srgbClr val="FF0000"/>
                </a:solidFill>
                <a:latin typeface="Calibri" panose="020F0502020204030204"/>
              </a:rPr>
              <a:t>Binning method:</a:t>
            </a:r>
          </a:p>
          <a:p>
            <a:pPr lvl="1">
              <a:buFont typeface="Wingdings" panose="05000000000000000000" pitchFamily="2" charset="2"/>
              <a:buChar char="Ø"/>
            </a:pPr>
            <a:r>
              <a:rPr lang="en-ZA" sz="2200" dirty="0">
                <a:solidFill>
                  <a:prstClr val="black"/>
                </a:solidFill>
                <a:latin typeface="Calibri" panose="020F0502020204030204"/>
              </a:rPr>
              <a:t>–first sort data (values of the attribute we consider) and partition them into (equal-depth) bins</a:t>
            </a:r>
          </a:p>
          <a:p>
            <a:pPr lvl="1">
              <a:buFont typeface="Wingdings" panose="05000000000000000000" pitchFamily="2" charset="2"/>
              <a:buChar char="Ø"/>
            </a:pPr>
            <a:r>
              <a:rPr lang="en-ZA" sz="2200" dirty="0">
                <a:solidFill>
                  <a:prstClr val="black"/>
                </a:solidFill>
                <a:latin typeface="Calibri" panose="020F0502020204030204"/>
              </a:rPr>
              <a:t>–then apply one of the methods:</a:t>
            </a:r>
          </a:p>
          <a:p>
            <a:pPr lvl="2">
              <a:buFont typeface="Wingdings" panose="05000000000000000000" pitchFamily="2" charset="2"/>
              <a:buChar char="§"/>
            </a:pPr>
            <a:r>
              <a:rPr lang="en-ZA" sz="1900" dirty="0">
                <a:solidFill>
                  <a:srgbClr val="FF0000"/>
                </a:solidFill>
                <a:latin typeface="Calibri" panose="020F0502020204030204"/>
              </a:rPr>
              <a:t>smooth by bin means</a:t>
            </a:r>
            <a:r>
              <a:rPr lang="en-ZA" sz="1900" dirty="0">
                <a:solidFill>
                  <a:prstClr val="black"/>
                </a:solidFill>
                <a:latin typeface="Calibri" panose="020F0502020204030204"/>
              </a:rPr>
              <a:t>,(replace noisy values in the bin by the bin mean)</a:t>
            </a:r>
          </a:p>
          <a:p>
            <a:pPr lvl="2">
              <a:buFont typeface="Wingdings" panose="05000000000000000000" pitchFamily="2" charset="2"/>
              <a:buChar char="§"/>
            </a:pPr>
            <a:r>
              <a:rPr lang="en-ZA" sz="1900" dirty="0">
                <a:solidFill>
                  <a:srgbClr val="FF0000"/>
                </a:solidFill>
                <a:latin typeface="Calibri" panose="020F0502020204030204"/>
              </a:rPr>
              <a:t>smooth by bin median</a:t>
            </a:r>
            <a:r>
              <a:rPr lang="en-ZA" sz="1900" dirty="0">
                <a:solidFill>
                  <a:prstClr val="black"/>
                </a:solidFill>
                <a:latin typeface="Calibri" panose="020F0502020204030204"/>
              </a:rPr>
              <a:t>,(replace noisy values in the bin by the bin median)</a:t>
            </a:r>
          </a:p>
          <a:p>
            <a:pPr lvl="2">
              <a:buFont typeface="Wingdings" panose="05000000000000000000" pitchFamily="2" charset="2"/>
              <a:buChar char="§"/>
            </a:pPr>
            <a:r>
              <a:rPr lang="en-ZA" sz="1900" dirty="0">
                <a:solidFill>
                  <a:srgbClr val="FF0000"/>
                </a:solidFill>
                <a:latin typeface="Calibri" panose="020F0502020204030204"/>
              </a:rPr>
              <a:t>smooth by bin boundaries</a:t>
            </a:r>
            <a:r>
              <a:rPr lang="en-ZA" sz="1900" dirty="0">
                <a:solidFill>
                  <a:prstClr val="black"/>
                </a:solidFill>
                <a:latin typeface="Calibri" panose="020F0502020204030204"/>
              </a:rPr>
              <a:t>,(replace noisy values in the bin by the bin boundaries)</a:t>
            </a:r>
          </a:p>
          <a:p>
            <a:pPr lvl="0"/>
            <a:r>
              <a:rPr lang="en-ZA" sz="2600" dirty="0">
                <a:solidFill>
                  <a:prstClr val="black"/>
                </a:solidFill>
                <a:latin typeface="Calibri" panose="020F0502020204030204"/>
              </a:rPr>
              <a:t>Clustering</a:t>
            </a:r>
          </a:p>
          <a:p>
            <a:pPr lvl="1">
              <a:buFont typeface="Wingdings" panose="05000000000000000000" pitchFamily="2" charset="2"/>
              <a:buChar char="Ø"/>
            </a:pPr>
            <a:r>
              <a:rPr lang="en-ZA" sz="2200" dirty="0">
                <a:solidFill>
                  <a:prstClr val="black"/>
                </a:solidFill>
                <a:latin typeface="Calibri" panose="020F0502020204030204"/>
              </a:rPr>
              <a:t>–detect and remove outliers</a:t>
            </a:r>
          </a:p>
          <a:p>
            <a:pPr lvl="0"/>
            <a:r>
              <a:rPr lang="en-ZA" sz="2600" dirty="0">
                <a:solidFill>
                  <a:srgbClr val="000000"/>
                </a:solidFill>
                <a:latin typeface="Arial" panose="020B0604020202020204" pitchFamily="34" charset="0"/>
              </a:rPr>
              <a:t>Combined computer and human inspection</a:t>
            </a:r>
          </a:p>
          <a:p>
            <a:pPr lvl="1">
              <a:buFont typeface="Wingdings" panose="05000000000000000000" pitchFamily="2" charset="2"/>
              <a:buChar char="Ø"/>
            </a:pPr>
            <a:r>
              <a:rPr lang="en-ZA" sz="2200" dirty="0">
                <a:solidFill>
                  <a:srgbClr val="000000"/>
                </a:solidFill>
                <a:latin typeface="Arial" panose="020B0604020202020204" pitchFamily="34" charset="0"/>
              </a:rPr>
              <a:t>detect suspicious values and check by human</a:t>
            </a:r>
          </a:p>
          <a:p>
            <a:pPr lvl="0"/>
            <a:r>
              <a:rPr lang="en-ZA" sz="2600" dirty="0">
                <a:solidFill>
                  <a:srgbClr val="000000"/>
                </a:solidFill>
                <a:latin typeface="Arial" panose="020B0604020202020204" pitchFamily="34" charset="0"/>
              </a:rPr>
              <a:t>Regression</a:t>
            </a:r>
          </a:p>
          <a:p>
            <a:pPr lvl="1">
              <a:buFont typeface="Wingdings" panose="05000000000000000000" pitchFamily="2" charset="2"/>
              <a:buChar char="Ø"/>
            </a:pPr>
            <a:r>
              <a:rPr lang="en-ZA" sz="2200" dirty="0">
                <a:solidFill>
                  <a:srgbClr val="000000"/>
                </a:solidFill>
                <a:latin typeface="Arial" panose="020B0604020202020204" pitchFamily="34" charset="0"/>
              </a:rPr>
              <a:t>smooth by fitting the data into regression functions</a:t>
            </a:r>
          </a:p>
          <a:p>
            <a:endParaRPr lang="en-ZA" dirty="0"/>
          </a:p>
        </p:txBody>
      </p:sp>
    </p:spTree>
    <p:extLst>
      <p:ext uri="{BB962C8B-B14F-4D97-AF65-F5344CB8AC3E}">
        <p14:creationId xmlns:p14="http://schemas.microsoft.com/office/powerpoint/2010/main" val="364720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0AC8-1565-4792-AA4E-098814393FD2}"/>
              </a:ext>
            </a:extLst>
          </p:cNvPr>
          <p:cNvSpPr>
            <a:spLocks noGrp="1"/>
          </p:cNvSpPr>
          <p:nvPr>
            <p:ph type="title"/>
          </p:nvPr>
        </p:nvSpPr>
        <p:spPr/>
        <p:txBody>
          <a:bodyPr/>
          <a:lstStyle/>
          <a:p>
            <a:pPr algn="ctr"/>
            <a:r>
              <a:rPr lang="en-ZA" sz="4000" dirty="0">
                <a:solidFill>
                  <a:srgbClr val="000000"/>
                </a:solidFill>
                <a:latin typeface="Arial" panose="020B0604020202020204" pitchFamily="34" charset="0"/>
              </a:rPr>
              <a:t>Simple Discretization Methods: </a:t>
            </a:r>
            <a:br>
              <a:rPr lang="en-ZA" sz="4000" dirty="0">
                <a:solidFill>
                  <a:srgbClr val="000000"/>
                </a:solidFill>
                <a:latin typeface="Arial" panose="020B0604020202020204" pitchFamily="34" charset="0"/>
              </a:rPr>
            </a:br>
            <a:r>
              <a:rPr lang="en-ZA" sz="4000" dirty="0">
                <a:solidFill>
                  <a:srgbClr val="FF0000"/>
                </a:solidFill>
                <a:latin typeface="Arial" panose="020B0604020202020204" pitchFamily="34" charset="0"/>
              </a:rPr>
              <a:t>Binning</a:t>
            </a:r>
            <a:endParaRPr lang="en-ZA" dirty="0"/>
          </a:p>
        </p:txBody>
      </p:sp>
      <p:sp>
        <p:nvSpPr>
          <p:cNvPr id="3" name="Content Placeholder 2">
            <a:extLst>
              <a:ext uri="{FF2B5EF4-FFF2-40B4-BE49-F238E27FC236}">
                <a16:creationId xmlns:a16="http://schemas.microsoft.com/office/drawing/2014/main" id="{452F1895-2CA3-4D38-A2AD-BD18BC0A54F5}"/>
              </a:ext>
            </a:extLst>
          </p:cNvPr>
          <p:cNvSpPr>
            <a:spLocks noGrp="1"/>
          </p:cNvSpPr>
          <p:nvPr>
            <p:ph idx="1"/>
          </p:nvPr>
        </p:nvSpPr>
        <p:spPr/>
        <p:txBody>
          <a:bodyPr/>
          <a:lstStyle/>
          <a:p>
            <a:pPr lvl="0"/>
            <a:r>
              <a:rPr lang="en-ZA" sz="3200" dirty="0">
                <a:solidFill>
                  <a:srgbClr val="FF0000"/>
                </a:solidFill>
                <a:latin typeface="Arial" panose="020B0604020202020204" pitchFamily="34" charset="0"/>
              </a:rPr>
              <a:t>Equal-width</a:t>
            </a:r>
            <a:r>
              <a:rPr lang="en-ZA" sz="3200" dirty="0">
                <a:solidFill>
                  <a:srgbClr val="000000"/>
                </a:solidFill>
                <a:latin typeface="Arial" panose="020B0604020202020204" pitchFamily="34" charset="0"/>
              </a:rPr>
              <a:t>(distance) partitioning:</a:t>
            </a:r>
          </a:p>
          <a:p>
            <a:pPr lvl="1">
              <a:buFont typeface="Wingdings" panose="05000000000000000000" pitchFamily="2" charset="2"/>
              <a:buChar char="Ø"/>
            </a:pPr>
            <a:r>
              <a:rPr lang="en-ZA" dirty="0">
                <a:solidFill>
                  <a:srgbClr val="000000"/>
                </a:solidFill>
                <a:latin typeface="Arial" panose="020B0604020202020204" pitchFamily="34" charset="0"/>
              </a:rPr>
              <a:t>–It divides the range (values of a given attribute) into </a:t>
            </a:r>
            <a:r>
              <a:rPr lang="en-ZA" i="1" dirty="0">
                <a:solidFill>
                  <a:srgbClr val="000000"/>
                </a:solidFill>
                <a:latin typeface="Arial" panose="020B0604020202020204" pitchFamily="34" charset="0"/>
              </a:rPr>
              <a:t>N</a:t>
            </a:r>
            <a:r>
              <a:rPr lang="en-ZA" dirty="0">
                <a:solidFill>
                  <a:srgbClr val="000000"/>
                </a:solidFill>
                <a:latin typeface="Arial" panose="020B0604020202020204" pitchFamily="34" charset="0"/>
              </a:rPr>
              <a:t>i </a:t>
            </a:r>
            <a:r>
              <a:rPr lang="en-ZA" dirty="0" err="1">
                <a:solidFill>
                  <a:srgbClr val="000000"/>
                </a:solidFill>
                <a:latin typeface="Arial" panose="020B0604020202020204" pitchFamily="34" charset="0"/>
              </a:rPr>
              <a:t>ntervals</a:t>
            </a:r>
            <a:r>
              <a:rPr lang="en-ZA" dirty="0">
                <a:solidFill>
                  <a:srgbClr val="000000"/>
                </a:solidFill>
                <a:latin typeface="Arial" panose="020B0604020202020204" pitchFamily="34" charset="0"/>
              </a:rPr>
              <a:t> of equal size</a:t>
            </a:r>
            <a:r>
              <a:rPr lang="en-ZA" dirty="0">
                <a:solidFill>
                  <a:srgbClr val="FF0000"/>
                </a:solidFill>
                <a:latin typeface="Arial" panose="020B0604020202020204" pitchFamily="34" charset="0"/>
              </a:rPr>
              <a:t>: uniform grid</a:t>
            </a:r>
          </a:p>
          <a:p>
            <a:pPr lvl="1">
              <a:buFont typeface="Wingdings" panose="05000000000000000000" pitchFamily="2" charset="2"/>
              <a:buChar char="Ø"/>
            </a:pPr>
            <a:r>
              <a:rPr lang="en-ZA" dirty="0">
                <a:solidFill>
                  <a:srgbClr val="000000"/>
                </a:solidFill>
                <a:latin typeface="Arial" panose="020B0604020202020204" pitchFamily="34" charset="0"/>
              </a:rPr>
              <a:t>–if </a:t>
            </a:r>
            <a:r>
              <a:rPr lang="en-ZA" i="1" dirty="0">
                <a:solidFill>
                  <a:srgbClr val="000000"/>
                </a:solidFill>
                <a:latin typeface="Arial" panose="020B0604020202020204" pitchFamily="34" charset="0"/>
              </a:rPr>
              <a:t>A </a:t>
            </a:r>
            <a:r>
              <a:rPr lang="en-ZA" dirty="0">
                <a:solidFill>
                  <a:srgbClr val="000000"/>
                </a:solidFill>
                <a:latin typeface="Arial" panose="020B0604020202020204" pitchFamily="34" charset="0"/>
              </a:rPr>
              <a:t>and </a:t>
            </a:r>
            <a:r>
              <a:rPr lang="en-ZA" i="1" dirty="0">
                <a:solidFill>
                  <a:srgbClr val="000000"/>
                </a:solidFill>
                <a:latin typeface="Arial" panose="020B0604020202020204" pitchFamily="34" charset="0"/>
              </a:rPr>
              <a:t>B </a:t>
            </a:r>
            <a:r>
              <a:rPr lang="en-ZA" dirty="0">
                <a:solidFill>
                  <a:srgbClr val="000000"/>
                </a:solidFill>
                <a:latin typeface="Arial" panose="020B0604020202020204" pitchFamily="34" charset="0"/>
              </a:rPr>
              <a:t>are the lowest and highest values of the attribute, the width of intervals will be: </a:t>
            </a:r>
            <a:r>
              <a:rPr lang="en-ZA" i="1" dirty="0">
                <a:solidFill>
                  <a:srgbClr val="FF0000"/>
                </a:solidFill>
                <a:latin typeface="Arial" panose="020B0604020202020204" pitchFamily="34" charset="0"/>
              </a:rPr>
              <a:t>W </a:t>
            </a:r>
            <a:r>
              <a:rPr lang="en-ZA" dirty="0">
                <a:solidFill>
                  <a:srgbClr val="FF0000"/>
                </a:solidFill>
                <a:latin typeface="Arial" panose="020B0604020202020204" pitchFamily="34" charset="0"/>
              </a:rPr>
              <a:t>= (</a:t>
            </a:r>
            <a:r>
              <a:rPr lang="en-ZA" i="1" dirty="0">
                <a:solidFill>
                  <a:srgbClr val="FF0000"/>
                </a:solidFill>
                <a:latin typeface="Arial" panose="020B0604020202020204" pitchFamily="34" charset="0"/>
              </a:rPr>
              <a:t>B</a:t>
            </a:r>
            <a:r>
              <a:rPr lang="en-ZA" dirty="0">
                <a:solidFill>
                  <a:srgbClr val="FF0000"/>
                </a:solidFill>
                <a:latin typeface="Arial" panose="020B0604020202020204" pitchFamily="34" charset="0"/>
              </a:rPr>
              <a:t>-</a:t>
            </a:r>
            <a:r>
              <a:rPr lang="en-ZA" i="1" dirty="0">
                <a:solidFill>
                  <a:srgbClr val="FF0000"/>
                </a:solidFill>
                <a:latin typeface="Arial" panose="020B0604020202020204" pitchFamily="34" charset="0"/>
              </a:rPr>
              <a:t>A</a:t>
            </a:r>
            <a:r>
              <a:rPr lang="en-ZA" dirty="0">
                <a:solidFill>
                  <a:srgbClr val="FF0000"/>
                </a:solidFill>
                <a:latin typeface="Arial" panose="020B0604020202020204" pitchFamily="34" charset="0"/>
              </a:rPr>
              <a:t>)/</a:t>
            </a:r>
            <a:r>
              <a:rPr lang="en-ZA" i="1" dirty="0">
                <a:solidFill>
                  <a:srgbClr val="FF0000"/>
                </a:solidFill>
                <a:latin typeface="Arial" panose="020B0604020202020204" pitchFamily="34" charset="0"/>
              </a:rPr>
              <a:t>N.</a:t>
            </a:r>
            <a:endParaRPr lang="en-ZA" dirty="0">
              <a:solidFill>
                <a:srgbClr val="FF0000"/>
              </a:solidFill>
              <a:latin typeface="Arial" panose="020B0604020202020204" pitchFamily="34" charset="0"/>
            </a:endParaRPr>
          </a:p>
          <a:p>
            <a:pPr lvl="2">
              <a:buFont typeface="Wingdings" panose="05000000000000000000" pitchFamily="2" charset="2"/>
              <a:buChar char="§"/>
            </a:pPr>
            <a:r>
              <a:rPr lang="en-ZA" dirty="0">
                <a:solidFill>
                  <a:srgbClr val="000000"/>
                </a:solidFill>
                <a:latin typeface="Arial" panose="020B0604020202020204" pitchFamily="34" charset="0"/>
              </a:rPr>
              <a:t>The most straight forward</a:t>
            </a:r>
          </a:p>
          <a:p>
            <a:pPr lvl="2">
              <a:buFont typeface="Wingdings" panose="05000000000000000000" pitchFamily="2" charset="2"/>
              <a:buChar char="§"/>
            </a:pPr>
            <a:r>
              <a:rPr lang="en-ZA" dirty="0">
                <a:solidFill>
                  <a:srgbClr val="000000"/>
                </a:solidFill>
                <a:latin typeface="Arial" panose="020B0604020202020204" pitchFamily="34" charset="0"/>
              </a:rPr>
              <a:t>–But outliers may dominate presentation</a:t>
            </a:r>
          </a:p>
          <a:p>
            <a:pPr lvl="2">
              <a:buFont typeface="Wingdings" panose="05000000000000000000" pitchFamily="2" charset="2"/>
              <a:buChar char="§"/>
            </a:pPr>
            <a:r>
              <a:rPr lang="en-ZA" dirty="0">
                <a:solidFill>
                  <a:srgbClr val="000000"/>
                </a:solidFill>
                <a:latin typeface="Arial" panose="020B0604020202020204" pitchFamily="34" charset="0"/>
              </a:rPr>
              <a:t>–Skewed data is not handled well.</a:t>
            </a:r>
          </a:p>
          <a:p>
            <a:endParaRPr lang="en-ZA" dirty="0"/>
          </a:p>
        </p:txBody>
      </p:sp>
    </p:spTree>
    <p:extLst>
      <p:ext uri="{BB962C8B-B14F-4D97-AF65-F5344CB8AC3E}">
        <p14:creationId xmlns:p14="http://schemas.microsoft.com/office/powerpoint/2010/main" val="2292575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Props1.xml><?xml version="1.0" encoding="utf-8"?>
<ds:datastoreItem xmlns:ds="http://schemas.openxmlformats.org/officeDocument/2006/customXml" ds:itemID="{0712DB75-410B-411B-AD68-9D8C4B91908A}"/>
</file>

<file path=customXml/itemProps2.xml><?xml version="1.0" encoding="utf-8"?>
<ds:datastoreItem xmlns:ds="http://schemas.openxmlformats.org/officeDocument/2006/customXml" ds:itemID="{3B2A1002-B1B8-40EE-B834-C4D426184D8A}"/>
</file>

<file path=customXml/itemProps3.xml><?xml version="1.0" encoding="utf-8"?>
<ds:datastoreItem xmlns:ds="http://schemas.openxmlformats.org/officeDocument/2006/customXml" ds:itemID="{D7FF73F4-B850-4433-BDDD-3F2BBEDE0AAC}"/>
</file>

<file path=docProps/app.xml><?xml version="1.0" encoding="utf-8"?>
<Properties xmlns="http://schemas.openxmlformats.org/officeDocument/2006/extended-properties" xmlns:vt="http://schemas.openxmlformats.org/officeDocument/2006/docPropsVTypes">
  <Template/>
  <TotalTime>7365</TotalTime>
  <Words>1613</Words>
  <Application>Microsoft Office PowerPoint</Application>
  <PresentationFormat>Widescreen</PresentationFormat>
  <Paragraphs>167</Paragraphs>
  <Slides>26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AvantGarde Bk BT</vt:lpstr>
      <vt:lpstr>Bebas Neue Bold</vt:lpstr>
      <vt:lpstr>Calibri</vt:lpstr>
      <vt:lpstr>Calibri Light</vt:lpstr>
      <vt:lpstr>GillSans-Bold</vt:lpstr>
      <vt:lpstr>Minion-Regular</vt:lpstr>
      <vt:lpstr>Wingdings</vt:lpstr>
      <vt:lpstr>Office Theme</vt:lpstr>
      <vt:lpstr>    Business Intelligence G. Mudare </vt:lpstr>
      <vt:lpstr>PowerPoint Presentation</vt:lpstr>
      <vt:lpstr>Data Transformation  Missing Values</vt:lpstr>
      <vt:lpstr>Missing Values</vt:lpstr>
      <vt:lpstr>Data Transformation  Missing Values</vt:lpstr>
      <vt:lpstr>Noisy Data</vt:lpstr>
      <vt:lpstr>How to Handle Noisy Data</vt:lpstr>
      <vt:lpstr>How to Handle Noisy Data</vt:lpstr>
      <vt:lpstr>Simple Discretization Methods:  Binning</vt:lpstr>
      <vt:lpstr>Simple Discretization Methods:  Binning</vt:lpstr>
      <vt:lpstr>Binning Methods for Data Smoothing (book example)</vt:lpstr>
      <vt:lpstr>(book example)</vt:lpstr>
      <vt:lpstr>Cluster Analysis</vt:lpstr>
      <vt:lpstr>Clustering</vt:lpstr>
      <vt:lpstr>Histograms</vt:lpstr>
      <vt:lpstr>Sampling</vt:lpstr>
      <vt:lpstr>Sampling</vt:lpstr>
      <vt:lpstr>Sampling</vt:lpstr>
      <vt:lpstr>Discretization</vt:lpstr>
      <vt:lpstr>Concept hierarchy</vt:lpstr>
      <vt:lpstr> Discretization and concept hierarchy  Generation for numeric data </vt:lpstr>
      <vt:lpstr>Segmentation by natural partitioning</vt:lpstr>
      <vt:lpstr>Segmentation by natural partitioning</vt:lpstr>
      <vt:lpstr>Concept hierarchy generation for categorical data</vt:lpstr>
      <vt:lpstr>Specification of a set of attributes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Enrico Jacobs</dc:creator>
  <cp:lastModifiedBy>Gift T. Mudare</cp:lastModifiedBy>
  <cp:revision>161</cp:revision>
  <cp:lastPrinted>2018-10-19T08:19:46Z</cp:lastPrinted>
  <dcterms:created xsi:type="dcterms:W3CDTF">2017-04-18T07:22:51Z</dcterms:created>
  <dcterms:modified xsi:type="dcterms:W3CDTF">2020-04-07T11:47:34Z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ies>
</file>