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3.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306" r:id="rId3"/>
    <p:sldId id="307" r:id="rId4"/>
    <p:sldId id="308" r:id="rId5"/>
    <p:sldId id="309" r:id="rId6"/>
    <p:sldId id="310" r:id="rId7"/>
    <p:sldId id="311" r:id="rId8"/>
    <p:sldId id="312" r:id="rId9"/>
    <p:sldId id="313" r:id="rId10"/>
    <p:sldId id="315" r:id="rId11"/>
    <p:sldId id="316" r:id="rId12"/>
    <p:sldId id="314" r:id="rId13"/>
    <p:sldId id="317" r:id="rId14"/>
    <p:sldId id="318" r:id="rId15"/>
    <p:sldId id="319" r:id="rId16"/>
    <p:sldId id="32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ies J. Welgemoed" initials="AJW" lastIdx="3" clrIdx="0">
    <p:extLst>
      <p:ext uri="{19B8F6BF-5375-455C-9EA6-DF929625EA0E}">
        <p15:presenceInfo xmlns:p15="http://schemas.microsoft.com/office/powerpoint/2012/main" userId="S-1-5-21-2125482180-4073097179-1452864727-17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322F"/>
    <a:srgbClr val="FFD500"/>
    <a:srgbClr val="FF0F21"/>
    <a:srgbClr val="FFE9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68430" autoAdjust="0"/>
  </p:normalViewPr>
  <p:slideViewPr>
    <p:cSldViewPr snapToGrid="0">
      <p:cViewPr varScale="1">
        <p:scale>
          <a:sx n="50" d="100"/>
          <a:sy n="50" d="100"/>
        </p:scale>
        <p:origin x="1572" y="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3D02B5-8E51-42DE-BF35-57E3223CE2FC}" type="datetimeFigureOut">
              <a:rPr lang="en-GB" smtClean="0"/>
              <a:t>07/04/2020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85D23A-1BBD-453A-A713-AA220B5C3FFF}" type="slidenum">
              <a:rPr lang="en-GB" smtClean="0"/>
              <a:t>‹#›</a:t>
            </a:fld>
            <a:endParaRPr lang="en-GB"/>
          </a:p>
        </p:txBody>
      </p:sp>
    </p:spTree>
    <p:extLst>
      <p:ext uri="{BB962C8B-B14F-4D97-AF65-F5344CB8AC3E}">
        <p14:creationId xmlns:p14="http://schemas.microsoft.com/office/powerpoint/2010/main" val="120720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DB8B5-237E-4C41-AC67-45ED2B6F9F05}" type="datetimeFigureOut">
              <a:rPr lang="en-GB" smtClean="0"/>
              <a:t>07/04/2020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1402F-95FE-4318-9635-A0FAD1F1B3BF}" type="slidenum">
              <a:rPr lang="en-GB" smtClean="0"/>
              <a:t>‹#›</a:t>
            </a:fld>
            <a:endParaRPr lang="en-GB"/>
          </a:p>
        </p:txBody>
      </p:sp>
    </p:spTree>
    <p:extLst>
      <p:ext uri="{BB962C8B-B14F-4D97-AF65-F5344CB8AC3E}">
        <p14:creationId xmlns:p14="http://schemas.microsoft.com/office/powerpoint/2010/main" val="388135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Introduce</a:t>
            </a:r>
            <a:r>
              <a:rPr lang="en-ZA" baseline="0" dirty="0"/>
              <a:t> yourself to the students and also find out there names</a:t>
            </a:r>
          </a:p>
          <a:p>
            <a:pPr marL="0" marR="0" lvl="0" indent="0" algn="l" defTabSz="914400" rtl="0" eaLnBrk="1" fontAlgn="auto" latinLnBrk="0" hangingPunct="1">
              <a:lnSpc>
                <a:spcPct val="100000"/>
              </a:lnSpc>
              <a:spcBef>
                <a:spcPts val="0"/>
              </a:spcBef>
              <a:spcAft>
                <a:spcPts val="0"/>
              </a:spcAft>
              <a:buClrTx/>
              <a:buSzTx/>
              <a:buFontTx/>
              <a:buNone/>
              <a:tabLst/>
              <a:defRPr/>
            </a:pPr>
            <a:r>
              <a:rPr lang="en-ZA" baseline="0" dirty="0"/>
              <a:t>Have them give you in 30 seconds a summary of who they are and what there interest in IT is</a:t>
            </a:r>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1</a:t>
            </a:fld>
            <a:endParaRPr lang="en-GB"/>
          </a:p>
        </p:txBody>
      </p:sp>
    </p:spTree>
    <p:extLst>
      <p:ext uri="{BB962C8B-B14F-4D97-AF65-F5344CB8AC3E}">
        <p14:creationId xmlns:p14="http://schemas.microsoft.com/office/powerpoint/2010/main" val="510218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2</a:t>
            </a:fld>
            <a:endParaRPr lang="en-GB"/>
          </a:p>
        </p:txBody>
      </p:sp>
    </p:spTree>
    <p:extLst>
      <p:ext uri="{BB962C8B-B14F-4D97-AF65-F5344CB8AC3E}">
        <p14:creationId xmlns:p14="http://schemas.microsoft.com/office/powerpoint/2010/main" val="3966941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4</a:t>
            </a:fld>
            <a:endParaRPr lang="en-GB"/>
          </a:p>
        </p:txBody>
      </p:sp>
    </p:spTree>
    <p:extLst>
      <p:ext uri="{BB962C8B-B14F-4D97-AF65-F5344CB8AC3E}">
        <p14:creationId xmlns:p14="http://schemas.microsoft.com/office/powerpoint/2010/main" val="2343473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16</a:t>
            </a:fld>
            <a:endParaRPr lang="en-GB"/>
          </a:p>
        </p:txBody>
      </p:sp>
    </p:spTree>
    <p:extLst>
      <p:ext uri="{BB962C8B-B14F-4D97-AF65-F5344CB8AC3E}">
        <p14:creationId xmlns:p14="http://schemas.microsoft.com/office/powerpoint/2010/main" val="39510351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400" y="-19878"/>
            <a:ext cx="12203333" cy="6877878"/>
          </a:xfrm>
          <a:prstGeom prst="rect">
            <a:avLst/>
          </a:prstGeom>
        </p:spPr>
      </p:pic>
      <p:sp>
        <p:nvSpPr>
          <p:cNvPr id="2" name="Title 1"/>
          <p:cNvSpPr>
            <a:spLocks noGrp="1"/>
          </p:cNvSpPr>
          <p:nvPr>
            <p:ph type="ctrTitle"/>
          </p:nvPr>
        </p:nvSpPr>
        <p:spPr>
          <a:xfrm>
            <a:off x="576471" y="4263886"/>
            <a:ext cx="6728790" cy="1551733"/>
          </a:xfrm>
          <a:solidFill>
            <a:schemeClr val="bg1">
              <a:lumMod val="95000"/>
              <a:alpha val="50000"/>
            </a:schemeClr>
          </a:solidFill>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576472" y="5861745"/>
            <a:ext cx="6728790" cy="502823"/>
          </a:xfrm>
          <a:solidFill>
            <a:schemeClr val="bg1">
              <a:lumMod val="95000"/>
              <a:alpha val="50000"/>
            </a:schemeClr>
          </a:solidFill>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16" name="Picture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17" name="Rectangle 16"/>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8" name="Rectangle 17"/>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Isosceles Triangle 18"/>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59879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9" name="Rectangle 8"/>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348484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07/04/2020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1138896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07/04/2020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166835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Isosceles Triangle 9"/>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5"/>
          <p:cNvSpPr txBox="1">
            <a:spLocks/>
          </p:cNvSpPr>
          <p:nvPr userDrawn="1"/>
        </p:nvSpPr>
        <p:spPr>
          <a:xfrm>
            <a:off x="11673052" y="63682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274355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13" name="Content Placeholder 3"/>
          <p:cNvPicPr>
            <a:picLocks noChangeAspect="1"/>
          </p:cNvPicPr>
          <p:nvPr userDrawn="1"/>
        </p:nvPicPr>
        <p:blipFill rotWithShape="1">
          <a:blip r:embed="rId2" cstate="screen">
            <a:extLst>
              <a:ext uri="{28A0092B-C50C-407E-A947-70E740481C1C}">
                <a14:useLocalDpi xmlns:a14="http://schemas.microsoft.com/office/drawing/2010/main"/>
              </a:ext>
            </a:extLst>
          </a:blip>
          <a:srcRect t="-1"/>
          <a:stretch/>
        </p:blipFill>
        <p:spPr>
          <a:xfrm>
            <a:off x="0" y="-1"/>
            <a:ext cx="12192000" cy="6847367"/>
          </a:xfrm>
          <a:prstGeom prst="rect">
            <a:avLst/>
          </a:prstGeom>
        </p:spPr>
      </p:pic>
      <p:sp>
        <p:nvSpPr>
          <p:cNvPr id="2" name="Title 1"/>
          <p:cNvSpPr>
            <a:spLocks noGrp="1"/>
          </p:cNvSpPr>
          <p:nvPr>
            <p:ph type="title"/>
          </p:nvPr>
        </p:nvSpPr>
        <p:spPr>
          <a:solidFill>
            <a:schemeClr val="bg1">
              <a:lumMod val="95000"/>
              <a:alpha val="50000"/>
            </a:schemeClr>
          </a:solidFill>
        </p:spPr>
        <p:txBody>
          <a:bodyPr/>
          <a:lstStyle/>
          <a:p>
            <a:r>
              <a:rPr lang="en-US"/>
              <a:t>Click to edit Master title style</a:t>
            </a:r>
            <a:endParaRPr lang="en-GB"/>
          </a:p>
        </p:txBody>
      </p:sp>
      <p:sp>
        <p:nvSpPr>
          <p:cNvPr id="3" name="Content Placeholder 2"/>
          <p:cNvSpPr>
            <a:spLocks noGrp="1"/>
          </p:cNvSpPr>
          <p:nvPr>
            <p:ph idx="1"/>
          </p:nvPr>
        </p:nvSpPr>
        <p:spPr>
          <a:solidFill>
            <a:schemeClr val="bg1">
              <a:lumMod val="95000"/>
              <a:alpha val="5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Isosceles Triangle 9"/>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5"/>
          <p:cNvSpPr txBox="1">
            <a:spLocks/>
          </p:cNvSpPr>
          <p:nvPr userDrawn="1"/>
        </p:nvSpPr>
        <p:spPr>
          <a:xfrm>
            <a:off x="11673052" y="63682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303306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07/04/2020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118801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07/04/2020</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4556" y="-149670"/>
            <a:ext cx="2156792" cy="1350718"/>
          </a:xfrm>
          <a:prstGeom prst="rect">
            <a:avLst/>
          </a:prstGeom>
        </p:spPr>
      </p:pic>
      <p:sp>
        <p:nvSpPr>
          <p:cNvPr id="9" name="Rectangle 8"/>
          <p:cNvSpPr/>
          <p:nvPr userDrawn="1"/>
        </p:nvSpPr>
        <p:spPr>
          <a:xfrm>
            <a:off x="-2400" y="65508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0000" y="62460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0226" y="62460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1467" y="62460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txBox="1">
            <a:spLocks/>
          </p:cNvSpPr>
          <p:nvPr userDrawn="1"/>
        </p:nvSpPr>
        <p:spPr>
          <a:xfrm>
            <a:off x="11670652" y="63658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119952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11" name="Rectangle 10"/>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2" name="Rectangle 11"/>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Isosceles Triangle 12"/>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lide Number Placeholder 5"/>
          <p:cNvSpPr>
            <a:spLocks noGrp="1"/>
          </p:cNvSpPr>
          <p:nvPr>
            <p:ph type="sldNum" sz="quarter" idx="10"/>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001134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7" name="Rectangle 6"/>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8" name="Rectangle 7"/>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Isosceles Triangle 8"/>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97750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6" name="Rectangle 5"/>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7" name="Rectangle 6"/>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Isosceles Triangle 7"/>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45873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9" name="Rectangle 8"/>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96108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08036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Bebas Neue Bold" panose="020B0606020202050201"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antGarde Bk BT" panose="020B04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antGarde Bk BT" panose="020B04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antGarde Bk BT" panose="020B04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antGarde Bk BT" panose="020B04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antGarde Bk BT" panose="020B04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470" y="3161488"/>
            <a:ext cx="10981215" cy="2654131"/>
          </a:xfrm>
          <a:solidFill>
            <a:schemeClr val="bg1">
              <a:lumMod val="95000"/>
              <a:alpha val="78000"/>
            </a:schemeClr>
          </a:solidFill>
        </p:spPr>
        <p:txBody>
          <a:bodyPr>
            <a:normAutofit fontScale="90000"/>
          </a:bodyPr>
          <a:lstStyle/>
          <a:p>
            <a:br>
              <a:rPr lang="en-ZA" sz="5400" dirty="0"/>
            </a:br>
            <a:br>
              <a:rPr lang="en-ZA" sz="5400" dirty="0"/>
            </a:br>
            <a:br>
              <a:rPr lang="en-ZA" sz="5400" dirty="0"/>
            </a:br>
            <a:br>
              <a:rPr lang="en-ZA" sz="4800" dirty="0"/>
            </a:br>
            <a:r>
              <a:rPr lang="en-ZA" sz="4800" dirty="0"/>
              <a:t>Business Intelligence</a:t>
            </a:r>
            <a:br>
              <a:rPr lang="en-ZA" sz="5400" dirty="0"/>
            </a:br>
            <a:r>
              <a:rPr lang="en-ZA" sz="3200" dirty="0"/>
              <a:t>G. Mudare</a:t>
            </a:r>
            <a:br>
              <a:rPr lang="en-GB" sz="4000" dirty="0"/>
            </a:br>
            <a:endParaRPr lang="en-GB" sz="4000" dirty="0"/>
          </a:p>
        </p:txBody>
      </p:sp>
    </p:spTree>
    <p:extLst>
      <p:ext uri="{BB962C8B-B14F-4D97-AF65-F5344CB8AC3E}">
        <p14:creationId xmlns:p14="http://schemas.microsoft.com/office/powerpoint/2010/main" val="4265152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30FA-9932-4398-A9C5-DC6B0BD8403C}"/>
              </a:ext>
            </a:extLst>
          </p:cNvPr>
          <p:cNvSpPr>
            <a:spLocks noGrp="1"/>
          </p:cNvSpPr>
          <p:nvPr>
            <p:ph type="title"/>
          </p:nvPr>
        </p:nvSpPr>
        <p:spPr>
          <a:xfrm>
            <a:off x="1562100" y="18255"/>
            <a:ext cx="8115300" cy="1325563"/>
          </a:xfrm>
        </p:spPr>
        <p:txBody>
          <a:bodyPr>
            <a:normAutofit/>
          </a:bodyPr>
          <a:lstStyle/>
          <a:p>
            <a:pPr algn="ctr"/>
            <a:r>
              <a:rPr lang="en-ZA" b="1" dirty="0">
                <a:solidFill>
                  <a:prstClr val="black"/>
                </a:solidFill>
                <a:latin typeface="Calibri"/>
                <a:ea typeface="+mn-ea"/>
                <a:cs typeface="+mn-cs"/>
              </a:rPr>
              <a:t>Problems That Arise With Large Amounts Of Data</a:t>
            </a:r>
            <a:endParaRPr lang="en-ZA" dirty="0"/>
          </a:p>
        </p:txBody>
      </p:sp>
      <p:sp>
        <p:nvSpPr>
          <p:cNvPr id="3" name="Content Placeholder 2">
            <a:extLst>
              <a:ext uri="{FF2B5EF4-FFF2-40B4-BE49-F238E27FC236}">
                <a16:creationId xmlns:a16="http://schemas.microsoft.com/office/drawing/2014/main" id="{BE54C831-DD43-41DD-9897-EF3D13F7B726}"/>
              </a:ext>
            </a:extLst>
          </p:cNvPr>
          <p:cNvSpPr>
            <a:spLocks noGrp="1"/>
          </p:cNvSpPr>
          <p:nvPr>
            <p:ph idx="1"/>
          </p:nvPr>
        </p:nvSpPr>
        <p:spPr/>
        <p:txBody>
          <a:bodyPr>
            <a:normAutofit lnSpcReduction="10000"/>
          </a:bodyPr>
          <a:lstStyle/>
          <a:p>
            <a:pPr marL="342900" lvl="0" indent="-342900">
              <a:lnSpc>
                <a:spcPct val="100000"/>
              </a:lnSpc>
              <a:spcBef>
                <a:spcPct val="20000"/>
              </a:spcBef>
            </a:pPr>
            <a:r>
              <a:rPr lang="en-ZA" dirty="0">
                <a:solidFill>
                  <a:prstClr val="black"/>
                </a:solidFill>
                <a:latin typeface="Calibri"/>
              </a:rPr>
              <a:t>When we are faced with large bodies of data, new problems arise. </a:t>
            </a:r>
          </a:p>
          <a:p>
            <a:pPr marL="742950" lvl="1" indent="-285750">
              <a:lnSpc>
                <a:spcPct val="100000"/>
              </a:lnSpc>
              <a:spcBef>
                <a:spcPct val="20000"/>
              </a:spcBef>
              <a:buFont typeface="Wingdings" pitchFamily="2" charset="2"/>
              <a:buChar char="Ø"/>
            </a:pPr>
            <a:r>
              <a:rPr lang="en-ZA" sz="2800" dirty="0">
                <a:solidFill>
                  <a:prstClr val="black"/>
                </a:solidFill>
                <a:latin typeface="Calibri"/>
              </a:rPr>
              <a:t>housekeeping issues of how to store or access the data, </a:t>
            </a:r>
          </a:p>
          <a:p>
            <a:pPr marL="742950" lvl="1" indent="-285750">
              <a:lnSpc>
                <a:spcPct val="100000"/>
              </a:lnSpc>
              <a:spcBef>
                <a:spcPct val="20000"/>
              </a:spcBef>
              <a:buFont typeface="Wingdings" pitchFamily="2" charset="2"/>
              <a:buChar char="Ø"/>
            </a:pPr>
            <a:r>
              <a:rPr lang="en-ZA" sz="2800" dirty="0">
                <a:solidFill>
                  <a:prstClr val="black"/>
                </a:solidFill>
                <a:latin typeface="Calibri"/>
              </a:rPr>
              <a:t>how to determine the representativeness of the data</a:t>
            </a:r>
          </a:p>
          <a:p>
            <a:pPr marL="742950" lvl="1" indent="-285750">
              <a:lnSpc>
                <a:spcPct val="100000"/>
              </a:lnSpc>
              <a:spcBef>
                <a:spcPct val="20000"/>
              </a:spcBef>
              <a:buFont typeface="Wingdings" pitchFamily="2" charset="2"/>
              <a:buChar char="Ø"/>
            </a:pPr>
            <a:r>
              <a:rPr lang="en-ZA" sz="2800" dirty="0">
                <a:solidFill>
                  <a:prstClr val="black"/>
                </a:solidFill>
                <a:latin typeface="Calibri"/>
              </a:rPr>
              <a:t>how to analyse the data in a reasonable period of time</a:t>
            </a:r>
          </a:p>
          <a:p>
            <a:pPr marL="742950" lvl="1" indent="-285750">
              <a:lnSpc>
                <a:spcPct val="100000"/>
              </a:lnSpc>
              <a:spcBef>
                <a:spcPct val="20000"/>
              </a:spcBef>
              <a:buFont typeface="Wingdings" pitchFamily="2" charset="2"/>
              <a:buChar char="Ø"/>
            </a:pPr>
            <a:r>
              <a:rPr lang="en-ZA" sz="2800" dirty="0">
                <a:solidFill>
                  <a:prstClr val="black"/>
                </a:solidFill>
                <a:latin typeface="Calibri"/>
              </a:rPr>
              <a:t>how to decide whether an apparent relationship is merely a chance occurrence not reflecting any underlying reality. </a:t>
            </a:r>
          </a:p>
          <a:p>
            <a:pPr marL="342900" lvl="0" indent="-342900">
              <a:lnSpc>
                <a:spcPct val="100000"/>
              </a:lnSpc>
              <a:spcBef>
                <a:spcPct val="20000"/>
              </a:spcBef>
            </a:pPr>
            <a:r>
              <a:rPr lang="en-ZA" dirty="0">
                <a:solidFill>
                  <a:prstClr val="black"/>
                </a:solidFill>
                <a:latin typeface="Calibri"/>
              </a:rPr>
              <a:t>Often the available data comprise only a sample from the complete population (or, perhaps, from a hypothetical super population);</a:t>
            </a:r>
          </a:p>
          <a:p>
            <a:pPr marL="342900" lvl="0" indent="-342900">
              <a:lnSpc>
                <a:spcPct val="100000"/>
              </a:lnSpc>
              <a:spcBef>
                <a:spcPct val="20000"/>
              </a:spcBef>
            </a:pPr>
            <a:r>
              <a:rPr lang="en-ZA" dirty="0">
                <a:solidFill>
                  <a:prstClr val="black"/>
                </a:solidFill>
                <a:latin typeface="Calibri"/>
              </a:rPr>
              <a:t> the aim may be to generalize from the sample to the </a:t>
            </a:r>
          </a:p>
          <a:p>
            <a:endParaRPr lang="en-ZA" dirty="0"/>
          </a:p>
        </p:txBody>
      </p:sp>
    </p:spTree>
    <p:extLst>
      <p:ext uri="{BB962C8B-B14F-4D97-AF65-F5344CB8AC3E}">
        <p14:creationId xmlns:p14="http://schemas.microsoft.com/office/powerpoint/2010/main" val="587219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A51D-F307-4FE1-BCCE-89337B7C37C5}"/>
              </a:ext>
            </a:extLst>
          </p:cNvPr>
          <p:cNvSpPr>
            <a:spLocks noGrp="1"/>
          </p:cNvSpPr>
          <p:nvPr>
            <p:ph type="title"/>
          </p:nvPr>
        </p:nvSpPr>
        <p:spPr/>
        <p:txBody>
          <a:bodyPr/>
          <a:lstStyle/>
          <a:p>
            <a:pPr algn="ctr"/>
            <a:r>
              <a:rPr lang="en-ZA" dirty="0">
                <a:solidFill>
                  <a:prstClr val="black"/>
                </a:solidFill>
                <a:latin typeface="Calibri"/>
              </a:rPr>
              <a:t>Knowledge Discovery process</a:t>
            </a:r>
            <a:endParaRPr lang="en-ZA" dirty="0"/>
          </a:p>
        </p:txBody>
      </p:sp>
      <p:sp>
        <p:nvSpPr>
          <p:cNvPr id="3" name="Content Placeholder 2">
            <a:extLst>
              <a:ext uri="{FF2B5EF4-FFF2-40B4-BE49-F238E27FC236}">
                <a16:creationId xmlns:a16="http://schemas.microsoft.com/office/drawing/2014/main" id="{01FF63BD-A96A-4BAE-906A-79DF5AD5677A}"/>
              </a:ext>
            </a:extLst>
          </p:cNvPr>
          <p:cNvSpPr>
            <a:spLocks noGrp="1"/>
          </p:cNvSpPr>
          <p:nvPr>
            <p:ph idx="1"/>
          </p:nvPr>
        </p:nvSpPr>
        <p:spPr/>
        <p:txBody>
          <a:bodyPr>
            <a:normAutofit lnSpcReduction="10000"/>
          </a:bodyPr>
          <a:lstStyle/>
          <a:p>
            <a:pPr marL="342900" lvl="0" indent="-342900">
              <a:lnSpc>
                <a:spcPct val="100000"/>
              </a:lnSpc>
              <a:spcBef>
                <a:spcPct val="20000"/>
              </a:spcBef>
            </a:pPr>
            <a:r>
              <a:rPr lang="en-ZA" sz="3200" dirty="0">
                <a:solidFill>
                  <a:prstClr val="black"/>
                </a:solidFill>
                <a:latin typeface="Calibri"/>
              </a:rPr>
              <a:t>Steps 1 to 4 are different forms of data pre-processing, where the data are prepared for mining. </a:t>
            </a:r>
          </a:p>
          <a:p>
            <a:pPr marL="342900" lvl="0" indent="-342900">
              <a:lnSpc>
                <a:spcPct val="100000"/>
              </a:lnSpc>
              <a:spcBef>
                <a:spcPct val="20000"/>
              </a:spcBef>
            </a:pPr>
            <a:r>
              <a:rPr lang="en-ZA" sz="3200" dirty="0">
                <a:solidFill>
                  <a:prstClr val="black"/>
                </a:solidFill>
                <a:latin typeface="Calibri"/>
              </a:rPr>
              <a:t>The data mining step may interact with the user or a knowledge base. </a:t>
            </a:r>
          </a:p>
          <a:p>
            <a:pPr marL="342900" lvl="0" indent="-342900">
              <a:lnSpc>
                <a:spcPct val="100000"/>
              </a:lnSpc>
              <a:spcBef>
                <a:spcPct val="20000"/>
              </a:spcBef>
            </a:pPr>
            <a:r>
              <a:rPr lang="en-ZA" sz="3200" dirty="0">
                <a:solidFill>
                  <a:prstClr val="black"/>
                </a:solidFill>
                <a:latin typeface="Calibri"/>
              </a:rPr>
              <a:t>The interesting patterns are presented to the user and may be stored as new knowledge in the knowledge base. </a:t>
            </a:r>
          </a:p>
          <a:p>
            <a:pPr marL="342900" lvl="0" indent="-342900">
              <a:lnSpc>
                <a:spcPct val="100000"/>
              </a:lnSpc>
              <a:spcBef>
                <a:spcPct val="20000"/>
              </a:spcBef>
            </a:pPr>
            <a:r>
              <a:rPr lang="en-ZA" sz="3200" dirty="0">
                <a:solidFill>
                  <a:prstClr val="black"/>
                </a:solidFill>
                <a:latin typeface="Calibri"/>
              </a:rPr>
              <a:t>Note that according to this view, data mining is only one step in the entire process, albeit an essential one because it uncovers hidden patterns for evaluation.</a:t>
            </a:r>
          </a:p>
          <a:p>
            <a:endParaRPr lang="en-ZA" dirty="0"/>
          </a:p>
        </p:txBody>
      </p:sp>
    </p:spTree>
    <p:extLst>
      <p:ext uri="{BB962C8B-B14F-4D97-AF65-F5344CB8AC3E}">
        <p14:creationId xmlns:p14="http://schemas.microsoft.com/office/powerpoint/2010/main" val="397140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4C6F-86D1-4FCC-B531-3AD06679D892}"/>
              </a:ext>
            </a:extLst>
          </p:cNvPr>
          <p:cNvSpPr>
            <a:spLocks noGrp="1"/>
          </p:cNvSpPr>
          <p:nvPr>
            <p:ph type="title"/>
          </p:nvPr>
        </p:nvSpPr>
        <p:spPr/>
        <p:txBody>
          <a:bodyPr/>
          <a:lstStyle/>
          <a:p>
            <a:pPr algn="ctr"/>
            <a:r>
              <a:rPr lang="en-ZA" sz="4000" b="1" dirty="0">
                <a:solidFill>
                  <a:prstClr val="black"/>
                </a:solidFill>
                <a:latin typeface="Calibri"/>
              </a:rPr>
              <a:t>Data Mining is the core of Knowledge Discovery process</a:t>
            </a:r>
            <a:endParaRPr lang="en-ZA" b="1" dirty="0"/>
          </a:p>
        </p:txBody>
      </p:sp>
      <p:sp>
        <p:nvSpPr>
          <p:cNvPr id="3" name="Content Placeholder 2">
            <a:extLst>
              <a:ext uri="{FF2B5EF4-FFF2-40B4-BE49-F238E27FC236}">
                <a16:creationId xmlns:a16="http://schemas.microsoft.com/office/drawing/2014/main" id="{21C29E6B-50F2-4ADB-B0E7-7E52262FA567}"/>
              </a:ext>
            </a:extLst>
          </p:cNvPr>
          <p:cNvSpPr>
            <a:spLocks noGrp="1"/>
          </p:cNvSpPr>
          <p:nvPr>
            <p:ph idx="1"/>
          </p:nvPr>
        </p:nvSpPr>
        <p:spPr/>
        <p:txBody>
          <a:bodyPr/>
          <a:lstStyle/>
          <a:p>
            <a:endParaRPr lang="en-ZA" dirty="0"/>
          </a:p>
        </p:txBody>
      </p:sp>
      <p:pic>
        <p:nvPicPr>
          <p:cNvPr id="4" name="Picture 2">
            <a:extLst>
              <a:ext uri="{FF2B5EF4-FFF2-40B4-BE49-F238E27FC236}">
                <a16:creationId xmlns:a16="http://schemas.microsoft.com/office/drawing/2014/main" id="{22ADAF04-5463-410F-9AAD-D17F13FC2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84077"/>
            <a:ext cx="1114425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302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6ED2-F1DF-47BB-BD69-BFD82C19C445}"/>
              </a:ext>
            </a:extLst>
          </p:cNvPr>
          <p:cNvSpPr>
            <a:spLocks noGrp="1"/>
          </p:cNvSpPr>
          <p:nvPr>
            <p:ph type="title"/>
          </p:nvPr>
        </p:nvSpPr>
        <p:spPr/>
        <p:txBody>
          <a:bodyPr/>
          <a:lstStyle/>
          <a:p>
            <a:pPr algn="ctr"/>
            <a:r>
              <a:rPr lang="en-ZA" dirty="0">
                <a:solidFill>
                  <a:prstClr val="black"/>
                </a:solidFill>
                <a:latin typeface="Calibri"/>
              </a:rPr>
              <a:t>Major Components</a:t>
            </a:r>
            <a:endParaRPr lang="en-ZA" dirty="0"/>
          </a:p>
        </p:txBody>
      </p:sp>
      <p:sp>
        <p:nvSpPr>
          <p:cNvPr id="3" name="Content Placeholder 2">
            <a:extLst>
              <a:ext uri="{FF2B5EF4-FFF2-40B4-BE49-F238E27FC236}">
                <a16:creationId xmlns:a16="http://schemas.microsoft.com/office/drawing/2014/main" id="{B483E83E-E3D9-44D9-97D4-910BC9A51E4C}"/>
              </a:ext>
            </a:extLst>
          </p:cNvPr>
          <p:cNvSpPr>
            <a:spLocks noGrp="1"/>
          </p:cNvSpPr>
          <p:nvPr>
            <p:ph idx="1"/>
          </p:nvPr>
        </p:nvSpPr>
        <p:spPr/>
        <p:txBody>
          <a:bodyPr/>
          <a:lstStyle/>
          <a:p>
            <a:pPr marL="342900" lvl="0" indent="-342900">
              <a:lnSpc>
                <a:spcPct val="100000"/>
              </a:lnSpc>
              <a:spcBef>
                <a:spcPct val="20000"/>
              </a:spcBef>
            </a:pPr>
            <a:r>
              <a:rPr lang="en-ZA" sz="1800" b="1" dirty="0">
                <a:solidFill>
                  <a:prstClr val="black"/>
                </a:solidFill>
                <a:latin typeface="Calibri"/>
              </a:rPr>
              <a:t>Database, data </a:t>
            </a:r>
            <a:r>
              <a:rPr lang="en-ZA" sz="1800" b="1" dirty="0" err="1">
                <a:solidFill>
                  <a:prstClr val="black"/>
                </a:solidFill>
                <a:latin typeface="Calibri"/>
              </a:rPr>
              <a:t>warehouse,WorldWideWeb</a:t>
            </a:r>
            <a:r>
              <a:rPr lang="en-ZA" sz="1800" b="1" dirty="0">
                <a:solidFill>
                  <a:prstClr val="black"/>
                </a:solidFill>
                <a:latin typeface="Calibri"/>
              </a:rPr>
              <a:t>, or other information repository:</a:t>
            </a:r>
          </a:p>
          <a:p>
            <a:pPr marL="342900" lvl="0" indent="-342900">
              <a:lnSpc>
                <a:spcPct val="100000"/>
              </a:lnSpc>
              <a:spcBef>
                <a:spcPct val="20000"/>
              </a:spcBef>
            </a:pPr>
            <a:r>
              <a:rPr lang="en-ZA" sz="1800" dirty="0">
                <a:solidFill>
                  <a:prstClr val="black"/>
                </a:solidFill>
                <a:latin typeface="Calibri"/>
              </a:rPr>
              <a:t>Data cleaning and data integration techniques may be performed on the data.</a:t>
            </a:r>
          </a:p>
          <a:p>
            <a:pPr marL="342900" lvl="0" indent="-342900">
              <a:lnSpc>
                <a:spcPct val="100000"/>
              </a:lnSpc>
              <a:spcBef>
                <a:spcPct val="20000"/>
              </a:spcBef>
            </a:pPr>
            <a:r>
              <a:rPr lang="en-ZA" sz="1800" b="1" dirty="0">
                <a:solidFill>
                  <a:prstClr val="black"/>
                </a:solidFill>
                <a:latin typeface="Minion-Semibold"/>
              </a:rPr>
              <a:t>Database or data warehouse server: </a:t>
            </a:r>
            <a:r>
              <a:rPr lang="en-ZA" sz="1800" dirty="0">
                <a:solidFill>
                  <a:prstClr val="black"/>
                </a:solidFill>
                <a:latin typeface="Minion-Regular"/>
              </a:rPr>
              <a:t>The database or data warehouse server is responsible for fetching the relevant data, based on the user’s data mining request. </a:t>
            </a:r>
          </a:p>
          <a:p>
            <a:pPr marL="342900" lvl="0" indent="-342900">
              <a:lnSpc>
                <a:spcPct val="100000"/>
              </a:lnSpc>
              <a:spcBef>
                <a:spcPct val="20000"/>
              </a:spcBef>
            </a:pPr>
            <a:r>
              <a:rPr lang="en-ZA" sz="1800" b="1" dirty="0">
                <a:solidFill>
                  <a:prstClr val="black"/>
                </a:solidFill>
                <a:latin typeface="Minion-Regular"/>
              </a:rPr>
              <a:t>Knowledge base: </a:t>
            </a:r>
            <a:r>
              <a:rPr lang="en-ZA" sz="1800" dirty="0">
                <a:solidFill>
                  <a:prstClr val="black"/>
                </a:solidFill>
                <a:latin typeface="Minion-Regular"/>
              </a:rPr>
              <a:t>This is the domain knowledge that is used to guide the search or evaluate the interestingness of resulting patterns</a:t>
            </a:r>
          </a:p>
          <a:p>
            <a:pPr marL="342900" lvl="0" indent="-342900">
              <a:lnSpc>
                <a:spcPct val="100000"/>
              </a:lnSpc>
              <a:spcBef>
                <a:spcPct val="20000"/>
              </a:spcBef>
            </a:pPr>
            <a:r>
              <a:rPr lang="en-ZA" sz="1800" b="1" dirty="0">
                <a:solidFill>
                  <a:prstClr val="black"/>
                </a:solidFill>
                <a:latin typeface="Minion-Regular"/>
              </a:rPr>
              <a:t>Data mining engine: </a:t>
            </a:r>
            <a:r>
              <a:rPr lang="en-ZA" sz="1800" dirty="0">
                <a:solidFill>
                  <a:prstClr val="black"/>
                </a:solidFill>
                <a:latin typeface="Minion-Regular"/>
              </a:rPr>
              <a:t>This is essential to the data mining system and ideally consists of a set of functional modules for tasks such as characterization, association and correlation analysis, classification, prediction, cluster analysis, outlier analysis, and evolution analysis. </a:t>
            </a:r>
          </a:p>
          <a:p>
            <a:pPr marL="342900" lvl="0" indent="-342900">
              <a:lnSpc>
                <a:spcPct val="100000"/>
              </a:lnSpc>
              <a:spcBef>
                <a:spcPct val="20000"/>
              </a:spcBef>
            </a:pPr>
            <a:r>
              <a:rPr lang="en-ZA" sz="1800" b="1" dirty="0">
                <a:solidFill>
                  <a:prstClr val="black"/>
                </a:solidFill>
                <a:latin typeface="Minion-Regular"/>
              </a:rPr>
              <a:t>Pattern evaluation module: </a:t>
            </a:r>
            <a:r>
              <a:rPr lang="en-ZA" sz="1800" dirty="0">
                <a:solidFill>
                  <a:prstClr val="black"/>
                </a:solidFill>
                <a:latin typeface="Minion-Regular"/>
              </a:rPr>
              <a:t>This component typically employs interestingness measures and interacts with the data mining modules so as to focus the search toward interesting patterns. </a:t>
            </a:r>
          </a:p>
          <a:p>
            <a:pPr marL="342900" lvl="0" indent="-342900">
              <a:lnSpc>
                <a:spcPct val="100000"/>
              </a:lnSpc>
              <a:spcBef>
                <a:spcPct val="20000"/>
              </a:spcBef>
            </a:pPr>
            <a:r>
              <a:rPr lang="en-ZA" sz="1800" b="1" dirty="0">
                <a:solidFill>
                  <a:prstClr val="black"/>
                </a:solidFill>
                <a:latin typeface="Calibri"/>
              </a:rPr>
              <a:t>User </a:t>
            </a:r>
            <a:r>
              <a:rPr lang="en-ZA" sz="1800" b="1" dirty="0" err="1">
                <a:solidFill>
                  <a:prstClr val="black"/>
                </a:solidFill>
                <a:latin typeface="Calibri"/>
              </a:rPr>
              <a:t>interface:</a:t>
            </a:r>
            <a:r>
              <a:rPr lang="en-ZA" sz="1800" b="1" dirty="0" err="1">
                <a:solidFill>
                  <a:prstClr val="black"/>
                </a:solidFill>
                <a:latin typeface="Minion-Regular"/>
              </a:rPr>
              <a:t>this</a:t>
            </a:r>
            <a:r>
              <a:rPr lang="en-ZA" sz="1800" b="1" dirty="0">
                <a:solidFill>
                  <a:prstClr val="black"/>
                </a:solidFill>
                <a:latin typeface="Minion-Regular"/>
              </a:rPr>
              <a:t> </a:t>
            </a:r>
            <a:r>
              <a:rPr lang="en-ZA" sz="1800" dirty="0">
                <a:solidFill>
                  <a:prstClr val="black"/>
                </a:solidFill>
                <a:latin typeface="Minion-Regular"/>
              </a:rPr>
              <a:t>component allows the user to browse database and data warehouse schemas or data structures, evaluate mined patterns, and visualize the patterns in different forms.</a:t>
            </a:r>
            <a:endParaRPr lang="en-ZA" sz="1800" dirty="0">
              <a:solidFill>
                <a:prstClr val="black"/>
              </a:solidFill>
              <a:latin typeface="Calibri"/>
            </a:endParaRPr>
          </a:p>
          <a:p>
            <a:endParaRPr lang="en-ZA" dirty="0"/>
          </a:p>
        </p:txBody>
      </p:sp>
    </p:spTree>
    <p:extLst>
      <p:ext uri="{BB962C8B-B14F-4D97-AF65-F5344CB8AC3E}">
        <p14:creationId xmlns:p14="http://schemas.microsoft.com/office/powerpoint/2010/main" val="1878077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CC12C-CDDC-4345-B189-5DEC6EDD8A97}"/>
              </a:ext>
            </a:extLst>
          </p:cNvPr>
          <p:cNvSpPr>
            <a:spLocks noGrp="1"/>
          </p:cNvSpPr>
          <p:nvPr>
            <p:ph type="title"/>
          </p:nvPr>
        </p:nvSpPr>
        <p:spPr>
          <a:xfrm>
            <a:off x="838200" y="365125"/>
            <a:ext cx="10515600" cy="930275"/>
          </a:xfrm>
        </p:spPr>
        <p:txBody>
          <a:bodyPr/>
          <a:lstStyle/>
          <a:p>
            <a:r>
              <a:rPr lang="en-ZA" dirty="0">
                <a:solidFill>
                  <a:prstClr val="black"/>
                </a:solidFill>
                <a:latin typeface="Calibri"/>
              </a:rPr>
              <a:t>Architecture of a typical data mining system.</a:t>
            </a:r>
            <a:endParaRPr lang="en-ZA" dirty="0"/>
          </a:p>
        </p:txBody>
      </p:sp>
      <p:sp>
        <p:nvSpPr>
          <p:cNvPr id="3" name="Content Placeholder 2">
            <a:extLst>
              <a:ext uri="{FF2B5EF4-FFF2-40B4-BE49-F238E27FC236}">
                <a16:creationId xmlns:a16="http://schemas.microsoft.com/office/drawing/2014/main" id="{65517751-EFAF-49C0-AD7B-570BE2A657CB}"/>
              </a:ext>
            </a:extLst>
          </p:cNvPr>
          <p:cNvSpPr>
            <a:spLocks noGrp="1"/>
          </p:cNvSpPr>
          <p:nvPr>
            <p:ph idx="1"/>
          </p:nvPr>
        </p:nvSpPr>
        <p:spPr/>
        <p:txBody>
          <a:bodyPr/>
          <a:lstStyle/>
          <a:p>
            <a:endParaRPr lang="en-ZA" dirty="0"/>
          </a:p>
        </p:txBody>
      </p:sp>
      <p:pic>
        <p:nvPicPr>
          <p:cNvPr id="4" name="Picture 2">
            <a:extLst>
              <a:ext uri="{FF2B5EF4-FFF2-40B4-BE49-F238E27FC236}">
                <a16:creationId xmlns:a16="http://schemas.microsoft.com/office/drawing/2014/main" id="{7217EEF1-E66A-40F6-A4A2-C888A7F12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11487150" cy="4532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932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F6C1B-03B8-4F45-8C53-761561860DD6}"/>
              </a:ext>
            </a:extLst>
          </p:cNvPr>
          <p:cNvSpPr>
            <a:spLocks noGrp="1"/>
          </p:cNvSpPr>
          <p:nvPr>
            <p:ph type="title"/>
          </p:nvPr>
        </p:nvSpPr>
        <p:spPr/>
        <p:txBody>
          <a:bodyPr/>
          <a:lstStyle/>
          <a:p>
            <a:r>
              <a:rPr lang="en-ZA" dirty="0">
                <a:solidFill>
                  <a:prstClr val="black"/>
                </a:solidFill>
                <a:latin typeface="Calibri"/>
              </a:rPr>
              <a:t>Data Mining—On What Kind of Data</a:t>
            </a:r>
            <a:endParaRPr lang="en-ZA" dirty="0"/>
          </a:p>
        </p:txBody>
      </p:sp>
      <p:sp>
        <p:nvSpPr>
          <p:cNvPr id="3" name="Content Placeholder 2">
            <a:extLst>
              <a:ext uri="{FF2B5EF4-FFF2-40B4-BE49-F238E27FC236}">
                <a16:creationId xmlns:a16="http://schemas.microsoft.com/office/drawing/2014/main" id="{087B5416-419E-49E2-A318-C18C73E9DD47}"/>
              </a:ext>
            </a:extLst>
          </p:cNvPr>
          <p:cNvSpPr>
            <a:spLocks noGrp="1"/>
          </p:cNvSpPr>
          <p:nvPr>
            <p:ph idx="1"/>
          </p:nvPr>
        </p:nvSpPr>
        <p:spPr/>
        <p:txBody>
          <a:bodyPr>
            <a:normAutofit fontScale="92500" lnSpcReduction="20000"/>
          </a:bodyPr>
          <a:lstStyle/>
          <a:p>
            <a:pPr marL="342900" lvl="0" indent="-342900">
              <a:lnSpc>
                <a:spcPct val="100000"/>
              </a:lnSpc>
              <a:spcBef>
                <a:spcPct val="20000"/>
              </a:spcBef>
            </a:pPr>
            <a:r>
              <a:rPr lang="en-ZA" sz="2700" dirty="0">
                <a:solidFill>
                  <a:prstClr val="black"/>
                </a:solidFill>
                <a:latin typeface="Calibri"/>
              </a:rPr>
              <a:t>In principle, data mining should be applicable to any kind of data repository, as well as to transient data, such as data streams</a:t>
            </a:r>
          </a:p>
          <a:p>
            <a:pPr marL="342900" lvl="0" indent="-342900">
              <a:lnSpc>
                <a:spcPct val="100000"/>
              </a:lnSpc>
              <a:spcBef>
                <a:spcPct val="20000"/>
              </a:spcBef>
            </a:pPr>
            <a:r>
              <a:rPr lang="en-ZA" sz="2700" b="1" dirty="0">
                <a:solidFill>
                  <a:prstClr val="black"/>
                </a:solidFill>
                <a:latin typeface="Calibri"/>
              </a:rPr>
              <a:t>Data repositories:</a:t>
            </a:r>
          </a:p>
          <a:p>
            <a:pPr marL="742950" lvl="1" indent="-285750">
              <a:lnSpc>
                <a:spcPct val="100000"/>
              </a:lnSpc>
              <a:spcBef>
                <a:spcPct val="20000"/>
              </a:spcBef>
              <a:buFont typeface="Wingdings" pitchFamily="2" charset="2"/>
              <a:buChar char="Ø"/>
            </a:pPr>
            <a:r>
              <a:rPr lang="en-ZA" b="1" dirty="0">
                <a:solidFill>
                  <a:prstClr val="black"/>
                </a:solidFill>
                <a:latin typeface="Calibri"/>
              </a:rPr>
              <a:t>relational databases, </a:t>
            </a:r>
          </a:p>
          <a:p>
            <a:pPr marL="742950" lvl="1" indent="-285750">
              <a:lnSpc>
                <a:spcPct val="100000"/>
              </a:lnSpc>
              <a:spcBef>
                <a:spcPct val="20000"/>
              </a:spcBef>
              <a:buFont typeface="Wingdings" pitchFamily="2" charset="2"/>
              <a:buChar char="Ø"/>
            </a:pPr>
            <a:r>
              <a:rPr lang="en-ZA" b="1" dirty="0">
                <a:solidFill>
                  <a:prstClr val="black"/>
                </a:solidFill>
                <a:latin typeface="Calibri"/>
              </a:rPr>
              <a:t>data warehouses,</a:t>
            </a:r>
          </a:p>
          <a:p>
            <a:pPr marL="742950" lvl="1" indent="-285750">
              <a:lnSpc>
                <a:spcPct val="100000"/>
              </a:lnSpc>
              <a:spcBef>
                <a:spcPct val="20000"/>
              </a:spcBef>
              <a:buFont typeface="Wingdings" pitchFamily="2" charset="2"/>
              <a:buChar char="Ø"/>
            </a:pPr>
            <a:r>
              <a:rPr lang="en-ZA" b="1" dirty="0">
                <a:solidFill>
                  <a:prstClr val="black"/>
                </a:solidFill>
                <a:latin typeface="Calibri"/>
              </a:rPr>
              <a:t>transactional databases, </a:t>
            </a:r>
          </a:p>
          <a:p>
            <a:pPr marL="742950" lvl="1" indent="-285750">
              <a:lnSpc>
                <a:spcPct val="100000"/>
              </a:lnSpc>
              <a:spcBef>
                <a:spcPct val="20000"/>
              </a:spcBef>
              <a:buFont typeface="Wingdings" pitchFamily="2" charset="2"/>
              <a:buChar char="Ø"/>
            </a:pPr>
            <a:r>
              <a:rPr lang="en-ZA" b="1" dirty="0">
                <a:solidFill>
                  <a:prstClr val="black"/>
                </a:solidFill>
                <a:latin typeface="Calibri"/>
              </a:rPr>
              <a:t>advanced database systems </a:t>
            </a:r>
            <a:r>
              <a:rPr lang="en-ZA" dirty="0">
                <a:solidFill>
                  <a:prstClr val="black"/>
                </a:solidFill>
                <a:latin typeface="Calibri"/>
              </a:rPr>
              <a:t>(object Relational), </a:t>
            </a:r>
          </a:p>
          <a:p>
            <a:pPr marL="742950" lvl="1" indent="-285750">
              <a:lnSpc>
                <a:spcPct val="100000"/>
              </a:lnSpc>
              <a:spcBef>
                <a:spcPct val="20000"/>
              </a:spcBef>
              <a:buFont typeface="Wingdings" pitchFamily="2" charset="2"/>
              <a:buChar char="Ø"/>
            </a:pPr>
            <a:r>
              <a:rPr lang="en-ZA" b="1" dirty="0">
                <a:solidFill>
                  <a:prstClr val="black"/>
                </a:solidFill>
                <a:latin typeface="Calibri"/>
              </a:rPr>
              <a:t>flat files, </a:t>
            </a:r>
          </a:p>
          <a:p>
            <a:pPr marL="742950" lvl="1" indent="-285750">
              <a:lnSpc>
                <a:spcPct val="100000"/>
              </a:lnSpc>
              <a:spcBef>
                <a:spcPct val="20000"/>
              </a:spcBef>
              <a:buFont typeface="Wingdings" pitchFamily="2" charset="2"/>
              <a:buChar char="Ø"/>
            </a:pPr>
            <a:r>
              <a:rPr lang="en-ZA" b="1" dirty="0">
                <a:solidFill>
                  <a:prstClr val="black"/>
                </a:solidFill>
                <a:latin typeface="Calibri"/>
              </a:rPr>
              <a:t>data streams, </a:t>
            </a:r>
          </a:p>
          <a:p>
            <a:pPr marL="742950" lvl="1" indent="-285750">
              <a:lnSpc>
                <a:spcPct val="100000"/>
              </a:lnSpc>
              <a:spcBef>
                <a:spcPct val="20000"/>
              </a:spcBef>
              <a:buFont typeface="Wingdings" pitchFamily="2" charset="2"/>
              <a:buChar char="Ø"/>
            </a:pPr>
            <a:r>
              <a:rPr lang="en-ZA" b="1" dirty="0">
                <a:solidFill>
                  <a:prstClr val="black"/>
                </a:solidFill>
                <a:latin typeface="Calibri"/>
              </a:rPr>
              <a:t>World Wide Web</a:t>
            </a:r>
          </a:p>
          <a:p>
            <a:pPr marL="742950" lvl="1" indent="-285750">
              <a:lnSpc>
                <a:spcPct val="100000"/>
              </a:lnSpc>
              <a:spcBef>
                <a:spcPct val="20000"/>
              </a:spcBef>
              <a:buFont typeface="Wingdings" pitchFamily="2" charset="2"/>
              <a:buChar char="Ø"/>
            </a:pPr>
            <a:r>
              <a:rPr lang="en-ZA" b="1" dirty="0">
                <a:solidFill>
                  <a:prstClr val="black"/>
                </a:solidFill>
                <a:latin typeface="Calibri"/>
              </a:rPr>
              <a:t>specific application-oriented databases</a:t>
            </a:r>
            <a:r>
              <a:rPr lang="en-ZA" dirty="0">
                <a:solidFill>
                  <a:prstClr val="black"/>
                </a:solidFill>
                <a:latin typeface="Calibri"/>
              </a:rPr>
              <a:t>, such as spatial databases, time-series databases, text databases, and multimedia databases.</a:t>
            </a:r>
          </a:p>
          <a:p>
            <a:endParaRPr lang="en-ZA" dirty="0"/>
          </a:p>
        </p:txBody>
      </p:sp>
    </p:spTree>
    <p:extLst>
      <p:ext uri="{BB962C8B-B14F-4D97-AF65-F5344CB8AC3E}">
        <p14:creationId xmlns:p14="http://schemas.microsoft.com/office/powerpoint/2010/main" val="78848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77A7-7C53-4C5A-861D-1F9F23020F2A}"/>
              </a:ext>
            </a:extLst>
          </p:cNvPr>
          <p:cNvSpPr>
            <a:spLocks noGrp="1"/>
          </p:cNvSpPr>
          <p:nvPr>
            <p:ph type="title"/>
          </p:nvPr>
        </p:nvSpPr>
        <p:spPr>
          <a:xfrm>
            <a:off x="838200" y="365125"/>
            <a:ext cx="10515600" cy="911225"/>
          </a:xfrm>
        </p:spPr>
        <p:txBody>
          <a:bodyPr>
            <a:normAutofit fontScale="90000"/>
          </a:bodyPr>
          <a:lstStyle/>
          <a:p>
            <a:pPr algn="ctr"/>
            <a:r>
              <a:rPr lang="en-ZA" sz="3200" b="1" dirty="0">
                <a:solidFill>
                  <a:prstClr val="black"/>
                </a:solidFill>
                <a:latin typeface="Calibri"/>
              </a:rPr>
              <a:t>Data Mining Functionalities</a:t>
            </a:r>
            <a:br>
              <a:rPr lang="en-ZA" sz="3200" b="1" dirty="0">
                <a:solidFill>
                  <a:prstClr val="black"/>
                </a:solidFill>
                <a:latin typeface="Calibri"/>
              </a:rPr>
            </a:br>
            <a:r>
              <a:rPr lang="en-ZA" sz="3200" b="1" dirty="0">
                <a:solidFill>
                  <a:srgbClr val="FF0000"/>
                </a:solidFill>
                <a:latin typeface="Calibri"/>
              </a:rPr>
              <a:t>What Kinds of Patterns Can Be Mined?</a:t>
            </a:r>
            <a:endParaRPr lang="en-ZA" dirty="0">
              <a:solidFill>
                <a:srgbClr val="FF0000"/>
              </a:solidFill>
            </a:endParaRPr>
          </a:p>
        </p:txBody>
      </p:sp>
      <p:sp>
        <p:nvSpPr>
          <p:cNvPr id="3" name="Content Placeholder 2">
            <a:extLst>
              <a:ext uri="{FF2B5EF4-FFF2-40B4-BE49-F238E27FC236}">
                <a16:creationId xmlns:a16="http://schemas.microsoft.com/office/drawing/2014/main" id="{7820FBDF-DF99-4FD6-8271-6E5583AAF812}"/>
              </a:ext>
            </a:extLst>
          </p:cNvPr>
          <p:cNvSpPr>
            <a:spLocks noGrp="1"/>
          </p:cNvSpPr>
          <p:nvPr>
            <p:ph idx="1"/>
          </p:nvPr>
        </p:nvSpPr>
        <p:spPr>
          <a:xfrm>
            <a:off x="838200" y="1485900"/>
            <a:ext cx="10515600" cy="5006975"/>
          </a:xfrm>
        </p:spPr>
        <p:txBody>
          <a:bodyPr>
            <a:normAutofit fontScale="85000" lnSpcReduction="20000"/>
          </a:bodyPr>
          <a:lstStyle/>
          <a:p>
            <a:pPr marL="514350" lvl="0" indent="-514350">
              <a:lnSpc>
                <a:spcPct val="100000"/>
              </a:lnSpc>
              <a:spcBef>
                <a:spcPct val="20000"/>
              </a:spcBef>
              <a:buFont typeface="+mj-lt"/>
              <a:buAutoNum type="arabicPeriod"/>
            </a:pPr>
            <a:r>
              <a:rPr lang="en-ZA" sz="3200" dirty="0">
                <a:solidFill>
                  <a:srgbClr val="FF0000"/>
                </a:solidFill>
                <a:latin typeface="Calibri"/>
              </a:rPr>
              <a:t>Concept/Class Description: Characterization and Discrimination :</a:t>
            </a:r>
            <a:r>
              <a:rPr lang="en-ZA" sz="2400" dirty="0">
                <a:solidFill>
                  <a:srgbClr val="FF0000"/>
                </a:solidFill>
                <a:latin typeface="Calibri"/>
              </a:rPr>
              <a:t> </a:t>
            </a:r>
            <a:r>
              <a:rPr lang="en-ZA" sz="3000" dirty="0">
                <a:solidFill>
                  <a:prstClr val="black"/>
                </a:solidFill>
                <a:latin typeface="Calibri"/>
              </a:rPr>
              <a:t>summarizing the data of the class under study </a:t>
            </a:r>
          </a:p>
          <a:p>
            <a:pPr marL="514350" lvl="0" indent="-514350">
              <a:lnSpc>
                <a:spcPct val="100000"/>
              </a:lnSpc>
              <a:spcBef>
                <a:spcPct val="20000"/>
              </a:spcBef>
              <a:buFont typeface="+mj-lt"/>
              <a:buAutoNum type="arabicPeriod"/>
            </a:pPr>
            <a:r>
              <a:rPr lang="en-ZA" sz="3200" dirty="0">
                <a:solidFill>
                  <a:srgbClr val="FF0000"/>
                </a:solidFill>
                <a:latin typeface="Calibri"/>
              </a:rPr>
              <a:t>Mining Frequent Patterns, Associations, and Correlations:</a:t>
            </a:r>
          </a:p>
          <a:p>
            <a:pPr marL="914400" lvl="2" indent="0">
              <a:lnSpc>
                <a:spcPct val="100000"/>
              </a:lnSpc>
              <a:spcBef>
                <a:spcPct val="20000"/>
              </a:spcBef>
              <a:buNone/>
            </a:pPr>
            <a:r>
              <a:rPr lang="en-ZA" sz="3000" dirty="0">
                <a:solidFill>
                  <a:prstClr val="black"/>
                </a:solidFill>
                <a:latin typeface="Calibri"/>
              </a:rPr>
              <a:t>Patterns that occur frequently in data.</a:t>
            </a:r>
            <a:endParaRPr lang="en-ZA" sz="3000" dirty="0">
              <a:solidFill>
                <a:srgbClr val="FF0000"/>
              </a:solidFill>
              <a:latin typeface="Calibri"/>
            </a:endParaRPr>
          </a:p>
          <a:p>
            <a:pPr marL="514350" lvl="0" indent="-514350">
              <a:lnSpc>
                <a:spcPct val="100000"/>
              </a:lnSpc>
              <a:spcBef>
                <a:spcPct val="20000"/>
              </a:spcBef>
              <a:buFont typeface="+mj-lt"/>
              <a:buAutoNum type="arabicPeriod"/>
            </a:pPr>
            <a:r>
              <a:rPr lang="en-ZA" sz="3200" dirty="0">
                <a:solidFill>
                  <a:srgbClr val="FF0000"/>
                </a:solidFill>
                <a:latin typeface="Calibri"/>
              </a:rPr>
              <a:t>Classification and Prediction</a:t>
            </a:r>
          </a:p>
          <a:p>
            <a:pPr marL="457200" lvl="1" indent="0">
              <a:lnSpc>
                <a:spcPct val="100000"/>
              </a:lnSpc>
              <a:spcBef>
                <a:spcPct val="20000"/>
              </a:spcBef>
              <a:buNone/>
            </a:pPr>
            <a:r>
              <a:rPr lang="en-ZA" sz="3300" dirty="0">
                <a:solidFill>
                  <a:prstClr val="black"/>
                </a:solidFill>
                <a:latin typeface="Calibri"/>
              </a:rPr>
              <a:t>use the model to predict the class of objects whose class label is unknown.</a:t>
            </a:r>
          </a:p>
          <a:p>
            <a:pPr marL="514350" lvl="0" indent="-514350">
              <a:lnSpc>
                <a:spcPct val="100000"/>
              </a:lnSpc>
              <a:spcBef>
                <a:spcPct val="20000"/>
              </a:spcBef>
              <a:buFont typeface="+mj-lt"/>
              <a:buAutoNum type="arabicPeriod"/>
            </a:pPr>
            <a:r>
              <a:rPr lang="en-ZA" sz="3200" b="1" dirty="0">
                <a:solidFill>
                  <a:srgbClr val="FF0000"/>
                </a:solidFill>
                <a:latin typeface="Calibri"/>
              </a:rPr>
              <a:t>Cluster Analysis: </a:t>
            </a:r>
            <a:r>
              <a:rPr lang="en-ZA" sz="3200" dirty="0">
                <a:latin typeface="Calibri"/>
              </a:rPr>
              <a:t>organization of data in classes</a:t>
            </a:r>
          </a:p>
          <a:p>
            <a:pPr marL="514350" lvl="0" indent="-514350">
              <a:lnSpc>
                <a:spcPct val="100000"/>
              </a:lnSpc>
              <a:spcBef>
                <a:spcPct val="20000"/>
              </a:spcBef>
              <a:buFont typeface="+mj-lt"/>
              <a:buAutoNum type="arabicPeriod"/>
            </a:pPr>
            <a:r>
              <a:rPr lang="en-ZA" sz="3200" dirty="0">
                <a:solidFill>
                  <a:srgbClr val="FF0000"/>
                </a:solidFill>
                <a:latin typeface="Calibri"/>
              </a:rPr>
              <a:t>Outlier Analysis</a:t>
            </a:r>
            <a:r>
              <a:rPr lang="en-ZA" sz="3200" dirty="0">
                <a:solidFill>
                  <a:prstClr val="black"/>
                </a:solidFill>
                <a:latin typeface="Calibri"/>
              </a:rPr>
              <a:t>: data elements that cannot be grouped in a given class or cluster. (</a:t>
            </a:r>
            <a:r>
              <a:rPr lang="en-ZA" i="1" dirty="0">
                <a:solidFill>
                  <a:srgbClr val="FF0000"/>
                </a:solidFill>
              </a:rPr>
              <a:t>exceptions </a:t>
            </a:r>
            <a:r>
              <a:rPr lang="en-ZA" dirty="0">
                <a:solidFill>
                  <a:srgbClr val="FF0000"/>
                </a:solidFill>
              </a:rPr>
              <a:t>or </a:t>
            </a:r>
            <a:r>
              <a:rPr lang="en-ZA" i="1" dirty="0">
                <a:solidFill>
                  <a:srgbClr val="FF0000"/>
                </a:solidFill>
              </a:rPr>
              <a:t>surprises)</a:t>
            </a:r>
            <a:endParaRPr lang="en-ZA" sz="3200" dirty="0">
              <a:solidFill>
                <a:prstClr val="black"/>
              </a:solidFill>
              <a:latin typeface="Calibri"/>
            </a:endParaRPr>
          </a:p>
          <a:p>
            <a:pPr marL="514350" lvl="0" indent="-514350">
              <a:lnSpc>
                <a:spcPct val="100000"/>
              </a:lnSpc>
              <a:spcBef>
                <a:spcPct val="20000"/>
              </a:spcBef>
              <a:buFont typeface="+mj-lt"/>
              <a:buAutoNum type="arabicPeriod"/>
            </a:pPr>
            <a:r>
              <a:rPr lang="en-ZA" sz="3200" dirty="0">
                <a:solidFill>
                  <a:srgbClr val="FF0000"/>
                </a:solidFill>
                <a:latin typeface="Calibri"/>
              </a:rPr>
              <a:t>Evolution Analysis:</a:t>
            </a:r>
            <a:r>
              <a:rPr lang="en-ZA" sz="3200" dirty="0">
                <a:solidFill>
                  <a:prstClr val="black"/>
                </a:solidFill>
                <a:latin typeface="Calibri"/>
              </a:rPr>
              <a:t> describes and models regularities or trends for objects whose behaviour changes over time</a:t>
            </a:r>
            <a:endParaRPr lang="en-ZA" dirty="0"/>
          </a:p>
        </p:txBody>
      </p:sp>
    </p:spTree>
    <p:extLst>
      <p:ext uri="{BB962C8B-B14F-4D97-AF65-F5344CB8AC3E}">
        <p14:creationId xmlns:p14="http://schemas.microsoft.com/office/powerpoint/2010/main" val="312386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B0216-4F6C-4E5F-B7F9-358D8C7BDD1D}"/>
              </a:ext>
            </a:extLst>
          </p:cNvPr>
          <p:cNvSpPr>
            <a:spLocks noGrp="1"/>
          </p:cNvSpPr>
          <p:nvPr>
            <p:ph idx="1"/>
          </p:nvPr>
        </p:nvSpPr>
        <p:spPr>
          <a:xfrm>
            <a:off x="704850" y="2359025"/>
            <a:ext cx="10515600" cy="1622425"/>
          </a:xfrm>
        </p:spPr>
        <p:txBody>
          <a:bodyPr>
            <a:normAutofit/>
          </a:bodyPr>
          <a:lstStyle/>
          <a:p>
            <a:pPr marL="0" indent="0" algn="ctr">
              <a:buNone/>
            </a:pPr>
            <a:r>
              <a:rPr lang="en-ZA" sz="6000" dirty="0">
                <a:solidFill>
                  <a:prstClr val="black"/>
                </a:solidFill>
                <a:latin typeface="Minion-Regular"/>
                <a:ea typeface="+mj-ea"/>
                <a:cs typeface="+mj-cs"/>
              </a:rPr>
              <a:t>Data Mining</a:t>
            </a:r>
            <a:endParaRPr lang="en-ZA" sz="6000" dirty="0">
              <a:solidFill>
                <a:srgbClr val="FF0000"/>
              </a:solidFill>
            </a:endParaRPr>
          </a:p>
        </p:txBody>
      </p:sp>
    </p:spTree>
    <p:extLst>
      <p:ext uri="{BB962C8B-B14F-4D97-AF65-F5344CB8AC3E}">
        <p14:creationId xmlns:p14="http://schemas.microsoft.com/office/powerpoint/2010/main" val="2029185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96EC-077B-4F6D-97DA-65CD44EC7C7D}"/>
              </a:ext>
            </a:extLst>
          </p:cNvPr>
          <p:cNvSpPr>
            <a:spLocks noGrp="1"/>
          </p:cNvSpPr>
          <p:nvPr>
            <p:ph type="title"/>
          </p:nvPr>
        </p:nvSpPr>
        <p:spPr/>
        <p:txBody>
          <a:bodyPr/>
          <a:lstStyle/>
          <a:p>
            <a:pPr algn="ctr"/>
            <a:r>
              <a:rPr lang="en-ZA" dirty="0">
                <a:solidFill>
                  <a:prstClr val="black"/>
                </a:solidFill>
                <a:latin typeface="Calibri"/>
              </a:rPr>
              <a:t>Introduction</a:t>
            </a:r>
            <a:endParaRPr lang="en-ZA" dirty="0"/>
          </a:p>
        </p:txBody>
      </p:sp>
      <p:sp>
        <p:nvSpPr>
          <p:cNvPr id="3" name="Content Placeholder 2">
            <a:extLst>
              <a:ext uri="{FF2B5EF4-FFF2-40B4-BE49-F238E27FC236}">
                <a16:creationId xmlns:a16="http://schemas.microsoft.com/office/drawing/2014/main" id="{D5EE1C21-BA7B-4635-95B8-878970A6E550}"/>
              </a:ext>
            </a:extLst>
          </p:cNvPr>
          <p:cNvSpPr>
            <a:spLocks noGrp="1"/>
          </p:cNvSpPr>
          <p:nvPr>
            <p:ph idx="1"/>
          </p:nvPr>
        </p:nvSpPr>
        <p:spPr/>
        <p:txBody>
          <a:bodyPr/>
          <a:lstStyle/>
          <a:p>
            <a:pPr marL="342900" lvl="0" indent="-342900">
              <a:lnSpc>
                <a:spcPct val="100000"/>
              </a:lnSpc>
              <a:spcBef>
                <a:spcPct val="20000"/>
              </a:spcBef>
            </a:pPr>
            <a:r>
              <a:rPr lang="en-ZA" sz="3200" dirty="0">
                <a:solidFill>
                  <a:prstClr val="black"/>
                </a:solidFill>
                <a:latin typeface="Calibri"/>
              </a:rPr>
              <a:t>What is Data Mining</a:t>
            </a:r>
          </a:p>
          <a:p>
            <a:pPr marL="342900" lvl="0" indent="-342900">
              <a:lnSpc>
                <a:spcPct val="100000"/>
              </a:lnSpc>
              <a:spcBef>
                <a:spcPct val="20000"/>
              </a:spcBef>
            </a:pPr>
            <a:r>
              <a:rPr lang="en-ZA" sz="3200" dirty="0">
                <a:solidFill>
                  <a:prstClr val="black"/>
                </a:solidFill>
                <a:latin typeface="Calibri"/>
              </a:rPr>
              <a:t>What is Needed to Do Data Mining</a:t>
            </a:r>
          </a:p>
          <a:p>
            <a:pPr marL="342900" lvl="0" indent="-342900">
              <a:lnSpc>
                <a:spcPct val="100000"/>
              </a:lnSpc>
              <a:spcBef>
                <a:spcPct val="20000"/>
              </a:spcBef>
            </a:pPr>
            <a:r>
              <a:rPr lang="en-ZA" sz="3200" dirty="0">
                <a:solidFill>
                  <a:prstClr val="black"/>
                </a:solidFill>
                <a:latin typeface="Calibri"/>
              </a:rPr>
              <a:t>Business Data Mining</a:t>
            </a:r>
          </a:p>
          <a:p>
            <a:pPr marL="342900" lvl="0" indent="-342900">
              <a:lnSpc>
                <a:spcPct val="100000"/>
              </a:lnSpc>
              <a:spcBef>
                <a:spcPct val="20000"/>
              </a:spcBef>
            </a:pPr>
            <a:r>
              <a:rPr lang="en-ZA" sz="3200" dirty="0">
                <a:solidFill>
                  <a:prstClr val="black"/>
                </a:solidFill>
                <a:latin typeface="Calibri"/>
              </a:rPr>
              <a:t>Data Mining Tools</a:t>
            </a:r>
          </a:p>
          <a:p>
            <a:endParaRPr lang="en-ZA" dirty="0"/>
          </a:p>
        </p:txBody>
      </p:sp>
    </p:spTree>
    <p:extLst>
      <p:ext uri="{BB962C8B-B14F-4D97-AF65-F5344CB8AC3E}">
        <p14:creationId xmlns:p14="http://schemas.microsoft.com/office/powerpoint/2010/main" val="2203243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45A1-D928-4B8C-8915-BBF932BA3BDE}"/>
              </a:ext>
            </a:extLst>
          </p:cNvPr>
          <p:cNvSpPr>
            <a:spLocks noGrp="1"/>
          </p:cNvSpPr>
          <p:nvPr>
            <p:ph type="title"/>
          </p:nvPr>
        </p:nvSpPr>
        <p:spPr/>
        <p:txBody>
          <a:bodyPr>
            <a:normAutofit/>
          </a:bodyPr>
          <a:lstStyle/>
          <a:p>
            <a:pPr algn="ctr"/>
            <a:r>
              <a:rPr lang="en-ZA" dirty="0">
                <a:solidFill>
                  <a:prstClr val="black"/>
                </a:solidFill>
                <a:latin typeface="+mn-lt"/>
              </a:rPr>
              <a:t>Abundance of data</a:t>
            </a:r>
            <a:endParaRPr lang="en-ZA" dirty="0">
              <a:latin typeface="+mn-lt"/>
            </a:endParaRPr>
          </a:p>
        </p:txBody>
      </p:sp>
      <p:sp>
        <p:nvSpPr>
          <p:cNvPr id="3" name="Content Placeholder 2">
            <a:extLst>
              <a:ext uri="{FF2B5EF4-FFF2-40B4-BE49-F238E27FC236}">
                <a16:creationId xmlns:a16="http://schemas.microsoft.com/office/drawing/2014/main" id="{3A1DF0A4-340F-4BCC-B3DD-514462A76075}"/>
              </a:ext>
            </a:extLst>
          </p:cNvPr>
          <p:cNvSpPr>
            <a:spLocks noGrp="1"/>
          </p:cNvSpPr>
          <p:nvPr>
            <p:ph idx="1"/>
          </p:nvPr>
        </p:nvSpPr>
        <p:spPr/>
        <p:txBody>
          <a:bodyPr/>
          <a:lstStyle/>
          <a:p>
            <a:endParaRPr lang="en-ZA" dirty="0"/>
          </a:p>
        </p:txBody>
      </p:sp>
      <p:pic>
        <p:nvPicPr>
          <p:cNvPr id="4" name="Content Placeholder 3">
            <a:extLst>
              <a:ext uri="{FF2B5EF4-FFF2-40B4-BE49-F238E27FC236}">
                <a16:creationId xmlns:a16="http://schemas.microsoft.com/office/drawing/2014/main" id="{B7EBDA4D-65AF-4F47-802A-E5E189CD28AB}"/>
              </a:ext>
            </a:extLst>
          </p:cNvPr>
          <p:cNvPicPr>
            <a:picLocks noChangeAspect="1"/>
          </p:cNvPicPr>
          <p:nvPr/>
        </p:nvPicPr>
        <p:blipFill>
          <a:blip r:embed="rId3"/>
          <a:stretch>
            <a:fillRect/>
          </a:stretch>
        </p:blipFill>
        <p:spPr>
          <a:xfrm>
            <a:off x="0" y="1690688"/>
            <a:ext cx="6255026" cy="5001660"/>
          </a:xfrm>
          <a:prstGeom prst="rect">
            <a:avLst/>
          </a:prstGeom>
        </p:spPr>
      </p:pic>
      <p:sp>
        <p:nvSpPr>
          <p:cNvPr id="5" name="Rectangle 4">
            <a:extLst>
              <a:ext uri="{FF2B5EF4-FFF2-40B4-BE49-F238E27FC236}">
                <a16:creationId xmlns:a16="http://schemas.microsoft.com/office/drawing/2014/main" id="{15FDB13A-9E15-4B2B-9A1C-6CBF49C48136}"/>
              </a:ext>
            </a:extLst>
          </p:cNvPr>
          <p:cNvSpPr/>
          <p:nvPr/>
        </p:nvSpPr>
        <p:spPr>
          <a:xfrm>
            <a:off x="5897218" y="1956736"/>
            <a:ext cx="6096000" cy="1569660"/>
          </a:xfrm>
          <a:prstGeom prst="rect">
            <a:avLst/>
          </a:prstGeom>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ZA" sz="2400" b="0" i="0" u="none" strike="noStrike" kern="0" cap="none" spc="0" normalizeH="0" baseline="0" noProof="0" dirty="0">
                <a:ln>
                  <a:noFill/>
                </a:ln>
                <a:solidFill>
                  <a:prstClr val="black"/>
                </a:solidFill>
                <a:effectLst/>
                <a:uLnTx/>
                <a:uFillTx/>
                <a:latin typeface="Minion-Regular"/>
              </a:rPr>
              <a:t>The abundance of data, coupled with the need for powerful data analysis tools, has been described as a </a:t>
            </a:r>
            <a:r>
              <a:rPr kumimoji="0" lang="en-ZA" sz="2400" b="0" i="1" u="none" strike="noStrike" kern="0" cap="none" spc="0" normalizeH="0" baseline="0" noProof="0" dirty="0">
                <a:ln>
                  <a:noFill/>
                </a:ln>
                <a:solidFill>
                  <a:srgbClr val="FF0000"/>
                </a:solidFill>
                <a:effectLst/>
                <a:uLnTx/>
                <a:uFillTx/>
                <a:latin typeface="Minion-Italic"/>
              </a:rPr>
              <a:t>data rich but information poor </a:t>
            </a:r>
            <a:r>
              <a:rPr kumimoji="0" lang="en-ZA" sz="2400" b="0" i="0" u="none" strike="noStrike" kern="0" cap="none" spc="0" normalizeH="0" baseline="0" noProof="0" dirty="0">
                <a:ln>
                  <a:noFill/>
                </a:ln>
                <a:solidFill>
                  <a:prstClr val="black"/>
                </a:solidFill>
                <a:effectLst/>
                <a:uLnTx/>
                <a:uFillTx/>
                <a:latin typeface="Minion-Regular"/>
              </a:rPr>
              <a:t>situation</a:t>
            </a:r>
            <a:endParaRPr kumimoji="0" lang="en-ZA" sz="24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702271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1261-9AFF-4E48-B64E-E9F913C017C9}"/>
              </a:ext>
            </a:extLst>
          </p:cNvPr>
          <p:cNvSpPr>
            <a:spLocks noGrp="1"/>
          </p:cNvSpPr>
          <p:nvPr>
            <p:ph type="title"/>
          </p:nvPr>
        </p:nvSpPr>
        <p:spPr/>
        <p:txBody>
          <a:bodyPr/>
          <a:lstStyle/>
          <a:p>
            <a:pPr algn="ctr"/>
            <a:r>
              <a:rPr lang="en-ZA" sz="3000" b="1" dirty="0">
                <a:solidFill>
                  <a:prstClr val="black"/>
                </a:solidFill>
                <a:latin typeface="GillSans-Bold"/>
              </a:rPr>
              <a:t>What Is Data Mining?</a:t>
            </a:r>
            <a:endParaRPr lang="en-ZA" dirty="0"/>
          </a:p>
        </p:txBody>
      </p:sp>
      <p:sp>
        <p:nvSpPr>
          <p:cNvPr id="3" name="Content Placeholder 2">
            <a:extLst>
              <a:ext uri="{FF2B5EF4-FFF2-40B4-BE49-F238E27FC236}">
                <a16:creationId xmlns:a16="http://schemas.microsoft.com/office/drawing/2014/main" id="{AB421D69-EF86-4AD0-9969-C2B081857CD7}"/>
              </a:ext>
            </a:extLst>
          </p:cNvPr>
          <p:cNvSpPr>
            <a:spLocks noGrp="1"/>
          </p:cNvSpPr>
          <p:nvPr>
            <p:ph idx="1"/>
          </p:nvPr>
        </p:nvSpPr>
        <p:spPr/>
        <p:txBody>
          <a:bodyPr/>
          <a:lstStyle/>
          <a:p>
            <a:endParaRPr lang="en-ZA" dirty="0"/>
          </a:p>
        </p:txBody>
      </p:sp>
      <p:pic>
        <p:nvPicPr>
          <p:cNvPr id="4" name="Content Placeholder 3">
            <a:extLst>
              <a:ext uri="{FF2B5EF4-FFF2-40B4-BE49-F238E27FC236}">
                <a16:creationId xmlns:a16="http://schemas.microsoft.com/office/drawing/2014/main" id="{97FAD368-B9C1-4D1C-AAAB-32C3FB276B7A}"/>
              </a:ext>
            </a:extLst>
          </p:cNvPr>
          <p:cNvPicPr>
            <a:picLocks noChangeAspect="1"/>
          </p:cNvPicPr>
          <p:nvPr/>
        </p:nvPicPr>
        <p:blipFill>
          <a:blip r:embed="rId2"/>
          <a:stretch>
            <a:fillRect/>
          </a:stretch>
        </p:blipFill>
        <p:spPr>
          <a:xfrm>
            <a:off x="987683" y="1767215"/>
            <a:ext cx="4330185" cy="4468157"/>
          </a:xfrm>
          <a:prstGeom prst="rect">
            <a:avLst/>
          </a:prstGeom>
        </p:spPr>
      </p:pic>
      <p:sp>
        <p:nvSpPr>
          <p:cNvPr id="5" name="Rectangle 4">
            <a:extLst>
              <a:ext uri="{FF2B5EF4-FFF2-40B4-BE49-F238E27FC236}">
                <a16:creationId xmlns:a16="http://schemas.microsoft.com/office/drawing/2014/main" id="{B72408BA-73D3-4EE8-871E-903D80472A11}"/>
              </a:ext>
            </a:extLst>
          </p:cNvPr>
          <p:cNvSpPr/>
          <p:nvPr/>
        </p:nvSpPr>
        <p:spPr>
          <a:xfrm>
            <a:off x="5467350" y="1630512"/>
            <a:ext cx="4710320" cy="2292935"/>
          </a:xfrm>
          <a:prstGeom prst="rect">
            <a:avLst/>
          </a:prstGeom>
        </p:spPr>
        <p:txBody>
          <a:bodyPr wrap="square">
            <a:spAutoFit/>
          </a:bodyPr>
          <a:lstStyle/>
          <a:p>
            <a:pPr marL="0" marR="0" lvl="0" indent="0" defTabSz="685800" eaLnBrk="1" fontAlgn="auto" latinLnBrk="0" hangingPunct="1">
              <a:lnSpc>
                <a:spcPct val="100000"/>
              </a:lnSpc>
              <a:spcBef>
                <a:spcPts val="0"/>
              </a:spcBef>
              <a:spcAft>
                <a:spcPts val="0"/>
              </a:spcAft>
              <a:buClrTx/>
              <a:buSzTx/>
              <a:buFontTx/>
              <a:buNone/>
              <a:tabLst/>
              <a:defRPr/>
            </a:pPr>
            <a:r>
              <a:rPr kumimoji="0" lang="en-ZA" sz="3200" b="0" i="0" u="none" strike="noStrike" kern="0" cap="none" spc="0" normalizeH="0" baseline="0" noProof="0" dirty="0">
                <a:ln>
                  <a:noFill/>
                </a:ln>
                <a:solidFill>
                  <a:srgbClr val="FF0000"/>
                </a:solidFill>
                <a:effectLst/>
                <a:uLnTx/>
                <a:uFillTx/>
                <a:latin typeface="Minion-Semibold"/>
              </a:rPr>
              <a:t>Data mining  or KDD </a:t>
            </a:r>
            <a:r>
              <a:rPr kumimoji="0" lang="en-ZA" sz="3200" b="0" i="0" u="none" strike="noStrike" kern="0" cap="none" spc="0" normalizeH="0" baseline="0" noProof="0" dirty="0">
                <a:ln>
                  <a:noFill/>
                </a:ln>
                <a:solidFill>
                  <a:prstClr val="black"/>
                </a:solidFill>
                <a:effectLst/>
                <a:uLnTx/>
                <a:uFillTx/>
                <a:latin typeface="Minion-Regular"/>
              </a:rPr>
              <a:t>refers to </a:t>
            </a:r>
            <a:r>
              <a:rPr kumimoji="0" lang="en-ZA" sz="3200" b="0" i="1" u="none" strike="noStrike" kern="0" cap="none" spc="0" normalizeH="0" baseline="0" noProof="0" dirty="0">
                <a:ln>
                  <a:noFill/>
                </a:ln>
                <a:solidFill>
                  <a:prstClr val="black"/>
                </a:solidFill>
                <a:effectLst/>
                <a:uLnTx/>
                <a:uFillTx/>
                <a:latin typeface="Minion-Italic"/>
              </a:rPr>
              <a:t>extracting or “mining” knowledge from large amounts of data</a:t>
            </a:r>
            <a:r>
              <a:rPr kumimoji="0" lang="en-ZA" sz="3200" b="0" i="0" u="none" strike="noStrike" kern="0" cap="none" spc="0" normalizeH="0" baseline="0" noProof="0" dirty="0">
                <a:ln>
                  <a:noFill/>
                </a:ln>
                <a:solidFill>
                  <a:prstClr val="black"/>
                </a:solidFill>
                <a:effectLst/>
                <a:uLnTx/>
                <a:uFillTx/>
                <a:latin typeface="Minion-Regular"/>
              </a:rPr>
              <a:t>.</a:t>
            </a:r>
          </a:p>
          <a:p>
            <a:pPr marL="0" marR="0" lvl="0" indent="0" defTabSz="685800" eaLnBrk="1" fontAlgn="auto" latinLnBrk="0" hangingPunct="1">
              <a:lnSpc>
                <a:spcPct val="100000"/>
              </a:lnSpc>
              <a:spcBef>
                <a:spcPts val="0"/>
              </a:spcBef>
              <a:spcAft>
                <a:spcPts val="0"/>
              </a:spcAft>
              <a:buClrTx/>
              <a:buSzTx/>
              <a:buFontTx/>
              <a:buNone/>
              <a:tabLst/>
              <a:defRPr/>
            </a:pPr>
            <a:endParaRPr kumimoji="0" lang="en-ZA" sz="15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1207853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5CCC-8570-4B86-A7B2-86FC2BF8266B}"/>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DFBA8231-696A-4A5E-B503-2BA327ACE826}"/>
              </a:ext>
            </a:extLst>
          </p:cNvPr>
          <p:cNvSpPr>
            <a:spLocks noGrp="1"/>
          </p:cNvSpPr>
          <p:nvPr>
            <p:ph idx="1"/>
          </p:nvPr>
        </p:nvSpPr>
        <p:spPr/>
        <p:txBody>
          <a:bodyPr>
            <a:normAutofit fontScale="92500" lnSpcReduction="10000"/>
          </a:bodyPr>
          <a:lstStyle/>
          <a:p>
            <a:pPr algn="just">
              <a:lnSpc>
                <a:spcPct val="100000"/>
              </a:lnSpc>
              <a:spcBef>
                <a:spcPct val="20000"/>
              </a:spcBef>
            </a:pPr>
            <a:r>
              <a:rPr lang="en-ZA" sz="3000" dirty="0">
                <a:solidFill>
                  <a:srgbClr val="FF0000"/>
                </a:solidFill>
                <a:latin typeface="Calibri"/>
              </a:rPr>
              <a:t>Data mining refers to the analysis of large quantities  and observational data sets  that are stored in computers to find unsuspected relationships and to summarize the data in novel ways that are both understandable and useful to the data owner.</a:t>
            </a:r>
          </a:p>
          <a:p>
            <a:pPr marL="342900" lvl="0" indent="-342900">
              <a:lnSpc>
                <a:spcPct val="100000"/>
              </a:lnSpc>
              <a:spcBef>
                <a:spcPct val="20000"/>
              </a:spcBef>
            </a:pPr>
            <a:r>
              <a:rPr lang="en-ZA" sz="3000" dirty="0">
                <a:solidFill>
                  <a:prstClr val="black"/>
                </a:solidFill>
                <a:latin typeface="Calibri"/>
              </a:rPr>
              <a:t>Data Mining, also popularly known as </a:t>
            </a:r>
            <a:r>
              <a:rPr lang="en-ZA" sz="3000" dirty="0">
                <a:solidFill>
                  <a:srgbClr val="FF0000"/>
                </a:solidFill>
                <a:latin typeface="Calibri"/>
              </a:rPr>
              <a:t>Knowledge Discovery in Databases (KDD), </a:t>
            </a:r>
            <a:r>
              <a:rPr lang="en-ZA" sz="3000" dirty="0">
                <a:solidFill>
                  <a:prstClr val="black"/>
                </a:solidFill>
                <a:latin typeface="Calibri"/>
              </a:rPr>
              <a:t>refers to the nontrivial extraction of implicit, previously unknown and potentially useful information from data in databases.</a:t>
            </a:r>
          </a:p>
          <a:p>
            <a:pPr marL="342900" lvl="0" indent="-342900">
              <a:lnSpc>
                <a:spcPct val="100000"/>
              </a:lnSpc>
              <a:spcBef>
                <a:spcPct val="20000"/>
              </a:spcBef>
            </a:pPr>
            <a:r>
              <a:rPr lang="en-ZA" sz="3200" dirty="0"/>
              <a:t>Data mining refers to extracting or “mining” knowledge from large amounts of data</a:t>
            </a:r>
            <a:endParaRPr lang="en-ZA" sz="3000" dirty="0">
              <a:solidFill>
                <a:prstClr val="black"/>
              </a:solidFill>
              <a:latin typeface="Calibri"/>
            </a:endParaRPr>
          </a:p>
          <a:p>
            <a:endParaRPr lang="en-ZA" dirty="0"/>
          </a:p>
        </p:txBody>
      </p:sp>
    </p:spTree>
    <p:extLst>
      <p:ext uri="{BB962C8B-B14F-4D97-AF65-F5344CB8AC3E}">
        <p14:creationId xmlns:p14="http://schemas.microsoft.com/office/powerpoint/2010/main" val="390106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53CC-256E-408C-B016-E7A7A1FA6C4F}"/>
              </a:ext>
            </a:extLst>
          </p:cNvPr>
          <p:cNvSpPr>
            <a:spLocks noGrp="1"/>
          </p:cNvSpPr>
          <p:nvPr>
            <p:ph type="title"/>
          </p:nvPr>
        </p:nvSpPr>
        <p:spPr/>
        <p:txBody>
          <a:bodyPr/>
          <a:lstStyle/>
          <a:p>
            <a:r>
              <a:rPr lang="en-ZA" sz="3000" b="1" dirty="0">
                <a:solidFill>
                  <a:prstClr val="black"/>
                </a:solidFill>
                <a:latin typeface="GillSans-Bold"/>
              </a:rPr>
              <a:t>What Is Data Mining?</a:t>
            </a:r>
            <a:endParaRPr lang="en-ZA" dirty="0"/>
          </a:p>
        </p:txBody>
      </p:sp>
      <p:sp>
        <p:nvSpPr>
          <p:cNvPr id="3" name="Content Placeholder 2">
            <a:extLst>
              <a:ext uri="{FF2B5EF4-FFF2-40B4-BE49-F238E27FC236}">
                <a16:creationId xmlns:a16="http://schemas.microsoft.com/office/drawing/2014/main" id="{B0D8E143-0EFB-462C-B991-771FD21082A2}"/>
              </a:ext>
            </a:extLst>
          </p:cNvPr>
          <p:cNvSpPr>
            <a:spLocks noGrp="1"/>
          </p:cNvSpPr>
          <p:nvPr>
            <p:ph idx="1"/>
          </p:nvPr>
        </p:nvSpPr>
        <p:spPr/>
        <p:txBody>
          <a:bodyPr>
            <a:normAutofit/>
          </a:bodyPr>
          <a:lstStyle/>
          <a:p>
            <a:pPr marL="342900" lvl="0" indent="-342900">
              <a:lnSpc>
                <a:spcPct val="100000"/>
              </a:lnSpc>
              <a:spcBef>
                <a:spcPct val="20000"/>
              </a:spcBef>
            </a:pPr>
            <a:r>
              <a:rPr lang="en-ZA" sz="3200" dirty="0">
                <a:solidFill>
                  <a:prstClr val="black"/>
                </a:solidFill>
                <a:latin typeface="Calibri"/>
              </a:rPr>
              <a:t>With the enormous amount of data stored in files, databases, and other repositories, it is increasingly important, if not necessary, to develop powerful means for analysis and perhaps interpretation of such data and for the extraction of interesting knowledge that could help in decision-making. </a:t>
            </a:r>
          </a:p>
          <a:p>
            <a:endParaRPr lang="en-ZA" dirty="0"/>
          </a:p>
        </p:txBody>
      </p:sp>
    </p:spTree>
    <p:extLst>
      <p:ext uri="{BB962C8B-B14F-4D97-AF65-F5344CB8AC3E}">
        <p14:creationId xmlns:p14="http://schemas.microsoft.com/office/powerpoint/2010/main" val="413389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8E54-3061-44B4-B187-87284E1F66F5}"/>
              </a:ext>
            </a:extLst>
          </p:cNvPr>
          <p:cNvSpPr>
            <a:spLocks noGrp="1"/>
          </p:cNvSpPr>
          <p:nvPr>
            <p:ph type="title"/>
          </p:nvPr>
        </p:nvSpPr>
        <p:spPr/>
        <p:txBody>
          <a:bodyPr/>
          <a:lstStyle/>
          <a:p>
            <a:r>
              <a:rPr lang="en-ZA" sz="3000" b="1" dirty="0">
                <a:solidFill>
                  <a:prstClr val="black"/>
                </a:solidFill>
                <a:latin typeface="GillSans-Bold"/>
              </a:rPr>
              <a:t>What Is Data Mining?</a:t>
            </a:r>
            <a:endParaRPr lang="en-ZA" dirty="0"/>
          </a:p>
        </p:txBody>
      </p:sp>
      <p:sp>
        <p:nvSpPr>
          <p:cNvPr id="3" name="Content Placeholder 2">
            <a:extLst>
              <a:ext uri="{FF2B5EF4-FFF2-40B4-BE49-F238E27FC236}">
                <a16:creationId xmlns:a16="http://schemas.microsoft.com/office/drawing/2014/main" id="{AC906084-40E6-4007-8021-CEC8DAC8FE23}"/>
              </a:ext>
            </a:extLst>
          </p:cNvPr>
          <p:cNvSpPr>
            <a:spLocks noGrp="1"/>
          </p:cNvSpPr>
          <p:nvPr>
            <p:ph idx="1"/>
          </p:nvPr>
        </p:nvSpPr>
        <p:spPr/>
        <p:txBody>
          <a:bodyPr>
            <a:normAutofit/>
          </a:bodyPr>
          <a:lstStyle/>
          <a:p>
            <a:pPr marL="342900" lvl="0" indent="-342900">
              <a:lnSpc>
                <a:spcPct val="100000"/>
              </a:lnSpc>
              <a:spcBef>
                <a:spcPct val="20000"/>
              </a:spcBef>
            </a:pPr>
            <a:r>
              <a:rPr lang="en-ZA" sz="3200" dirty="0">
                <a:solidFill>
                  <a:prstClr val="black"/>
                </a:solidFill>
                <a:latin typeface="Calibri"/>
              </a:rPr>
              <a:t>Enormous amount of data stored in</a:t>
            </a:r>
          </a:p>
          <a:p>
            <a:pPr lvl="1">
              <a:lnSpc>
                <a:spcPct val="100000"/>
              </a:lnSpc>
              <a:spcBef>
                <a:spcPct val="20000"/>
              </a:spcBef>
              <a:buFont typeface="Wingdings" panose="05000000000000000000" pitchFamily="2" charset="2"/>
              <a:buChar char="Ø"/>
            </a:pPr>
            <a:r>
              <a:rPr lang="en-ZA" sz="2800" dirty="0">
                <a:solidFill>
                  <a:prstClr val="black"/>
                </a:solidFill>
                <a:latin typeface="Calibri"/>
              </a:rPr>
              <a:t> files, </a:t>
            </a:r>
          </a:p>
          <a:p>
            <a:pPr lvl="1">
              <a:lnSpc>
                <a:spcPct val="100000"/>
              </a:lnSpc>
              <a:spcBef>
                <a:spcPct val="20000"/>
              </a:spcBef>
              <a:buFont typeface="Wingdings" panose="05000000000000000000" pitchFamily="2" charset="2"/>
              <a:buChar char="Ø"/>
            </a:pPr>
            <a:r>
              <a:rPr lang="en-ZA" sz="2800" dirty="0">
                <a:solidFill>
                  <a:prstClr val="black"/>
                </a:solidFill>
                <a:latin typeface="Calibri"/>
              </a:rPr>
              <a:t>databases, </a:t>
            </a:r>
          </a:p>
          <a:p>
            <a:pPr lvl="1">
              <a:lnSpc>
                <a:spcPct val="100000"/>
              </a:lnSpc>
              <a:spcBef>
                <a:spcPct val="20000"/>
              </a:spcBef>
              <a:buFont typeface="Wingdings" panose="05000000000000000000" pitchFamily="2" charset="2"/>
              <a:buChar char="Ø"/>
            </a:pPr>
            <a:r>
              <a:rPr lang="en-ZA" sz="2800" dirty="0">
                <a:solidFill>
                  <a:prstClr val="black"/>
                </a:solidFill>
                <a:latin typeface="Calibri"/>
              </a:rPr>
              <a:t>other repositories, </a:t>
            </a:r>
          </a:p>
          <a:p>
            <a:pPr marL="342900" lvl="0" indent="-342900">
              <a:lnSpc>
                <a:spcPct val="100000"/>
              </a:lnSpc>
              <a:spcBef>
                <a:spcPct val="20000"/>
              </a:spcBef>
            </a:pPr>
            <a:r>
              <a:rPr lang="en-ZA" sz="3200" dirty="0">
                <a:solidFill>
                  <a:prstClr val="black"/>
                </a:solidFill>
                <a:latin typeface="Calibri"/>
              </a:rPr>
              <a:t>Powerful means required for analysis and interpretation of such data and for the extraction of interesting knowledge that could help in decision-making.</a:t>
            </a:r>
            <a:endParaRPr lang="en-ZA" dirty="0"/>
          </a:p>
        </p:txBody>
      </p:sp>
    </p:spTree>
    <p:extLst>
      <p:ext uri="{BB962C8B-B14F-4D97-AF65-F5344CB8AC3E}">
        <p14:creationId xmlns:p14="http://schemas.microsoft.com/office/powerpoint/2010/main" val="3580172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2ECAE-ECF0-4C51-8130-44E11E15422A}"/>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FD5A3C68-B17A-43AF-9DC9-2B7EEC508B46}"/>
              </a:ext>
            </a:extLst>
          </p:cNvPr>
          <p:cNvSpPr>
            <a:spLocks noGrp="1"/>
          </p:cNvSpPr>
          <p:nvPr>
            <p:ph idx="1"/>
          </p:nvPr>
        </p:nvSpPr>
        <p:spPr/>
        <p:txBody>
          <a:bodyPr>
            <a:normAutofit fontScale="92500" lnSpcReduction="20000"/>
          </a:bodyPr>
          <a:lstStyle/>
          <a:p>
            <a:pPr marL="342900" lvl="0" indent="-342900" algn="just">
              <a:lnSpc>
                <a:spcPct val="100000"/>
              </a:lnSpc>
              <a:spcBef>
                <a:spcPct val="20000"/>
              </a:spcBef>
            </a:pPr>
            <a:r>
              <a:rPr lang="en-ZA" sz="3000" dirty="0">
                <a:solidFill>
                  <a:prstClr val="black"/>
                </a:solidFill>
                <a:latin typeface="Calibri"/>
              </a:rPr>
              <a:t>The definitions refer to </a:t>
            </a:r>
            <a:r>
              <a:rPr lang="en-ZA" sz="3000" dirty="0">
                <a:solidFill>
                  <a:srgbClr val="FF0000"/>
                </a:solidFill>
                <a:latin typeface="Calibri"/>
              </a:rPr>
              <a:t>"observational data," </a:t>
            </a:r>
            <a:r>
              <a:rPr lang="en-ZA" sz="3000" dirty="0">
                <a:solidFill>
                  <a:prstClr val="black"/>
                </a:solidFill>
                <a:latin typeface="Calibri"/>
              </a:rPr>
              <a:t>as opposed to </a:t>
            </a:r>
            <a:r>
              <a:rPr lang="en-ZA" sz="3000" dirty="0">
                <a:solidFill>
                  <a:srgbClr val="FF0000"/>
                </a:solidFill>
                <a:latin typeface="Calibri"/>
              </a:rPr>
              <a:t>"experimental data."</a:t>
            </a:r>
          </a:p>
          <a:p>
            <a:pPr marL="342900" lvl="0" indent="-342900" algn="just">
              <a:lnSpc>
                <a:spcPct val="100000"/>
              </a:lnSpc>
              <a:spcBef>
                <a:spcPct val="20000"/>
              </a:spcBef>
            </a:pPr>
            <a:r>
              <a:rPr lang="en-ZA" sz="3000" dirty="0">
                <a:solidFill>
                  <a:prstClr val="black"/>
                </a:solidFill>
                <a:latin typeface="Calibri"/>
              </a:rPr>
              <a:t>Data mining typically deals with </a:t>
            </a:r>
            <a:r>
              <a:rPr lang="en-ZA" sz="3000" dirty="0">
                <a:solidFill>
                  <a:srgbClr val="FF0000"/>
                </a:solidFill>
                <a:latin typeface="Calibri"/>
              </a:rPr>
              <a:t>data that have already been collected</a:t>
            </a:r>
            <a:r>
              <a:rPr lang="en-ZA" sz="3000" dirty="0">
                <a:solidFill>
                  <a:prstClr val="black"/>
                </a:solidFill>
                <a:latin typeface="Calibri"/>
              </a:rPr>
              <a:t> for some purpose other than the data mining analysis</a:t>
            </a:r>
          </a:p>
          <a:p>
            <a:pPr marL="342900" lvl="0" indent="-342900" algn="just">
              <a:lnSpc>
                <a:spcPct val="100000"/>
              </a:lnSpc>
              <a:spcBef>
                <a:spcPct val="20000"/>
              </a:spcBef>
            </a:pPr>
            <a:r>
              <a:rPr lang="en-ZA" sz="3000" dirty="0">
                <a:solidFill>
                  <a:prstClr val="black"/>
                </a:solidFill>
                <a:latin typeface="Calibri"/>
              </a:rPr>
              <a:t>Objectives of the data mining exercise play no role in the data collection strategy.</a:t>
            </a:r>
          </a:p>
          <a:p>
            <a:pPr marL="342900" lvl="0" indent="-342900">
              <a:lnSpc>
                <a:spcPct val="100000"/>
              </a:lnSpc>
              <a:spcBef>
                <a:spcPct val="20000"/>
              </a:spcBef>
            </a:pPr>
            <a:r>
              <a:rPr lang="en-ZA" sz="3000" dirty="0">
                <a:solidFill>
                  <a:prstClr val="black"/>
                </a:solidFill>
                <a:latin typeface="Calibri"/>
              </a:rPr>
              <a:t>In statistics, data are collected by using efficient strategies to answer specific questions.</a:t>
            </a:r>
          </a:p>
          <a:p>
            <a:pPr marL="342900" lvl="0" indent="-342900">
              <a:lnSpc>
                <a:spcPct val="100000"/>
              </a:lnSpc>
              <a:spcBef>
                <a:spcPct val="20000"/>
              </a:spcBef>
            </a:pPr>
            <a:r>
              <a:rPr lang="en-ZA" sz="3000" dirty="0">
                <a:solidFill>
                  <a:prstClr val="black"/>
                </a:solidFill>
                <a:latin typeface="Calibri"/>
              </a:rPr>
              <a:t>Data mining is actually part of the knowledge discovery process.</a:t>
            </a:r>
          </a:p>
          <a:p>
            <a:pPr marL="342900" indent="-342900">
              <a:lnSpc>
                <a:spcPct val="100000"/>
              </a:lnSpc>
              <a:spcBef>
                <a:spcPct val="20000"/>
              </a:spcBef>
            </a:pPr>
            <a:r>
              <a:rPr lang="en-ZA" sz="3200" dirty="0"/>
              <a:t>The definition also mentions that the data sets examined in data mining are often large.</a:t>
            </a:r>
          </a:p>
          <a:p>
            <a:pPr marL="342900" lvl="0" indent="-342900">
              <a:lnSpc>
                <a:spcPct val="100000"/>
              </a:lnSpc>
              <a:spcBef>
                <a:spcPct val="20000"/>
              </a:spcBef>
            </a:pPr>
            <a:endParaRPr lang="en-ZA" sz="3000" dirty="0">
              <a:solidFill>
                <a:prstClr val="black"/>
              </a:solidFill>
              <a:latin typeface="Calibri"/>
            </a:endParaRPr>
          </a:p>
          <a:p>
            <a:endParaRPr lang="en-ZA" dirty="0"/>
          </a:p>
        </p:txBody>
      </p:sp>
    </p:spTree>
    <p:extLst>
      <p:ext uri="{BB962C8B-B14F-4D97-AF65-F5344CB8AC3E}">
        <p14:creationId xmlns:p14="http://schemas.microsoft.com/office/powerpoint/2010/main" val="2270887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5699E85BA5754D8CF866EBBE319EB1" ma:contentTypeVersion="10" ma:contentTypeDescription="Create a new document." ma:contentTypeScope="" ma:versionID="18a44769352d7c3a640c2998ffec52b8">
  <xsd:schema xmlns:xsd="http://www.w3.org/2001/XMLSchema" xmlns:xs="http://www.w3.org/2001/XMLSchema" xmlns:p="http://schemas.microsoft.com/office/2006/metadata/properties" xmlns:ns2="0dbf5560-7f34-4578-adde-35f2b64a47a2" xmlns:ns3="00473a82-3e89-4603-8977-db5f84c2a966" targetNamespace="http://schemas.microsoft.com/office/2006/metadata/properties" ma:root="true" ma:fieldsID="0aef365316f679b0b2520dabf6842b76" ns2:_="" ns3:_="">
    <xsd:import namespace="0dbf5560-7f34-4578-adde-35f2b64a47a2"/>
    <xsd:import namespace="00473a82-3e89-4603-8977-db5f84c2a96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bf5560-7f34-4578-adde-35f2b64a4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a02b4c3-ad89-44e0-9eed-c911eaa683ca"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473a82-3e89-4603-8977-db5f84c2a966"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428cfbf-06a7-420e-b2db-6245dd909ea4}" ma:internalName="TaxCatchAll" ma:showField="CatchAllData" ma:web="00473a82-3e89-4603-8977-db5f84c2a9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dbf5560-7f34-4578-adde-35f2b64a47a2">
      <Terms xmlns="http://schemas.microsoft.com/office/infopath/2007/PartnerControls"/>
    </lcf76f155ced4ddcb4097134ff3c332f>
    <TaxCatchAll xmlns="00473a82-3e89-4603-8977-db5f84c2a966" xsi:nil="true"/>
  </documentManagement>
</p:properties>
</file>

<file path=customXml/itemProps1.xml><?xml version="1.0" encoding="utf-8"?>
<ds:datastoreItem xmlns:ds="http://schemas.openxmlformats.org/officeDocument/2006/customXml" ds:itemID="{C2ABF23C-E65D-4550-8ECC-3D5E68719007}"/>
</file>

<file path=customXml/itemProps2.xml><?xml version="1.0" encoding="utf-8"?>
<ds:datastoreItem xmlns:ds="http://schemas.openxmlformats.org/officeDocument/2006/customXml" ds:itemID="{CE5F3BBA-C49C-4DE6-9D4B-1C20E6FD8133}"/>
</file>

<file path=customXml/itemProps3.xml><?xml version="1.0" encoding="utf-8"?>
<ds:datastoreItem xmlns:ds="http://schemas.openxmlformats.org/officeDocument/2006/customXml" ds:itemID="{888D5DBE-1AD8-4F23-B329-61B1D0D490A4}"/>
</file>

<file path=docProps/app.xml><?xml version="1.0" encoding="utf-8"?>
<Properties xmlns="http://schemas.openxmlformats.org/officeDocument/2006/extended-properties" xmlns:vt="http://schemas.openxmlformats.org/officeDocument/2006/docPropsVTypes">
  <Template/>
  <TotalTime>7411</TotalTime>
  <Words>974</Words>
  <Application>Microsoft Office PowerPoint</Application>
  <PresentationFormat>Widescreen</PresentationFormat>
  <Paragraphs>77</Paragraphs>
  <Slides>16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AvantGarde Bk BT</vt:lpstr>
      <vt:lpstr>Bebas Neue Bold</vt:lpstr>
      <vt:lpstr>Calibri</vt:lpstr>
      <vt:lpstr>GillSans-Bold</vt:lpstr>
      <vt:lpstr>Minion-Italic</vt:lpstr>
      <vt:lpstr>Minion-Regular</vt:lpstr>
      <vt:lpstr>Minion-Semibold</vt:lpstr>
      <vt:lpstr>Wingdings</vt:lpstr>
      <vt:lpstr>Office Theme</vt:lpstr>
      <vt:lpstr>    Business Intelligence G. Mudare </vt:lpstr>
      <vt:lpstr>PowerPoint Presentation</vt:lpstr>
      <vt:lpstr>Introduction</vt:lpstr>
      <vt:lpstr>Abundance of data</vt:lpstr>
      <vt:lpstr>What Is Data Mining?</vt:lpstr>
      <vt:lpstr>PowerPoint Presentation</vt:lpstr>
      <vt:lpstr>What Is Data Mining?</vt:lpstr>
      <vt:lpstr>What Is Data Mining?</vt:lpstr>
      <vt:lpstr>PowerPoint Presentation</vt:lpstr>
      <vt:lpstr>Problems That Arise With Large Amounts Of Data</vt:lpstr>
      <vt:lpstr>Knowledge Discovery process</vt:lpstr>
      <vt:lpstr>Data Mining is the core of Knowledge Discovery process</vt:lpstr>
      <vt:lpstr>Major Components</vt:lpstr>
      <vt:lpstr>Architecture of a typical data mining system.</vt:lpstr>
      <vt:lpstr>Data Mining—On What Kind of Data</vt:lpstr>
      <vt:lpstr>Data Mining Functionalities What Kinds of Patterns Can Be Mined?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Enrico Jacobs</dc:creator>
  <cp:lastModifiedBy>Gift T. Mudare</cp:lastModifiedBy>
  <cp:revision>167</cp:revision>
  <cp:lastPrinted>2018-10-19T08:19:46Z</cp:lastPrinted>
  <dcterms:created xsi:type="dcterms:W3CDTF">2017-04-18T07:22:51Z</dcterms:created>
  <dcterms:modified xsi:type="dcterms:W3CDTF">2020-04-07T12:33:04Z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0x010100F45699E85BA5754D8CF866EBBE319EB1</vt:lpwstr>
  </property>
</Properties>
</file>