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es J. Welgemoed" initials="AJW" lastIdx="3" clrIdx="0">
    <p:extLst>
      <p:ext uri="{19B8F6BF-5375-455C-9EA6-DF929625EA0E}">
        <p15:presenceInfo xmlns:p15="http://schemas.microsoft.com/office/powerpoint/2012/main" userId="S-1-5-21-2125482180-4073097179-1452864727-1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21"/>
    <a:srgbClr val="DD322F"/>
    <a:srgbClr val="FFD500"/>
    <a:srgbClr val="FFE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68430" autoAdjust="0"/>
  </p:normalViewPr>
  <p:slideViewPr>
    <p:cSldViewPr snapToGrid="0">
      <p:cViewPr varScale="1">
        <p:scale>
          <a:sx n="50" d="100"/>
          <a:sy n="50" d="100"/>
        </p:scale>
        <p:origin x="1572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02B5-8E51-42DE-BF35-57E3223CE2FC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D23A-1BBD-453A-A713-AA220B5C3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B8B5-237E-4C41-AC67-45ED2B6F9F05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402F-95FE-4318-9635-A0FAD1F1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Introduce</a:t>
            </a:r>
            <a:r>
              <a:rPr lang="en-ZA" baseline="0" dirty="0"/>
              <a:t> yourself to the students and also find out there names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Have them give you in 30 seconds a summary of who they are and what there interest in IT is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94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9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03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9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0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3161488"/>
            <a:ext cx="10981215" cy="2654131"/>
          </a:xfrm>
          <a:solidFill>
            <a:schemeClr val="bg1">
              <a:lumMod val="95000"/>
              <a:alpha val="78000"/>
            </a:schemeClr>
          </a:solidFill>
        </p:spPr>
        <p:txBody>
          <a:bodyPr>
            <a:normAutofit fontScale="90000"/>
          </a:bodyPr>
          <a:lstStyle/>
          <a:p>
            <a:br>
              <a:rPr lang="en-ZA" sz="5400" dirty="0"/>
            </a:br>
            <a:br>
              <a:rPr lang="en-ZA" sz="5400" dirty="0"/>
            </a:br>
            <a:br>
              <a:rPr lang="en-ZA" sz="5400" dirty="0"/>
            </a:br>
            <a:br>
              <a:rPr lang="en-ZA" sz="4800" dirty="0"/>
            </a:br>
            <a:r>
              <a:rPr lang="en-ZA" sz="4800" dirty="0"/>
              <a:t>Business Intelligence</a:t>
            </a:r>
            <a:br>
              <a:rPr lang="en-ZA" sz="5400" dirty="0"/>
            </a:br>
            <a:r>
              <a:rPr lang="en-ZA" sz="3200" dirty="0"/>
              <a:t>G. Mudare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01C8-406B-41F1-89AD-15B2818A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Are all of the Patterns interesting?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C461-9FB3-47DB-A2CA-7451F296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A data mining system has the potential to generate thousands or even millions of patterns, but only a small fraction of the patterns potentially generated would actually be of interest to any given user.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505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7CD2-BC0D-4659-B7C6-7BF2164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000" dirty="0">
                <a:solidFill>
                  <a:prstClr val="black"/>
                </a:solidFill>
                <a:latin typeface="Calibri"/>
              </a:rPr>
              <a:t>What makes a</a:t>
            </a:r>
            <a:br>
              <a:rPr lang="en-ZA" sz="4000" dirty="0">
                <a:solidFill>
                  <a:prstClr val="black"/>
                </a:solidFill>
                <a:latin typeface="Calibri"/>
              </a:rPr>
            </a:br>
            <a:r>
              <a:rPr lang="en-ZA" sz="4000" dirty="0">
                <a:solidFill>
                  <a:prstClr val="black"/>
                </a:solidFill>
                <a:latin typeface="Calibri"/>
              </a:rPr>
              <a:t>pattern interesting?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AD41-C599-4685-9837-1324FAD6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Easily understood by humans,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Valid on new or test data with some degree of certainty,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Potentially useful,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Novel.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A pattern is also interesting if it validates a hypothesis that the user sought to confirm.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An interesting pattern represents knowledge.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6971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0687-7D21-4BF1-AD35-59CBCF22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DBDC-2507-4068-8A56-3B64A10E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Identifying and measuring the interestingness of patterns and rules discovered, or to be discovered, is essential for the evaluation of the mined knowledge and the KDD process as a whole. </a:t>
            </a:r>
          </a:p>
          <a:p>
            <a:r>
              <a:rPr lang="en-ZA" dirty="0">
                <a:solidFill>
                  <a:srgbClr val="FF0000"/>
                </a:solidFill>
              </a:rPr>
              <a:t>rule support</a:t>
            </a:r>
            <a:r>
              <a:rPr lang="en-ZA" dirty="0"/>
              <a:t>, of the form </a:t>
            </a:r>
            <a:r>
              <a:rPr lang="en-ZA" dirty="0">
                <a:solidFill>
                  <a:srgbClr val="FF0000"/>
                </a:solidFill>
              </a:rPr>
              <a:t>X </a:t>
            </a:r>
            <a:r>
              <a:rPr lang="en-ZA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ZA" dirty="0">
                <a:solidFill>
                  <a:srgbClr val="FF0000"/>
                </a:solidFill>
              </a:rPr>
              <a:t>Y</a:t>
            </a:r>
            <a:r>
              <a:rPr lang="en-ZA" dirty="0"/>
              <a:t> representing the percentage of transactions that the given rule satisfies</a:t>
            </a:r>
            <a:r>
              <a:rPr lang="en-ZA" dirty="0">
                <a:latin typeface="Minion-Regular"/>
              </a:rPr>
              <a:t> taken to be the probability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i="1" dirty="0">
                <a:solidFill>
                  <a:srgbClr val="FF0000"/>
                </a:solidFill>
                <a:latin typeface="Times-Italic-8r"/>
              </a:rPr>
              <a:t>P</a:t>
            </a:r>
            <a:r>
              <a:rPr lang="en-ZA" dirty="0">
                <a:solidFill>
                  <a:srgbClr val="FF0000"/>
                </a:solidFill>
                <a:latin typeface="cmr10"/>
              </a:rPr>
              <a:t>(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X </a:t>
            </a:r>
            <a:r>
              <a:rPr lang="en-ZA" dirty="0">
                <a:solidFill>
                  <a:srgbClr val="FF0000"/>
                </a:solidFill>
                <a:latin typeface="cmsy10"/>
              </a:rPr>
              <a:t>U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Y</a:t>
            </a:r>
            <a:r>
              <a:rPr lang="en-ZA" dirty="0">
                <a:solidFill>
                  <a:srgbClr val="FF0000"/>
                </a:solidFill>
                <a:latin typeface="cmr10"/>
              </a:rPr>
              <a:t>)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,</a:t>
            </a:r>
            <a:r>
              <a:rPr lang="en-ZA" dirty="0">
                <a:latin typeface="Minion-Regular"/>
              </a:rPr>
              <a:t>where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XUY</a:t>
            </a:r>
            <a:r>
              <a:rPr lang="en-ZA" i="1" dirty="0">
                <a:latin typeface="Times-Italic-8r"/>
              </a:rPr>
              <a:t> </a:t>
            </a:r>
            <a:r>
              <a:rPr lang="en-ZA" dirty="0">
                <a:latin typeface="Minion-Regular"/>
                <a:sym typeface="Wingdings" panose="05000000000000000000" pitchFamily="2" charset="2"/>
              </a:rPr>
              <a:t>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a transaction contains both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X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and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Y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, that is, the union of </a:t>
            </a:r>
            <a:r>
              <a:rPr lang="en-ZA" dirty="0" err="1">
                <a:solidFill>
                  <a:srgbClr val="FF0000"/>
                </a:solidFill>
                <a:latin typeface="Minion-Regular"/>
              </a:rPr>
              <a:t>itemsets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X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and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sz="2200" b="1" dirty="0">
                <a:solidFill>
                  <a:srgbClr val="FF0000"/>
                </a:solidFill>
                <a:latin typeface="Calibri"/>
              </a:rPr>
              <a:t>confidence, </a:t>
            </a:r>
            <a:r>
              <a:rPr lang="en-ZA" sz="2200" dirty="0">
                <a:solidFill>
                  <a:prstClr val="black"/>
                </a:solidFill>
                <a:latin typeface="Calibri"/>
              </a:rPr>
              <a:t>which assesses the degree of certainty of the detected association.</a:t>
            </a:r>
            <a:endParaRPr lang="en-ZA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dirty="0">
                <a:solidFill>
                  <a:srgbClr val="FF0000"/>
                </a:solidFill>
                <a:latin typeface="Calibri"/>
              </a:rPr>
              <a:t>This is conditional probability P(Y/X), </a:t>
            </a:r>
            <a:r>
              <a:rPr lang="en-ZA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ZA" sz="2800" dirty="0" err="1">
                <a:solidFill>
                  <a:prstClr val="black"/>
                </a:solidFill>
                <a:latin typeface="Calibri"/>
              </a:rPr>
              <a:t>i.e</a:t>
            </a:r>
            <a:r>
              <a:rPr lang="en-ZA" sz="2800" dirty="0">
                <a:solidFill>
                  <a:prstClr val="black"/>
                </a:solidFill>
                <a:latin typeface="Calibri"/>
              </a:rPr>
              <a:t> . the probability that a transaction containing X also contains Y.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8904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6BCA-C251-4108-BF35-B14A4230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Measures of pattern interestingness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7FE8-6AA6-4F59-9FE0-FE39314E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/>
          <a:lstStyle/>
          <a:p>
            <a:r>
              <a:rPr lang="en-ZA" sz="22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ZA" sz="2200" dirty="0">
                <a:solidFill>
                  <a:srgbClr val="FF0000"/>
                </a:solidFill>
                <a:latin typeface="Calibri"/>
              </a:rPr>
              <a:t>support and confidence </a:t>
            </a:r>
            <a:r>
              <a:rPr lang="en-ZA" sz="2200" dirty="0">
                <a:solidFill>
                  <a:prstClr val="black"/>
                </a:solidFill>
                <a:latin typeface="Calibri"/>
              </a:rPr>
              <a:t>are defined as</a:t>
            </a:r>
          </a:p>
          <a:p>
            <a:endParaRPr lang="en-ZA" sz="2200" dirty="0">
              <a:solidFill>
                <a:prstClr val="black"/>
              </a:solidFill>
              <a:latin typeface="Calibri"/>
            </a:endParaRPr>
          </a:p>
          <a:p>
            <a:endParaRPr lang="en-ZA" sz="2200" dirty="0">
              <a:solidFill>
                <a:prstClr val="black"/>
              </a:solidFill>
              <a:latin typeface="Calibri"/>
            </a:endParaRPr>
          </a:p>
          <a:p>
            <a:endParaRPr lang="en-ZA" sz="2200" dirty="0">
              <a:solidFill>
                <a:prstClr val="black"/>
              </a:solidFill>
              <a:latin typeface="Calibri"/>
            </a:endParaRPr>
          </a:p>
          <a:p>
            <a:endParaRPr lang="en-ZA" sz="22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200" dirty="0">
                <a:solidFill>
                  <a:srgbClr val="FF0000"/>
                </a:solidFill>
                <a:latin typeface="Calibri"/>
              </a:rPr>
              <a:t>Each interestingness measure is associated with a threshold, which may be controlled by the user.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200" dirty="0">
                <a:solidFill>
                  <a:prstClr val="black"/>
                </a:solidFill>
                <a:latin typeface="Calibri"/>
              </a:rPr>
              <a:t>For example, rules that do not satisfy a confidence threshold of, say, 50% can be considered uninteresting.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200" dirty="0">
                <a:solidFill>
                  <a:prstClr val="black"/>
                </a:solidFill>
                <a:latin typeface="Calibri"/>
              </a:rPr>
              <a:t>Rules below the threshold likely reflect noise, exceptions, or minority cases and are probably of less value.</a:t>
            </a:r>
          </a:p>
          <a:p>
            <a:endParaRPr lang="en-Z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427578-3841-4D8A-BC72-ED6690131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99" y="1703284"/>
            <a:ext cx="6275669" cy="143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05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0216-4F6C-4E5F-B7F9-358D8C7B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359025"/>
            <a:ext cx="10515600" cy="16224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ZA" sz="6000" dirty="0">
                <a:solidFill>
                  <a:prstClr val="black"/>
                </a:solidFill>
                <a:latin typeface="Minion-Regular"/>
                <a:ea typeface="+mj-ea"/>
                <a:cs typeface="+mj-cs"/>
              </a:rPr>
              <a:t>Data Mining</a:t>
            </a:r>
          </a:p>
          <a:p>
            <a:pPr marL="0" indent="0" algn="ctr">
              <a:buNone/>
            </a:pPr>
            <a:r>
              <a:rPr lang="en-ZA" sz="6000" dirty="0">
                <a:solidFill>
                  <a:srgbClr val="FF0000"/>
                </a:solidFill>
                <a:latin typeface="Minion-Regular"/>
                <a:ea typeface="+mj-ea"/>
                <a:cs typeface="+mj-cs"/>
              </a:rPr>
              <a:t>Functionalities</a:t>
            </a:r>
            <a:endParaRPr lang="en-ZA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8398-6DB8-4801-983A-293503B2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Calibri"/>
              </a:rPr>
              <a:t>Clustering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4447-9DBD-4493-8359-FC8D625F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Similar to classification, clustering is the organization of data in classes.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Unlike classification, in clustering, class labels are unknown and it is up to the clustering algorithm to discover acceptable classes.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Clustering is also called </a:t>
            </a:r>
            <a:r>
              <a:rPr lang="en-ZA" sz="3000" b="1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unsupervised classification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, because the classification is not dictated by given class labels.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Clustering approaches are based on the principle of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ZA" sz="2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ZA" sz="3000" dirty="0">
                <a:solidFill>
                  <a:srgbClr val="FF0F21"/>
                </a:solidFill>
                <a:latin typeface="Calibri"/>
              </a:rPr>
              <a:t>Maximizing the similarity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 between objects in the same class (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intra-class similarity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) 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ZA" sz="3000" dirty="0">
                <a:solidFill>
                  <a:srgbClr val="FF0F21"/>
                </a:solidFill>
                <a:latin typeface="Calibri"/>
              </a:rPr>
              <a:t>minimizing the similarity 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between objects of different classes (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inter-class similarity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).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760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C0E9-D1B4-4C69-A2E1-CE04A19B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E8FB-ACED-4B70-8119-60C321BE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200" b="1" dirty="0">
                <a:solidFill>
                  <a:srgbClr val="FF0000"/>
                </a:solidFill>
                <a:latin typeface="Calibri"/>
              </a:rPr>
              <a:t>Cluster analysis. </a:t>
            </a:r>
            <a:endParaRPr lang="en-ZA" sz="3200" dirty="0">
              <a:solidFill>
                <a:prstClr val="black"/>
              </a:solidFill>
              <a:latin typeface="Calibri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Performed on Electronics customer data to identify homogeneous  subpopulations of customers. 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srgbClr val="FF0F21"/>
                </a:solidFill>
                <a:latin typeface="Calibri"/>
              </a:rPr>
              <a:t>To identify target groups for marketing</a:t>
            </a:r>
            <a:endParaRPr lang="en-ZA" dirty="0">
              <a:solidFill>
                <a:srgbClr val="FF0F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7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A130-E3D4-4457-AE10-51269063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674"/>
            <a:ext cx="10515600" cy="720725"/>
          </a:xfrm>
        </p:spPr>
        <p:txBody>
          <a:bodyPr>
            <a:normAutofit/>
          </a:bodyPr>
          <a:lstStyle/>
          <a:p>
            <a:pPr algn="ctr"/>
            <a:r>
              <a:rPr lang="en-ZA" sz="3200" b="1" dirty="0">
                <a:solidFill>
                  <a:prstClr val="black"/>
                </a:solidFill>
                <a:latin typeface="Calibri"/>
              </a:rPr>
              <a:t>Customer data with respect to customer locations in a city,</a:t>
            </a:r>
            <a:endParaRPr lang="en-Z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1130-BCAE-497C-82F4-D7EEF1BF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77975"/>
            <a:ext cx="10515600" cy="4351338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BC2F38-D343-4ED0-8FA3-39BF30545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7975"/>
            <a:ext cx="102489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ACBFBD-F021-4755-A6CC-BB7652637ADF}"/>
              </a:ext>
            </a:extLst>
          </p:cNvPr>
          <p:cNvSpPr/>
          <p:nvPr/>
        </p:nvSpPr>
        <p:spPr>
          <a:xfrm>
            <a:off x="4803039" y="3753644"/>
            <a:ext cx="52405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</a:t>
            </a:r>
            <a:r>
              <a:rPr kumimoji="0" lang="en-ZA" sz="2200" b="1" i="0" u="none" strike="noStrike" kern="0" cap="none" spc="0" normalizeH="0" baseline="0" noProof="0" dirty="0">
                <a:ln>
                  <a:noFill/>
                </a:ln>
                <a:solidFill>
                  <a:srgbClr val="FF0F21"/>
                </a:solidFill>
                <a:effectLst/>
                <a:uLnTx/>
                <a:uFillTx/>
              </a:rPr>
              <a:t>Each cluster “</a:t>
            </a:r>
            <a:r>
              <a:rPr kumimoji="0" lang="en-ZA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F21"/>
                </a:solidFill>
                <a:effectLst/>
                <a:uLnTx/>
                <a:uFillTx/>
              </a:rPr>
              <a:t>center</a:t>
            </a:r>
            <a:r>
              <a:rPr kumimoji="0" lang="en-ZA" sz="2200" b="1" i="0" u="none" strike="noStrike" kern="0" cap="none" spc="0" normalizeH="0" baseline="0" noProof="0" dirty="0">
                <a:ln>
                  <a:noFill/>
                </a:ln>
                <a:solidFill>
                  <a:srgbClr val="FF0F21"/>
                </a:solidFill>
                <a:effectLst/>
                <a:uLnTx/>
                <a:uFillTx/>
              </a:rPr>
              <a:t>” is marked with a “+”</a:t>
            </a:r>
            <a:endParaRPr kumimoji="0" lang="en-ZA" sz="1800" b="1" i="0" u="none" strike="noStrike" kern="0" cap="none" spc="0" normalizeH="0" baseline="0" noProof="0" dirty="0">
              <a:ln>
                <a:noFill/>
              </a:ln>
              <a:solidFill>
                <a:srgbClr val="FF0F21"/>
              </a:solidFill>
              <a:effectLst/>
              <a:uLnTx/>
              <a:uFillTx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1AC270-BA48-48BC-8A2C-3E79BEB4A09B}"/>
              </a:ext>
            </a:extLst>
          </p:cNvPr>
          <p:cNvCxnSpPr/>
          <p:nvPr/>
        </p:nvCxnSpPr>
        <p:spPr>
          <a:xfrm flipH="1">
            <a:off x="6648450" y="4184531"/>
            <a:ext cx="266700" cy="597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991799-3396-4257-84C6-31BC13285B82}"/>
              </a:ext>
            </a:extLst>
          </p:cNvPr>
          <p:cNvCxnSpPr/>
          <p:nvPr/>
        </p:nvCxnSpPr>
        <p:spPr>
          <a:xfrm flipV="1">
            <a:off x="6915150" y="2819400"/>
            <a:ext cx="0" cy="934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A7F3C9-F1A9-4D78-884E-36010BBEE2C2}"/>
              </a:ext>
            </a:extLst>
          </p:cNvPr>
          <p:cNvCxnSpPr/>
          <p:nvPr/>
        </p:nvCxnSpPr>
        <p:spPr>
          <a:xfrm flipH="1" flipV="1">
            <a:off x="3371850" y="3753644"/>
            <a:ext cx="1600200" cy="246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9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172B-3771-4903-BC58-417BBDD5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4"/>
            <a:ext cx="10515600" cy="987425"/>
          </a:xfrm>
        </p:spPr>
        <p:txBody>
          <a:bodyPr/>
          <a:lstStyle/>
          <a:p>
            <a:pPr algn="ctr"/>
            <a:r>
              <a:rPr lang="en-ZA" sz="4000" b="1" dirty="0">
                <a:solidFill>
                  <a:prstClr val="black"/>
                </a:solidFill>
                <a:latin typeface="Calibri"/>
              </a:rPr>
              <a:t>Outlier analysis</a:t>
            </a:r>
            <a:r>
              <a:rPr lang="en-ZA" sz="4000" dirty="0">
                <a:solidFill>
                  <a:prstClr val="black"/>
                </a:solidFill>
                <a:latin typeface="Calibri"/>
              </a:rPr>
              <a:t>: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7BA5-6DF9-44E0-BF19-FCE6C6DD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Outliers are data elements that cannot be grouped in a given class or cluster. (</a:t>
            </a:r>
            <a:r>
              <a:rPr lang="en-ZA" sz="3200" i="1" dirty="0">
                <a:solidFill>
                  <a:srgbClr val="FF0000"/>
                </a:solidFill>
                <a:latin typeface="Calibri"/>
              </a:rPr>
              <a:t>exceptions </a:t>
            </a:r>
            <a:r>
              <a:rPr lang="en-ZA" sz="3200" dirty="0">
                <a:solidFill>
                  <a:srgbClr val="FF0000"/>
                </a:solidFill>
                <a:latin typeface="Calibri"/>
              </a:rPr>
              <a:t>or </a:t>
            </a:r>
            <a:r>
              <a:rPr lang="en-ZA" sz="3200" i="1" dirty="0">
                <a:solidFill>
                  <a:srgbClr val="FF0000"/>
                </a:solidFill>
                <a:latin typeface="Calibri"/>
              </a:rPr>
              <a:t>surprises</a:t>
            </a:r>
            <a:r>
              <a:rPr lang="en-ZA" sz="3200" i="1" dirty="0">
                <a:solidFill>
                  <a:prstClr val="black"/>
                </a:solidFill>
                <a:latin typeface="Calibri"/>
              </a:rPr>
              <a:t>)</a:t>
            </a:r>
            <a:endParaRPr lang="en-ZA" sz="32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Although outliers can be considered noise and discarded in some applications, they can reveal important knowledge in other domains, and thus can be very significant and their analysis valuable.  </a:t>
            </a:r>
            <a:r>
              <a:rPr lang="en-ZA" sz="3200" dirty="0" err="1">
                <a:solidFill>
                  <a:srgbClr val="FF0F21"/>
                </a:solidFill>
                <a:latin typeface="Calibri"/>
              </a:rPr>
              <a:t>eg</a:t>
            </a:r>
            <a:r>
              <a:rPr lang="en-ZA" sz="3200" dirty="0">
                <a:solidFill>
                  <a:srgbClr val="FF0F21"/>
                </a:solidFill>
                <a:latin typeface="Calibri"/>
              </a:rPr>
              <a:t> In fraud detection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The analysis of outlier data is referred to as </a:t>
            </a:r>
            <a:r>
              <a:rPr lang="en-ZA" sz="3200" dirty="0">
                <a:solidFill>
                  <a:srgbClr val="FF0000"/>
                </a:solidFill>
                <a:latin typeface="Calibri"/>
              </a:rPr>
              <a:t>outlier mining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58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16F4-1BB1-45F5-A6D7-3DF20621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Calibri"/>
              </a:rPr>
              <a:t>Example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CF3C-4918-40AA-9103-D11360F1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srgbClr val="FF0F21"/>
                </a:solidFill>
                <a:latin typeface="Calibri"/>
              </a:rPr>
              <a:t>Outlier analysis.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Outlier analysis may uncover fraudulent usage of credit cards by </a:t>
            </a:r>
            <a:r>
              <a:rPr lang="en-ZA" sz="3200" dirty="0">
                <a:solidFill>
                  <a:srgbClr val="FF0F21"/>
                </a:solidFill>
                <a:latin typeface="Calibri"/>
              </a:rPr>
              <a:t>detecting purchases of extremely large amounts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ZA" sz="3200" dirty="0">
                <a:solidFill>
                  <a:srgbClr val="FF0F21"/>
                </a:solidFill>
                <a:latin typeface="Calibri"/>
              </a:rPr>
              <a:t>for a given account number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in comparison to </a:t>
            </a:r>
            <a:r>
              <a:rPr lang="en-ZA" sz="3200" dirty="0">
                <a:solidFill>
                  <a:srgbClr val="FF0F21"/>
                </a:solidFill>
                <a:latin typeface="Calibri"/>
              </a:rPr>
              <a:t>regular charges incurred by the same account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Outlier values may also be </a:t>
            </a:r>
            <a:r>
              <a:rPr lang="en-ZA" sz="3200" dirty="0">
                <a:solidFill>
                  <a:srgbClr val="FF0F21"/>
                </a:solidFill>
                <a:latin typeface="Calibri"/>
              </a:rPr>
              <a:t>detected with respect to the location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ZA" sz="3200" dirty="0">
                <a:solidFill>
                  <a:srgbClr val="FF0F21"/>
                </a:solidFill>
                <a:latin typeface="Calibri"/>
              </a:rPr>
              <a:t>type of purchase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, or the </a:t>
            </a:r>
            <a:r>
              <a:rPr lang="en-ZA" sz="3200" dirty="0">
                <a:solidFill>
                  <a:srgbClr val="FF0F21"/>
                </a:solidFill>
                <a:latin typeface="Calibri"/>
              </a:rPr>
              <a:t>purchase frequency.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969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EA44-3148-4B1A-95FD-8C972A6F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pPr algn="ctr"/>
            <a:r>
              <a:rPr lang="en-ZA" sz="4000" dirty="0">
                <a:solidFill>
                  <a:srgbClr val="FF0F21"/>
                </a:solidFill>
                <a:latin typeface="Calibri"/>
              </a:rPr>
              <a:t>Evolution Analysis</a:t>
            </a:r>
            <a:endParaRPr lang="en-ZA" dirty="0">
              <a:solidFill>
                <a:srgbClr val="FF0F2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BA85-6A57-4AFB-ADFB-4EBBE0BD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61719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Data evolution analysis describes and models regularities or trends for objects whose behaviour changes over time. 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May include </a:t>
            </a:r>
            <a:r>
              <a:rPr lang="en-ZA" sz="3200" dirty="0">
                <a:solidFill>
                  <a:srgbClr val="FF0000"/>
                </a:solidFill>
                <a:latin typeface="Calibri"/>
              </a:rPr>
              <a:t>characterization, discrimination, association and correlation analysis, classification, prediction, or clustering of time related data,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Distinct features of analysis include:</a:t>
            </a:r>
          </a:p>
          <a:p>
            <a:pPr lvl="1" algn="just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dirty="0">
                <a:solidFill>
                  <a:prstClr val="black"/>
                </a:solidFill>
                <a:latin typeface="Calibri"/>
              </a:rPr>
              <a:t> Time-series data analysis, </a:t>
            </a:r>
          </a:p>
          <a:p>
            <a:pPr lvl="1" algn="just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dirty="0">
                <a:solidFill>
                  <a:prstClr val="black"/>
                </a:solidFill>
                <a:latin typeface="Calibri"/>
              </a:rPr>
              <a:t>Sequence or periodicity pattern matching, </a:t>
            </a:r>
          </a:p>
          <a:p>
            <a:pPr lvl="1" algn="just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dirty="0">
                <a:solidFill>
                  <a:prstClr val="black"/>
                </a:solidFill>
                <a:latin typeface="Calibri"/>
              </a:rPr>
              <a:t> similarity-based data analysis.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625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331B-A10F-403C-AAC2-8FD3D575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Calibri"/>
              </a:rPr>
              <a:t>Example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EF3D7-B44F-41D9-8119-A97F81AB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 fontScale="925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Suppose that you have the major stock market (time-series) data of the last several years available from the a Stock Exchange and you would like to invest in shares of high-tech industrial companies.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A data mining study of stock exchange data may identify stock evolution regularities for overall stocks and for the stocks of particular companies.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Such regularities may help predict future trends in stock market prices, contributing to your decision making regarding stock investments.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447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99E85BA5754D8CF866EBBE319EB1" ma:contentTypeVersion="10" ma:contentTypeDescription="Create a new document." ma:contentTypeScope="" ma:versionID="18a44769352d7c3a640c2998ffec52b8">
  <xsd:schema xmlns:xsd="http://www.w3.org/2001/XMLSchema" xmlns:xs="http://www.w3.org/2001/XMLSchema" xmlns:p="http://schemas.microsoft.com/office/2006/metadata/properties" xmlns:ns2="0dbf5560-7f34-4578-adde-35f2b64a47a2" xmlns:ns3="00473a82-3e89-4603-8977-db5f84c2a966" targetNamespace="http://schemas.microsoft.com/office/2006/metadata/properties" ma:root="true" ma:fieldsID="0aef365316f679b0b2520dabf6842b76" ns2:_="" ns3:_="">
    <xsd:import namespace="0dbf5560-7f34-4578-adde-35f2b64a47a2"/>
    <xsd:import namespace="00473a82-3e89-4603-8977-db5f84c2a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f5560-7f34-4578-adde-35f2b64a4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73a82-3e89-4603-8977-db5f84c2a966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428cfbf-06a7-420e-b2db-6245dd909ea4}" ma:internalName="TaxCatchAll" ma:showField="CatchAllData" ma:web="00473a82-3e89-4603-8977-db5f84c2a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bf5560-7f34-4578-adde-35f2b64a47a2">
      <Terms xmlns="http://schemas.microsoft.com/office/infopath/2007/PartnerControls"/>
    </lcf76f155ced4ddcb4097134ff3c332f>
    <TaxCatchAll xmlns="00473a82-3e89-4603-8977-db5f84c2a966" xsi:nil="true"/>
  </documentManagement>
</p:properties>
</file>

<file path=customXml/itemProps1.xml><?xml version="1.0" encoding="utf-8"?>
<ds:datastoreItem xmlns:ds="http://schemas.openxmlformats.org/officeDocument/2006/customXml" ds:itemID="{2F436891-1FB6-4889-B462-F6C2932E53DE}"/>
</file>

<file path=customXml/itemProps2.xml><?xml version="1.0" encoding="utf-8"?>
<ds:datastoreItem xmlns:ds="http://schemas.openxmlformats.org/officeDocument/2006/customXml" ds:itemID="{F480B061-EA6F-458F-9823-485905CC1BEE}"/>
</file>

<file path=customXml/itemProps3.xml><?xml version="1.0" encoding="utf-8"?>
<ds:datastoreItem xmlns:ds="http://schemas.openxmlformats.org/officeDocument/2006/customXml" ds:itemID="{944778C5-35FD-4F84-B1D3-E7F7A8F4045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7514</TotalTime>
  <Words>742</Words>
  <Application>Microsoft Office PowerPoint</Application>
  <PresentationFormat>Widescreen</PresentationFormat>
  <Paragraphs>63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AvantGarde Bk BT</vt:lpstr>
      <vt:lpstr>Bebas Neue Bold</vt:lpstr>
      <vt:lpstr>Calibri</vt:lpstr>
      <vt:lpstr>cmr10</vt:lpstr>
      <vt:lpstr>cmsy10</vt:lpstr>
      <vt:lpstr>Minion-Regular</vt:lpstr>
      <vt:lpstr>Times-Italic-8r</vt:lpstr>
      <vt:lpstr>Wingdings</vt:lpstr>
      <vt:lpstr>Office Theme</vt:lpstr>
      <vt:lpstr>    Business Intelligence G. Mudare </vt:lpstr>
      <vt:lpstr>PowerPoint Presentation</vt:lpstr>
      <vt:lpstr>Clustering</vt:lpstr>
      <vt:lpstr>Example</vt:lpstr>
      <vt:lpstr>Customer data with respect to customer locations in a city,</vt:lpstr>
      <vt:lpstr>Outlier analysis:</vt:lpstr>
      <vt:lpstr>Example</vt:lpstr>
      <vt:lpstr>Evolution Analysis</vt:lpstr>
      <vt:lpstr>Example</vt:lpstr>
      <vt:lpstr>Are all of the Patterns interesting?</vt:lpstr>
      <vt:lpstr>What makes a pattern interesting?</vt:lpstr>
      <vt:lpstr>PowerPoint Presentation</vt:lpstr>
      <vt:lpstr>Measures of pattern interestingness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Jacobs</dc:creator>
  <cp:lastModifiedBy>Gift T. Mudare</cp:lastModifiedBy>
  <cp:revision>181</cp:revision>
  <cp:lastPrinted>2018-10-19T08:19:46Z</cp:lastPrinted>
  <dcterms:created xsi:type="dcterms:W3CDTF">2017-04-18T07:22:51Z</dcterms:created>
  <dcterms:modified xsi:type="dcterms:W3CDTF">2020-04-07T14:16:06Z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0x010100F45699E85BA5754D8CF866EBBE319EB1</vt:lpwstr>
  </property>
</Properties>
</file>