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es J. Welgemoed" initials="AJW" lastIdx="3" clrIdx="0">
    <p:extLst>
      <p:ext uri="{19B8F6BF-5375-455C-9EA6-DF929625EA0E}">
        <p15:presenceInfo xmlns:p15="http://schemas.microsoft.com/office/powerpoint/2012/main" userId="S-1-5-21-2125482180-4073097179-1452864727-17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F21"/>
    <a:srgbClr val="DD322F"/>
    <a:srgbClr val="FFD500"/>
    <a:srgbClr val="FFE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68430" autoAdjust="0"/>
  </p:normalViewPr>
  <p:slideViewPr>
    <p:cSldViewPr snapToGrid="0">
      <p:cViewPr varScale="1">
        <p:scale>
          <a:sx n="50" d="100"/>
          <a:sy n="50" d="100"/>
        </p:scale>
        <p:origin x="157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D02B5-8E51-42DE-BF35-57E3223CE2FC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5D23A-1BBD-453A-A713-AA220B5C3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20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DB8B5-237E-4C41-AC67-45ED2B6F9F05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1402F-95FE-4318-9635-A0FAD1F1B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359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dirty="0"/>
              <a:t>Introduce</a:t>
            </a:r>
            <a:r>
              <a:rPr lang="en-ZA" baseline="0" dirty="0"/>
              <a:t> yourself to the students and also find out there names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aseline="0" dirty="0"/>
              <a:t>Have them give you in 30 seconds a summary of who they are and what there interest in IT is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18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941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59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677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321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110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00" y="-19878"/>
            <a:ext cx="12203333" cy="68778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1" y="4263886"/>
            <a:ext cx="6728790" cy="1551733"/>
          </a:xfrm>
          <a:solidFill>
            <a:schemeClr val="bg1">
              <a:lumMod val="95000"/>
              <a:alpha val="50000"/>
            </a:schemeClr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72" y="5861745"/>
            <a:ext cx="6728790" cy="502823"/>
          </a:xfrm>
          <a:solidFill>
            <a:schemeClr val="bg1">
              <a:lumMod val="95000"/>
              <a:alpha val="50000"/>
            </a:schemeClr>
          </a:solidFill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879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48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896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3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55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0" y="-1"/>
            <a:ext cx="12192000" cy="6847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  <a:alpha val="50000"/>
            </a:schemeClr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  <a:alpha val="5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06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01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07/04/2020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4556" y="-149670"/>
            <a:ext cx="2156792" cy="13507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400" y="65508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580000" y="62460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 userDrawn="1"/>
        </p:nvSpPr>
        <p:spPr>
          <a:xfrm>
            <a:off x="6100226" y="62460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1461467" y="62460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670652" y="63658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52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13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50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873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08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03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ebas Neue Bold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0" y="3161488"/>
            <a:ext cx="10981215" cy="2654131"/>
          </a:xfrm>
          <a:solidFill>
            <a:schemeClr val="bg1">
              <a:lumMod val="95000"/>
              <a:alpha val="78000"/>
            </a:schemeClr>
          </a:solidFill>
        </p:spPr>
        <p:txBody>
          <a:bodyPr>
            <a:normAutofit fontScale="90000"/>
          </a:bodyPr>
          <a:lstStyle/>
          <a:p>
            <a:br>
              <a:rPr lang="en-ZA" sz="5400" dirty="0"/>
            </a:br>
            <a:br>
              <a:rPr lang="en-ZA" sz="5400" dirty="0"/>
            </a:br>
            <a:br>
              <a:rPr lang="en-ZA" sz="5400" dirty="0"/>
            </a:br>
            <a:br>
              <a:rPr lang="en-ZA" sz="4800" dirty="0"/>
            </a:br>
            <a:r>
              <a:rPr lang="en-ZA" sz="4800" dirty="0"/>
              <a:t>Business Intelligence</a:t>
            </a:r>
            <a:br>
              <a:rPr lang="en-ZA" sz="5400" dirty="0"/>
            </a:br>
            <a:r>
              <a:rPr lang="en-ZA" sz="3200" dirty="0"/>
              <a:t>G. Mudare</a:t>
            </a:r>
            <a:br>
              <a:rPr lang="en-GB" sz="4000" dirty="0"/>
            </a:b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265152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A8341-890B-48BA-8222-278C81D8C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3675"/>
            <a:ext cx="10515600" cy="1325563"/>
          </a:xfrm>
        </p:spPr>
        <p:txBody>
          <a:bodyPr/>
          <a:lstStyle/>
          <a:p>
            <a:pPr algn="ctr"/>
            <a:r>
              <a:rPr lang="en-ZA" sz="4000" dirty="0">
                <a:solidFill>
                  <a:prstClr val="black"/>
                </a:solidFill>
                <a:latin typeface="Calibri"/>
              </a:rPr>
              <a:t>Why is Designing a comprehensive data mining language is challenging?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40CCA-CB31-4EC5-A3EC-7B35A7696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Minion-Regular"/>
              </a:rPr>
              <a:t>Each task has different requirements. 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Minion-Regular"/>
              </a:rPr>
              <a:t>The design of an effective data mining query language requires a deep understanding of the power, limitation, and underlying mechanisms of the various kinds of data mining tasks.</a:t>
            </a:r>
            <a:endParaRPr lang="en-ZA" sz="3200" dirty="0">
              <a:solidFill>
                <a:prstClr val="black"/>
              </a:solidFill>
              <a:latin typeface="Calibri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72659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7F446-D3A2-4E2A-9CA8-6C046BF3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2900" b="1" dirty="0">
                <a:solidFill>
                  <a:prstClr val="black"/>
                </a:solidFill>
                <a:latin typeface="GillSans-Bold"/>
              </a:rPr>
              <a:t>Major Issues in Data Mining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5D81B-0F16-4A9C-BD99-590441521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Calibri"/>
              </a:rPr>
              <a:t>Three Categorised exist:</a:t>
            </a:r>
          </a:p>
          <a:p>
            <a:pPr marL="514350" lvl="0" indent="-514350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ZA" sz="3200" dirty="0">
                <a:solidFill>
                  <a:srgbClr val="FF0000"/>
                </a:solidFill>
                <a:latin typeface="Calibri"/>
              </a:rPr>
              <a:t>Mining methodology and user interaction issues: </a:t>
            </a:r>
            <a:r>
              <a:rPr lang="en-ZA" sz="3200" dirty="0">
                <a:solidFill>
                  <a:prstClr val="black"/>
                </a:solidFill>
                <a:latin typeface="Calibri"/>
              </a:rPr>
              <a:t>reflect the kinds of knowledge mined, the ability to mine knowledge at multiple granularities, the use of domain knowledge, ad hoc mining, and knowledge visualization.</a:t>
            </a:r>
          </a:p>
          <a:p>
            <a:pPr marL="514350" lvl="0" indent="-514350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ZA" sz="3200" dirty="0">
                <a:solidFill>
                  <a:srgbClr val="FF0000"/>
                </a:solidFill>
                <a:latin typeface="Minion-Semibold"/>
              </a:rPr>
              <a:t>Performance issues: </a:t>
            </a:r>
            <a:r>
              <a:rPr lang="en-ZA" sz="3200" dirty="0">
                <a:solidFill>
                  <a:prstClr val="black"/>
                </a:solidFill>
                <a:latin typeface="Minion-Regular"/>
              </a:rPr>
              <a:t>These include efficiency, scalability, and parallelization of data mining algorithms.</a:t>
            </a:r>
          </a:p>
          <a:p>
            <a:pPr marL="514350" lvl="0" indent="-514350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ZA" sz="3200" dirty="0">
                <a:solidFill>
                  <a:srgbClr val="FF0000"/>
                </a:solidFill>
                <a:latin typeface="Calibri"/>
              </a:rPr>
              <a:t>Issues relating to the diversity of database types</a:t>
            </a:r>
            <a:r>
              <a:rPr lang="en-ZA" sz="3200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ZA" sz="3200" i="1" dirty="0">
                <a:solidFill>
                  <a:prstClr val="black"/>
                </a:solidFill>
                <a:latin typeface="Minion-Italic"/>
              </a:rPr>
              <a:t>Handling complex types of data: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37961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E4F5-BE33-41DA-9D34-EFF065D47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9775"/>
          </a:xfrm>
        </p:spPr>
        <p:txBody>
          <a:bodyPr>
            <a:normAutofit/>
          </a:bodyPr>
          <a:lstStyle/>
          <a:p>
            <a:r>
              <a:rPr lang="en-ZA" b="1" dirty="0">
                <a:solidFill>
                  <a:prstClr val="black"/>
                </a:solidFill>
                <a:latin typeface="GillSans-Bold"/>
              </a:rPr>
              <a:t>Major Issues in Data Mining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63F88-289A-4D6B-B153-463E90243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104900"/>
            <a:ext cx="11563350" cy="5072063"/>
          </a:xfrm>
        </p:spPr>
        <p:txBody>
          <a:bodyPr>
            <a:normAutofit lnSpcReduction="10000"/>
          </a:bodyPr>
          <a:lstStyle/>
          <a:p>
            <a:pPr marL="514350" lvl="0" indent="-514350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ZA" dirty="0">
                <a:latin typeface="Calibri"/>
              </a:rPr>
              <a:t>Mining methodology and user interaction issues:</a:t>
            </a:r>
            <a:endParaRPr lang="en-ZA" dirty="0"/>
          </a:p>
          <a:p>
            <a:pPr lvl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ZA" sz="2800" dirty="0">
                <a:solidFill>
                  <a:srgbClr val="FF0000"/>
                </a:solidFill>
              </a:rPr>
              <a:t>Mining different kinds of knowledge in database</a:t>
            </a:r>
            <a:r>
              <a:rPr lang="en-ZA" sz="2800" dirty="0">
                <a:solidFill>
                  <a:prstClr val="black"/>
                </a:solidFill>
              </a:rPr>
              <a:t>: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ZA" sz="2800" i="1" dirty="0">
                <a:solidFill>
                  <a:srgbClr val="FF0000"/>
                </a:solidFill>
              </a:rPr>
              <a:t>Interactive mining of knowledge at multiple levels of abstraction: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ZA" sz="2800" i="1" dirty="0">
                <a:solidFill>
                  <a:srgbClr val="FF0000"/>
                </a:solidFill>
              </a:rPr>
              <a:t>Incorporation of background knowledge:</a:t>
            </a:r>
          </a:p>
          <a:p>
            <a:pPr marL="514350" indent="-514350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ZA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Mining methodology and user interaction issues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ZA" sz="2800" i="1" dirty="0">
                <a:solidFill>
                  <a:srgbClr val="FF0000"/>
                </a:solidFill>
                <a:latin typeface="Minion-Italic"/>
              </a:rPr>
              <a:t>Handling noisy or incomplete data: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ZA" sz="2800" i="1" dirty="0">
                <a:solidFill>
                  <a:srgbClr val="FF0000"/>
                </a:solidFill>
              </a:rPr>
              <a:t>Pattern evaluation—the interestingness problem</a:t>
            </a:r>
          </a:p>
          <a:p>
            <a:pPr marL="514350" lvl="0" indent="-514350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ZA" dirty="0">
                <a:solidFill>
                  <a:prstClr val="black"/>
                </a:solidFill>
                <a:latin typeface="Minion-Semibold"/>
                <a:ea typeface="+mj-ea"/>
                <a:cs typeface="+mj-cs"/>
              </a:rPr>
              <a:t>Performance issues</a:t>
            </a:r>
            <a:endParaRPr lang="en-ZA" i="1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ZA" sz="2800" i="1" dirty="0">
                <a:solidFill>
                  <a:srgbClr val="FF0000"/>
                </a:solidFill>
                <a:latin typeface="Minion-Italic"/>
              </a:rPr>
              <a:t>Efficiency and scalability of data mining algorithms: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ZA" sz="2800" dirty="0">
                <a:solidFill>
                  <a:srgbClr val="FF0000"/>
                </a:solidFill>
              </a:rPr>
              <a:t>Parallel, distributed, and incremental mining algorithms:</a:t>
            </a:r>
          </a:p>
          <a:p>
            <a:pPr marL="457200" indent="-457200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</a:pPr>
            <a:endParaRPr lang="en-ZA" sz="2000" dirty="0">
              <a:solidFill>
                <a:prstClr val="black"/>
              </a:solidFill>
              <a:latin typeface="Calibri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09939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AC93F-B439-42BB-B5D5-A34D728E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>
                <a:solidFill>
                  <a:prstClr val="black"/>
                </a:solidFill>
                <a:latin typeface="GillSans-Bold"/>
              </a:rPr>
              <a:t>Major Issues in Data Mining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68048-F9AD-4476-B9FC-281B16735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solidFill>
                  <a:prstClr val="black"/>
                </a:solidFill>
                <a:latin typeface="+mn-lt"/>
                <a:ea typeface="+mj-ea"/>
                <a:cs typeface="+mj-cs"/>
              </a:rPr>
              <a:t>Diversity of database types</a:t>
            </a:r>
            <a:endParaRPr lang="en-ZA" dirty="0">
              <a:solidFill>
                <a:srgbClr val="FF0000"/>
              </a:solidFill>
              <a:latin typeface="+mn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ZA" sz="2800" dirty="0">
                <a:solidFill>
                  <a:srgbClr val="FF0000"/>
                </a:solidFill>
                <a:latin typeface="Calibri"/>
              </a:rPr>
              <a:t>Handling of relational and complex types of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ZA" sz="2800" i="1" dirty="0">
                <a:solidFill>
                  <a:srgbClr val="FF0000"/>
                </a:solidFill>
                <a:latin typeface="Minion-Italic"/>
              </a:rPr>
              <a:t>Mining information from heterogeneous databases and global information systems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4190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0216-4F6C-4E5F-B7F9-358D8C7BD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2359025"/>
            <a:ext cx="10515600" cy="1622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ZA" sz="44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Data Mining Systems</a:t>
            </a:r>
            <a:endParaRPr lang="en-ZA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18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726C-8F5B-49BB-9540-90A576F79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2625"/>
          </a:xfrm>
        </p:spPr>
        <p:txBody>
          <a:bodyPr>
            <a:normAutofit fontScale="90000"/>
          </a:bodyPr>
          <a:lstStyle/>
          <a:p>
            <a:pPr lvl="0" algn="ctr">
              <a:spcBef>
                <a:spcPts val="1000"/>
              </a:spcBef>
            </a:pPr>
            <a:r>
              <a:rPr lang="en-ZA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Data Mining Systems</a:t>
            </a:r>
            <a:br>
              <a:rPr lang="en-ZA" sz="6000" dirty="0">
                <a:solidFill>
                  <a:srgbClr val="FF0000"/>
                </a:solidFill>
                <a:latin typeface="AvantGarde Bk BT" panose="020B0402020202020204" pitchFamily="34" charset="0"/>
                <a:ea typeface="+mn-ea"/>
                <a:cs typeface="+mn-cs"/>
              </a:rPr>
            </a:b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CE7DB-9E85-4A26-BC62-BA9A3DACF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4995863"/>
          </a:xfrm>
        </p:spPr>
        <p:txBody>
          <a:bodyPr/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Minion-Regular"/>
              </a:rPr>
              <a:t>Data mining is an interdisciplinary field, the confluence of a set of disciplines, </a:t>
            </a:r>
            <a:endParaRPr lang="en-ZA" sz="3200" dirty="0">
              <a:solidFill>
                <a:prstClr val="black"/>
              </a:solidFill>
              <a:latin typeface="Calibri"/>
            </a:endParaRP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F870EB-5A68-4B85-9ECD-B89DB2B8D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599" y="2705100"/>
            <a:ext cx="7364514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4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4611B-EDE0-4B88-B5BC-3E44C41A2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prstClr val="black"/>
                </a:solidFill>
                <a:latin typeface="Calibri"/>
              </a:rPr>
              <a:t>Categorizing data mining systems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B7778-E452-4817-A079-6DE234F48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2200" dirty="0">
                <a:solidFill>
                  <a:srgbClr val="FF0000"/>
                </a:solidFill>
                <a:latin typeface="Calibri"/>
              </a:rPr>
              <a:t>Classification according to the type of data source mined: </a:t>
            </a:r>
            <a:r>
              <a:rPr lang="en-ZA" sz="2200" dirty="0" err="1">
                <a:solidFill>
                  <a:prstClr val="black"/>
                </a:solidFill>
                <a:latin typeface="Calibri"/>
              </a:rPr>
              <a:t>relational,transactional</a:t>
            </a:r>
            <a:r>
              <a:rPr lang="en-ZA" sz="2200" dirty="0">
                <a:solidFill>
                  <a:prstClr val="black"/>
                </a:solidFill>
                <a:latin typeface="Calibri"/>
              </a:rPr>
              <a:t>, object-relational, or data warehouse mining system. With data such as spatial, time-series, </a:t>
            </a:r>
            <a:r>
              <a:rPr lang="en-ZA" sz="2200" dirty="0" err="1">
                <a:solidFill>
                  <a:prstClr val="black"/>
                </a:solidFill>
                <a:latin typeface="Calibri"/>
              </a:rPr>
              <a:t>text,stream</a:t>
            </a:r>
            <a:r>
              <a:rPr lang="en-ZA" sz="2200" dirty="0">
                <a:solidFill>
                  <a:prstClr val="black"/>
                </a:solidFill>
                <a:latin typeface="Calibri"/>
              </a:rPr>
              <a:t> data, multimedia data mining system, or a </a:t>
            </a:r>
            <a:r>
              <a:rPr lang="en-ZA" sz="2200" dirty="0" err="1">
                <a:solidFill>
                  <a:prstClr val="black"/>
                </a:solidFill>
                <a:latin typeface="Calibri"/>
              </a:rPr>
              <a:t>WorldWideWeb</a:t>
            </a:r>
            <a:r>
              <a:rPr lang="en-ZA" sz="2200" dirty="0">
                <a:solidFill>
                  <a:prstClr val="black"/>
                </a:solidFill>
                <a:latin typeface="Calibri"/>
              </a:rPr>
              <a:t> mining system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2200" dirty="0">
                <a:solidFill>
                  <a:srgbClr val="FF0000"/>
                </a:solidFill>
                <a:latin typeface="Calibri"/>
              </a:rPr>
              <a:t>Classification according to the kind of knowledge discovered: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ZA" sz="2000" dirty="0">
                <a:solidFill>
                  <a:prstClr val="black"/>
                </a:solidFill>
                <a:latin typeface="Calibri"/>
              </a:rPr>
              <a:t> characterization, discrimination, association and correlation analysis, classification, prediction, clustering, outlier analysis, and evolution analysis.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2200" dirty="0">
                <a:solidFill>
                  <a:srgbClr val="FF0000"/>
                </a:solidFill>
                <a:latin typeface="Calibri"/>
              </a:rPr>
              <a:t>Classification according to mining techniques used or methods of data analysis employed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ZA" sz="2000" dirty="0">
                <a:solidFill>
                  <a:prstClr val="black"/>
                </a:solidFill>
                <a:latin typeface="Calibri"/>
              </a:rPr>
              <a:t>(database-oriented or data warehouse–oriented techniques, machine learning): autonomous systems, interactive exploratory systems, query-driven systems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2200" dirty="0">
                <a:solidFill>
                  <a:srgbClr val="FF0000"/>
                </a:solidFill>
                <a:latin typeface="Calibri"/>
              </a:rPr>
              <a:t>Classification according to the applications adapted: 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ZA" sz="2000" dirty="0">
                <a:solidFill>
                  <a:prstClr val="black"/>
                </a:solidFill>
                <a:latin typeface="Calibri"/>
              </a:rPr>
              <a:t>Finance, telecommunications, DNA, stock markets, e-mail,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ZA" dirty="0">
                <a:solidFill>
                  <a:srgbClr val="FF0000"/>
                </a:solidFill>
                <a:latin typeface="Minion-Regular"/>
              </a:rPr>
              <a:t>A generic, all-purpose data mining system may not fit domain-specific mining tasks.</a:t>
            </a:r>
            <a:endParaRPr lang="en-ZA" dirty="0">
              <a:solidFill>
                <a:srgbClr val="FF0000"/>
              </a:solidFill>
              <a:latin typeface="Calibri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2931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5651D-0D7B-433F-85CA-B50669CA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Data Mining Task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10600-8F06-4B82-9103-D68043C05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Calibri"/>
              </a:rPr>
              <a:t>A user normally has a data mining task in mind, </a:t>
            </a:r>
            <a:r>
              <a:rPr lang="en-ZA" sz="3200" dirty="0" err="1">
                <a:solidFill>
                  <a:prstClr val="black"/>
                </a:solidFill>
                <a:latin typeface="Calibri"/>
              </a:rPr>
              <a:t>i.e</a:t>
            </a:r>
            <a:r>
              <a:rPr lang="en-ZA" sz="3200" dirty="0">
                <a:solidFill>
                  <a:prstClr val="black"/>
                </a:solidFill>
                <a:latin typeface="Calibri"/>
              </a:rPr>
              <a:t> some form of data analysis that he or she would like to have performed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Calibri"/>
              </a:rPr>
              <a:t>A data mining task is in the form of a Data Mining Query </a:t>
            </a:r>
            <a:r>
              <a:rPr lang="en-ZA" sz="3200" dirty="0">
                <a:solidFill>
                  <a:prstClr val="black"/>
                </a:solidFill>
                <a:latin typeface="Minion-Regular"/>
              </a:rPr>
              <a:t>defined in terms of </a:t>
            </a:r>
            <a:r>
              <a:rPr lang="en-ZA" sz="3200" dirty="0">
                <a:solidFill>
                  <a:prstClr val="black"/>
                </a:solidFill>
                <a:latin typeface="Minion-Semibold"/>
              </a:rPr>
              <a:t>data </a:t>
            </a:r>
            <a:r>
              <a:rPr lang="en-ZA" sz="3200" dirty="0">
                <a:solidFill>
                  <a:srgbClr val="FF0000"/>
                </a:solidFill>
                <a:latin typeface="Minion-Semibold"/>
              </a:rPr>
              <a:t>mining task primitives</a:t>
            </a:r>
            <a:r>
              <a:rPr lang="en-ZA" sz="3200" dirty="0">
                <a:solidFill>
                  <a:prstClr val="black"/>
                </a:solidFill>
                <a:latin typeface="Minion-Regular"/>
              </a:rPr>
              <a:t>.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srgbClr val="FF0000"/>
                </a:solidFill>
                <a:latin typeface="Minion-Semibold"/>
              </a:rPr>
              <a:t>Data mining task primitives </a:t>
            </a:r>
            <a:r>
              <a:rPr lang="en-ZA" sz="3200" dirty="0">
                <a:solidFill>
                  <a:prstClr val="black"/>
                </a:solidFill>
                <a:latin typeface="Calibri"/>
              </a:rPr>
              <a:t>allow the user to </a:t>
            </a:r>
            <a:r>
              <a:rPr lang="en-ZA" sz="3200" i="1" dirty="0">
                <a:solidFill>
                  <a:prstClr val="black"/>
                </a:solidFill>
                <a:latin typeface="Calibri"/>
              </a:rPr>
              <a:t>interactively </a:t>
            </a:r>
            <a:r>
              <a:rPr lang="en-ZA" sz="3200" dirty="0">
                <a:solidFill>
                  <a:prstClr val="black"/>
                </a:solidFill>
                <a:latin typeface="Calibri"/>
              </a:rPr>
              <a:t>communicate with the data mining system during discovery in order to direct the mining process, or examine the findings from different angles or depths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0755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1E386-3A60-4915-A103-40E0A2CE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7650" y="220662"/>
            <a:ext cx="10515600" cy="739775"/>
          </a:xfrm>
        </p:spPr>
        <p:txBody>
          <a:bodyPr>
            <a:normAutofit fontScale="90000"/>
          </a:bodyPr>
          <a:lstStyle/>
          <a:p>
            <a:pPr algn="ctr"/>
            <a:r>
              <a:rPr lang="en-ZA" dirty="0"/>
              <a:t>What is specified by Data Mining Task Primitives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D34D0-6911-4E49-BFF0-446C93F6C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314450"/>
            <a:ext cx="11353800" cy="4953000"/>
          </a:xfrm>
        </p:spPr>
        <p:txBody>
          <a:bodyPr>
            <a:normAutofit fontScale="92500"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b="1" dirty="0">
                <a:solidFill>
                  <a:prstClr val="black"/>
                </a:solidFill>
                <a:latin typeface="Calibri"/>
              </a:rPr>
              <a:t>The set of task-relevant data to be mined</a:t>
            </a:r>
            <a:r>
              <a:rPr lang="en-ZA" dirty="0">
                <a:solidFill>
                  <a:prstClr val="black"/>
                </a:solidFill>
                <a:latin typeface="Calibri"/>
              </a:rPr>
              <a:t>: (</a:t>
            </a:r>
            <a:r>
              <a:rPr lang="en-ZA" i="1" dirty="0">
                <a:solidFill>
                  <a:srgbClr val="FF0000"/>
                </a:solidFill>
                <a:latin typeface="Calibri"/>
              </a:rPr>
              <a:t>relevant attributes or dimensions</a:t>
            </a:r>
            <a:r>
              <a:rPr lang="en-ZA" dirty="0">
                <a:solidFill>
                  <a:prstClr val="black"/>
                </a:solidFill>
                <a:latin typeface="Calibri"/>
              </a:rPr>
              <a:t>))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b="1" dirty="0">
                <a:solidFill>
                  <a:prstClr val="black"/>
                </a:solidFill>
                <a:latin typeface="Calibri"/>
              </a:rPr>
              <a:t>The kind of knowledge to be mined</a:t>
            </a:r>
            <a:r>
              <a:rPr lang="en-ZA" dirty="0">
                <a:solidFill>
                  <a:prstClr val="black"/>
                </a:solidFill>
                <a:latin typeface="Calibri"/>
              </a:rPr>
              <a:t>: data mining functions to be performed, (</a:t>
            </a:r>
            <a:r>
              <a:rPr lang="en-ZA" dirty="0">
                <a:solidFill>
                  <a:srgbClr val="FF0F21"/>
                </a:solidFill>
                <a:latin typeface="Calibri"/>
              </a:rPr>
              <a:t>characterization, discrimination, association or correlation analysis, classification, prediction, clustering, outlier analysis, or evolution analysis. )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b="1" dirty="0">
                <a:solidFill>
                  <a:prstClr val="black"/>
                </a:solidFill>
                <a:latin typeface="Calibri"/>
              </a:rPr>
              <a:t>The background knowledge to be used in the discovery process</a:t>
            </a:r>
            <a:r>
              <a:rPr lang="en-ZA" dirty="0">
                <a:solidFill>
                  <a:prstClr val="black"/>
                </a:solidFill>
                <a:latin typeface="Calibri"/>
              </a:rPr>
              <a:t>: knowledge about the domain to be mined. (</a:t>
            </a:r>
            <a:r>
              <a:rPr lang="en-ZA" i="1" dirty="0">
                <a:solidFill>
                  <a:srgbClr val="FF0F21"/>
                </a:solidFill>
                <a:latin typeface="Calibri"/>
              </a:rPr>
              <a:t>Concept hierarchies </a:t>
            </a:r>
            <a:r>
              <a:rPr lang="en-ZA" i="1" dirty="0" err="1">
                <a:solidFill>
                  <a:srgbClr val="FF0F21"/>
                </a:solidFill>
                <a:latin typeface="Calibri"/>
              </a:rPr>
              <a:t>eg</a:t>
            </a:r>
            <a:r>
              <a:rPr lang="en-ZA" i="1" dirty="0">
                <a:solidFill>
                  <a:srgbClr val="FF0F21"/>
                </a:solidFill>
                <a:latin typeface="Calibri"/>
              </a:rPr>
              <a:t> age</a:t>
            </a:r>
            <a:r>
              <a:rPr lang="en-ZA" i="1" dirty="0">
                <a:solidFill>
                  <a:prstClr val="black"/>
                </a:solidFill>
                <a:latin typeface="Calibri"/>
              </a:rPr>
              <a:t>)</a:t>
            </a:r>
            <a:endParaRPr lang="en-ZA" dirty="0">
              <a:solidFill>
                <a:prstClr val="black"/>
              </a:solidFill>
              <a:latin typeface="Calibri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b="1" dirty="0">
                <a:solidFill>
                  <a:prstClr val="black"/>
                </a:solidFill>
                <a:latin typeface="Calibri"/>
              </a:rPr>
              <a:t>The interestingness measures and thresholds for pattern evaluation: </a:t>
            </a:r>
            <a:r>
              <a:rPr lang="en-ZA" dirty="0">
                <a:solidFill>
                  <a:prstClr val="black"/>
                </a:solidFill>
                <a:latin typeface="Calibri"/>
              </a:rPr>
              <a:t> evaluate the discovered patterns</a:t>
            </a:r>
            <a:r>
              <a:rPr lang="en-ZA" dirty="0">
                <a:solidFill>
                  <a:srgbClr val="FF0000"/>
                </a:solidFill>
                <a:latin typeface="Calibri"/>
              </a:rPr>
              <a:t>.(</a:t>
            </a:r>
            <a:r>
              <a:rPr lang="en-ZA" i="1" dirty="0">
                <a:solidFill>
                  <a:srgbClr val="FF0000"/>
                </a:solidFill>
                <a:latin typeface="Calibri"/>
              </a:rPr>
              <a:t>support </a:t>
            </a:r>
            <a:r>
              <a:rPr lang="en-ZA" dirty="0">
                <a:solidFill>
                  <a:srgbClr val="FF0000"/>
                </a:solidFill>
                <a:latin typeface="Calibri"/>
              </a:rPr>
              <a:t>and </a:t>
            </a:r>
            <a:r>
              <a:rPr lang="en-ZA" i="1" dirty="0">
                <a:solidFill>
                  <a:srgbClr val="FF0000"/>
                </a:solidFill>
                <a:latin typeface="Calibri"/>
              </a:rPr>
              <a:t>confidence)</a:t>
            </a:r>
            <a:r>
              <a:rPr lang="en-ZA" dirty="0">
                <a:solidFill>
                  <a:srgbClr val="FF0000"/>
                </a:solidFill>
                <a:latin typeface="Calibri"/>
              </a:rPr>
              <a:t> 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b="1" dirty="0">
                <a:solidFill>
                  <a:prstClr val="black"/>
                </a:solidFill>
                <a:latin typeface="Calibri"/>
              </a:rPr>
              <a:t>The expected representation for visualizing the discovered patterns: </a:t>
            </a:r>
            <a:r>
              <a:rPr lang="en-ZA" dirty="0">
                <a:solidFill>
                  <a:prstClr val="black"/>
                </a:solidFill>
                <a:latin typeface="Calibri"/>
              </a:rPr>
              <a:t>How patterns are to be displayed,,(</a:t>
            </a:r>
            <a:r>
              <a:rPr lang="en-ZA" dirty="0">
                <a:solidFill>
                  <a:srgbClr val="FF0F21"/>
                </a:solidFill>
                <a:latin typeface="Calibri"/>
              </a:rPr>
              <a:t>tables, charts, graphs, decision trees, and cubes.)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09499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8696B-963C-45FC-AB29-E9368357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prstClr val="black"/>
                </a:solidFill>
                <a:latin typeface="Calibri"/>
              </a:rPr>
              <a:t>Primitives for specifying a data mining task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BD973-2337-4CB4-ABF4-D0C8D8C2A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2700" dirty="0">
                <a:solidFill>
                  <a:srgbClr val="FF0000"/>
                </a:solidFill>
                <a:latin typeface="xTimes-Roman"/>
              </a:rPr>
              <a:t>Task-relevant data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ZA" dirty="0">
                <a:solidFill>
                  <a:prstClr val="black"/>
                </a:solidFill>
                <a:latin typeface="xTimes-Roman"/>
              </a:rPr>
              <a:t>Database or data warehouse name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ZA" dirty="0">
                <a:solidFill>
                  <a:prstClr val="black"/>
                </a:solidFill>
                <a:latin typeface="xTimes-Roman"/>
              </a:rPr>
              <a:t>Database tables or data warehouse cubes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ZA" dirty="0">
                <a:solidFill>
                  <a:prstClr val="black"/>
                </a:solidFill>
                <a:latin typeface="xTimes-Roman"/>
              </a:rPr>
              <a:t>Conditions for data selection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ZA" dirty="0">
                <a:solidFill>
                  <a:prstClr val="black"/>
                </a:solidFill>
                <a:latin typeface="xTimes-Roman"/>
              </a:rPr>
              <a:t>Relevant attributes or dimensions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ZA" dirty="0">
                <a:solidFill>
                  <a:prstClr val="black"/>
                </a:solidFill>
                <a:latin typeface="xTimes-Roman"/>
              </a:rPr>
              <a:t>Data grouping criteria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2700" dirty="0">
                <a:solidFill>
                  <a:srgbClr val="FF0000"/>
                </a:solidFill>
                <a:latin typeface="xTimes-Roman"/>
              </a:rPr>
              <a:t>Knowledge type to be mined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ZA" dirty="0">
                <a:solidFill>
                  <a:prstClr val="black"/>
                </a:solidFill>
                <a:latin typeface="xTimes-Roman"/>
              </a:rPr>
              <a:t>Characterization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ZA" dirty="0">
                <a:solidFill>
                  <a:prstClr val="black"/>
                </a:solidFill>
                <a:latin typeface="xTimes-Roman"/>
              </a:rPr>
              <a:t>Discrimination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ZA" dirty="0">
                <a:solidFill>
                  <a:prstClr val="black"/>
                </a:solidFill>
                <a:latin typeface="xTimes-Roman"/>
              </a:rPr>
              <a:t>Association/correlation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ZA" dirty="0">
                <a:solidFill>
                  <a:prstClr val="black"/>
                </a:solidFill>
                <a:latin typeface="xTimes-Roman"/>
              </a:rPr>
              <a:t>Classification/prediction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ZA" dirty="0">
                <a:solidFill>
                  <a:prstClr val="black"/>
                </a:solidFill>
                <a:latin typeface="xTimes-Roman"/>
              </a:rPr>
              <a:t>Clustering</a:t>
            </a:r>
            <a:endParaRPr lang="en-ZA" dirty="0">
              <a:solidFill>
                <a:prstClr val="black"/>
              </a:solidFill>
              <a:latin typeface="Calibri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5009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E5472-4A72-4FA9-9A5C-7F1BB887B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prstClr val="black"/>
                </a:solidFill>
                <a:latin typeface="Minion-Regular"/>
              </a:rPr>
              <a:t>Primitives for specifying a data mining task.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4AD9A-EB07-4F7F-99EB-741039369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2700" dirty="0">
                <a:solidFill>
                  <a:srgbClr val="FF0000"/>
                </a:solidFill>
                <a:latin typeface="xTimes-Roman"/>
              </a:rPr>
              <a:t>Background knowledge 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ZA" dirty="0">
                <a:solidFill>
                  <a:prstClr val="black"/>
                </a:solidFill>
                <a:latin typeface="xTimes-Roman"/>
              </a:rPr>
              <a:t>Concept hierarchies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ZA" dirty="0">
                <a:solidFill>
                  <a:prstClr val="black"/>
                </a:solidFill>
                <a:latin typeface="xTimes-Roman"/>
              </a:rPr>
              <a:t>User beliefs about relationships in the data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2700" dirty="0">
                <a:solidFill>
                  <a:srgbClr val="FF0000"/>
                </a:solidFill>
                <a:latin typeface="xTimes-Roman"/>
              </a:rPr>
              <a:t>Pattern interestingness measures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ZA" dirty="0">
                <a:solidFill>
                  <a:prstClr val="black"/>
                </a:solidFill>
                <a:latin typeface="xTimes-Roman"/>
              </a:rPr>
              <a:t>Simplicity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ZA" dirty="0">
                <a:solidFill>
                  <a:prstClr val="black"/>
                </a:solidFill>
                <a:latin typeface="xTimes-Roman"/>
              </a:rPr>
              <a:t>Certainty (e.g., confidence)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ZA" dirty="0">
                <a:solidFill>
                  <a:prstClr val="black"/>
                </a:solidFill>
                <a:latin typeface="xTimes-Roman"/>
              </a:rPr>
              <a:t>Utility (e.g., support)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ZA" dirty="0">
                <a:solidFill>
                  <a:prstClr val="black"/>
                </a:solidFill>
                <a:latin typeface="xTimes-Roman"/>
              </a:rPr>
              <a:t>Novelty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2700" dirty="0">
                <a:solidFill>
                  <a:srgbClr val="FF0000"/>
                </a:solidFill>
                <a:latin typeface="xTimes-Roman"/>
              </a:rPr>
              <a:t>Visualization of discovered patterns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ZA" dirty="0">
                <a:solidFill>
                  <a:prstClr val="black"/>
                </a:solidFill>
                <a:latin typeface="xTimes-Roman"/>
              </a:rPr>
              <a:t>Rules, tables, reports, charts, graphs, decision trees, and cubes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ZA" dirty="0">
                <a:solidFill>
                  <a:prstClr val="black"/>
                </a:solidFill>
                <a:latin typeface="xTimes-Roman"/>
              </a:rPr>
              <a:t>Drill-down and roll-up</a:t>
            </a:r>
            <a:endParaRPr lang="en-ZA" dirty="0">
              <a:solidFill>
                <a:prstClr val="black"/>
              </a:solidFill>
              <a:latin typeface="Calibri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85349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B653A-F4FC-4EC2-9A07-95DF54AE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prstClr val="black"/>
                </a:solidFill>
                <a:latin typeface="Calibri"/>
              </a:rPr>
              <a:t>DATA MINING QUERY LANGUAGE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BA2AE-A440-4979-99B5-8DBE42CD4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Calibri"/>
              </a:rPr>
              <a:t>A </a:t>
            </a:r>
            <a:r>
              <a:rPr lang="en-ZA" sz="3200" dirty="0">
                <a:solidFill>
                  <a:srgbClr val="FF0000"/>
                </a:solidFill>
                <a:latin typeface="Calibri"/>
              </a:rPr>
              <a:t>data mining query language (DMQL) </a:t>
            </a:r>
            <a:r>
              <a:rPr lang="en-ZA" sz="3200" dirty="0">
                <a:solidFill>
                  <a:prstClr val="black"/>
                </a:solidFill>
                <a:latin typeface="Calibri"/>
              </a:rPr>
              <a:t>can be designed to incorporate the primitives, allowing users to flexibly interact with data mining system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ZA" sz="2800" dirty="0">
                <a:solidFill>
                  <a:prstClr val="black"/>
                </a:solidFill>
                <a:latin typeface="Minion-Regular"/>
              </a:rPr>
              <a:t>provides a foundation on which user-friendly graphical interfaces can be built.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ZA" sz="2800" dirty="0">
                <a:solidFill>
                  <a:prstClr val="black"/>
                </a:solidFill>
                <a:latin typeface="Minion-Regular"/>
              </a:rPr>
              <a:t>facilitates a data mining system’s communication with other information systems and its integration with the overall information processing environment.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0121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5699E85BA5754D8CF866EBBE319EB1" ma:contentTypeVersion="10" ma:contentTypeDescription="Create a new document." ma:contentTypeScope="" ma:versionID="18a44769352d7c3a640c2998ffec52b8">
  <xsd:schema xmlns:xsd="http://www.w3.org/2001/XMLSchema" xmlns:xs="http://www.w3.org/2001/XMLSchema" xmlns:p="http://schemas.microsoft.com/office/2006/metadata/properties" xmlns:ns2="0dbf5560-7f34-4578-adde-35f2b64a47a2" xmlns:ns3="00473a82-3e89-4603-8977-db5f84c2a966" targetNamespace="http://schemas.microsoft.com/office/2006/metadata/properties" ma:root="true" ma:fieldsID="0aef365316f679b0b2520dabf6842b76" ns2:_="" ns3:_="">
    <xsd:import namespace="0dbf5560-7f34-4578-adde-35f2b64a47a2"/>
    <xsd:import namespace="00473a82-3e89-4603-8977-db5f84c2a9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bf5560-7f34-4578-adde-35f2b64a47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fa02b4c3-ad89-44e0-9eed-c911eaa683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473a82-3e89-4603-8977-db5f84c2a966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5428cfbf-06a7-420e-b2db-6245dd909ea4}" ma:internalName="TaxCatchAll" ma:showField="CatchAllData" ma:web="00473a82-3e89-4603-8977-db5f84c2a9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dbf5560-7f34-4578-adde-35f2b64a47a2">
      <Terms xmlns="http://schemas.microsoft.com/office/infopath/2007/PartnerControls"/>
    </lcf76f155ced4ddcb4097134ff3c332f>
    <TaxCatchAll xmlns="00473a82-3e89-4603-8977-db5f84c2a966" xsi:nil="true"/>
  </documentManagement>
</p:properties>
</file>

<file path=customXml/itemProps1.xml><?xml version="1.0" encoding="utf-8"?>
<ds:datastoreItem xmlns:ds="http://schemas.openxmlformats.org/officeDocument/2006/customXml" ds:itemID="{F9B856EA-2EBC-452B-8D6E-BAF05716FAB1}"/>
</file>

<file path=customXml/itemProps2.xml><?xml version="1.0" encoding="utf-8"?>
<ds:datastoreItem xmlns:ds="http://schemas.openxmlformats.org/officeDocument/2006/customXml" ds:itemID="{01A7DA05-DAC8-41F5-9454-F20AF0368047}"/>
</file>

<file path=customXml/itemProps3.xml><?xml version="1.0" encoding="utf-8"?>
<ds:datastoreItem xmlns:ds="http://schemas.openxmlformats.org/officeDocument/2006/customXml" ds:itemID="{ADD89871-6566-48E2-95B2-85FDCE7D6D2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7561</TotalTime>
  <Words>828</Words>
  <Application>Microsoft Office PowerPoint</Application>
  <PresentationFormat>Widescreen</PresentationFormat>
  <Paragraphs>83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AvantGarde Bk BT</vt:lpstr>
      <vt:lpstr>Bebas Neue Bold</vt:lpstr>
      <vt:lpstr>Calibri</vt:lpstr>
      <vt:lpstr>GillSans-Bold</vt:lpstr>
      <vt:lpstr>Minion-Italic</vt:lpstr>
      <vt:lpstr>Minion-Regular</vt:lpstr>
      <vt:lpstr>Minion-Semibold</vt:lpstr>
      <vt:lpstr>Wingdings</vt:lpstr>
      <vt:lpstr>xTimes-Roman</vt:lpstr>
      <vt:lpstr>Office Theme</vt:lpstr>
      <vt:lpstr>    Business Intelligence G. Mudare </vt:lpstr>
      <vt:lpstr>PowerPoint Presentation</vt:lpstr>
      <vt:lpstr>Data Mining Systems </vt:lpstr>
      <vt:lpstr>Categorizing data mining systems</vt:lpstr>
      <vt:lpstr>Data Mining Task Primitives</vt:lpstr>
      <vt:lpstr>What is specified by Data Mining Task Primitives</vt:lpstr>
      <vt:lpstr>Primitives for specifying a data mining task</vt:lpstr>
      <vt:lpstr>Primitives for specifying a data mining task.</vt:lpstr>
      <vt:lpstr>DATA MINING QUERY LANGUAGE</vt:lpstr>
      <vt:lpstr>Why is Designing a comprehensive data mining language is challenging?</vt:lpstr>
      <vt:lpstr>Major Issues in Data Mining</vt:lpstr>
      <vt:lpstr>Major Issues in Data Mining</vt:lpstr>
      <vt:lpstr>Major Issues in Data Mining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Enrico Jacobs</dc:creator>
  <cp:lastModifiedBy>Gift T. Mudare</cp:lastModifiedBy>
  <cp:revision>192</cp:revision>
  <cp:lastPrinted>2018-10-19T08:19:46Z</cp:lastPrinted>
  <dcterms:created xsi:type="dcterms:W3CDTF">2017-04-18T07:22:51Z</dcterms:created>
  <dcterms:modified xsi:type="dcterms:W3CDTF">2020-04-07T15:03:22Z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0x010100F45699E85BA5754D8CF866EBBE319EB1</vt:lpwstr>
  </property>
</Properties>
</file>