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06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17" r:id="rId14"/>
    <p:sldId id="31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ies J. Welgemoed" initials="AJW" lastIdx="3" clrIdx="0">
    <p:extLst>
      <p:ext uri="{19B8F6BF-5375-455C-9EA6-DF929625EA0E}">
        <p15:presenceInfo xmlns:p15="http://schemas.microsoft.com/office/powerpoint/2012/main" userId="S-1-5-21-2125482180-4073097179-1452864727-17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F21"/>
    <a:srgbClr val="DD322F"/>
    <a:srgbClr val="FFD500"/>
    <a:srgbClr val="FFE9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2" autoAdjust="0"/>
    <p:restoredTop sz="68430" autoAdjust="0"/>
  </p:normalViewPr>
  <p:slideViewPr>
    <p:cSldViewPr snapToGrid="0">
      <p:cViewPr varScale="1">
        <p:scale>
          <a:sx n="50" d="100"/>
          <a:sy n="50" d="100"/>
        </p:scale>
        <p:origin x="1572" y="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D02B5-8E51-42DE-BF35-57E3223CE2FC}" type="datetimeFigureOut">
              <a:rPr lang="en-GB" smtClean="0"/>
              <a:t>08/04/2020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85D23A-1BBD-453A-A713-AA220B5C3F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205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DB8B5-237E-4C41-AC67-45ED2B6F9F05}" type="datetimeFigureOut">
              <a:rPr lang="en-GB" smtClean="0"/>
              <a:t>08/04/2020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1402F-95FE-4318-9635-A0FAD1F1B3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359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1402F-95FE-4318-9635-A0FAD1F1B3B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218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1402F-95FE-4318-9635-A0FAD1F1B3B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941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400" y="-19878"/>
            <a:ext cx="12203333" cy="68778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471" y="4263886"/>
            <a:ext cx="6728790" cy="1551733"/>
          </a:xfrm>
          <a:solidFill>
            <a:schemeClr val="bg1">
              <a:lumMod val="95000"/>
              <a:alpha val="50000"/>
            </a:schemeClr>
          </a:solidFill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472" y="5861745"/>
            <a:ext cx="6728790" cy="502823"/>
          </a:xfrm>
          <a:solidFill>
            <a:schemeClr val="bg1">
              <a:lumMod val="95000"/>
              <a:alpha val="50000"/>
            </a:schemeClr>
          </a:solidFill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6956" y="-147270"/>
            <a:ext cx="2156792" cy="1350718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Isosceles Triangle 18"/>
          <p:cNvSpPr/>
          <p:nvPr userDrawn="1"/>
        </p:nvSpPr>
        <p:spPr>
          <a:xfrm>
            <a:off x="6102626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1463867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908D717-1854-4CE3-A28E-B0A1C498CD3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879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6956" y="-147270"/>
            <a:ext cx="2156792" cy="1350718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Isosceles Triangle 10"/>
          <p:cNvSpPr/>
          <p:nvPr userDrawn="1"/>
        </p:nvSpPr>
        <p:spPr>
          <a:xfrm>
            <a:off x="6102626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11463867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908D717-1854-4CE3-A28E-B0A1C498CD3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484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058E49-5B1D-4257-9334-A3FAAE922B17}" type="datetimeFigureOut">
              <a:rPr lang="en-GB" smtClean="0"/>
              <a:t>08/04/2020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/>
          <a:lstStyle/>
          <a:p>
            <a:fld id="{5908D717-1854-4CE3-A28E-B0A1C498CD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896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058E49-5B1D-4257-9334-A3FAAE922B17}" type="datetimeFigureOut">
              <a:rPr lang="en-GB" smtClean="0"/>
              <a:t>08/04/2020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/>
          <a:lstStyle/>
          <a:p>
            <a:fld id="{5908D717-1854-4CE3-A28E-B0A1C498CD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35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/>
          <a:lstStyle/>
          <a:p>
            <a:fld id="{5908D717-1854-4CE3-A28E-B0A1C498CD3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6956" y="-147270"/>
            <a:ext cx="2156792" cy="135071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Isosceles Triangle 9"/>
          <p:cNvSpPr/>
          <p:nvPr userDrawn="1"/>
        </p:nvSpPr>
        <p:spPr>
          <a:xfrm>
            <a:off x="6102626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11463867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08D717-1854-4CE3-A28E-B0A1C498CD30}" type="slidenum">
              <a:rPr lang="en-GB" smtClean="0">
                <a:solidFill>
                  <a:schemeClr val="bg1"/>
                </a:solidFill>
              </a:rPr>
              <a:pPr/>
              <a:t>‹#›</a:t>
            </a:fld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55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>
          <a:xfrm>
            <a:off x="0" y="-1"/>
            <a:ext cx="12192000" cy="68473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  <a:alpha val="50000"/>
            </a:schemeClr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  <a:alpha val="50000"/>
            </a:schemeClr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/>
          <a:lstStyle/>
          <a:p>
            <a:fld id="{5908D717-1854-4CE3-A28E-B0A1C498CD3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6956" y="-147270"/>
            <a:ext cx="2156792" cy="135071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Isosceles Triangle 9"/>
          <p:cNvSpPr/>
          <p:nvPr userDrawn="1"/>
        </p:nvSpPr>
        <p:spPr>
          <a:xfrm>
            <a:off x="6102626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11463867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08D717-1854-4CE3-A28E-B0A1C498CD30}" type="slidenum">
              <a:rPr lang="en-GB" smtClean="0">
                <a:solidFill>
                  <a:schemeClr val="bg1"/>
                </a:solidFill>
              </a:rPr>
              <a:pPr/>
              <a:t>‹#›</a:t>
            </a:fld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068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058E49-5B1D-4257-9334-A3FAAE922B17}" type="datetimeFigureOut">
              <a:rPr lang="en-GB" smtClean="0"/>
              <a:t>08/04/2020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/>
          <a:lstStyle/>
          <a:p>
            <a:fld id="{5908D717-1854-4CE3-A28E-B0A1C498CD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8019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058E49-5B1D-4257-9334-A3FAAE922B17}" type="datetimeFigureOut">
              <a:rPr lang="en-GB" smtClean="0"/>
              <a:t>08/04/2020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/>
          <a:lstStyle/>
          <a:p>
            <a:fld id="{5908D717-1854-4CE3-A28E-B0A1C498CD30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4556" y="-149670"/>
            <a:ext cx="2156792" cy="1350718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2400" y="65508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1580000" y="62460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Isosceles Triangle 10"/>
          <p:cNvSpPr/>
          <p:nvPr userDrawn="1"/>
        </p:nvSpPr>
        <p:spPr>
          <a:xfrm>
            <a:off x="6100226" y="62460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11461467" y="62460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11670652" y="63658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08D717-1854-4CE3-A28E-B0A1C498CD30}" type="slidenum">
              <a:rPr lang="en-GB" smtClean="0">
                <a:solidFill>
                  <a:schemeClr val="bg1"/>
                </a:solidFill>
              </a:rPr>
              <a:pPr/>
              <a:t>‹#›</a:t>
            </a:fld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525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6956" y="-147270"/>
            <a:ext cx="2156792" cy="1350718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Isosceles Triangle 12"/>
          <p:cNvSpPr/>
          <p:nvPr userDrawn="1"/>
        </p:nvSpPr>
        <p:spPr>
          <a:xfrm>
            <a:off x="6102626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1463867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908D717-1854-4CE3-A28E-B0A1C498CD3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1134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6956" y="-147270"/>
            <a:ext cx="2156792" cy="1350718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/>
          <p:cNvSpPr/>
          <p:nvPr userDrawn="1"/>
        </p:nvSpPr>
        <p:spPr>
          <a:xfrm>
            <a:off x="6102626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11463867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908D717-1854-4CE3-A28E-B0A1C498CD3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7508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6956" y="-147270"/>
            <a:ext cx="2156792" cy="1350718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Isosceles Triangle 7"/>
          <p:cNvSpPr/>
          <p:nvPr userDrawn="1"/>
        </p:nvSpPr>
        <p:spPr>
          <a:xfrm>
            <a:off x="6102626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11463867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908D717-1854-4CE3-A28E-B0A1C498CD3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8738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6956" y="-147270"/>
            <a:ext cx="2156792" cy="1350718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Isosceles Triangle 10"/>
          <p:cNvSpPr/>
          <p:nvPr userDrawn="1"/>
        </p:nvSpPr>
        <p:spPr>
          <a:xfrm>
            <a:off x="6102626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11463867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908D717-1854-4CE3-A28E-B0A1C498CD3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081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036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ebas Neue Bold" panose="020B0606020202050201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antGarde Bk BT" panose="020B04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antGarde Bk BT" panose="020B04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antGarde Bk BT" panose="020B04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antGarde Bk BT" panose="020B04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antGarde Bk BT" panose="020B04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470" y="3161488"/>
            <a:ext cx="10981215" cy="2654131"/>
          </a:xfrm>
          <a:solidFill>
            <a:schemeClr val="bg1">
              <a:lumMod val="95000"/>
              <a:alpha val="78000"/>
            </a:schemeClr>
          </a:solidFill>
        </p:spPr>
        <p:txBody>
          <a:bodyPr>
            <a:normAutofit fontScale="90000"/>
          </a:bodyPr>
          <a:lstStyle/>
          <a:p>
            <a:br>
              <a:rPr lang="en-ZA" sz="5400" dirty="0"/>
            </a:br>
            <a:br>
              <a:rPr lang="en-ZA" sz="5400" dirty="0"/>
            </a:br>
            <a:br>
              <a:rPr lang="en-ZA" sz="5400" dirty="0"/>
            </a:br>
            <a:br>
              <a:rPr lang="en-ZA" sz="4800" dirty="0"/>
            </a:br>
            <a:r>
              <a:rPr lang="en-ZA" sz="4800" dirty="0"/>
              <a:t>Business Intelligence</a:t>
            </a:r>
            <a:br>
              <a:rPr lang="en-ZA" sz="5400" dirty="0"/>
            </a:br>
            <a:r>
              <a:rPr lang="en-ZA" sz="3200" dirty="0"/>
              <a:t>G. Mudare</a:t>
            </a:r>
            <a:br>
              <a:rPr lang="en-GB" sz="4000" dirty="0"/>
            </a:b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4265152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E25D2-BB83-4240-9426-BB1B43700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prstClr val="black"/>
                </a:solidFill>
                <a:latin typeface="Calibri"/>
              </a:rPr>
              <a:t>Association Rules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C650C-6CC2-470A-A921-2F9FCE6AF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ZA" sz="3000" dirty="0">
                <a:solidFill>
                  <a:prstClr val="black"/>
                </a:solidFill>
                <a:latin typeface="Calibri"/>
              </a:rPr>
              <a:t>If we think of the universe as the set of items available at the store, then each item has a Boolean variable representing the presence or absence of that item in a given basket.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ZA" sz="3000" dirty="0">
                <a:solidFill>
                  <a:prstClr val="black"/>
                </a:solidFill>
                <a:latin typeface="Calibri"/>
              </a:rPr>
              <a:t>Each basket can then be represented by a Boolean vector of values assigned to these variables.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ZA" sz="3000" dirty="0">
                <a:solidFill>
                  <a:prstClr val="black"/>
                </a:solidFill>
                <a:latin typeface="Calibri"/>
              </a:rPr>
              <a:t>The Boolean vectors can be analysed for buying patterns that reflect items that are frequently </a:t>
            </a:r>
            <a:r>
              <a:rPr lang="en-ZA" sz="3000" i="1" dirty="0">
                <a:solidFill>
                  <a:prstClr val="black"/>
                </a:solidFill>
                <a:latin typeface="Calibri"/>
              </a:rPr>
              <a:t>associated </a:t>
            </a:r>
            <a:r>
              <a:rPr lang="en-ZA" sz="3000" dirty="0">
                <a:solidFill>
                  <a:prstClr val="black"/>
                </a:solidFill>
                <a:latin typeface="Calibri"/>
              </a:rPr>
              <a:t>or purchased together 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ZA" sz="3000" dirty="0">
                <a:solidFill>
                  <a:prstClr val="black"/>
                </a:solidFill>
                <a:latin typeface="Calibri"/>
              </a:rPr>
              <a:t>These patterns can be represented in the form of association rules.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69249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56A2B-46C5-4780-B672-4535F98C5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prstClr val="black"/>
                </a:solidFill>
                <a:latin typeface="Calibri"/>
              </a:rPr>
              <a:t>Association Rules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65D85-CE9C-41D0-BFC8-5C8E40E6D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ZA" sz="3000" dirty="0">
                <a:solidFill>
                  <a:prstClr val="black"/>
                </a:solidFill>
                <a:latin typeface="Minion-Regular"/>
              </a:rPr>
              <a:t>Eg customers who purchase computers also tend to buy antivirus software at the same time is represented as: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ZA" sz="2200" b="1" i="1" dirty="0">
                <a:solidFill>
                  <a:srgbClr val="FF0000"/>
                </a:solidFill>
                <a:latin typeface="Calibri"/>
              </a:rPr>
              <a:t>Computer’’</a:t>
            </a:r>
            <a:r>
              <a:rPr lang="en-ZA" sz="2200" b="1" i="1" dirty="0">
                <a:solidFill>
                  <a:srgbClr val="FF0000"/>
                </a:solidFill>
                <a:latin typeface="Calibri"/>
                <a:sym typeface="Wingdings" pitchFamily="2" charset="2"/>
              </a:rPr>
              <a:t> </a:t>
            </a:r>
            <a:r>
              <a:rPr lang="en-ZA" sz="2200" b="1" i="1" dirty="0">
                <a:solidFill>
                  <a:srgbClr val="FF0000"/>
                </a:solidFill>
                <a:latin typeface="Calibri"/>
              </a:rPr>
              <a:t>antivirus software [support = 2%; confidence = 60%]  Or </a:t>
            </a:r>
          </a:p>
          <a:p>
            <a:pPr marL="914400" lvl="2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ZA" sz="2200" b="1" i="1" dirty="0">
                <a:solidFill>
                  <a:srgbClr val="FF0000"/>
                </a:solidFill>
                <a:latin typeface="Calibri"/>
              </a:rPr>
              <a:t> buys(X, “computer”)</a:t>
            </a:r>
            <a:r>
              <a:rPr lang="en-ZA" sz="2200" b="1" i="1" dirty="0">
                <a:solidFill>
                  <a:srgbClr val="FF0000"/>
                </a:solidFill>
                <a:latin typeface="Calibri"/>
                <a:sym typeface="Wingdings" pitchFamily="2" charset="2"/>
              </a:rPr>
              <a:t></a:t>
            </a:r>
            <a:r>
              <a:rPr lang="en-ZA" sz="2200" b="1" i="1" dirty="0">
                <a:solidFill>
                  <a:srgbClr val="FF0000"/>
                </a:solidFill>
                <a:latin typeface="Calibri"/>
              </a:rPr>
              <a:t>buys(X, “antivirus software”)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ZA" sz="3000" dirty="0">
                <a:solidFill>
                  <a:prstClr val="black"/>
                </a:solidFill>
                <a:latin typeface="Calibri"/>
              </a:rPr>
              <a:t>The </a:t>
            </a:r>
            <a:r>
              <a:rPr lang="en-ZA" sz="3000" dirty="0">
                <a:solidFill>
                  <a:srgbClr val="FF0000"/>
                </a:solidFill>
                <a:latin typeface="Calibri"/>
              </a:rPr>
              <a:t>support</a:t>
            </a:r>
            <a:r>
              <a:rPr lang="en-ZA" sz="3000" dirty="0">
                <a:solidFill>
                  <a:prstClr val="black"/>
                </a:solidFill>
                <a:latin typeface="Calibri"/>
              </a:rPr>
              <a:t> and </a:t>
            </a:r>
            <a:r>
              <a:rPr lang="en-ZA" sz="3000" dirty="0">
                <a:solidFill>
                  <a:srgbClr val="FF0000"/>
                </a:solidFill>
                <a:latin typeface="Calibri"/>
              </a:rPr>
              <a:t>confidence</a:t>
            </a:r>
            <a:r>
              <a:rPr lang="en-ZA" sz="3000" dirty="0">
                <a:solidFill>
                  <a:prstClr val="black"/>
                </a:solidFill>
                <a:latin typeface="Calibri"/>
              </a:rPr>
              <a:t> are two  </a:t>
            </a:r>
            <a:r>
              <a:rPr lang="en-ZA" sz="3000" dirty="0">
                <a:solidFill>
                  <a:srgbClr val="FF0000"/>
                </a:solidFill>
                <a:latin typeface="Calibri"/>
              </a:rPr>
              <a:t>measures of rule interestingness</a:t>
            </a:r>
            <a:r>
              <a:rPr lang="en-ZA" sz="3000" dirty="0">
                <a:solidFill>
                  <a:prstClr val="black"/>
                </a:solidFill>
                <a:latin typeface="Calibri"/>
              </a:rPr>
              <a:t>.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ZA" sz="3000" dirty="0">
                <a:solidFill>
                  <a:prstClr val="black"/>
                </a:solidFill>
                <a:latin typeface="Calibri"/>
              </a:rPr>
              <a:t>They respectively reflect the usefulness and certainty of discovered rules. 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ZA" sz="3000" dirty="0">
                <a:solidFill>
                  <a:prstClr val="black"/>
                </a:solidFill>
                <a:latin typeface="Calibri"/>
              </a:rPr>
              <a:t>A </a:t>
            </a:r>
            <a:r>
              <a:rPr lang="en-ZA" sz="3000" dirty="0">
                <a:solidFill>
                  <a:srgbClr val="FF0000"/>
                </a:solidFill>
                <a:latin typeface="Calibri"/>
              </a:rPr>
              <a:t>support of 2% </a:t>
            </a:r>
            <a:r>
              <a:rPr lang="en-ZA" sz="3000" dirty="0">
                <a:solidFill>
                  <a:prstClr val="black"/>
                </a:solidFill>
                <a:latin typeface="Calibri"/>
              </a:rPr>
              <a:t>for Association Rule means that </a:t>
            </a:r>
            <a:r>
              <a:rPr lang="en-ZA" sz="3000" dirty="0">
                <a:solidFill>
                  <a:srgbClr val="FF0000"/>
                </a:solidFill>
                <a:latin typeface="Calibri"/>
              </a:rPr>
              <a:t>2% of all the transactions under analysis </a:t>
            </a:r>
            <a:r>
              <a:rPr lang="en-ZA" sz="3000" dirty="0">
                <a:solidFill>
                  <a:prstClr val="black"/>
                </a:solidFill>
                <a:latin typeface="Calibri"/>
              </a:rPr>
              <a:t>show that </a:t>
            </a:r>
            <a:r>
              <a:rPr lang="en-ZA" sz="3000" dirty="0">
                <a:solidFill>
                  <a:srgbClr val="FF0000"/>
                </a:solidFill>
                <a:latin typeface="Calibri"/>
              </a:rPr>
              <a:t>computer and antivirus software are purchased together. 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ZA" sz="3000" dirty="0">
                <a:solidFill>
                  <a:prstClr val="black"/>
                </a:solidFill>
                <a:latin typeface="Calibri"/>
              </a:rPr>
              <a:t>A </a:t>
            </a:r>
            <a:r>
              <a:rPr lang="en-ZA" sz="3000" dirty="0">
                <a:solidFill>
                  <a:srgbClr val="FF0000"/>
                </a:solidFill>
                <a:latin typeface="Calibri"/>
              </a:rPr>
              <a:t>confidence of 60% </a:t>
            </a:r>
            <a:r>
              <a:rPr lang="en-ZA" sz="3000" dirty="0">
                <a:solidFill>
                  <a:prstClr val="black"/>
                </a:solidFill>
                <a:latin typeface="Calibri"/>
              </a:rPr>
              <a:t>means that </a:t>
            </a:r>
            <a:r>
              <a:rPr lang="en-ZA" sz="3000" dirty="0">
                <a:solidFill>
                  <a:srgbClr val="FF0000"/>
                </a:solidFill>
                <a:latin typeface="Calibri"/>
              </a:rPr>
              <a:t>60% of the customers who purchased a computer also bought the software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98418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223BF-2032-4E01-8934-3C2345E3F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prstClr val="black"/>
                </a:solidFill>
                <a:latin typeface="Calibri"/>
              </a:rPr>
              <a:t>Association Rules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ABF3E-A3AD-4D5E-BCC1-16D49934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algn="just">
              <a:lnSpc>
                <a:spcPct val="100000"/>
              </a:lnSpc>
              <a:spcBef>
                <a:spcPct val="20000"/>
              </a:spcBef>
            </a:pPr>
            <a:r>
              <a:rPr lang="en-ZA" sz="3200" dirty="0">
                <a:solidFill>
                  <a:srgbClr val="FF0000"/>
                </a:solidFill>
                <a:latin typeface="Calibri"/>
              </a:rPr>
              <a:t>Association</a:t>
            </a:r>
            <a:r>
              <a:rPr lang="en-ZA" sz="3200" dirty="0">
                <a:solidFill>
                  <a:prstClr val="black"/>
                </a:solidFill>
                <a:latin typeface="Calibri"/>
              </a:rPr>
              <a:t> rules are considered </a:t>
            </a:r>
            <a:r>
              <a:rPr lang="en-ZA" sz="3200" dirty="0">
                <a:solidFill>
                  <a:srgbClr val="FF0000"/>
                </a:solidFill>
                <a:latin typeface="Calibri"/>
              </a:rPr>
              <a:t>interesting</a:t>
            </a:r>
            <a:r>
              <a:rPr lang="en-ZA" sz="3200" dirty="0">
                <a:solidFill>
                  <a:prstClr val="black"/>
                </a:solidFill>
                <a:latin typeface="Calibri"/>
              </a:rPr>
              <a:t> if they </a:t>
            </a:r>
            <a:r>
              <a:rPr lang="en-ZA" sz="3200" dirty="0">
                <a:solidFill>
                  <a:srgbClr val="FF0000"/>
                </a:solidFill>
                <a:latin typeface="Calibri"/>
              </a:rPr>
              <a:t>satisfy both a minimum support </a:t>
            </a:r>
            <a:r>
              <a:rPr lang="en-ZA" sz="3200" dirty="0">
                <a:solidFill>
                  <a:prstClr val="black"/>
                </a:solidFill>
                <a:latin typeface="Calibri"/>
              </a:rPr>
              <a:t> threshold and a </a:t>
            </a:r>
            <a:r>
              <a:rPr lang="en-ZA" sz="3200" dirty="0">
                <a:solidFill>
                  <a:srgbClr val="FF0000"/>
                </a:solidFill>
                <a:latin typeface="Calibri"/>
              </a:rPr>
              <a:t>minimum confidence </a:t>
            </a:r>
            <a:r>
              <a:rPr lang="en-ZA" sz="3200" dirty="0">
                <a:solidFill>
                  <a:prstClr val="black"/>
                </a:solidFill>
                <a:latin typeface="Calibri"/>
              </a:rPr>
              <a:t>threshold. </a:t>
            </a:r>
          </a:p>
          <a:p>
            <a:pPr marL="342900" lvl="0" indent="-342900" algn="just">
              <a:lnSpc>
                <a:spcPct val="100000"/>
              </a:lnSpc>
              <a:spcBef>
                <a:spcPct val="20000"/>
              </a:spcBef>
            </a:pPr>
            <a:r>
              <a:rPr lang="en-ZA" sz="3200" dirty="0">
                <a:solidFill>
                  <a:prstClr val="black"/>
                </a:solidFill>
                <a:latin typeface="Calibri"/>
              </a:rPr>
              <a:t>Such thresholds can be set by users or domain experts. </a:t>
            </a:r>
          </a:p>
          <a:p>
            <a:pPr marL="342900" lvl="0" indent="-342900" algn="just">
              <a:lnSpc>
                <a:spcPct val="100000"/>
              </a:lnSpc>
              <a:spcBef>
                <a:spcPct val="20000"/>
              </a:spcBef>
            </a:pPr>
            <a:r>
              <a:rPr lang="en-ZA" sz="3200" dirty="0">
                <a:solidFill>
                  <a:prstClr val="black"/>
                </a:solidFill>
                <a:latin typeface="Calibri"/>
              </a:rPr>
              <a:t>Additional analysis can be performed to uncover interesting statistical correlations between associated items. </a:t>
            </a:r>
          </a:p>
          <a:p>
            <a:pPr marL="342900" lvl="0" indent="-342900" algn="just">
              <a:lnSpc>
                <a:spcPct val="100000"/>
              </a:lnSpc>
              <a:spcBef>
                <a:spcPct val="20000"/>
              </a:spcBef>
            </a:pPr>
            <a:r>
              <a:rPr lang="en-ZA" sz="3200" dirty="0">
                <a:solidFill>
                  <a:prstClr val="black"/>
                </a:solidFill>
                <a:latin typeface="Calibri"/>
              </a:rPr>
              <a:t>Thus the problem of mining association rules can be reduced to that of mining frequent item sets.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47008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A702E-0794-456E-93B2-FF8DFC559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prstClr val="black"/>
                </a:solidFill>
                <a:latin typeface="Calibri"/>
              </a:rPr>
              <a:t>Association rule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A87B4-D735-4B6B-ACD4-8D8A03A12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ZA" sz="3200" dirty="0">
                <a:solidFill>
                  <a:prstClr val="black"/>
                </a:solidFill>
                <a:latin typeface="Calibri"/>
              </a:rPr>
              <a:t>In general, association rule mining can be viewed as a two-step process:</a:t>
            </a:r>
          </a:p>
          <a:p>
            <a:pPr marL="914400" lvl="1" indent="-514350">
              <a:lnSpc>
                <a:spcPct val="10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ZA" sz="2800" b="1" dirty="0">
                <a:solidFill>
                  <a:prstClr val="black"/>
                </a:solidFill>
                <a:latin typeface="Calibri"/>
              </a:rPr>
              <a:t>Find all frequent </a:t>
            </a:r>
            <a:r>
              <a:rPr lang="en-ZA" sz="2800" b="1" dirty="0" err="1">
                <a:solidFill>
                  <a:prstClr val="black"/>
                </a:solidFill>
                <a:latin typeface="Calibri"/>
              </a:rPr>
              <a:t>itemsets</a:t>
            </a:r>
            <a:r>
              <a:rPr lang="en-ZA" sz="2800" b="1" dirty="0">
                <a:solidFill>
                  <a:prstClr val="black"/>
                </a:solidFill>
                <a:latin typeface="Calibri"/>
              </a:rPr>
              <a:t>: </a:t>
            </a:r>
            <a:r>
              <a:rPr lang="en-ZA" sz="2800" dirty="0">
                <a:solidFill>
                  <a:prstClr val="black"/>
                </a:solidFill>
                <a:latin typeface="Calibri"/>
              </a:rPr>
              <a:t>By definition, each of these </a:t>
            </a:r>
            <a:r>
              <a:rPr lang="en-ZA" sz="2800" dirty="0" err="1">
                <a:solidFill>
                  <a:prstClr val="black"/>
                </a:solidFill>
                <a:latin typeface="Calibri"/>
              </a:rPr>
              <a:t>itemsets</a:t>
            </a:r>
            <a:r>
              <a:rPr lang="en-ZA" sz="2800" dirty="0">
                <a:solidFill>
                  <a:prstClr val="black"/>
                </a:solidFill>
                <a:latin typeface="Calibri"/>
              </a:rPr>
              <a:t> will occur at least as frequently as a predetermined minimum support count, min sup.</a:t>
            </a:r>
          </a:p>
          <a:p>
            <a:pPr marL="914400" lvl="1" indent="-514350">
              <a:lnSpc>
                <a:spcPct val="10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ZA" sz="2800" b="1" dirty="0">
                <a:solidFill>
                  <a:prstClr val="black"/>
                </a:solidFill>
                <a:latin typeface="Calibri"/>
              </a:rPr>
              <a:t>Generate strong association rules from the frequent </a:t>
            </a:r>
            <a:r>
              <a:rPr lang="en-ZA" sz="2800" b="1" dirty="0" err="1">
                <a:solidFill>
                  <a:prstClr val="black"/>
                </a:solidFill>
                <a:latin typeface="Calibri"/>
              </a:rPr>
              <a:t>itemsets</a:t>
            </a:r>
            <a:r>
              <a:rPr lang="en-ZA" sz="2800" b="1" dirty="0">
                <a:solidFill>
                  <a:prstClr val="black"/>
                </a:solidFill>
                <a:latin typeface="Calibri"/>
              </a:rPr>
              <a:t>:  </a:t>
            </a:r>
            <a:r>
              <a:rPr lang="en-ZA" sz="2800" dirty="0">
                <a:solidFill>
                  <a:prstClr val="black"/>
                </a:solidFill>
                <a:latin typeface="Calibri"/>
              </a:rPr>
              <a:t>By definition, these rules must satisfy minimum support and minimum confidence.</a:t>
            </a:r>
          </a:p>
          <a:p>
            <a:pPr marL="400050" lvl="1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ZA" sz="2800" dirty="0">
                <a:solidFill>
                  <a:prstClr val="black"/>
                </a:solidFill>
                <a:latin typeface="Calibri"/>
              </a:rPr>
              <a:t>Additional interestingness measures can be applied for the discovery of correlation relationships between associated items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91090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B8827-F547-4F9D-9542-AE2076C5E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prstClr val="black"/>
                </a:solidFill>
                <a:latin typeface="Calibri"/>
              </a:rPr>
              <a:t>Challenges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45C11-8577-475B-AAF8-191BA29FC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ZA" sz="3200" dirty="0">
                <a:solidFill>
                  <a:prstClr val="black"/>
                </a:solidFill>
                <a:latin typeface="Calibri"/>
              </a:rPr>
              <a:t>A </a:t>
            </a:r>
            <a:r>
              <a:rPr lang="en-ZA" sz="3200" dirty="0">
                <a:solidFill>
                  <a:srgbClr val="FF0000"/>
                </a:solidFill>
                <a:latin typeface="Calibri"/>
              </a:rPr>
              <a:t>major challenge</a:t>
            </a:r>
            <a:r>
              <a:rPr lang="en-ZA" sz="3200" dirty="0">
                <a:solidFill>
                  <a:prstClr val="black"/>
                </a:solidFill>
                <a:latin typeface="Calibri"/>
              </a:rPr>
              <a:t> in mining frequent </a:t>
            </a:r>
            <a:r>
              <a:rPr lang="en-ZA" sz="3200" dirty="0" err="1">
                <a:solidFill>
                  <a:prstClr val="black"/>
                </a:solidFill>
                <a:latin typeface="Calibri"/>
              </a:rPr>
              <a:t>itemsets</a:t>
            </a:r>
            <a:r>
              <a:rPr lang="en-ZA" sz="3200" dirty="0">
                <a:solidFill>
                  <a:prstClr val="black"/>
                </a:solidFill>
                <a:latin typeface="Calibri"/>
              </a:rPr>
              <a:t> from a large data set is the fact that such </a:t>
            </a:r>
            <a:r>
              <a:rPr lang="en-ZA" sz="3200" dirty="0">
                <a:solidFill>
                  <a:srgbClr val="FF0000"/>
                </a:solidFill>
                <a:latin typeface="Calibri"/>
              </a:rPr>
              <a:t>mining often generates a huge number of </a:t>
            </a:r>
            <a:r>
              <a:rPr lang="en-ZA" sz="3200" dirty="0" err="1">
                <a:solidFill>
                  <a:srgbClr val="FF0000"/>
                </a:solidFill>
                <a:latin typeface="Calibri"/>
              </a:rPr>
              <a:t>itemsets</a:t>
            </a:r>
            <a:r>
              <a:rPr lang="en-ZA" sz="3200" dirty="0">
                <a:solidFill>
                  <a:srgbClr val="FF0000"/>
                </a:solidFill>
                <a:latin typeface="Calibri"/>
              </a:rPr>
              <a:t> satisfying the minimum support</a:t>
            </a:r>
            <a:r>
              <a:rPr lang="en-ZA" sz="3200" dirty="0">
                <a:solidFill>
                  <a:prstClr val="black"/>
                </a:solidFill>
                <a:latin typeface="Calibri"/>
              </a:rPr>
              <a:t> (min sup) threshold, especially when min sup is set low.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ZA" sz="3200" dirty="0">
                <a:solidFill>
                  <a:prstClr val="black"/>
                </a:solidFill>
                <a:latin typeface="Calibri"/>
              </a:rPr>
              <a:t>If a rule references two or more dimensions, such as the dimensions age, income, and buys, then it is a multidimensional association rule.</a:t>
            </a:r>
          </a:p>
          <a:p>
            <a:endParaRPr lang="en-Z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5FF34E-9207-4E36-82F5-44BCD36B5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5643077"/>
            <a:ext cx="10344472" cy="39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8812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B0216-4F6C-4E5F-B7F9-358D8C7BD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2359025"/>
            <a:ext cx="10515600" cy="162242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ZA" sz="6000" b="1" dirty="0">
                <a:solidFill>
                  <a:srgbClr val="000000"/>
                </a:solidFill>
                <a:latin typeface="Cambria" panose="02040503050406030204" pitchFamily="18" charset="0"/>
                <a:ea typeface="+mj-ea"/>
                <a:cs typeface="+mj-cs"/>
              </a:rPr>
              <a:t>Mining Frequent </a:t>
            </a:r>
            <a:r>
              <a:rPr lang="en-ZA" sz="6000" b="1" dirty="0" err="1">
                <a:solidFill>
                  <a:srgbClr val="000000"/>
                </a:solidFill>
                <a:latin typeface="Cambria" panose="02040503050406030204" pitchFamily="18" charset="0"/>
                <a:ea typeface="+mj-ea"/>
                <a:cs typeface="+mj-cs"/>
              </a:rPr>
              <a:t>Patterns,Associations</a:t>
            </a:r>
            <a:r>
              <a:rPr lang="en-ZA" sz="6000" b="1" dirty="0">
                <a:solidFill>
                  <a:srgbClr val="000000"/>
                </a:solidFill>
                <a:latin typeface="Cambria" panose="02040503050406030204" pitchFamily="18" charset="0"/>
                <a:ea typeface="+mj-ea"/>
                <a:cs typeface="+mj-cs"/>
              </a:rPr>
              <a:t> </a:t>
            </a:r>
            <a:endParaRPr lang="en-ZA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185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C4884-0115-4175-BC8A-274901F34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prstClr val="black"/>
                </a:solidFill>
                <a:latin typeface="Calibri"/>
              </a:rPr>
              <a:t>Model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79588-C41A-4588-B09E-93299232A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ZA" sz="3000" dirty="0">
                <a:solidFill>
                  <a:prstClr val="black"/>
                </a:solidFill>
                <a:latin typeface="Calibri"/>
              </a:rPr>
              <a:t>A model is a high-level, global description of a data set and takes a large sample perspective. It may be :</a:t>
            </a:r>
          </a:p>
          <a:p>
            <a:pPr marL="457200" lvl="1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ZA" sz="2600" dirty="0">
                <a:solidFill>
                  <a:prstClr val="black"/>
                </a:solidFill>
                <a:latin typeface="Calibri"/>
              </a:rPr>
              <a:t>1. </a:t>
            </a:r>
            <a:r>
              <a:rPr lang="en-ZA" sz="2600" b="1" dirty="0">
                <a:solidFill>
                  <a:prstClr val="black"/>
                </a:solidFill>
                <a:latin typeface="Calibri"/>
              </a:rPr>
              <a:t>descriptive—</a:t>
            </a:r>
            <a:r>
              <a:rPr lang="en-ZA" sz="2600" dirty="0">
                <a:solidFill>
                  <a:prstClr val="black"/>
                </a:solidFill>
                <a:latin typeface="Calibri"/>
              </a:rPr>
              <a:t>summarizing the data in a convenient and concise way</a:t>
            </a:r>
          </a:p>
          <a:p>
            <a:pPr marL="457200" lvl="1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ZA" sz="2600" dirty="0">
                <a:solidFill>
                  <a:prstClr val="black"/>
                </a:solidFill>
                <a:latin typeface="Calibri"/>
              </a:rPr>
              <a:t>—or</a:t>
            </a:r>
          </a:p>
          <a:p>
            <a:pPr marL="971550" lvl="1" indent="-514350">
              <a:lnSpc>
                <a:spcPct val="100000"/>
              </a:lnSpc>
              <a:spcBef>
                <a:spcPct val="20000"/>
              </a:spcBef>
              <a:buFont typeface="Arial" pitchFamily="34" charset="0"/>
              <a:buAutoNum type="arabicPeriod" startAt="2"/>
            </a:pPr>
            <a:r>
              <a:rPr lang="en-ZA" sz="2600" b="1" dirty="0">
                <a:solidFill>
                  <a:prstClr val="black"/>
                </a:solidFill>
                <a:latin typeface="Calibri"/>
              </a:rPr>
              <a:t>inferential (predictive) </a:t>
            </a:r>
            <a:r>
              <a:rPr lang="en-ZA" sz="2600" dirty="0">
                <a:solidFill>
                  <a:prstClr val="black"/>
                </a:solidFill>
                <a:latin typeface="Calibri"/>
              </a:rPr>
              <a:t>- allowing one to make some statement about the population from which the data were drawn or about likely future data values.</a:t>
            </a:r>
          </a:p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ZA" sz="3000" b="1" dirty="0">
                <a:solidFill>
                  <a:prstClr val="black"/>
                </a:solidFill>
                <a:latin typeface="Calibri"/>
              </a:rPr>
              <a:t>In contrast, a pattern </a:t>
            </a:r>
            <a:r>
              <a:rPr lang="en-ZA" sz="3000" dirty="0">
                <a:solidFill>
                  <a:prstClr val="black"/>
                </a:solidFill>
                <a:latin typeface="Calibri"/>
              </a:rPr>
              <a:t>is a local feature of the data, perhaps holding for only a few records or a few variables (or both).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42369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341E1-EDBF-4CA7-A577-5CBAA2FA6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prstClr val="black"/>
                </a:solidFill>
                <a:latin typeface="Calibri"/>
              </a:rPr>
              <a:t>Data Mining Models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01D38-6B5B-4FD1-8639-6107079D6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564A58D-5BB4-4A89-9533-1122C3205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399" y="1690688"/>
            <a:ext cx="4981575" cy="435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4615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3D735-80AF-4640-AC87-FB7A54456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dirty="0">
                <a:solidFill>
                  <a:prstClr val="black"/>
                </a:solidFill>
                <a:latin typeface="Calibri"/>
              </a:rPr>
              <a:t>Models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B7FC9-E3F9-445D-8C3C-9C53BFF1D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ZA" sz="3200" dirty="0">
                <a:solidFill>
                  <a:prstClr val="black"/>
                </a:solidFill>
                <a:latin typeface="Calibri"/>
              </a:rPr>
              <a:t>ASSOCIATION 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ZA" sz="3200" dirty="0">
                <a:solidFill>
                  <a:prstClr val="black"/>
                </a:solidFill>
                <a:latin typeface="Calibri"/>
              </a:rPr>
              <a:t>ATTRIBUTE_IMPORTANCE 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ZA" sz="3200" dirty="0">
                <a:solidFill>
                  <a:prstClr val="black"/>
                </a:solidFill>
                <a:latin typeface="Calibri"/>
              </a:rPr>
              <a:t>CLASSIFICATION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ZA" sz="3200" dirty="0">
                <a:solidFill>
                  <a:prstClr val="black"/>
                </a:solidFill>
                <a:latin typeface="Calibri"/>
              </a:rPr>
              <a:t>CLUSTERING 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ZA" sz="3200" dirty="0">
                <a:solidFill>
                  <a:prstClr val="black"/>
                </a:solidFill>
                <a:latin typeface="Calibri"/>
              </a:rPr>
              <a:t>FEATURE_EXTRACTION 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ZA" sz="3200" dirty="0">
                <a:solidFill>
                  <a:prstClr val="black"/>
                </a:solidFill>
                <a:latin typeface="Calibri"/>
              </a:rPr>
              <a:t>REGRESSION 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51735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09B6B-EB7B-4CCA-AC7E-03560340E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prstClr val="black"/>
                </a:solidFill>
                <a:latin typeface="Calibri"/>
              </a:rPr>
              <a:t>ASSOCIATION and Algorithms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AA8B6-5407-4BC0-927C-577D78B5E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ZA" sz="2700" dirty="0">
                <a:solidFill>
                  <a:prstClr val="black"/>
                </a:solidFill>
                <a:latin typeface="Calibri"/>
              </a:rPr>
              <a:t>Association is a descriptive mining function. 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ZA" sz="2700" dirty="0">
                <a:solidFill>
                  <a:prstClr val="black"/>
                </a:solidFill>
                <a:latin typeface="Calibri"/>
              </a:rPr>
              <a:t>An association model identifies relationships and the probability of their occurrence within a data set.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ZA" sz="2700" dirty="0">
                <a:solidFill>
                  <a:prstClr val="black"/>
                </a:solidFill>
                <a:latin typeface="Calibri"/>
              </a:rPr>
              <a:t>Association models use the </a:t>
            </a:r>
            <a:r>
              <a:rPr lang="en-ZA" sz="2700" dirty="0" err="1">
                <a:solidFill>
                  <a:prstClr val="black"/>
                </a:solidFill>
                <a:latin typeface="Calibri"/>
              </a:rPr>
              <a:t>Apriori</a:t>
            </a:r>
            <a:r>
              <a:rPr lang="en-ZA" sz="2700" dirty="0">
                <a:solidFill>
                  <a:prstClr val="black"/>
                </a:solidFill>
                <a:latin typeface="Calibri"/>
              </a:rPr>
              <a:t> algorithm.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ZA" sz="2700" dirty="0">
                <a:solidFill>
                  <a:prstClr val="black"/>
                </a:solidFill>
                <a:latin typeface="Calibri"/>
              </a:rPr>
              <a:t>The Association model is often associated with "market basket analysis", which is used to discover relationships or correlations in a set of items. 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ZA" sz="2700" dirty="0">
                <a:solidFill>
                  <a:prstClr val="black"/>
                </a:solidFill>
                <a:latin typeface="Calibri"/>
              </a:rPr>
              <a:t>It is widely used in data analysis for direct marketing, </a:t>
            </a:r>
            <a:r>
              <a:rPr lang="en-ZA" sz="2700" dirty="0" err="1">
                <a:solidFill>
                  <a:prstClr val="black"/>
                </a:solidFill>
                <a:latin typeface="Calibri"/>
              </a:rPr>
              <a:t>catalog</a:t>
            </a:r>
            <a:r>
              <a:rPr lang="en-ZA" sz="2700" dirty="0">
                <a:solidFill>
                  <a:prstClr val="black"/>
                </a:solidFill>
                <a:latin typeface="Calibri"/>
              </a:rPr>
              <a:t> design, and other business decision-making processes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ZA" sz="2700" dirty="0">
                <a:solidFill>
                  <a:srgbClr val="FF0000"/>
                </a:solidFill>
                <a:latin typeface="Calibri"/>
              </a:rPr>
              <a:t>for example, "70% of the people who buy spaghetti, wine, and sauce also buy garlic bread."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01849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CC26F-6E3B-4932-9F04-3AB42E2AB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prstClr val="black"/>
                </a:solidFill>
                <a:latin typeface="Calibri"/>
              </a:rPr>
              <a:t>Association models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45D8A-A497-499A-B258-1AE091653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ZA" sz="3200" dirty="0">
                <a:solidFill>
                  <a:prstClr val="black"/>
                </a:solidFill>
                <a:latin typeface="Calibri"/>
              </a:rPr>
              <a:t>Association models capture the co-occurrence of items or events in large volumes of customer transaction data. 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ZA" sz="3200" dirty="0">
                <a:solidFill>
                  <a:prstClr val="black"/>
                </a:solidFill>
                <a:latin typeface="Calibri"/>
              </a:rPr>
              <a:t>Because of progress in bar-code technology, it is now possible for retail organizations to collect and store massive amounts of sales data.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855535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D0C89-370F-4AE8-A93F-82E9AA49F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prstClr val="black"/>
                </a:solidFill>
                <a:latin typeface="Calibri"/>
              </a:rPr>
              <a:t>Frequent patterns 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23419-5502-4855-B359-E62A670D3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42900" lvl="0" indent="-342900" algn="just">
              <a:lnSpc>
                <a:spcPct val="100000"/>
              </a:lnSpc>
              <a:spcBef>
                <a:spcPct val="20000"/>
              </a:spcBef>
            </a:pPr>
            <a:r>
              <a:rPr lang="en-ZA" sz="3000" b="1" dirty="0">
                <a:solidFill>
                  <a:prstClr val="black"/>
                </a:solidFill>
                <a:latin typeface="Calibri"/>
              </a:rPr>
              <a:t>Frequent patterns </a:t>
            </a:r>
            <a:r>
              <a:rPr lang="en-ZA" sz="3000" dirty="0">
                <a:solidFill>
                  <a:prstClr val="black"/>
                </a:solidFill>
                <a:latin typeface="Calibri"/>
              </a:rPr>
              <a:t>are patterns that appear in a data set frequently. </a:t>
            </a:r>
          </a:p>
          <a:p>
            <a:pPr marL="742950" lvl="1" indent="-285750" algn="just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ZA" sz="2600" dirty="0">
                <a:solidFill>
                  <a:srgbClr val="FF0000"/>
                </a:solidFill>
                <a:latin typeface="Calibri"/>
              </a:rPr>
              <a:t>For example, a set of items, such as milk and bread, that appear frequently together in a transaction data set is a frequent itemset.</a:t>
            </a:r>
          </a:p>
          <a:p>
            <a:pPr marL="342900" lvl="0" indent="-342900" algn="just">
              <a:lnSpc>
                <a:spcPct val="100000"/>
              </a:lnSpc>
              <a:spcBef>
                <a:spcPct val="20000"/>
              </a:spcBef>
            </a:pPr>
            <a:r>
              <a:rPr lang="en-ZA" sz="3000" dirty="0">
                <a:solidFill>
                  <a:prstClr val="black"/>
                </a:solidFill>
                <a:latin typeface="Calibri"/>
              </a:rPr>
              <a:t>A </a:t>
            </a:r>
            <a:r>
              <a:rPr lang="en-ZA" sz="3000" b="1" dirty="0">
                <a:solidFill>
                  <a:prstClr val="black"/>
                </a:solidFill>
                <a:latin typeface="Calibri"/>
              </a:rPr>
              <a:t>subsequence, </a:t>
            </a:r>
            <a:r>
              <a:rPr lang="en-ZA" sz="3000" dirty="0">
                <a:solidFill>
                  <a:prstClr val="black"/>
                </a:solidFill>
                <a:latin typeface="Calibri"/>
              </a:rPr>
              <a:t>such as buying first a PC, then a digital camera, and then a memory card, if it occurs frequently in a shopping history database, is a </a:t>
            </a:r>
            <a:r>
              <a:rPr lang="en-ZA" sz="3000" b="1" dirty="0">
                <a:solidFill>
                  <a:prstClr val="black"/>
                </a:solidFill>
                <a:latin typeface="Calibri"/>
              </a:rPr>
              <a:t>(</a:t>
            </a:r>
            <a:r>
              <a:rPr lang="en-ZA" sz="3000" b="1" i="1" dirty="0">
                <a:solidFill>
                  <a:prstClr val="black"/>
                </a:solidFill>
                <a:latin typeface="Calibri"/>
              </a:rPr>
              <a:t>frequent</a:t>
            </a:r>
            <a:r>
              <a:rPr lang="en-ZA" sz="3000" b="1" dirty="0">
                <a:solidFill>
                  <a:prstClr val="black"/>
                </a:solidFill>
                <a:latin typeface="Calibri"/>
              </a:rPr>
              <a:t>) </a:t>
            </a:r>
            <a:r>
              <a:rPr lang="en-ZA" sz="3000" b="1" i="1" dirty="0">
                <a:solidFill>
                  <a:prstClr val="black"/>
                </a:solidFill>
                <a:latin typeface="Calibri"/>
              </a:rPr>
              <a:t>sequential pattern</a:t>
            </a:r>
            <a:r>
              <a:rPr lang="en-ZA" sz="3000" b="1" dirty="0">
                <a:solidFill>
                  <a:prstClr val="black"/>
                </a:solidFill>
                <a:latin typeface="Calibri"/>
              </a:rPr>
              <a:t>. </a:t>
            </a:r>
          </a:p>
          <a:p>
            <a:pPr marL="342900" lvl="0" indent="-342900" algn="just">
              <a:lnSpc>
                <a:spcPct val="100000"/>
              </a:lnSpc>
              <a:spcBef>
                <a:spcPct val="20000"/>
              </a:spcBef>
            </a:pPr>
            <a:r>
              <a:rPr lang="en-ZA" sz="3000" dirty="0">
                <a:solidFill>
                  <a:prstClr val="black"/>
                </a:solidFill>
                <a:latin typeface="Calibri"/>
              </a:rPr>
              <a:t>Finding such frequent patterns plays an essential role in mining associations, correlations, and many other  interesting relationships among data.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6401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C30E0-AA41-4E2A-842F-7EC9A9E3A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prstClr val="black"/>
                </a:solidFill>
                <a:latin typeface="Calibri"/>
              </a:rPr>
              <a:t>Frequent pattern Mining 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F49E3-9984-4036-8C56-E89A19776B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ZA" sz="3200" dirty="0">
                <a:solidFill>
                  <a:srgbClr val="FF0000"/>
                </a:solidFill>
                <a:latin typeface="Calibri"/>
              </a:rPr>
              <a:t>Market basket analysis </a:t>
            </a:r>
            <a:r>
              <a:rPr lang="en-ZA" sz="3200" dirty="0">
                <a:solidFill>
                  <a:prstClr val="black"/>
                </a:solidFill>
                <a:latin typeface="Calibri"/>
              </a:rPr>
              <a:t>is the earliest form of frequent pattern mining for association rules.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ZA" sz="3200" dirty="0">
                <a:solidFill>
                  <a:prstClr val="black"/>
                </a:solidFill>
                <a:latin typeface="Calibri"/>
              </a:rPr>
              <a:t>Frequent itemset mining leads to the discovery of associations and correlations among items in large transactional or relational data sets.</a:t>
            </a:r>
          </a:p>
          <a:p>
            <a:pPr marL="342900" lvl="0" indent="-342900" algn="just">
              <a:lnSpc>
                <a:spcPct val="100000"/>
              </a:lnSpc>
              <a:spcBef>
                <a:spcPct val="20000"/>
              </a:spcBef>
            </a:pPr>
            <a:r>
              <a:rPr lang="en-ZA" sz="3200" dirty="0">
                <a:solidFill>
                  <a:prstClr val="black"/>
                </a:solidFill>
                <a:latin typeface="Calibri"/>
              </a:rPr>
              <a:t>Market basket Analysis </a:t>
            </a:r>
            <a:r>
              <a:rPr lang="en-ZA" sz="3200" dirty="0" err="1">
                <a:solidFill>
                  <a:prstClr val="black"/>
                </a:solidFill>
                <a:latin typeface="Calibri"/>
              </a:rPr>
              <a:t>analyzes</a:t>
            </a:r>
            <a:r>
              <a:rPr lang="en-ZA" sz="3200" dirty="0">
                <a:solidFill>
                  <a:prstClr val="black"/>
                </a:solidFill>
                <a:latin typeface="Calibri"/>
              </a:rPr>
              <a:t> customer buying habits by finding associations between the  different items that customers place in their “shopping baskets”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18136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5699E85BA5754D8CF866EBBE319EB1" ma:contentTypeVersion="10" ma:contentTypeDescription="Create a new document." ma:contentTypeScope="" ma:versionID="18a44769352d7c3a640c2998ffec52b8">
  <xsd:schema xmlns:xsd="http://www.w3.org/2001/XMLSchema" xmlns:xs="http://www.w3.org/2001/XMLSchema" xmlns:p="http://schemas.microsoft.com/office/2006/metadata/properties" xmlns:ns2="0dbf5560-7f34-4578-adde-35f2b64a47a2" xmlns:ns3="00473a82-3e89-4603-8977-db5f84c2a966" targetNamespace="http://schemas.microsoft.com/office/2006/metadata/properties" ma:root="true" ma:fieldsID="0aef365316f679b0b2520dabf6842b76" ns2:_="" ns3:_="">
    <xsd:import namespace="0dbf5560-7f34-4578-adde-35f2b64a47a2"/>
    <xsd:import namespace="00473a82-3e89-4603-8977-db5f84c2a9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bf5560-7f34-4578-adde-35f2b64a47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fa02b4c3-ad89-44e0-9eed-c911eaa683c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473a82-3e89-4603-8977-db5f84c2a966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5428cfbf-06a7-420e-b2db-6245dd909ea4}" ma:internalName="TaxCatchAll" ma:showField="CatchAllData" ma:web="00473a82-3e89-4603-8977-db5f84c2a96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dbf5560-7f34-4578-adde-35f2b64a47a2">
      <Terms xmlns="http://schemas.microsoft.com/office/infopath/2007/PartnerControls"/>
    </lcf76f155ced4ddcb4097134ff3c332f>
    <TaxCatchAll xmlns="00473a82-3e89-4603-8977-db5f84c2a966" xsi:nil="true"/>
  </documentManagement>
</p:properties>
</file>

<file path=customXml/itemProps1.xml><?xml version="1.0" encoding="utf-8"?>
<ds:datastoreItem xmlns:ds="http://schemas.openxmlformats.org/officeDocument/2006/customXml" ds:itemID="{5F2FD586-832D-437D-841A-A71151E91F85}"/>
</file>

<file path=customXml/itemProps2.xml><?xml version="1.0" encoding="utf-8"?>
<ds:datastoreItem xmlns:ds="http://schemas.openxmlformats.org/officeDocument/2006/customXml" ds:itemID="{2C8427FE-BDB2-47E2-B1EC-A080C9B6DDEA}"/>
</file>

<file path=customXml/itemProps3.xml><?xml version="1.0" encoding="utf-8"?>
<ds:datastoreItem xmlns:ds="http://schemas.openxmlformats.org/officeDocument/2006/customXml" ds:itemID="{6EB30DDA-0A43-4352-996B-6ABBC681D92F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7455</TotalTime>
  <Words>860</Words>
  <Application>Microsoft Office PowerPoint</Application>
  <PresentationFormat>Widescreen</PresentationFormat>
  <Paragraphs>63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AvantGarde Bk BT</vt:lpstr>
      <vt:lpstr>Bebas Neue Bold</vt:lpstr>
      <vt:lpstr>Calibri</vt:lpstr>
      <vt:lpstr>Cambria</vt:lpstr>
      <vt:lpstr>Minion-Regular</vt:lpstr>
      <vt:lpstr>Wingdings</vt:lpstr>
      <vt:lpstr>Office Theme</vt:lpstr>
      <vt:lpstr>    Business Intelligence G. Mudare </vt:lpstr>
      <vt:lpstr>PowerPoint Presentation</vt:lpstr>
      <vt:lpstr>Model</vt:lpstr>
      <vt:lpstr>Data Mining Models</vt:lpstr>
      <vt:lpstr>Models</vt:lpstr>
      <vt:lpstr>ASSOCIATION and Algorithms</vt:lpstr>
      <vt:lpstr>Association models</vt:lpstr>
      <vt:lpstr>Frequent patterns </vt:lpstr>
      <vt:lpstr>Frequent pattern Mining </vt:lpstr>
      <vt:lpstr>Association Rules</vt:lpstr>
      <vt:lpstr>Association Rules</vt:lpstr>
      <vt:lpstr>Association Rules</vt:lpstr>
      <vt:lpstr>Association rule</vt:lpstr>
      <vt:lpstr>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Enrico Jacobs</dc:creator>
  <cp:lastModifiedBy>Gift T. Mudare</cp:lastModifiedBy>
  <cp:revision>175</cp:revision>
  <cp:lastPrinted>2018-10-19T08:19:46Z</cp:lastPrinted>
  <dcterms:created xsi:type="dcterms:W3CDTF">2017-04-18T07:22:51Z</dcterms:created>
  <dcterms:modified xsi:type="dcterms:W3CDTF">2020-04-08T00:22:32Z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0x010100F45699E85BA5754D8CF866EBBE319EB1</vt:lpwstr>
  </property>
</Properties>
</file>