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56" r:id="rId5"/>
    <p:sldId id="306" r:id="rId6"/>
    <p:sldId id="319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  <p:sldId id="329" r:id="rId16"/>
    <p:sldId id="330" r:id="rId17"/>
    <p:sldId id="331" r:id="rId18"/>
    <p:sldId id="332" r:id="rId19"/>
    <p:sldId id="33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es J. Welgemoed" initials="AJW" lastIdx="3" clrIdx="0">
    <p:extLst>
      <p:ext uri="{19B8F6BF-5375-455C-9EA6-DF929625EA0E}">
        <p15:presenceInfo xmlns:p15="http://schemas.microsoft.com/office/powerpoint/2012/main" userId="S-1-5-21-2125482180-4073097179-1452864727-17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F21"/>
    <a:srgbClr val="DD322F"/>
    <a:srgbClr val="FFD500"/>
    <a:srgbClr val="FFE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62" autoAdjust="0"/>
    <p:restoredTop sz="88706" autoAdjust="0"/>
  </p:normalViewPr>
  <p:slideViewPr>
    <p:cSldViewPr snapToGrid="0">
      <p:cViewPr varScale="1">
        <p:scale>
          <a:sx n="82" d="100"/>
          <a:sy n="82" d="100"/>
        </p:scale>
        <p:origin x="555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02B5-8E51-42DE-BF35-57E3223CE2FC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5D23A-1BBD-453A-A713-AA220B5C3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0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DB8B5-237E-4C41-AC67-45ED2B6F9F05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1402F-95FE-4318-9635-A0FAD1F1B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35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1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6941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9158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8463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00" y="-19878"/>
            <a:ext cx="12203333" cy="6877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1" y="4263886"/>
            <a:ext cx="6728790" cy="1551733"/>
          </a:xfrm>
          <a:solidFill>
            <a:schemeClr val="bg1">
              <a:lumMod val="95000"/>
              <a:alpha val="50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2" y="5861745"/>
            <a:ext cx="6728790" cy="502823"/>
          </a:xfr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79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48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96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5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-1"/>
            <a:ext cx="12192000" cy="6847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6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1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556" y="-1496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400" y="65508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0000" y="62460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0226" y="62460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1467" y="62460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670652" y="63658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2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13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50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73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08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03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3161488"/>
            <a:ext cx="10981215" cy="2654131"/>
          </a:xfrm>
          <a:solidFill>
            <a:schemeClr val="bg1">
              <a:lumMod val="95000"/>
              <a:alpha val="78000"/>
            </a:schemeClr>
          </a:solidFill>
        </p:spPr>
        <p:txBody>
          <a:bodyPr>
            <a:normAutofit fontScale="90000"/>
          </a:bodyPr>
          <a:lstStyle/>
          <a:p>
            <a:br>
              <a:rPr lang="en-ZA" sz="5400" dirty="0"/>
            </a:br>
            <a:br>
              <a:rPr lang="en-ZA" sz="5400" dirty="0"/>
            </a:br>
            <a:br>
              <a:rPr lang="en-ZA" sz="5400" dirty="0"/>
            </a:br>
            <a:br>
              <a:rPr lang="en-ZA" sz="4800" dirty="0"/>
            </a:br>
            <a:r>
              <a:rPr lang="en-ZA" sz="4800" dirty="0"/>
              <a:t>Business Intelligence</a:t>
            </a:r>
            <a:br>
              <a:rPr lang="en-ZA" sz="5400" dirty="0"/>
            </a:br>
            <a:r>
              <a:rPr lang="en-ZA" sz="3200" dirty="0"/>
              <a:t>G. Mudare</a:t>
            </a:r>
            <a:br>
              <a:rPr lang="en-GB" sz="4000" dirty="0"/>
            </a:b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26515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E88E4-52C1-436E-8FB7-2C3EAE371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>
                <a:solidFill>
                  <a:prstClr val="black"/>
                </a:solidFill>
                <a:latin typeface="Calibri"/>
              </a:rPr>
              <a:t>Apriori</a:t>
            </a:r>
            <a:r>
              <a:rPr lang="en-ZA" dirty="0">
                <a:solidFill>
                  <a:prstClr val="black"/>
                </a:solidFill>
                <a:latin typeface="Calibri"/>
              </a:rPr>
              <a:t> by example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D75802-B8DC-4974-AF1B-8F4BC4FB1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sz="44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determine L3</a:t>
            </a:r>
            <a:endParaRPr lang="en-ZA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0509F7F-2BE9-4D24-88F9-C1C1E3027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2862098"/>
            <a:ext cx="8610600" cy="227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01136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ABB4C-E884-44EE-994A-A422965D2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>
                <a:solidFill>
                  <a:prstClr val="black"/>
                </a:solidFill>
                <a:latin typeface="Calibri"/>
              </a:rPr>
              <a:t>procedure </a:t>
            </a:r>
            <a:r>
              <a:rPr lang="en-ZA" dirty="0" err="1">
                <a:solidFill>
                  <a:prstClr val="black"/>
                </a:solidFill>
                <a:latin typeface="Calibri"/>
              </a:rPr>
              <a:t>apriori</a:t>
            </a:r>
            <a:r>
              <a:rPr lang="en-ZA" dirty="0">
                <a:solidFill>
                  <a:prstClr val="black"/>
                </a:solidFill>
                <a:latin typeface="Calibri"/>
              </a:rPr>
              <a:t>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6122B-C4F3-480C-86A0-96D2DC24A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3B7053D-1DA6-4A3B-84F7-D9F7289E5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50" y="1825625"/>
            <a:ext cx="9372600" cy="3776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17838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0DFC3-CB2D-4616-863D-4E0516872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0260"/>
            <a:ext cx="10515600" cy="1325563"/>
          </a:xfrm>
        </p:spPr>
        <p:txBody>
          <a:bodyPr/>
          <a:lstStyle/>
          <a:p>
            <a:pPr algn="ctr"/>
            <a:r>
              <a:rPr lang="en-ZA" sz="4000" b="1" dirty="0">
                <a:solidFill>
                  <a:prstClr val="black"/>
                </a:solidFill>
                <a:latin typeface="GillSans-Bold"/>
              </a:rPr>
              <a:t>Generating Association Rules from Frequent </a:t>
            </a:r>
            <a:r>
              <a:rPr lang="en-ZA" sz="4000" b="1" dirty="0" err="1">
                <a:solidFill>
                  <a:prstClr val="black"/>
                </a:solidFill>
                <a:latin typeface="GillSans-Bold"/>
              </a:rPr>
              <a:t>Itemsets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D4234-2510-40EA-A720-A43541380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455823"/>
            <a:ext cx="11296650" cy="4721140"/>
          </a:xfrm>
        </p:spPr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Once the frequent </a:t>
            </a:r>
            <a:r>
              <a:rPr lang="en-ZA" sz="3200" dirty="0" err="1">
                <a:solidFill>
                  <a:prstClr val="black"/>
                </a:solidFill>
                <a:latin typeface="Calibri"/>
              </a:rPr>
              <a:t>itemsets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 from transactions in a database D have been found, it is straightforward to generate strong association rules from them (where </a:t>
            </a:r>
            <a:r>
              <a:rPr lang="en-ZA" sz="3200" dirty="0">
                <a:solidFill>
                  <a:srgbClr val="FF0000"/>
                </a:solidFill>
                <a:latin typeface="Calibri"/>
              </a:rPr>
              <a:t>strong association rules satisfy both minimum support and minimum confidence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).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Use the Equation 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506B30-9B5D-4D13-BE3E-F7734BF47D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379" y="3998687"/>
            <a:ext cx="7777821" cy="73960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1D39C80-1D82-49C2-92FB-310B2AF31553}"/>
              </a:ext>
            </a:extLst>
          </p:cNvPr>
          <p:cNvSpPr/>
          <p:nvPr/>
        </p:nvSpPr>
        <p:spPr>
          <a:xfrm>
            <a:off x="514350" y="4857462"/>
            <a:ext cx="10972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The conditional probability is expressed in terms of itemset support count, where </a:t>
            </a: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Italic-8r"/>
              </a:rPr>
              <a:t>support count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</a:rPr>
              <a:t>(</a:t>
            </a: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Italic-8r"/>
              </a:rPr>
              <a:t>A</a:t>
            </a: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/>
              </a:rPr>
              <a:t>U</a:t>
            </a: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Italic-8r"/>
              </a:rPr>
              <a:t>B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</a:rPr>
              <a:t>)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is the number of transactions containing the </a:t>
            </a:r>
            <a:r>
              <a:rPr kumimoji="0" lang="en-ZA" sz="2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itemsets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 </a:t>
            </a: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Italic-8r"/>
              </a:rPr>
              <a:t>A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sy10"/>
              </a:rPr>
              <a:t>U</a:t>
            </a: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Italic-8r"/>
              </a:rPr>
              <a:t>B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,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and </a:t>
            </a: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Italic-8r"/>
              </a:rPr>
              <a:t>support count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</a:rPr>
              <a:t>(</a:t>
            </a: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Italic-8r"/>
              </a:rPr>
              <a:t>A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mr10"/>
              </a:rPr>
              <a:t>)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mr10"/>
              </a:rPr>
              <a:t>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nion-Regular"/>
              </a:rPr>
              <a:t>is the number of transactions containing the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itemset </a:t>
            </a:r>
            <a:r>
              <a:rPr kumimoji="0" lang="en-ZA" sz="2400" b="0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-Italic-8r"/>
              </a:rPr>
              <a:t>A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.</a:t>
            </a:r>
            <a:endParaRPr kumimoji="0" lang="en-ZA" sz="24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6440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2C0AA-717A-44B7-81D0-66F12E89B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Minion-Regular"/>
              </a:rPr>
              <a:t>Generating  association rules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C7E6B-C071-4A30-9551-DED7950F64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>
                <a:solidFill>
                  <a:prstClr val="black"/>
                </a:solidFill>
                <a:latin typeface="Minion-Regular"/>
              </a:rPr>
              <a:t>For each frequent itemset </a:t>
            </a:r>
            <a:r>
              <a:rPr lang="en-ZA" sz="3200" i="1">
                <a:solidFill>
                  <a:prstClr val="black"/>
                </a:solidFill>
                <a:latin typeface="Times-Italic-8r"/>
              </a:rPr>
              <a:t>l</a:t>
            </a:r>
            <a:r>
              <a:rPr lang="en-ZA" sz="3200">
                <a:solidFill>
                  <a:prstClr val="black"/>
                </a:solidFill>
                <a:latin typeface="Minion-Regular"/>
              </a:rPr>
              <a:t>, generate all nonempty subsets of </a:t>
            </a:r>
            <a:r>
              <a:rPr lang="en-ZA" sz="3200" i="1">
                <a:solidFill>
                  <a:prstClr val="black"/>
                </a:solidFill>
                <a:latin typeface="Times-Italic-8r"/>
              </a:rPr>
              <a:t>l</a:t>
            </a:r>
            <a:r>
              <a:rPr lang="en-ZA" sz="3200">
                <a:solidFill>
                  <a:prstClr val="black"/>
                </a:solidFill>
                <a:latin typeface="Minion-Regular"/>
              </a:rPr>
              <a:t>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>
                <a:solidFill>
                  <a:prstClr val="black"/>
                </a:solidFill>
                <a:latin typeface="Minion-Regular"/>
              </a:rPr>
              <a:t>For every nonempty subset </a:t>
            </a:r>
            <a:r>
              <a:rPr lang="en-ZA" sz="3200" i="1">
                <a:solidFill>
                  <a:srgbClr val="FF0000"/>
                </a:solidFill>
                <a:latin typeface="Times-Italic-8r"/>
              </a:rPr>
              <a:t>s</a:t>
            </a:r>
            <a:r>
              <a:rPr lang="en-ZA" sz="3200" i="1">
                <a:solidFill>
                  <a:prstClr val="black"/>
                </a:solidFill>
                <a:latin typeface="Times-Italic-8r"/>
              </a:rPr>
              <a:t> </a:t>
            </a:r>
            <a:r>
              <a:rPr lang="en-ZA" sz="3200">
                <a:solidFill>
                  <a:prstClr val="black"/>
                </a:solidFill>
                <a:latin typeface="Minion-Regular"/>
              </a:rPr>
              <a:t>of </a:t>
            </a:r>
            <a:r>
              <a:rPr lang="en-ZA" sz="3200" i="1">
                <a:solidFill>
                  <a:srgbClr val="FF0000"/>
                </a:solidFill>
                <a:latin typeface="Times-Italic-8r"/>
              </a:rPr>
              <a:t>l</a:t>
            </a:r>
            <a:r>
              <a:rPr lang="en-ZA" sz="3200">
                <a:solidFill>
                  <a:prstClr val="black"/>
                </a:solidFill>
                <a:latin typeface="Minion-Regular"/>
              </a:rPr>
              <a:t>, output the rule </a:t>
            </a:r>
            <a:r>
              <a:rPr lang="en-ZA" sz="3200">
                <a:solidFill>
                  <a:srgbClr val="FF0000"/>
                </a:solidFill>
                <a:latin typeface="Minion-Regular"/>
              </a:rPr>
              <a:t>(</a:t>
            </a:r>
            <a:r>
              <a:rPr lang="en-ZA" sz="3200" i="1">
                <a:solidFill>
                  <a:srgbClr val="FF0000"/>
                </a:solidFill>
                <a:latin typeface="Times-Italic-8r"/>
              </a:rPr>
              <a:t>s</a:t>
            </a:r>
            <a:r>
              <a:rPr lang="en-ZA" sz="3200" i="1">
                <a:solidFill>
                  <a:srgbClr val="FF0000"/>
                </a:solidFill>
                <a:latin typeface="cmsy10"/>
              </a:rPr>
              <a:t>-</a:t>
            </a:r>
            <a:r>
              <a:rPr lang="en-ZA" sz="3200" i="1">
                <a:solidFill>
                  <a:srgbClr val="FF0000"/>
                </a:solidFill>
                <a:latin typeface="Times-Italic-8r"/>
              </a:rPr>
              <a:t>l )</a:t>
            </a:r>
            <a:r>
              <a:rPr lang="en-ZA" sz="3200">
                <a:solidFill>
                  <a:srgbClr val="FF0000"/>
                </a:solidFill>
                <a:latin typeface="cmsy10"/>
                <a:sym typeface="Wingdings" panose="05000000000000000000" pitchFamily="2" charset="2"/>
              </a:rPr>
              <a:t></a:t>
            </a:r>
            <a:r>
              <a:rPr lang="en-ZA" sz="3200" i="1">
                <a:solidFill>
                  <a:srgbClr val="FF0000"/>
                </a:solidFill>
                <a:latin typeface="Times-Italic-8r"/>
              </a:rPr>
              <a:t>s</a:t>
            </a:r>
            <a:r>
              <a:rPr lang="en-ZA" sz="3200">
                <a:solidFill>
                  <a:prstClr val="black"/>
                </a:solidFill>
                <a:latin typeface="cmr10"/>
              </a:rPr>
              <a:t>)</a:t>
            </a:r>
            <a:r>
              <a:rPr lang="en-ZA" sz="3200">
                <a:solidFill>
                  <a:prstClr val="black"/>
                </a:solidFill>
                <a:latin typeface="Minion-Regular"/>
              </a:rPr>
              <a:t>”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>
                <a:solidFill>
                  <a:prstClr val="black"/>
                </a:solidFill>
                <a:latin typeface="Minion-Regular"/>
              </a:rPr>
              <a:t>If                                                                         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9AC8BB-9AA2-40F5-B023-EBBE9A8B6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604" y="3676650"/>
            <a:ext cx="6737696" cy="105354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79ED60-D7D7-4402-A2B6-F7B715081F22}"/>
              </a:ext>
            </a:extLst>
          </p:cNvPr>
          <p:cNvSpPr/>
          <p:nvPr/>
        </p:nvSpPr>
        <p:spPr>
          <a:xfrm>
            <a:off x="1352550" y="5099745"/>
            <a:ext cx="97345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  <a:buFont typeface="Arial" pitchFamily="34" charset="0"/>
              <a:buChar char="•"/>
            </a:pPr>
            <a:r>
              <a:rPr lang="en-ZA" sz="3200" dirty="0">
                <a:solidFill>
                  <a:prstClr val="black"/>
                </a:solidFill>
                <a:latin typeface="Minion-Regular"/>
              </a:rPr>
              <a:t>where </a:t>
            </a:r>
            <a:r>
              <a:rPr lang="en-ZA" sz="3200" i="1" dirty="0" err="1">
                <a:solidFill>
                  <a:srgbClr val="FF0000"/>
                </a:solidFill>
                <a:latin typeface="Minion-Italic"/>
              </a:rPr>
              <a:t>min_conf</a:t>
            </a:r>
            <a:r>
              <a:rPr lang="en-ZA" sz="3200" i="1" dirty="0">
                <a:solidFill>
                  <a:srgbClr val="FF0000"/>
                </a:solidFill>
                <a:latin typeface="Minion-Italic"/>
              </a:rPr>
              <a:t> 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is the minimum confidence threshold.</a:t>
            </a:r>
          </a:p>
        </p:txBody>
      </p:sp>
    </p:spTree>
    <p:extLst>
      <p:ext uri="{BB962C8B-B14F-4D97-AF65-F5344CB8AC3E}">
        <p14:creationId xmlns:p14="http://schemas.microsoft.com/office/powerpoint/2010/main" val="2651554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7C98-C160-4B77-BFBD-CE2014B64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prstClr val="black"/>
                </a:solidFill>
                <a:latin typeface="GillSans-Bold"/>
              </a:rPr>
              <a:t>Example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55A9-5792-45DB-AACA-82953FC60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Minion-Regular"/>
              </a:rPr>
              <a:t>Suppose the data contain the frequent itemset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i="1" dirty="0">
                <a:solidFill>
                  <a:prstClr val="black"/>
                </a:solidFill>
                <a:latin typeface="Times-Italic-8r"/>
              </a:rPr>
              <a:t>l 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= </a:t>
            </a:r>
            <a:r>
              <a:rPr lang="en-ZA" sz="3200" dirty="0">
                <a:solidFill>
                  <a:prstClr val="black"/>
                </a:solidFill>
                <a:latin typeface="mvsy10"/>
              </a:rPr>
              <a:t>{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I</a:t>
            </a:r>
            <a:r>
              <a:rPr lang="en-ZA" sz="1800" dirty="0">
                <a:solidFill>
                  <a:prstClr val="black"/>
                </a:solidFill>
                <a:latin typeface="Minion-Regular"/>
              </a:rPr>
              <a:t>1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, I</a:t>
            </a:r>
            <a:r>
              <a:rPr lang="en-ZA" sz="1800" dirty="0">
                <a:solidFill>
                  <a:prstClr val="black"/>
                </a:solidFill>
                <a:latin typeface="Minion-Regular"/>
              </a:rPr>
              <a:t>2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, I</a:t>
            </a:r>
            <a:r>
              <a:rPr lang="en-ZA" sz="1800" dirty="0">
                <a:solidFill>
                  <a:prstClr val="black"/>
                </a:solidFill>
                <a:latin typeface="Minion-Regular"/>
              </a:rPr>
              <a:t>5</a:t>
            </a:r>
            <a:r>
              <a:rPr lang="en-ZA" sz="3200" dirty="0">
                <a:solidFill>
                  <a:prstClr val="black"/>
                </a:solidFill>
                <a:latin typeface="mvsy10"/>
              </a:rPr>
              <a:t>}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Minion-Regular"/>
              </a:rPr>
              <a:t>What are the association rules that can be generated from </a:t>
            </a:r>
            <a:r>
              <a:rPr lang="en-ZA" sz="3200" i="1" dirty="0">
                <a:solidFill>
                  <a:prstClr val="black"/>
                </a:solidFill>
                <a:latin typeface="Times-Italic-8r"/>
              </a:rPr>
              <a:t>l</a:t>
            </a:r>
            <a:r>
              <a:rPr lang="en-ZA" sz="3200" dirty="0">
                <a:solidFill>
                  <a:prstClr val="black"/>
                </a:solidFill>
                <a:latin typeface="Minion-Regular"/>
              </a:rPr>
              <a:t>? </a:t>
            </a:r>
            <a:r>
              <a:rPr lang="en-ZA" sz="3200" dirty="0">
                <a:solidFill>
                  <a:srgbClr val="FF0000"/>
                </a:solidFill>
                <a:latin typeface="Minion-Regular"/>
              </a:rPr>
              <a:t>The nonempty subsets of </a:t>
            </a:r>
            <a:r>
              <a:rPr lang="en-ZA" sz="3200" i="1" dirty="0">
                <a:solidFill>
                  <a:srgbClr val="FF0000"/>
                </a:solidFill>
                <a:latin typeface="Times-Italic-8r"/>
              </a:rPr>
              <a:t>l </a:t>
            </a:r>
            <a:r>
              <a:rPr lang="en-ZA" sz="3200" dirty="0">
                <a:solidFill>
                  <a:srgbClr val="FF0000"/>
                </a:solidFill>
                <a:latin typeface="Minion-Regular"/>
              </a:rPr>
              <a:t>are </a:t>
            </a:r>
            <a:r>
              <a:rPr lang="en-ZA" sz="3200" b="1" dirty="0">
                <a:solidFill>
                  <a:srgbClr val="4F81BD">
                    <a:lumMod val="75000"/>
                  </a:srgbClr>
                </a:solidFill>
                <a:latin typeface="mvsy10"/>
              </a:rPr>
              <a:t>{</a:t>
            </a:r>
            <a:r>
              <a:rPr lang="en-ZA" sz="3200" b="1" dirty="0">
                <a:solidFill>
                  <a:srgbClr val="4F81BD">
                    <a:lumMod val="75000"/>
                  </a:srgbClr>
                </a:solidFill>
                <a:latin typeface="Minion-Regular"/>
              </a:rPr>
              <a:t>I</a:t>
            </a:r>
            <a:r>
              <a:rPr lang="en-ZA" sz="1800" b="1" dirty="0">
                <a:solidFill>
                  <a:srgbClr val="4F81BD">
                    <a:lumMod val="75000"/>
                  </a:srgbClr>
                </a:solidFill>
                <a:latin typeface="Minion-Regular"/>
              </a:rPr>
              <a:t>1</a:t>
            </a:r>
            <a:r>
              <a:rPr lang="en-ZA" sz="3200" b="1" dirty="0">
                <a:solidFill>
                  <a:srgbClr val="4F81BD">
                    <a:lumMod val="75000"/>
                  </a:srgbClr>
                </a:solidFill>
                <a:latin typeface="Minion-Regular"/>
              </a:rPr>
              <a:t>, I</a:t>
            </a:r>
            <a:r>
              <a:rPr lang="en-ZA" sz="1800" b="1" dirty="0">
                <a:solidFill>
                  <a:srgbClr val="4F81BD">
                    <a:lumMod val="75000"/>
                  </a:srgbClr>
                </a:solidFill>
                <a:latin typeface="Minion-Regular"/>
              </a:rPr>
              <a:t>2</a:t>
            </a:r>
            <a:r>
              <a:rPr lang="en-ZA" sz="3200" b="1" dirty="0">
                <a:solidFill>
                  <a:srgbClr val="4F81BD">
                    <a:lumMod val="75000"/>
                  </a:srgbClr>
                </a:solidFill>
                <a:latin typeface="mvsy10"/>
              </a:rPr>
              <a:t>}</a:t>
            </a:r>
            <a:r>
              <a:rPr lang="en-ZA" sz="3200" b="1" dirty="0">
                <a:solidFill>
                  <a:srgbClr val="4F81BD">
                    <a:lumMod val="75000"/>
                  </a:srgbClr>
                </a:solidFill>
                <a:latin typeface="Minion-Regular"/>
              </a:rPr>
              <a:t>, </a:t>
            </a:r>
            <a:r>
              <a:rPr lang="en-ZA" sz="3200" b="1" dirty="0">
                <a:solidFill>
                  <a:srgbClr val="4F81BD">
                    <a:lumMod val="75000"/>
                  </a:srgbClr>
                </a:solidFill>
                <a:latin typeface="mvsy10"/>
              </a:rPr>
              <a:t>{</a:t>
            </a:r>
            <a:r>
              <a:rPr lang="en-ZA" sz="3200" b="1" dirty="0">
                <a:solidFill>
                  <a:srgbClr val="4F81BD">
                    <a:lumMod val="75000"/>
                  </a:srgbClr>
                </a:solidFill>
                <a:latin typeface="Minion-Regular"/>
              </a:rPr>
              <a:t>I</a:t>
            </a:r>
            <a:r>
              <a:rPr lang="en-ZA" sz="1800" b="1" dirty="0">
                <a:solidFill>
                  <a:srgbClr val="4F81BD">
                    <a:lumMod val="75000"/>
                  </a:srgbClr>
                </a:solidFill>
                <a:latin typeface="Minion-Regular"/>
              </a:rPr>
              <a:t>1</a:t>
            </a:r>
            <a:r>
              <a:rPr lang="en-ZA" sz="3200" b="1" dirty="0">
                <a:solidFill>
                  <a:srgbClr val="4F81BD">
                    <a:lumMod val="75000"/>
                  </a:srgbClr>
                </a:solidFill>
                <a:latin typeface="Minion-Regular"/>
              </a:rPr>
              <a:t>, I</a:t>
            </a:r>
            <a:r>
              <a:rPr lang="en-ZA" sz="1800" b="1" dirty="0">
                <a:solidFill>
                  <a:srgbClr val="4F81BD">
                    <a:lumMod val="75000"/>
                  </a:srgbClr>
                </a:solidFill>
                <a:latin typeface="Minion-Regular"/>
              </a:rPr>
              <a:t>5</a:t>
            </a:r>
            <a:r>
              <a:rPr lang="en-ZA" sz="3200" b="1" dirty="0">
                <a:solidFill>
                  <a:srgbClr val="4F81BD">
                    <a:lumMod val="75000"/>
                  </a:srgbClr>
                </a:solidFill>
                <a:latin typeface="mvsy10"/>
              </a:rPr>
              <a:t>}</a:t>
            </a:r>
            <a:r>
              <a:rPr lang="en-ZA" sz="3200" b="1" dirty="0">
                <a:solidFill>
                  <a:srgbClr val="4F81BD">
                    <a:lumMod val="75000"/>
                  </a:srgbClr>
                </a:solidFill>
                <a:latin typeface="Minion-Regular"/>
              </a:rPr>
              <a:t>, </a:t>
            </a:r>
            <a:r>
              <a:rPr lang="en-ZA" sz="3200" b="1" dirty="0">
                <a:solidFill>
                  <a:srgbClr val="4F81BD">
                    <a:lumMod val="75000"/>
                  </a:srgbClr>
                </a:solidFill>
                <a:latin typeface="mvsy10"/>
              </a:rPr>
              <a:t>{</a:t>
            </a:r>
            <a:r>
              <a:rPr lang="en-ZA" sz="3200" b="1" dirty="0">
                <a:solidFill>
                  <a:srgbClr val="4F81BD">
                    <a:lumMod val="75000"/>
                  </a:srgbClr>
                </a:solidFill>
                <a:latin typeface="Minion-Regular"/>
              </a:rPr>
              <a:t>I</a:t>
            </a:r>
            <a:r>
              <a:rPr lang="en-ZA" sz="1800" b="1" dirty="0">
                <a:solidFill>
                  <a:srgbClr val="4F81BD">
                    <a:lumMod val="75000"/>
                  </a:srgbClr>
                </a:solidFill>
                <a:latin typeface="Minion-Regular"/>
              </a:rPr>
              <a:t>2</a:t>
            </a:r>
            <a:r>
              <a:rPr lang="en-ZA" sz="3200" b="1" dirty="0">
                <a:solidFill>
                  <a:srgbClr val="4F81BD">
                    <a:lumMod val="75000"/>
                  </a:srgbClr>
                </a:solidFill>
                <a:latin typeface="Minion-Regular"/>
              </a:rPr>
              <a:t>, I</a:t>
            </a:r>
            <a:r>
              <a:rPr lang="en-ZA" sz="1800" b="1" dirty="0">
                <a:solidFill>
                  <a:srgbClr val="4F81BD">
                    <a:lumMod val="75000"/>
                  </a:srgbClr>
                </a:solidFill>
                <a:latin typeface="Minion-Regular"/>
              </a:rPr>
              <a:t>5</a:t>
            </a:r>
            <a:r>
              <a:rPr lang="en-ZA" sz="3200" b="1" dirty="0">
                <a:solidFill>
                  <a:srgbClr val="4F81BD">
                    <a:lumMod val="75000"/>
                  </a:srgbClr>
                </a:solidFill>
                <a:latin typeface="mvsy10"/>
              </a:rPr>
              <a:t>}</a:t>
            </a:r>
            <a:r>
              <a:rPr lang="en-ZA" sz="3200" b="1" dirty="0">
                <a:solidFill>
                  <a:srgbClr val="4F81BD">
                    <a:lumMod val="75000"/>
                  </a:srgbClr>
                </a:solidFill>
                <a:latin typeface="Minion-Regular"/>
              </a:rPr>
              <a:t>, </a:t>
            </a:r>
            <a:r>
              <a:rPr lang="en-ZA" sz="3200" b="1" dirty="0">
                <a:solidFill>
                  <a:srgbClr val="4F81BD">
                    <a:lumMod val="75000"/>
                  </a:srgbClr>
                </a:solidFill>
                <a:latin typeface="mvsy10"/>
              </a:rPr>
              <a:t>{</a:t>
            </a:r>
            <a:r>
              <a:rPr lang="en-ZA" sz="3200" b="1" dirty="0">
                <a:solidFill>
                  <a:srgbClr val="4F81BD">
                    <a:lumMod val="75000"/>
                  </a:srgbClr>
                </a:solidFill>
                <a:latin typeface="Minion-Regular"/>
              </a:rPr>
              <a:t>I</a:t>
            </a:r>
            <a:r>
              <a:rPr lang="en-ZA" sz="1800" b="1" dirty="0">
                <a:solidFill>
                  <a:srgbClr val="4F81BD">
                    <a:lumMod val="75000"/>
                  </a:srgbClr>
                </a:solidFill>
                <a:latin typeface="Minion-Regular"/>
              </a:rPr>
              <a:t>1</a:t>
            </a:r>
            <a:r>
              <a:rPr lang="en-ZA" sz="3200" b="1" dirty="0">
                <a:solidFill>
                  <a:srgbClr val="4F81BD">
                    <a:lumMod val="75000"/>
                  </a:srgbClr>
                </a:solidFill>
                <a:latin typeface="mvsy10"/>
              </a:rPr>
              <a:t>}</a:t>
            </a:r>
            <a:r>
              <a:rPr lang="en-ZA" sz="3200" b="1" dirty="0">
                <a:solidFill>
                  <a:srgbClr val="4F81BD">
                    <a:lumMod val="75000"/>
                  </a:srgbClr>
                </a:solidFill>
                <a:latin typeface="Minion-Regular"/>
              </a:rPr>
              <a:t>, </a:t>
            </a:r>
            <a:r>
              <a:rPr lang="en-ZA" sz="3200" b="1" dirty="0">
                <a:solidFill>
                  <a:srgbClr val="4F81BD">
                    <a:lumMod val="75000"/>
                  </a:srgbClr>
                </a:solidFill>
                <a:latin typeface="mvsy10"/>
              </a:rPr>
              <a:t>{</a:t>
            </a:r>
            <a:r>
              <a:rPr lang="en-ZA" sz="3200" b="1" dirty="0">
                <a:solidFill>
                  <a:srgbClr val="4F81BD">
                    <a:lumMod val="75000"/>
                  </a:srgbClr>
                </a:solidFill>
                <a:latin typeface="Minion-Regular"/>
              </a:rPr>
              <a:t>I</a:t>
            </a:r>
            <a:r>
              <a:rPr lang="en-ZA" sz="1800" b="1" dirty="0">
                <a:solidFill>
                  <a:srgbClr val="4F81BD">
                    <a:lumMod val="75000"/>
                  </a:srgbClr>
                </a:solidFill>
                <a:latin typeface="Minion-Regular"/>
              </a:rPr>
              <a:t>2</a:t>
            </a:r>
            <a:r>
              <a:rPr lang="en-ZA" sz="3200" b="1" dirty="0">
                <a:solidFill>
                  <a:srgbClr val="4F81BD">
                    <a:lumMod val="75000"/>
                  </a:srgbClr>
                </a:solidFill>
                <a:latin typeface="mvsy10"/>
              </a:rPr>
              <a:t>}</a:t>
            </a:r>
            <a:r>
              <a:rPr lang="en-ZA" sz="3200" b="1" dirty="0">
                <a:solidFill>
                  <a:srgbClr val="4F81BD">
                    <a:lumMod val="75000"/>
                  </a:srgbClr>
                </a:solidFill>
                <a:latin typeface="Minion-Regular"/>
              </a:rPr>
              <a:t>, </a:t>
            </a:r>
            <a:r>
              <a:rPr lang="en-ZA" sz="3200" dirty="0">
                <a:solidFill>
                  <a:srgbClr val="FF0000"/>
                </a:solidFill>
                <a:latin typeface="Minion-Regular"/>
              </a:rPr>
              <a:t>and </a:t>
            </a:r>
            <a:r>
              <a:rPr lang="en-ZA" sz="3200" b="1" dirty="0">
                <a:solidFill>
                  <a:srgbClr val="4F81BD">
                    <a:lumMod val="75000"/>
                  </a:srgbClr>
                </a:solidFill>
                <a:latin typeface="mvsy10"/>
              </a:rPr>
              <a:t>{</a:t>
            </a:r>
            <a:r>
              <a:rPr lang="en-ZA" sz="3200" b="1" dirty="0">
                <a:solidFill>
                  <a:srgbClr val="4F81BD">
                    <a:lumMod val="75000"/>
                  </a:srgbClr>
                </a:solidFill>
                <a:latin typeface="Minion-Regular"/>
              </a:rPr>
              <a:t>I</a:t>
            </a:r>
            <a:r>
              <a:rPr lang="en-ZA" sz="1800" b="1" dirty="0">
                <a:solidFill>
                  <a:srgbClr val="4F81BD">
                    <a:lumMod val="75000"/>
                  </a:srgbClr>
                </a:solidFill>
                <a:latin typeface="Minion-Regular"/>
              </a:rPr>
              <a:t>5</a:t>
            </a:r>
            <a:r>
              <a:rPr lang="en-ZA" sz="3200" b="1" dirty="0">
                <a:solidFill>
                  <a:srgbClr val="4F81BD">
                    <a:lumMod val="75000"/>
                  </a:srgbClr>
                </a:solidFill>
                <a:latin typeface="mvsy10"/>
              </a:rPr>
              <a:t>}</a:t>
            </a:r>
            <a:r>
              <a:rPr lang="en-ZA" sz="3200" b="1" dirty="0">
                <a:solidFill>
                  <a:srgbClr val="4F81BD">
                    <a:lumMod val="75000"/>
                  </a:srgbClr>
                </a:solidFill>
                <a:latin typeface="Minion-Regular"/>
              </a:rPr>
              <a:t>. </a:t>
            </a:r>
            <a:r>
              <a:rPr lang="en-ZA" sz="3200" dirty="0">
                <a:solidFill>
                  <a:srgbClr val="FF0000"/>
                </a:solidFill>
                <a:latin typeface="Minion-Regular"/>
              </a:rPr>
              <a:t>The resulting association rules are as shown below, each listed with its confidence:</a:t>
            </a:r>
            <a:endParaRPr lang="en-ZA" sz="3200" dirty="0">
              <a:solidFill>
                <a:srgbClr val="FF0000"/>
              </a:solidFill>
              <a:latin typeface="Calibri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157437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08B04-A32C-466A-8E07-B402D2753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b="1" dirty="0">
                <a:solidFill>
                  <a:prstClr val="black"/>
                </a:solidFill>
                <a:latin typeface="GillSans-Bold"/>
              </a:rPr>
              <a:t>Confidence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F94FAA4-0F9E-46F3-8A16-F275EF1DCD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050" y="1438917"/>
            <a:ext cx="4610100" cy="4743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637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873E6-891C-4C13-AA92-F572C2734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124950" cy="779463"/>
          </a:xfrm>
        </p:spPr>
        <p:txBody>
          <a:bodyPr/>
          <a:lstStyle/>
          <a:p>
            <a:pPr algn="ctr"/>
            <a:r>
              <a:rPr lang="en-ZA" b="1" dirty="0">
                <a:solidFill>
                  <a:prstClr val="black"/>
                </a:solidFill>
                <a:latin typeface="GillSans-Bold"/>
              </a:rPr>
              <a:t>Confidence Example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6ABBB-2D70-4703-9258-3CE128444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0F33EFA-2676-48FD-8247-E74826105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1521" y="1830258"/>
            <a:ext cx="5534435" cy="277655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9286F23-38F5-40D2-8F1F-CA66DA4EE946}"/>
              </a:ext>
            </a:extLst>
          </p:cNvPr>
          <p:cNvSpPr/>
          <p:nvPr/>
        </p:nvSpPr>
        <p:spPr>
          <a:xfrm>
            <a:off x="240541" y="5131459"/>
            <a:ext cx="92901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If the minimum confidence threshold is, say,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inion-Regular"/>
              </a:rPr>
              <a:t>70%,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Minion-Regular"/>
              </a:rPr>
              <a:t>then </a:t>
            </a:r>
            <a:r>
              <a:rPr kumimoji="0" lang="en-ZA" sz="2400" b="0" i="0" u="none" strike="noStrike" kern="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Minion-Regular"/>
              </a:rPr>
              <a:t>only the second, third, and last rules above are output, because these are the only ones generated that are strong.</a:t>
            </a:r>
            <a:endParaRPr kumimoji="0" lang="en-ZA" sz="2400" b="0" i="0" u="none" strike="noStrike" kern="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910741-A554-4395-985E-5450805AE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20" y="1417638"/>
            <a:ext cx="4826613" cy="35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641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5B0216-4F6C-4E5F-B7F9-358D8C7BD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2359025"/>
            <a:ext cx="10515600" cy="16224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ZA" sz="4400" dirty="0" err="1">
                <a:solidFill>
                  <a:prstClr val="black"/>
                </a:solidFill>
                <a:latin typeface="Calibri"/>
                <a:ea typeface="+mj-ea"/>
                <a:cs typeface="+mj-cs"/>
              </a:rPr>
              <a:t>Apriori</a:t>
            </a:r>
            <a:r>
              <a:rPr lang="en-ZA" sz="4400" dirty="0">
                <a:solidFill>
                  <a:prstClr val="black"/>
                </a:solidFill>
                <a:latin typeface="Calibri"/>
                <a:ea typeface="+mj-ea"/>
                <a:cs typeface="+mj-cs"/>
              </a:rPr>
              <a:t> </a:t>
            </a:r>
            <a:endParaRPr lang="en-ZA" sz="6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9185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AFB9D-60B8-43B7-AA73-00F51A8EE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err="1">
                <a:solidFill>
                  <a:prstClr val="black"/>
                </a:solidFill>
                <a:latin typeface="Calibri"/>
              </a:rPr>
              <a:t>Apriori</a:t>
            </a:r>
            <a:r>
              <a:rPr lang="en-ZA" dirty="0">
                <a:solidFill>
                  <a:prstClr val="black"/>
                </a:solidFill>
                <a:latin typeface="Calibri"/>
              </a:rPr>
              <a:t> 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AA033-8BE9-4CF9-827A-DD5B7A1D0B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2500" dirty="0" err="1">
                <a:solidFill>
                  <a:srgbClr val="FF0000"/>
                </a:solidFill>
                <a:latin typeface="Calibri"/>
              </a:rPr>
              <a:t>Apriori</a:t>
            </a:r>
            <a:r>
              <a:rPr lang="en-ZA" sz="2500" dirty="0">
                <a:solidFill>
                  <a:prstClr val="black"/>
                </a:solidFill>
                <a:latin typeface="Calibri"/>
              </a:rPr>
              <a:t> is a seminal algorithm proposed by </a:t>
            </a:r>
            <a:r>
              <a:rPr lang="en-ZA" sz="2500" dirty="0">
                <a:solidFill>
                  <a:srgbClr val="FF0000"/>
                </a:solidFill>
                <a:latin typeface="Calibri"/>
              </a:rPr>
              <a:t>R. Agrawal and R. Srikant in 1994 </a:t>
            </a:r>
            <a:r>
              <a:rPr lang="en-ZA" sz="2500" dirty="0">
                <a:solidFill>
                  <a:prstClr val="black"/>
                </a:solidFill>
                <a:latin typeface="Calibri"/>
              </a:rPr>
              <a:t>for mining frequent </a:t>
            </a:r>
            <a:r>
              <a:rPr lang="en-ZA" sz="2500" dirty="0" err="1">
                <a:solidFill>
                  <a:prstClr val="black"/>
                </a:solidFill>
                <a:latin typeface="Calibri"/>
              </a:rPr>
              <a:t>itemsets</a:t>
            </a:r>
            <a:r>
              <a:rPr lang="en-ZA" sz="2500" dirty="0">
                <a:solidFill>
                  <a:prstClr val="black"/>
                </a:solidFill>
                <a:latin typeface="Calibri"/>
              </a:rPr>
              <a:t> for Boolean association rules.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2500" dirty="0">
                <a:solidFill>
                  <a:prstClr val="black"/>
                </a:solidFill>
                <a:latin typeface="Calibri"/>
              </a:rPr>
              <a:t>The name of the algorithm is based on the fact that the algorithm uses prior knowledge of frequent itemset properties.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2500" dirty="0" err="1">
                <a:solidFill>
                  <a:prstClr val="black"/>
                </a:solidFill>
                <a:latin typeface="Calibri"/>
              </a:rPr>
              <a:t>Apriori</a:t>
            </a:r>
            <a:r>
              <a:rPr lang="en-ZA" sz="2500" dirty="0">
                <a:solidFill>
                  <a:prstClr val="black"/>
                </a:solidFill>
                <a:latin typeface="Calibri"/>
              </a:rPr>
              <a:t> employs an iterative approach known as a </a:t>
            </a:r>
            <a:r>
              <a:rPr lang="en-ZA" sz="2500" dirty="0">
                <a:solidFill>
                  <a:srgbClr val="FF0000"/>
                </a:solidFill>
                <a:latin typeface="Calibri"/>
              </a:rPr>
              <a:t>level-wise search</a:t>
            </a:r>
            <a:r>
              <a:rPr lang="en-ZA" sz="2500" dirty="0">
                <a:solidFill>
                  <a:prstClr val="black"/>
                </a:solidFill>
                <a:latin typeface="Calibri"/>
              </a:rPr>
              <a:t>, where k-</a:t>
            </a:r>
            <a:r>
              <a:rPr lang="en-ZA" sz="2500" dirty="0" err="1">
                <a:solidFill>
                  <a:prstClr val="black"/>
                </a:solidFill>
                <a:latin typeface="Calibri"/>
              </a:rPr>
              <a:t>itemsets</a:t>
            </a:r>
            <a:r>
              <a:rPr lang="en-ZA" sz="2500" dirty="0">
                <a:solidFill>
                  <a:prstClr val="black"/>
                </a:solidFill>
                <a:latin typeface="Calibri"/>
              </a:rPr>
              <a:t> are used to explore (k+1)-</a:t>
            </a:r>
            <a:r>
              <a:rPr lang="en-ZA" sz="2500" dirty="0" err="1">
                <a:solidFill>
                  <a:prstClr val="black"/>
                </a:solidFill>
                <a:latin typeface="Calibri"/>
              </a:rPr>
              <a:t>itemsets</a:t>
            </a:r>
            <a:r>
              <a:rPr lang="en-ZA" sz="2500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2500" dirty="0">
                <a:solidFill>
                  <a:prstClr val="black"/>
                </a:solidFill>
                <a:latin typeface="Calibri"/>
              </a:rPr>
              <a:t> First, the set of frequent 1-itemsets is found by scanning the database to accumulate the count for each item, and collecting those items that satisfy minimum support.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2500" dirty="0">
                <a:solidFill>
                  <a:prstClr val="black"/>
                </a:solidFill>
                <a:latin typeface="Calibri"/>
              </a:rPr>
              <a:t>The resulting set is denoted L1.Next,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2500" dirty="0">
                <a:solidFill>
                  <a:prstClr val="black"/>
                </a:solidFill>
                <a:latin typeface="Calibri"/>
              </a:rPr>
              <a:t>L1 is used to find L</a:t>
            </a:r>
            <a:r>
              <a:rPr lang="en-ZA" sz="2200" dirty="0">
                <a:solidFill>
                  <a:prstClr val="black"/>
                </a:solidFill>
                <a:latin typeface="Calibri"/>
              </a:rPr>
              <a:t>2</a:t>
            </a:r>
            <a:r>
              <a:rPr lang="en-ZA" sz="2500" dirty="0">
                <a:solidFill>
                  <a:prstClr val="black"/>
                </a:solidFill>
                <a:latin typeface="Calibri"/>
              </a:rPr>
              <a:t> ,the set of frequent 2-item sets, which is used to find L3, and so on, until no more frequent k-</a:t>
            </a:r>
            <a:r>
              <a:rPr lang="en-ZA" sz="2500" dirty="0" err="1">
                <a:solidFill>
                  <a:prstClr val="black"/>
                </a:solidFill>
                <a:latin typeface="Calibri"/>
              </a:rPr>
              <a:t>itemsets</a:t>
            </a:r>
            <a:r>
              <a:rPr lang="en-ZA" sz="2500" dirty="0">
                <a:solidFill>
                  <a:prstClr val="black"/>
                </a:solidFill>
                <a:latin typeface="Calibri"/>
              </a:rPr>
              <a:t> can be found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2500" dirty="0">
                <a:solidFill>
                  <a:prstClr val="black"/>
                </a:solidFill>
                <a:latin typeface="Calibri"/>
              </a:rPr>
              <a:t>The finding of each Lk requires one full scan of the database.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20079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2EDB-E3CE-4101-B45C-697CF356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99038-BC16-4D9A-9DA2-20669DF2C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To improve the efficiency of the level-wise  generation of frequent </a:t>
            </a:r>
            <a:r>
              <a:rPr lang="en-ZA" sz="3200" dirty="0" err="1">
                <a:solidFill>
                  <a:prstClr val="black"/>
                </a:solidFill>
                <a:latin typeface="Calibri"/>
              </a:rPr>
              <a:t>itemsets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, an important property called the </a:t>
            </a:r>
            <a:r>
              <a:rPr lang="en-ZA" sz="3200" dirty="0" err="1">
                <a:solidFill>
                  <a:prstClr val="black"/>
                </a:solidFill>
                <a:latin typeface="Calibri"/>
              </a:rPr>
              <a:t>Apriori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 property:</a:t>
            </a:r>
          </a:p>
          <a:p>
            <a:pPr marL="742950" lvl="1" indent="-285750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sz="2800" b="1" dirty="0" err="1">
                <a:solidFill>
                  <a:srgbClr val="FF0000"/>
                </a:solidFill>
                <a:latin typeface="Minion-Semibold"/>
              </a:rPr>
              <a:t>Apriori</a:t>
            </a:r>
            <a:r>
              <a:rPr lang="en-ZA" sz="2800" b="1" dirty="0">
                <a:solidFill>
                  <a:srgbClr val="FF0000"/>
                </a:solidFill>
                <a:latin typeface="Minion-Semibold"/>
              </a:rPr>
              <a:t> property: </a:t>
            </a:r>
            <a:r>
              <a:rPr lang="en-ZA" sz="2800" i="1" dirty="0">
                <a:solidFill>
                  <a:prstClr val="black"/>
                </a:solidFill>
                <a:latin typeface="Minion-Italic"/>
              </a:rPr>
              <a:t>All nonempty subsets of a frequent itemset must also be frequent.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ZA" sz="2400" dirty="0">
                <a:solidFill>
                  <a:prstClr val="black"/>
                </a:solidFill>
                <a:latin typeface="Minion-Regular"/>
              </a:rPr>
              <a:t>The </a:t>
            </a:r>
            <a:r>
              <a:rPr lang="en-ZA" sz="2400" dirty="0" err="1">
                <a:solidFill>
                  <a:prstClr val="black"/>
                </a:solidFill>
                <a:latin typeface="Minion-Regular"/>
              </a:rPr>
              <a:t>Apriori</a:t>
            </a:r>
            <a:r>
              <a:rPr lang="en-ZA" sz="2400" dirty="0">
                <a:solidFill>
                  <a:prstClr val="black"/>
                </a:solidFill>
                <a:latin typeface="Minion-Regular"/>
              </a:rPr>
              <a:t> property is based on the following observation. </a:t>
            </a:r>
          </a:p>
          <a:p>
            <a:pPr lvl="3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Ø"/>
            </a:pPr>
            <a:r>
              <a:rPr lang="en-ZA" sz="2000" dirty="0">
                <a:solidFill>
                  <a:prstClr val="black"/>
                </a:solidFill>
                <a:latin typeface="Minion-Regular"/>
              </a:rPr>
              <a:t>By definition, if an itemset </a:t>
            </a:r>
            <a:r>
              <a:rPr lang="en-ZA" sz="2000" i="1" dirty="0">
                <a:solidFill>
                  <a:prstClr val="black"/>
                </a:solidFill>
                <a:latin typeface="Times-Italic-8r"/>
              </a:rPr>
              <a:t>I </a:t>
            </a:r>
            <a:r>
              <a:rPr lang="en-ZA" sz="2000" dirty="0">
                <a:solidFill>
                  <a:prstClr val="black"/>
                </a:solidFill>
                <a:latin typeface="Minion-Regular"/>
              </a:rPr>
              <a:t>does not satisfy the minimum support threshold, </a:t>
            </a:r>
            <a:r>
              <a:rPr lang="en-ZA" sz="2000" i="1" dirty="0">
                <a:solidFill>
                  <a:prstClr val="black"/>
                </a:solidFill>
                <a:latin typeface="Minion-Italic"/>
              </a:rPr>
              <a:t>min sup</a:t>
            </a:r>
            <a:r>
              <a:rPr lang="en-ZA" sz="2000" dirty="0">
                <a:solidFill>
                  <a:prstClr val="black"/>
                </a:solidFill>
                <a:latin typeface="Minion-Regular"/>
              </a:rPr>
              <a:t>, then </a:t>
            </a:r>
            <a:r>
              <a:rPr lang="en-ZA" sz="2000" i="1" dirty="0">
                <a:solidFill>
                  <a:prstClr val="black"/>
                </a:solidFill>
                <a:latin typeface="Times-Italic-8r"/>
              </a:rPr>
              <a:t>I </a:t>
            </a:r>
            <a:r>
              <a:rPr lang="en-ZA" sz="2000" dirty="0">
                <a:solidFill>
                  <a:prstClr val="black"/>
                </a:solidFill>
                <a:latin typeface="Minion-Regular"/>
              </a:rPr>
              <a:t>is not frequent;  i.e. </a:t>
            </a:r>
            <a:r>
              <a:rPr lang="en-ZA" sz="2000" i="1" dirty="0">
                <a:solidFill>
                  <a:prstClr val="black"/>
                </a:solidFill>
                <a:latin typeface="Times-Italic-8r"/>
              </a:rPr>
              <a:t>P</a:t>
            </a:r>
            <a:r>
              <a:rPr lang="en-ZA" sz="2000" dirty="0">
                <a:solidFill>
                  <a:prstClr val="black"/>
                </a:solidFill>
                <a:latin typeface="cmr10"/>
              </a:rPr>
              <a:t>(</a:t>
            </a:r>
            <a:r>
              <a:rPr lang="en-ZA" sz="2000" i="1" dirty="0">
                <a:solidFill>
                  <a:prstClr val="black"/>
                </a:solidFill>
                <a:latin typeface="Times-Italic-8r"/>
              </a:rPr>
              <a:t>I</a:t>
            </a:r>
            <a:r>
              <a:rPr lang="en-ZA" sz="2000" dirty="0">
                <a:solidFill>
                  <a:prstClr val="black"/>
                </a:solidFill>
                <a:latin typeface="cmr10"/>
              </a:rPr>
              <a:t>) </a:t>
            </a:r>
            <a:r>
              <a:rPr lang="en-ZA" sz="2000" dirty="0">
                <a:solidFill>
                  <a:prstClr val="black"/>
                </a:solidFill>
                <a:latin typeface="cmmi10"/>
              </a:rPr>
              <a:t>&lt; </a:t>
            </a:r>
            <a:r>
              <a:rPr lang="en-ZA" sz="2000" i="1" dirty="0">
                <a:solidFill>
                  <a:prstClr val="black"/>
                </a:solidFill>
                <a:latin typeface="Times-Italic-8r"/>
              </a:rPr>
              <a:t>min sup</a:t>
            </a:r>
            <a:r>
              <a:rPr lang="en-ZA" sz="2000" dirty="0">
                <a:solidFill>
                  <a:prstClr val="black"/>
                </a:solidFill>
                <a:latin typeface="Minion-Regular"/>
              </a:rPr>
              <a:t>.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ZA" sz="2400" dirty="0">
                <a:solidFill>
                  <a:prstClr val="black"/>
                </a:solidFill>
                <a:latin typeface="Minion-Regular"/>
              </a:rPr>
              <a:t>If an item </a:t>
            </a:r>
            <a:r>
              <a:rPr lang="en-ZA" sz="2400" i="1" dirty="0">
                <a:solidFill>
                  <a:prstClr val="black"/>
                </a:solidFill>
                <a:latin typeface="Times-Italic-8r"/>
              </a:rPr>
              <a:t>A </a:t>
            </a:r>
            <a:r>
              <a:rPr lang="en-ZA" sz="2400" dirty="0">
                <a:solidFill>
                  <a:prstClr val="black"/>
                </a:solidFill>
                <a:latin typeface="Minion-Regular"/>
              </a:rPr>
              <a:t>is added to the itemset </a:t>
            </a:r>
            <a:r>
              <a:rPr lang="en-ZA" sz="2400" i="1" dirty="0">
                <a:solidFill>
                  <a:prstClr val="black"/>
                </a:solidFill>
                <a:latin typeface="Times-Italic-8r"/>
              </a:rPr>
              <a:t>I</a:t>
            </a:r>
            <a:r>
              <a:rPr lang="en-ZA" sz="2400" dirty="0">
                <a:solidFill>
                  <a:prstClr val="black"/>
                </a:solidFill>
                <a:latin typeface="Minion-Regular"/>
              </a:rPr>
              <a:t>, then the resulting itemset (i.e., </a:t>
            </a:r>
            <a:r>
              <a:rPr lang="en-ZA" sz="2400" i="1" dirty="0">
                <a:solidFill>
                  <a:prstClr val="black"/>
                </a:solidFill>
                <a:latin typeface="Times-Italic-8r"/>
              </a:rPr>
              <a:t>I </a:t>
            </a:r>
            <a:r>
              <a:rPr lang="en-ZA" sz="2400" dirty="0">
                <a:solidFill>
                  <a:prstClr val="black"/>
                </a:solidFill>
                <a:latin typeface="cmsy10"/>
              </a:rPr>
              <a:t>U</a:t>
            </a:r>
            <a:r>
              <a:rPr lang="en-ZA" sz="2400" i="1" dirty="0">
                <a:solidFill>
                  <a:prstClr val="black"/>
                </a:solidFill>
                <a:latin typeface="Times-Italic-8r"/>
              </a:rPr>
              <a:t>A</a:t>
            </a:r>
            <a:r>
              <a:rPr lang="en-ZA" sz="2400" dirty="0">
                <a:solidFill>
                  <a:prstClr val="black"/>
                </a:solidFill>
                <a:latin typeface="Minion-Regular"/>
              </a:rPr>
              <a:t>) cannot occur more frequently than </a:t>
            </a:r>
            <a:r>
              <a:rPr lang="en-ZA" sz="2400" i="1" dirty="0">
                <a:solidFill>
                  <a:prstClr val="black"/>
                </a:solidFill>
                <a:latin typeface="Times-Italic-8r"/>
              </a:rPr>
              <a:t>I</a:t>
            </a:r>
            <a:r>
              <a:rPr lang="en-ZA" sz="2400" dirty="0">
                <a:solidFill>
                  <a:prstClr val="black"/>
                </a:solidFill>
                <a:latin typeface="Minion-Regular"/>
              </a:rPr>
              <a:t>.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ZA" sz="2400" dirty="0">
                <a:solidFill>
                  <a:prstClr val="black"/>
                </a:solidFill>
                <a:latin typeface="Minion-Regular"/>
              </a:rPr>
              <a:t>Therefore, </a:t>
            </a:r>
            <a:r>
              <a:rPr lang="en-ZA" sz="2400" b="1" i="1" dirty="0">
                <a:solidFill>
                  <a:srgbClr val="FF0000"/>
                </a:solidFill>
                <a:latin typeface="Times-Italic-8r"/>
              </a:rPr>
              <a:t>I </a:t>
            </a:r>
            <a:r>
              <a:rPr lang="en-ZA" sz="2400" b="1" dirty="0">
                <a:solidFill>
                  <a:srgbClr val="FF0000"/>
                </a:solidFill>
                <a:latin typeface="cmsy10"/>
              </a:rPr>
              <a:t>U</a:t>
            </a:r>
            <a:r>
              <a:rPr lang="en-ZA" sz="2400" b="1" i="1" dirty="0">
                <a:solidFill>
                  <a:srgbClr val="FF0000"/>
                </a:solidFill>
                <a:latin typeface="Times-Italic-8r"/>
              </a:rPr>
              <a:t>A</a:t>
            </a:r>
            <a:r>
              <a:rPr lang="en-ZA" sz="2400" i="1" dirty="0">
                <a:solidFill>
                  <a:srgbClr val="FF0000"/>
                </a:solidFill>
                <a:latin typeface="Times-Italic-8r"/>
              </a:rPr>
              <a:t> </a:t>
            </a:r>
            <a:r>
              <a:rPr lang="en-ZA" sz="2400" dirty="0">
                <a:solidFill>
                  <a:prstClr val="black"/>
                </a:solidFill>
                <a:latin typeface="Minion-Regular"/>
              </a:rPr>
              <a:t>is not frequent either; that is, </a:t>
            </a:r>
            <a:r>
              <a:rPr lang="en-ZA" sz="2400" b="1" i="1" dirty="0">
                <a:solidFill>
                  <a:srgbClr val="FF0000"/>
                </a:solidFill>
                <a:latin typeface="Times-Italic-8r"/>
              </a:rPr>
              <a:t>P</a:t>
            </a:r>
            <a:r>
              <a:rPr lang="en-ZA" sz="2400" b="1" dirty="0">
                <a:solidFill>
                  <a:srgbClr val="FF0000"/>
                </a:solidFill>
                <a:latin typeface="cmr10"/>
              </a:rPr>
              <a:t>(</a:t>
            </a:r>
            <a:r>
              <a:rPr lang="en-ZA" sz="2400" b="1" i="1" dirty="0">
                <a:solidFill>
                  <a:srgbClr val="FF0000"/>
                </a:solidFill>
                <a:latin typeface="Times-Italic-8r"/>
              </a:rPr>
              <a:t>I </a:t>
            </a:r>
            <a:r>
              <a:rPr lang="en-ZA" sz="2400" b="1" dirty="0">
                <a:solidFill>
                  <a:srgbClr val="FF0000"/>
                </a:solidFill>
                <a:latin typeface="cmsy10"/>
              </a:rPr>
              <a:t>U</a:t>
            </a:r>
            <a:r>
              <a:rPr lang="en-ZA" sz="2400" b="1" i="1" dirty="0">
                <a:solidFill>
                  <a:srgbClr val="FF0000"/>
                </a:solidFill>
                <a:latin typeface="Times-Italic-8r"/>
              </a:rPr>
              <a:t>A</a:t>
            </a:r>
            <a:r>
              <a:rPr lang="en-ZA" sz="2400" b="1" dirty="0">
                <a:solidFill>
                  <a:srgbClr val="FF0000"/>
                </a:solidFill>
                <a:latin typeface="cmr10"/>
              </a:rPr>
              <a:t>) </a:t>
            </a:r>
            <a:r>
              <a:rPr lang="en-ZA" sz="2400" b="1" dirty="0">
                <a:solidFill>
                  <a:srgbClr val="FF0000"/>
                </a:solidFill>
                <a:latin typeface="cmmi10"/>
              </a:rPr>
              <a:t>&lt; </a:t>
            </a:r>
            <a:r>
              <a:rPr lang="en-ZA" sz="2400" b="1" i="1" dirty="0">
                <a:solidFill>
                  <a:srgbClr val="FF0000"/>
                </a:solidFill>
                <a:latin typeface="Times-Italic-8r"/>
              </a:rPr>
              <a:t>min sup</a:t>
            </a:r>
            <a:r>
              <a:rPr lang="en-ZA" sz="2400" b="1" dirty="0">
                <a:solidFill>
                  <a:srgbClr val="FF0000"/>
                </a:solidFill>
                <a:latin typeface="Minion-Regular"/>
              </a:rPr>
              <a:t>.</a:t>
            </a:r>
            <a:endParaRPr lang="en-ZA" sz="2400" b="1" dirty="0">
              <a:solidFill>
                <a:srgbClr val="FF0000"/>
              </a:solidFill>
              <a:latin typeface="Calibri"/>
            </a:endParaRPr>
          </a:p>
          <a:p>
            <a:pPr lvl="2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ZA" sz="2400" dirty="0">
                <a:solidFill>
                  <a:prstClr val="black"/>
                </a:solidFill>
                <a:latin typeface="Calibri"/>
              </a:rPr>
              <a:t>This property belongs to a  special category of properties called </a:t>
            </a:r>
            <a:r>
              <a:rPr lang="en-ZA" sz="2400" b="1" dirty="0">
                <a:solidFill>
                  <a:srgbClr val="FF0000"/>
                </a:solidFill>
                <a:latin typeface="Calibri"/>
              </a:rPr>
              <a:t>antimonotone</a:t>
            </a:r>
            <a:r>
              <a:rPr lang="en-ZA" sz="2400" dirty="0">
                <a:solidFill>
                  <a:prstClr val="black"/>
                </a:solidFill>
                <a:latin typeface="Calibri"/>
              </a:rPr>
              <a:t> in the sense that if a set cannot pass a test, all of its supersets will fail the same test as well. </a:t>
            </a:r>
          </a:p>
          <a:p>
            <a:pPr lvl="2">
              <a:lnSpc>
                <a:spcPct val="100000"/>
              </a:lnSpc>
              <a:spcBef>
                <a:spcPct val="20000"/>
              </a:spcBef>
              <a:buFont typeface="Wingdings" panose="05000000000000000000" pitchFamily="2" charset="2"/>
              <a:buChar char="q"/>
            </a:pPr>
            <a:r>
              <a:rPr lang="en-ZA" sz="2400" dirty="0">
                <a:solidFill>
                  <a:prstClr val="black"/>
                </a:solidFill>
                <a:latin typeface="Calibri"/>
              </a:rPr>
              <a:t>It is called </a:t>
            </a:r>
            <a:r>
              <a:rPr lang="en-ZA" sz="2400" b="1" dirty="0">
                <a:solidFill>
                  <a:srgbClr val="FF0000"/>
                </a:solidFill>
                <a:latin typeface="Calibri"/>
              </a:rPr>
              <a:t>antimonotone</a:t>
            </a:r>
            <a:r>
              <a:rPr lang="en-ZA" sz="2400" dirty="0">
                <a:solidFill>
                  <a:prstClr val="black"/>
                </a:solidFill>
                <a:latin typeface="Calibri"/>
              </a:rPr>
              <a:t> because the property is monotonic in the context of failing a test.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04392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B1A06-7CEB-4898-9B8C-28C5D5052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4000" dirty="0">
                <a:solidFill>
                  <a:prstClr val="black"/>
                </a:solidFill>
                <a:latin typeface="Calibri"/>
              </a:rPr>
              <a:t>How is the </a:t>
            </a:r>
            <a:r>
              <a:rPr lang="en-ZA" sz="4000" dirty="0" err="1">
                <a:solidFill>
                  <a:prstClr val="black"/>
                </a:solidFill>
                <a:latin typeface="Calibri"/>
              </a:rPr>
              <a:t>Apriori</a:t>
            </a:r>
            <a:r>
              <a:rPr lang="en-ZA" sz="4000" dirty="0">
                <a:solidFill>
                  <a:prstClr val="black"/>
                </a:solidFill>
                <a:latin typeface="Calibri"/>
              </a:rPr>
              <a:t> property used in the algorithm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9E879-AEF4-475A-9706-AF5B7C12D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lnSpc>
                <a:spcPct val="100000"/>
              </a:lnSpc>
              <a:spcBef>
                <a:spcPct val="20000"/>
              </a:spcBef>
              <a:buNone/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A two-step process is followed, consisting</a:t>
            </a:r>
          </a:p>
          <a:p>
            <a:pPr marL="514350" lvl="0" indent="-51435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ZA" sz="3200" b="1" dirty="0">
                <a:solidFill>
                  <a:prstClr val="black"/>
                </a:solidFill>
                <a:latin typeface="Calibri"/>
              </a:rPr>
              <a:t>join step 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-&gt;To a set of candidate k-</a:t>
            </a:r>
            <a:r>
              <a:rPr lang="en-ZA" sz="3200" dirty="0" err="1">
                <a:solidFill>
                  <a:prstClr val="black"/>
                </a:solidFill>
                <a:latin typeface="Calibri"/>
              </a:rPr>
              <a:t>itemsets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 is generated by joining the set with itself.</a:t>
            </a:r>
          </a:p>
          <a:p>
            <a:pPr marL="514350" lvl="0" indent="-514350">
              <a:lnSpc>
                <a:spcPct val="100000"/>
              </a:lnSpc>
              <a:spcBef>
                <a:spcPct val="20000"/>
              </a:spcBef>
              <a:buFont typeface="+mj-lt"/>
              <a:buAutoNum type="arabicPeriod"/>
            </a:pPr>
            <a:r>
              <a:rPr lang="en-ZA" sz="3200" b="1" dirty="0">
                <a:solidFill>
                  <a:prstClr val="black"/>
                </a:solidFill>
                <a:latin typeface="Calibri"/>
              </a:rPr>
              <a:t>Prune step-A </a:t>
            </a:r>
            <a:r>
              <a:rPr lang="en-ZA" sz="3200" dirty="0">
                <a:solidFill>
                  <a:prstClr val="black"/>
                </a:solidFill>
                <a:latin typeface="Calibri"/>
              </a:rPr>
              <a:t>scan of the database to determine the count of each candidate in the set that would result in the determination all candidates having a count no less than the minimum support count and remove such from the set.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81530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0B1A-4E0D-4F55-A87C-BD030EBB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sz="4000" dirty="0" err="1">
                <a:solidFill>
                  <a:prstClr val="black"/>
                </a:solidFill>
                <a:latin typeface="Calibri"/>
              </a:rPr>
              <a:t>Apriori</a:t>
            </a:r>
            <a:r>
              <a:rPr lang="en-ZA" sz="4000" dirty="0">
                <a:solidFill>
                  <a:prstClr val="black"/>
                </a:solidFill>
                <a:latin typeface="Calibri"/>
              </a:rPr>
              <a:t> </a:t>
            </a:r>
            <a:br>
              <a:rPr lang="en-ZA" sz="4000" dirty="0">
                <a:solidFill>
                  <a:prstClr val="black"/>
                </a:solidFill>
                <a:latin typeface="Calibri"/>
              </a:rPr>
            </a:br>
            <a:r>
              <a:rPr lang="en-ZA" sz="4000" dirty="0">
                <a:solidFill>
                  <a:srgbClr val="FF0000"/>
                </a:solidFill>
                <a:latin typeface="Calibri"/>
              </a:rPr>
              <a:t>(book example)</a:t>
            </a:r>
            <a:endParaRPr lang="en-ZA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BEAC0F0-0926-4C5F-8D21-759ED53B5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921475"/>
            <a:ext cx="5709286" cy="4176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058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EA241-3733-44F8-977F-553E599A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ZA" dirty="0" err="1">
                <a:solidFill>
                  <a:prstClr val="black"/>
                </a:solidFill>
                <a:latin typeface="Calibri"/>
              </a:rPr>
              <a:t>Apriori</a:t>
            </a:r>
            <a:r>
              <a:rPr lang="en-ZA" dirty="0">
                <a:solidFill>
                  <a:prstClr val="black"/>
                </a:solidFill>
                <a:latin typeface="Calibri"/>
              </a:rPr>
              <a:t> by example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8F409-1CDA-484C-AC05-19AF9EE2EA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There are nine transactions in this database, that is, |D|= 9.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In the first iteration of the algorithm, each item is a member of the set of candidate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1-itemsets, C1. </a:t>
            </a:r>
          </a:p>
          <a:p>
            <a:pPr marL="342900" lvl="0" indent="-342900">
              <a:lnSpc>
                <a:spcPct val="100000"/>
              </a:lnSpc>
              <a:spcBef>
                <a:spcPct val="20000"/>
              </a:spcBef>
            </a:pPr>
            <a:r>
              <a:rPr lang="en-ZA" sz="3200" dirty="0">
                <a:solidFill>
                  <a:prstClr val="black"/>
                </a:solidFill>
                <a:latin typeface="Calibri"/>
              </a:rPr>
              <a:t>The algorithm simply scans all of the transactions in order to count the number of occurrences of each item.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0406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1C4D6-598B-4BE8-9EFA-F45CA2723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>
                <a:solidFill>
                  <a:prstClr val="black"/>
                </a:solidFill>
                <a:latin typeface="Calibri"/>
              </a:rPr>
              <a:t>Apriori</a:t>
            </a:r>
            <a:r>
              <a:rPr lang="en-ZA" dirty="0">
                <a:solidFill>
                  <a:prstClr val="black"/>
                </a:solidFill>
                <a:latin typeface="Calibri"/>
              </a:rPr>
              <a:t> by example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0EB32-CA69-4E4C-AECB-F918DBD9D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A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D1C02E1-83F6-4323-8CE8-71736602DA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561" y="1576775"/>
            <a:ext cx="10804239" cy="3257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4C7D2BB-A9BC-445F-8536-C9F8759F40D5}"/>
              </a:ext>
            </a:extLst>
          </p:cNvPr>
          <p:cNvSpPr/>
          <p:nvPr/>
        </p:nvSpPr>
        <p:spPr>
          <a:xfrm>
            <a:off x="1143000" y="5107880"/>
            <a:ext cx="102108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Suppose that the 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minimum support count 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required is 2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, 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that is, </a:t>
            </a:r>
            <a:r>
              <a:rPr kumimoji="0" lang="en-ZA" sz="28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min_sup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= 2.  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In our example, all of the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C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andidates in 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C1 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satisfy</a:t>
            </a:r>
            <a:r>
              <a:rPr kumimoji="0" lang="en-ZA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</a:rPr>
              <a:t> minimum support.</a:t>
            </a:r>
          </a:p>
        </p:txBody>
      </p:sp>
    </p:spTree>
    <p:extLst>
      <p:ext uri="{BB962C8B-B14F-4D97-AF65-F5344CB8AC3E}">
        <p14:creationId xmlns:p14="http://schemas.microsoft.com/office/powerpoint/2010/main" val="1749420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516F8-9673-481C-A124-7005EAF5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err="1">
                <a:solidFill>
                  <a:prstClr val="black"/>
                </a:solidFill>
                <a:latin typeface="Calibri"/>
              </a:rPr>
              <a:t>Apriori</a:t>
            </a:r>
            <a:r>
              <a:rPr lang="en-ZA" dirty="0">
                <a:solidFill>
                  <a:prstClr val="black"/>
                </a:solidFill>
                <a:latin typeface="Calibri"/>
              </a:rPr>
              <a:t> by example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F294E-6911-48C5-BC66-6BAC6F2B91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lnSpc>
                <a:spcPct val="100000"/>
              </a:lnSpc>
              <a:spcBef>
                <a:spcPts val="0"/>
              </a:spcBef>
            </a:pPr>
            <a:r>
              <a:rPr lang="en-ZA" dirty="0">
                <a:solidFill>
                  <a:prstClr val="black"/>
                </a:solidFill>
                <a:latin typeface="Calibri"/>
              </a:rPr>
              <a:t>To discover the set of </a:t>
            </a:r>
            <a:r>
              <a:rPr lang="en-ZA" dirty="0">
                <a:solidFill>
                  <a:srgbClr val="FF0000"/>
                </a:solidFill>
                <a:latin typeface="Calibri"/>
              </a:rPr>
              <a:t>frequent 2-itemsets</a:t>
            </a:r>
            <a:r>
              <a:rPr lang="en-ZA" dirty="0">
                <a:solidFill>
                  <a:prstClr val="black"/>
                </a:solidFill>
                <a:latin typeface="Calibri"/>
              </a:rPr>
              <a:t>, L2, the algorithm uses the join </a:t>
            </a:r>
            <a:r>
              <a:rPr lang="en-ZA" dirty="0">
                <a:solidFill>
                  <a:srgbClr val="FF0000"/>
                </a:solidFill>
                <a:latin typeface="Calibri"/>
              </a:rPr>
              <a:t>L1 on L1 </a:t>
            </a:r>
            <a:r>
              <a:rPr lang="en-ZA" dirty="0">
                <a:solidFill>
                  <a:prstClr val="black"/>
                </a:solidFill>
                <a:latin typeface="Calibri"/>
              </a:rPr>
              <a:t>to generate a </a:t>
            </a:r>
            <a:r>
              <a:rPr lang="en-ZA" dirty="0">
                <a:solidFill>
                  <a:srgbClr val="FF0000"/>
                </a:solidFill>
                <a:latin typeface="Calibri"/>
              </a:rPr>
              <a:t>candidate set of 2-itemsets </a:t>
            </a: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</a:pPr>
            <a:r>
              <a:rPr lang="en-ZA" dirty="0">
                <a:solidFill>
                  <a:prstClr val="black"/>
                </a:solidFill>
                <a:latin typeface="Calibri"/>
              </a:rPr>
              <a:t>Next, the transactions in D are scanned and the support count of each candidate itemset in C2 is accumulated</a:t>
            </a:r>
          </a:p>
          <a:p>
            <a:endParaRPr lang="en-ZA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01C1474-5DAF-4288-A233-958049CF63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3484400"/>
            <a:ext cx="9277350" cy="27761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444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bf5560-7f34-4578-adde-35f2b64a47a2">
      <Terms xmlns="http://schemas.microsoft.com/office/infopath/2007/PartnerControls"/>
    </lcf76f155ced4ddcb4097134ff3c332f>
    <TaxCatchAll xmlns="00473a82-3e89-4603-8977-db5f84c2a96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699E85BA5754D8CF866EBBE319EB1" ma:contentTypeVersion="10" ma:contentTypeDescription="Create a new document." ma:contentTypeScope="" ma:versionID="18a44769352d7c3a640c2998ffec52b8">
  <xsd:schema xmlns:xsd="http://www.w3.org/2001/XMLSchema" xmlns:xs="http://www.w3.org/2001/XMLSchema" xmlns:p="http://schemas.microsoft.com/office/2006/metadata/properties" xmlns:ns2="0dbf5560-7f34-4578-adde-35f2b64a47a2" xmlns:ns3="00473a82-3e89-4603-8977-db5f84c2a966" targetNamespace="http://schemas.microsoft.com/office/2006/metadata/properties" ma:root="true" ma:fieldsID="0aef365316f679b0b2520dabf6842b76" ns2:_="" ns3:_="">
    <xsd:import namespace="0dbf5560-7f34-4578-adde-35f2b64a47a2"/>
    <xsd:import namespace="00473a82-3e89-4603-8977-db5f84c2a96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bf5560-7f34-4578-adde-35f2b64a47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fa02b4c3-ad89-44e0-9eed-c911eaa683c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473a82-3e89-4603-8977-db5f84c2a966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5428cfbf-06a7-420e-b2db-6245dd909ea4}" ma:internalName="TaxCatchAll" ma:showField="CatchAllData" ma:web="00473a82-3e89-4603-8977-db5f84c2a96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C2AF79-9A59-4297-A4BB-0852C9E5227E}">
  <ds:schemaRefs>
    <ds:schemaRef ds:uri="http://schemas.microsoft.com/office/2006/metadata/properties"/>
    <ds:schemaRef ds:uri="http://schemas.microsoft.com/office/infopath/2007/PartnerControls"/>
    <ds:schemaRef ds:uri="0dbf5560-7f34-4578-adde-35f2b64a47a2"/>
    <ds:schemaRef ds:uri="00473a82-3e89-4603-8977-db5f84c2a966"/>
  </ds:schemaRefs>
</ds:datastoreItem>
</file>

<file path=customXml/itemProps2.xml><?xml version="1.0" encoding="utf-8"?>
<ds:datastoreItem xmlns:ds="http://schemas.openxmlformats.org/officeDocument/2006/customXml" ds:itemID="{36E522C1-8133-4890-9C86-F137125231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9D6EF5-D7F8-4E3F-8970-C982F8AF0B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bf5560-7f34-4578-adde-35f2b64a47a2"/>
    <ds:schemaRef ds:uri="00473a82-3e89-4603-8977-db5f84c2a96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7473</TotalTime>
  <Words>838</Words>
  <Application>Microsoft Office PowerPoint</Application>
  <PresentationFormat>Widescreen</PresentationFormat>
  <Paragraphs>56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1" baseType="lpstr">
      <vt:lpstr>Arial</vt:lpstr>
      <vt:lpstr>AvantGarde Bk BT</vt:lpstr>
      <vt:lpstr>Bebas Neue Bold</vt:lpstr>
      <vt:lpstr>Calibri</vt:lpstr>
      <vt:lpstr>cmmi10</vt:lpstr>
      <vt:lpstr>cmr10</vt:lpstr>
      <vt:lpstr>cmsy10</vt:lpstr>
      <vt:lpstr>GillSans-Bold</vt:lpstr>
      <vt:lpstr>Minion-Italic</vt:lpstr>
      <vt:lpstr>Minion-Regular</vt:lpstr>
      <vt:lpstr>Minion-Semibold</vt:lpstr>
      <vt:lpstr>mvsy10</vt:lpstr>
      <vt:lpstr>Times-Italic-8r</vt:lpstr>
      <vt:lpstr>Wingdings</vt:lpstr>
      <vt:lpstr>Office Theme</vt:lpstr>
      <vt:lpstr>    Business Intelligence G. Mudare </vt:lpstr>
      <vt:lpstr>PowerPoint Presentation</vt:lpstr>
      <vt:lpstr>Apriori </vt:lpstr>
      <vt:lpstr>PowerPoint Presentation</vt:lpstr>
      <vt:lpstr>How is the Apriori property used in the algorithm</vt:lpstr>
      <vt:lpstr>Apriori  (book example)</vt:lpstr>
      <vt:lpstr>Apriori by example</vt:lpstr>
      <vt:lpstr>Apriori by example</vt:lpstr>
      <vt:lpstr>Apriori by example</vt:lpstr>
      <vt:lpstr>Apriori by example</vt:lpstr>
      <vt:lpstr>procedure apriori </vt:lpstr>
      <vt:lpstr>Generating Association Rules from Frequent Itemsets</vt:lpstr>
      <vt:lpstr>Generating  association rules</vt:lpstr>
      <vt:lpstr>Example</vt:lpstr>
      <vt:lpstr>Confidence</vt:lpstr>
      <vt:lpstr>Confidence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Jacobs</dc:creator>
  <cp:lastModifiedBy>Juan Oosthuizen</cp:lastModifiedBy>
  <cp:revision>179</cp:revision>
  <cp:lastPrinted>2018-10-19T08:19:46Z</cp:lastPrinted>
  <dcterms:created xsi:type="dcterms:W3CDTF">2017-04-18T07:22:51Z</dcterms:created>
  <dcterms:modified xsi:type="dcterms:W3CDTF">2025-09-10T14:03:00Z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0x010100F45699E85BA5754D8CF866EBBE319EB1</vt:lpwstr>
  </property>
</Properties>
</file>