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2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8F2B-438B-46FD-8661-8A158048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Minion-Regular"/>
              </a:rPr>
              <a:t>Mining the FP-tree by creating conditional </a:t>
            </a:r>
            <a:br>
              <a:rPr lang="en-ZA" sz="4000" dirty="0">
                <a:solidFill>
                  <a:prstClr val="black"/>
                </a:solidFill>
                <a:latin typeface="Minion-Regular"/>
              </a:rPr>
            </a:br>
            <a:r>
              <a:rPr lang="en-ZA" sz="4000" dirty="0">
                <a:solidFill>
                  <a:prstClr val="black"/>
                </a:solidFill>
                <a:latin typeface="Minion-Regular"/>
              </a:rPr>
              <a:t>(sub-)pattern bases.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7879-8166-47E6-855F-49522EC3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ZA" sz="2600" dirty="0">
                <a:solidFill>
                  <a:prstClr val="black"/>
                </a:solidFill>
                <a:latin typeface="Minion-Regular"/>
              </a:rPr>
              <a:t>First consider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I5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which is the last </a:t>
            </a:r>
            <a:r>
              <a:rPr lang="en-ZA" sz="2600" dirty="0" err="1">
                <a:solidFill>
                  <a:prstClr val="black"/>
                </a:solidFill>
                <a:latin typeface="Minion-Regular"/>
              </a:rPr>
              <a:t>itemin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 </a:t>
            </a:r>
            <a:r>
              <a:rPr lang="en-ZA" sz="2600" i="1" dirty="0">
                <a:solidFill>
                  <a:prstClr val="black"/>
                </a:solidFill>
                <a:latin typeface="Times-Italic-8r"/>
              </a:rPr>
              <a:t>L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rather than the first. </a:t>
            </a:r>
          </a:p>
          <a:p>
            <a:pPr marL="0" lvl="0" indent="0">
              <a:buNone/>
            </a:pPr>
            <a:r>
              <a:rPr lang="en-ZA" sz="2600" dirty="0">
                <a:solidFill>
                  <a:srgbClr val="FF0000"/>
                </a:solidFill>
                <a:latin typeface="Minion-Regular"/>
              </a:rPr>
              <a:t>I5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occurs in two branches of the FP-tree (The occurrences of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 I5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can easily be found by following its chain of node-links.) </a:t>
            </a:r>
          </a:p>
          <a:p>
            <a:pPr marL="0" lvl="0" indent="0">
              <a:buNone/>
            </a:pPr>
            <a:r>
              <a:rPr lang="en-ZA" sz="2600" dirty="0">
                <a:solidFill>
                  <a:prstClr val="black"/>
                </a:solidFill>
                <a:latin typeface="Minion-Regular"/>
              </a:rPr>
              <a:t>The paths formed by these branches are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I2, I1, I5: 1</a:t>
            </a:r>
            <a:r>
              <a:rPr lang="en-ZA" sz="2600" dirty="0">
                <a:solidFill>
                  <a:srgbClr val="FF0000"/>
                </a:solidFill>
                <a:latin typeface="cmsy10"/>
              </a:rPr>
              <a:t>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and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I2, I1, I3, I5: 1. </a:t>
            </a:r>
          </a:p>
          <a:p>
            <a:pPr marL="0" lvl="0" indent="0">
              <a:buNone/>
            </a:pPr>
            <a:r>
              <a:rPr lang="en-ZA" sz="2600" dirty="0">
                <a:solidFill>
                  <a:prstClr val="black"/>
                </a:solidFill>
                <a:latin typeface="Minion-Regular"/>
              </a:rPr>
              <a:t>Therefore, considering I5 as a suffix, its corresponding two prefix paths are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I2, I1: 1</a:t>
            </a:r>
            <a:r>
              <a:rPr lang="en-ZA" sz="2600" dirty="0">
                <a:solidFill>
                  <a:srgbClr val="FF0000"/>
                </a:solidFill>
                <a:latin typeface="cmsy10"/>
              </a:rPr>
              <a:t>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and I2, I1, I3: 1, which form its conditional pattern base. </a:t>
            </a:r>
          </a:p>
          <a:p>
            <a:pPr marL="0" lvl="0" indent="0">
              <a:buNone/>
            </a:pPr>
            <a:r>
              <a:rPr lang="en-ZA" sz="2600" dirty="0">
                <a:solidFill>
                  <a:prstClr val="black"/>
                </a:solidFill>
                <a:latin typeface="Minion-Regular"/>
              </a:rPr>
              <a:t>Its conditional FP-tree contains only a single path,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I2: 2, I1: 2; I3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is not included because its support count is less than the minimum support count. </a:t>
            </a:r>
          </a:p>
          <a:p>
            <a:pPr marL="0" lvl="0" indent="0">
              <a:buNone/>
            </a:pPr>
            <a:r>
              <a:rPr lang="en-ZA" sz="2600" dirty="0">
                <a:solidFill>
                  <a:prstClr val="black"/>
                </a:solidFill>
                <a:latin typeface="Minion-Regular"/>
              </a:rPr>
              <a:t>The single path generates all </a:t>
            </a:r>
            <a:r>
              <a:rPr lang="en-ZA" sz="2600" dirty="0" err="1">
                <a:solidFill>
                  <a:prstClr val="black"/>
                </a:solidFill>
                <a:latin typeface="Minion-Regular"/>
              </a:rPr>
              <a:t>tof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 1he combinations of frequent patterns: I2, I5: 2,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I1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I5: 2, I2, I1, I5: 2.</a:t>
            </a:r>
          </a:p>
          <a:p>
            <a:pPr marL="0" lvl="0" indent="0">
              <a:buNone/>
            </a:pPr>
            <a:r>
              <a:rPr lang="en-ZA" sz="2600" dirty="0">
                <a:solidFill>
                  <a:prstClr val="black"/>
                </a:solidFill>
                <a:latin typeface="Minion-Regular"/>
              </a:rPr>
              <a:t>For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I4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its two prefix paths form the conditional pattern base,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I2, I1: 1, I2: 1,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which generates a single-node conditional FP-tree, </a:t>
            </a:r>
            <a:r>
              <a:rPr lang="en-ZA" sz="2600" dirty="0">
                <a:solidFill>
                  <a:srgbClr val="FF0000"/>
                </a:solidFill>
                <a:latin typeface="Minion-Regular"/>
              </a:rPr>
              <a:t>I2: 2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and derives one frequent</a:t>
            </a:r>
            <a:endParaRPr lang="en-ZA" sz="26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25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D199-4D97-4626-844E-7C573FDB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Regular"/>
              </a:rPr>
              <a:t>The conditional FP-tree associated with the conditional node I</a:t>
            </a:r>
            <a:r>
              <a:rPr lang="en-ZA" baseline="-25000" dirty="0">
                <a:solidFill>
                  <a:prstClr val="black"/>
                </a:solidFill>
                <a:latin typeface="Minion-Regular"/>
              </a:rPr>
              <a:t>3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5A6E2-64E0-4904-8BF6-7E88F5256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030" y="1690688"/>
            <a:ext cx="10221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F7AB-C077-4E6F-8D87-9E4DD95F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Regular"/>
              </a:rPr>
              <a:t>The conditional FP-tree associated with the conditional node I</a:t>
            </a:r>
            <a:r>
              <a:rPr lang="en-ZA" baseline="-25000" dirty="0">
                <a:solidFill>
                  <a:prstClr val="black"/>
                </a:solidFill>
                <a:latin typeface="Minion-Regular"/>
              </a:rPr>
              <a:t>3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8DCA-B89F-461A-AA8D-A9AF2E3F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ZA" sz="2600" dirty="0">
                <a:solidFill>
                  <a:prstClr val="black"/>
                </a:solidFill>
                <a:latin typeface="Minion-Regular"/>
              </a:rPr>
              <a:t>The FP-growth method transforms the problem of finding long frequent patterns to searching for shorter ones recursively and then concatenating the suffix. </a:t>
            </a:r>
          </a:p>
          <a:p>
            <a:pPr lvl="0"/>
            <a:r>
              <a:rPr lang="en-ZA" sz="2600" dirty="0">
                <a:solidFill>
                  <a:prstClr val="black"/>
                </a:solidFill>
                <a:latin typeface="Minion-Regular"/>
              </a:rPr>
              <a:t>It uses the least frequent items as a suffix, offering good selectivity. The method substantially reduces the search costs.</a:t>
            </a:r>
          </a:p>
          <a:p>
            <a:pPr lvl="0"/>
            <a:r>
              <a:rPr lang="en-ZA" sz="2600" dirty="0">
                <a:solidFill>
                  <a:prstClr val="black"/>
                </a:solidFill>
                <a:latin typeface="Minion-Regular"/>
              </a:rPr>
              <a:t>When the database is large, it is sometimes unrealistic to construct a main memory based FP-tree. </a:t>
            </a:r>
          </a:p>
          <a:p>
            <a:pPr lvl="0"/>
            <a:r>
              <a:rPr lang="en-ZA" sz="2600" dirty="0">
                <a:solidFill>
                  <a:prstClr val="black"/>
                </a:solidFill>
                <a:latin typeface="Minion-Regular"/>
              </a:rPr>
              <a:t>An interesting alternative is to first partition the database into a set of projected databases, and then construct an FP-tree and mine it in each projected database.</a:t>
            </a:r>
          </a:p>
          <a:p>
            <a:pPr lvl="0"/>
            <a:r>
              <a:rPr lang="en-ZA" sz="2600" dirty="0">
                <a:solidFill>
                  <a:prstClr val="black"/>
                </a:solidFill>
                <a:latin typeface="Minion-Regular"/>
              </a:rPr>
              <a:t>Such a process can be recursively applied to any projected database if its FP-tree still cannot fit in main memory.</a:t>
            </a:r>
            <a:endParaRPr lang="en-ZA" sz="26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907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C7E9-AD6D-40AD-8865-3D9FBAEF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8925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Mining Frequent </a:t>
            </a:r>
            <a:r>
              <a:rPr lang="en-ZA" b="1" dirty="0" err="1">
                <a:solidFill>
                  <a:prstClr val="black"/>
                </a:solidFill>
                <a:latin typeface="GillSans-Bold"/>
              </a:rPr>
              <a:t>Itemsets</a:t>
            </a:r>
            <a:r>
              <a:rPr lang="en-ZA" b="1" dirty="0">
                <a:solidFill>
                  <a:prstClr val="black"/>
                </a:solidFill>
                <a:latin typeface="GillSans-Bold"/>
              </a:rPr>
              <a:t> Using Vertical Data Format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3C30-12C2-40DD-9B5A-1AB3B352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Both the </a:t>
            </a:r>
            <a:r>
              <a:rPr lang="en-ZA" dirty="0" err="1">
                <a:solidFill>
                  <a:prstClr val="black"/>
                </a:solidFill>
                <a:latin typeface="Minion-Regular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 and FP-growth methods mine frequent patterns from a set of transactions in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TID-itemset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format (that is,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TID </a:t>
            </a:r>
            <a:r>
              <a:rPr lang="en-ZA" dirty="0">
                <a:solidFill>
                  <a:srgbClr val="FF0000"/>
                </a:solidFill>
                <a:latin typeface="Times-Roman-8r"/>
              </a:rPr>
              <a:t>: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itemset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), where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TID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a transaction-id and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itemset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the set of items bought in transaction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TI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This data format is known as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horizontal data format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Data can also be presented in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item-TID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set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format (that is,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item </a:t>
            </a:r>
            <a:r>
              <a:rPr lang="en-ZA" dirty="0">
                <a:solidFill>
                  <a:srgbClr val="FF0000"/>
                </a:solidFill>
                <a:latin typeface="Times-Roman-8r"/>
              </a:rPr>
              <a:t>: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TID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 </a:t>
            </a:r>
            <a:r>
              <a:rPr lang="en-ZA" i="1" dirty="0" err="1">
                <a:solidFill>
                  <a:prstClr val="black"/>
                </a:solidFill>
                <a:latin typeface="Times-Italic-8r"/>
              </a:rPr>
              <a:t>set</a:t>
            </a:r>
            <a:r>
              <a:rPr lang="en-ZA" dirty="0" err="1">
                <a:solidFill>
                  <a:prstClr val="black"/>
                </a:solidFill>
                <a:latin typeface="cmsy10"/>
              </a:rPr>
              <a:t>g</a:t>
            </a:r>
            <a:r>
              <a:rPr lang="en-ZA" dirty="0">
                <a:solidFill>
                  <a:prstClr val="black"/>
                </a:solidFill>
                <a:latin typeface="cmr10"/>
              </a:rPr>
              <a:t>)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, where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item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an item name, and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TID set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is the set of transaction identifiers containing the item.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This format is known as 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vertical data format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5695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3251-15FD-4910-B151-7495C929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9144000" cy="1325563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Regular"/>
              </a:rPr>
              <a:t>Vertical data format of the transaction data set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B8D2-AF9F-449F-9598-2EE07580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908B5-85D6-40D2-B705-140295E9B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738"/>
            <a:ext cx="11093063" cy="50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F86D-5236-4C58-8F97-2F63C869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7415"/>
            <a:ext cx="10515600" cy="990670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Mining Frequent </a:t>
            </a:r>
            <a:r>
              <a:rPr lang="en-ZA" b="1" dirty="0" err="1">
                <a:solidFill>
                  <a:prstClr val="black"/>
                </a:solidFill>
                <a:latin typeface="GillSans-Bold"/>
              </a:rPr>
              <a:t>Itemsets</a:t>
            </a:r>
            <a:r>
              <a:rPr lang="en-ZA" b="1" dirty="0">
                <a:solidFill>
                  <a:prstClr val="black"/>
                </a:solidFill>
                <a:latin typeface="GillSans-Bold"/>
              </a:rPr>
              <a:t> Using Vertical Data Format</a:t>
            </a:r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A73302-D03A-4E07-87C7-0B0D94F93093}"/>
              </a:ext>
            </a:extLst>
          </p:cNvPr>
          <p:cNvSpPr txBox="1">
            <a:spLocks/>
          </p:cNvSpPr>
          <p:nvPr/>
        </p:nvSpPr>
        <p:spPr>
          <a:xfrm>
            <a:off x="457200" y="1726234"/>
            <a:ext cx="10515600" cy="5131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Mining can be performed on this data set by intersecting the TID sets of every pair of frequent single items.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Minimum support count is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Every single item is frequent in the Table,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10 intersections are performed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in </a:t>
            </a:r>
            <a:r>
              <a:rPr kumimoji="0" lang="en-ZA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total,which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 lead to 8 nonempty 2-itemsets</a:t>
            </a:r>
            <a:endParaRPr kumimoji="0" lang="en-ZA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AB07B-DCA9-4CCC-AC39-1E6958BE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423" y="2109717"/>
            <a:ext cx="4489827" cy="41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7326-DC6E-432A-B491-4EFCF574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Mining Frequent </a:t>
            </a:r>
            <a:r>
              <a:rPr lang="en-ZA" b="1" dirty="0" err="1">
                <a:solidFill>
                  <a:prstClr val="black"/>
                </a:solidFill>
                <a:latin typeface="GillSans-Bold"/>
              </a:rPr>
              <a:t>Itemsets</a:t>
            </a:r>
            <a:r>
              <a:rPr lang="en-ZA" b="1" dirty="0">
                <a:solidFill>
                  <a:prstClr val="black"/>
                </a:solidFill>
                <a:latin typeface="GillSans-Bold"/>
              </a:rPr>
              <a:t> Using Vertical Data Format</a:t>
            </a:r>
            <a:endParaRPr lang="en-Z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5290C5-5210-4D9B-982F-ADF2F32C2A7F}"/>
              </a:ext>
            </a:extLst>
          </p:cNvPr>
          <p:cNvSpPr txBox="1">
            <a:spLocks/>
          </p:cNvSpPr>
          <p:nvPr/>
        </p:nvSpPr>
        <p:spPr>
          <a:xfrm>
            <a:off x="685800" y="17720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Based on the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 </a:t>
            </a:r>
            <a:r>
              <a:rPr kumimoji="0" lang="en-ZA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Apriori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 property, </a:t>
            </a: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a given 3-itemset is a candidate 3-itemset only if every one of its 2-itemset subsets is frequent.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nion-Regular"/>
                <a:ea typeface="+mn-ea"/>
                <a:cs typeface="+mn-cs"/>
              </a:rPr>
              <a:t>The candidate generation process here will generate only two 3-itemsets:</a:t>
            </a:r>
            <a:endParaRPr kumimoji="0" lang="en-ZA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EEC51-815B-4E01-BEB2-CAA836E0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21" y="3294406"/>
            <a:ext cx="6730073" cy="29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5400" b="1" dirty="0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Mining Frequent </a:t>
            </a:r>
            <a:r>
              <a:rPr lang="en-ZA" sz="5400" b="1" dirty="0" err="1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Itemsets</a:t>
            </a:r>
            <a:r>
              <a:rPr lang="en-ZA" sz="5400" b="1" dirty="0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 without Candidate Generation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A921-29E2-4F11-A903-6A1B9656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 Light" panose="020F0302020204030204"/>
              </a:rPr>
              <a:t>Mining Frequent </a:t>
            </a:r>
            <a:r>
              <a:rPr lang="en-ZA" dirty="0" err="1">
                <a:solidFill>
                  <a:prstClr val="black"/>
                </a:solidFill>
                <a:latin typeface="Calibri Light" panose="020F0302020204030204"/>
              </a:rPr>
              <a:t>Itemsets</a:t>
            </a:r>
            <a:r>
              <a:rPr lang="en-ZA" dirty="0">
                <a:solidFill>
                  <a:prstClr val="black"/>
                </a:solidFill>
                <a:latin typeface="Calibri Light" panose="020F0302020204030204"/>
              </a:rPr>
              <a:t> without Candidate Generation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60AE-D7F1-47B3-943F-49BCB50A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 </a:t>
            </a:r>
            <a:r>
              <a:rPr lang="en-ZA" dirty="0" err="1">
                <a:solidFill>
                  <a:prstClr val="black"/>
                </a:solidFill>
                <a:latin typeface="Minion-Regular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 candidate generate-and-test method significantly reduces the size of candidate sets, leading to good performance gain</a:t>
            </a:r>
          </a:p>
          <a:p>
            <a:pPr lvl="0"/>
            <a:r>
              <a:rPr lang="en-ZA" dirty="0" err="1">
                <a:solidFill>
                  <a:prstClr val="black"/>
                </a:solidFill>
                <a:latin typeface="Minion-Regular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suffer from two costs: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i="1" dirty="0">
                <a:solidFill>
                  <a:srgbClr val="FF0000"/>
                </a:solidFill>
                <a:latin typeface="Minion-Italic"/>
              </a:rPr>
              <a:t>It may need to generate a huge number of candidate sets.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i="1" dirty="0">
                <a:solidFill>
                  <a:srgbClr val="FF0000"/>
                </a:solidFill>
                <a:latin typeface="Minion-Italic"/>
              </a:rPr>
              <a:t>It may need to repeatedly scan the database and check a large set of candidates by pattern matching.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An interesting method called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frequent-pattern growth,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adopts a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divide-and-conquer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strategy</a:t>
            </a:r>
            <a:endParaRPr lang="en-ZA" dirty="0">
              <a:solidFill>
                <a:srgbClr val="FF0000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34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BF2C-216F-41A8-979B-A6C559D2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2800" b="1" dirty="0">
                <a:solidFill>
                  <a:prstClr val="black"/>
                </a:solidFill>
                <a:latin typeface="Minion-Semibold"/>
              </a:rPr>
              <a:t>Frequent-pattern growth (FP-Growth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8E0F-276A-4729-A795-FD3472D1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ZA" b="1" dirty="0">
                <a:solidFill>
                  <a:prstClr val="black"/>
                </a:solidFill>
                <a:latin typeface="Minion-Semibold"/>
              </a:rPr>
              <a:t>FP-Growth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Compresses the database representing frequent items into a 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frequent-pattern tree,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or </a:t>
            </a:r>
            <a:r>
              <a:rPr lang="en-ZA" dirty="0">
                <a:solidFill>
                  <a:prstClr val="black"/>
                </a:solidFill>
                <a:latin typeface="Minion-Semibold"/>
              </a:rPr>
              <a:t>FP-</a:t>
            </a:r>
            <a:r>
              <a:rPr lang="en-ZA" dirty="0" err="1">
                <a:solidFill>
                  <a:prstClr val="black"/>
                </a:solidFill>
                <a:latin typeface="Minion-Semibold"/>
              </a:rPr>
              <a:t>tree</a:t>
            </a:r>
            <a:r>
              <a:rPr lang="en-ZA" dirty="0" err="1">
                <a:solidFill>
                  <a:prstClr val="black"/>
                </a:solidFill>
                <a:latin typeface="Minion-Regular"/>
              </a:rPr>
              <a:t>,which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 retains the itemset association information.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Minion-Regular"/>
              </a:rPr>
              <a:t>It then divides the compressed database into a set of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conditional databases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(a special kind of projected database), each associated with one frequent item or </a:t>
            </a:r>
            <a:r>
              <a:rPr lang="en-ZA" b="1" dirty="0">
                <a:solidFill>
                  <a:srgbClr val="FF0000"/>
                </a:solidFill>
                <a:latin typeface="Minion-Regular"/>
              </a:rPr>
              <a:t>“pattern fragment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,”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Minion-Regular"/>
              </a:rPr>
              <a:t>It then  mines each sub database separately. 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195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99EA-6C89-430C-A309-8CC45BC2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2800" b="1" dirty="0">
                <a:solidFill>
                  <a:prstClr val="black"/>
                </a:solidFill>
                <a:latin typeface="Minion-Semibold"/>
              </a:rPr>
              <a:t>Frequent-pattern growth (FP-Growth) </a:t>
            </a:r>
            <a:br>
              <a:rPr lang="en-ZA" sz="2800" b="1" dirty="0">
                <a:solidFill>
                  <a:prstClr val="black"/>
                </a:solidFill>
                <a:latin typeface="Minion-Semibold"/>
              </a:rPr>
            </a:br>
            <a:r>
              <a:rPr lang="en-ZA" b="1" dirty="0">
                <a:solidFill>
                  <a:srgbClr val="FF0000"/>
                </a:solidFill>
                <a:latin typeface="Calibri Light" panose="020F0302020204030204"/>
              </a:rPr>
              <a:t>Example</a:t>
            </a: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BDB4A4-EA11-483E-8AA9-B1A540B74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19" y="4001631"/>
            <a:ext cx="2631931" cy="2246769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BAD25D-B573-4972-8688-097985788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49675"/>
            <a:ext cx="4341743" cy="47083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253129-B28F-49B5-B10F-C9618DDBA543}"/>
              </a:ext>
            </a:extLst>
          </p:cNvPr>
          <p:cNvSpPr/>
          <p:nvPr/>
        </p:nvSpPr>
        <p:spPr>
          <a:xfrm>
            <a:off x="6869783" y="148851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 first scan of the database is the same as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Apriori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 which derives the set of frequent items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(1-itemsets) and their support counts (frequencies).</a:t>
            </a:r>
          </a:p>
        </p:txBody>
      </p:sp>
    </p:spTree>
    <p:extLst>
      <p:ext uri="{BB962C8B-B14F-4D97-AF65-F5344CB8AC3E}">
        <p14:creationId xmlns:p14="http://schemas.microsoft.com/office/powerpoint/2010/main" val="411923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7F51-37EE-4C09-BC56-C27279C2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b="1" dirty="0">
                <a:solidFill>
                  <a:srgbClr val="FF0000"/>
                </a:solidFill>
                <a:latin typeface="Minion-Regular"/>
              </a:rPr>
              <a:t>Construct  an FP-tree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B0D1-D477-4C70-9424-4E01BA06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Minion-Regular"/>
              </a:rPr>
              <a:t>Create the root of the tree, labelled with “null.”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Scan database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D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a second time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items in each transaction are processed in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L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order (i.e., sorted according to descending support count), and a branch is created for each transaction.</a:t>
            </a:r>
            <a:endParaRPr lang="en-ZA" b="1" dirty="0">
              <a:solidFill>
                <a:srgbClr val="FF0000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B3E88-861B-40D6-8A2F-7564D0B3F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4367212"/>
            <a:ext cx="1936243" cy="1100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20A05-DB5C-44EE-A4B8-7D3B35A8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3848099"/>
            <a:ext cx="3137115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682D-8133-47BD-BBD0-6D2FD304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934450" cy="315912"/>
          </a:xfrm>
        </p:spPr>
        <p:txBody>
          <a:bodyPr>
            <a:normAutofit fontScale="90000"/>
          </a:bodyPr>
          <a:lstStyle/>
          <a:p>
            <a:r>
              <a:rPr lang="en-ZA" dirty="0"/>
              <a:t>Construct  an FP-tree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CF3A-E4AF-479E-9584-9D7DAE71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2500"/>
            <a:ext cx="10515600" cy="5224463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prstClr val="black"/>
                </a:solidFill>
                <a:latin typeface="Minion-Regular"/>
              </a:rPr>
              <a:t>The scan of the first transaction,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“T100: 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1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2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5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,”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which contains three items (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2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1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5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 in </a:t>
            </a:r>
            <a:r>
              <a:rPr lang="en-ZA" i="1" dirty="0">
                <a:solidFill>
                  <a:prstClr val="black"/>
                </a:solidFill>
                <a:latin typeface="Times-Italic-8r"/>
              </a:rPr>
              <a:t>L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order), leads to the construction of the first branch of the tree with three nodes,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2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: 1, 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1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:1, 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and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I</a:t>
            </a:r>
            <a:r>
              <a:rPr lang="en-ZA" baseline="-25000" dirty="0">
                <a:solidFill>
                  <a:srgbClr val="FF0000"/>
                </a:solidFill>
                <a:latin typeface="Minion-Regular"/>
              </a:rPr>
              <a:t>5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: 1, 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ECF6F-CADD-4568-891E-E262A728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626233"/>
            <a:ext cx="3114675" cy="35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F6A9-810E-47CF-A0C0-B0872146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94" y="128232"/>
            <a:ext cx="8839200" cy="547223"/>
          </a:xfrm>
        </p:spPr>
        <p:txBody>
          <a:bodyPr>
            <a:normAutofit fontScale="90000"/>
          </a:bodyPr>
          <a:lstStyle/>
          <a:p>
            <a:pPr algn="ctr"/>
            <a:r>
              <a:rPr lang="en-ZA" sz="4000" b="1" dirty="0">
                <a:solidFill>
                  <a:srgbClr val="FF0000"/>
                </a:solidFill>
                <a:latin typeface="Minion-Regular"/>
              </a:rPr>
              <a:t>Construct  an FP-tree 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33C0F-C3A5-433E-96DC-1F03FB74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92" y="1084035"/>
            <a:ext cx="4993429" cy="35864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A5338-2CFF-4501-9051-174D706B33D4}"/>
              </a:ext>
            </a:extLst>
          </p:cNvPr>
          <p:cNvSpPr/>
          <p:nvPr/>
        </p:nvSpPr>
        <p:spPr>
          <a:xfrm>
            <a:off x="593338" y="675455"/>
            <a:ext cx="596985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 scan of the first transaction,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“T100: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1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5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,”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which contains three items (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1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5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 in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L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order), leads to the construction of the first branch of the tree with three nodes,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: 1,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1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:1,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 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5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: 1, where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 is linked as a child of the root,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1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 is linked to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 and 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I5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is linked to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1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 second transaction,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T200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 contains the items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I</a:t>
            </a: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I</a:t>
            </a: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4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in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-Italic-8r"/>
              </a:rPr>
              <a:t>L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order, which would result in a branch where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 is linked to the root and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</a:t>
            </a: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4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 is linked to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I</a:t>
            </a: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This branch would share a common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Semibold"/>
              </a:rPr>
              <a:t>prefix, </a:t>
            </a: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 with the existing path for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T100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nion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Increment the count of the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I2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node by 1, and create a new node,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I4: 1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,which is linked as a child of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I2: 2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nion-Regular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When considering the branch to be added for a transaction, the count of each node along a common prefix is incremented by 1, and nodes for the items following the prefix are created and linked accordingly</a:t>
            </a: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FD907-12B4-4FF4-91D1-0A6A511EB374}"/>
              </a:ext>
            </a:extLst>
          </p:cNvPr>
          <p:cNvSpPr/>
          <p:nvPr/>
        </p:nvSpPr>
        <p:spPr>
          <a:xfrm>
            <a:off x="6563194" y="4670524"/>
            <a:ext cx="56288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To facilitate tree traversal, an item header table is built so that each item points to its occurrences in the tree via a chain of </a:t>
            </a: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Semibold"/>
              </a:rPr>
              <a:t>node-links.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With the associated node-links the problem of mining frequent patterns in databases is transformed to that of mining the FP-tree.</a:t>
            </a:r>
          </a:p>
        </p:txBody>
      </p:sp>
    </p:spTree>
    <p:extLst>
      <p:ext uri="{BB962C8B-B14F-4D97-AF65-F5344CB8AC3E}">
        <p14:creationId xmlns:p14="http://schemas.microsoft.com/office/powerpoint/2010/main" val="47752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D0A0-E5F4-4127-99A1-B23139FF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Regular"/>
              </a:rPr>
              <a:t>Mining the FP-tree by creating conditional (sub-)pattern bases.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64B7-CA6C-4955-8CA1-99210549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B97F0D-EB42-4AC7-957E-973C54A1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45042" cy="25897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E22F91-D036-49C9-8C39-F21A18D6FB13}"/>
              </a:ext>
            </a:extLst>
          </p:cNvPr>
          <p:cNvSpPr/>
          <p:nvPr/>
        </p:nvSpPr>
        <p:spPr>
          <a:xfrm>
            <a:off x="708758" y="4280452"/>
            <a:ext cx="107744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Start from each frequent length-1 pattern (as an initial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Semibold"/>
              </a:rPr>
              <a:t>suffix pattern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), construct its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Semibold"/>
              </a:rPr>
              <a:t>conditional pattern base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(a “</a:t>
            </a:r>
            <a:r>
              <a:rPr kumimoji="0" lang="en-ZA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subdatabase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,”which consists of the set of 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Italic"/>
              </a:rPr>
              <a:t>prefix paths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in the FP-tree co-occurring with the suffix pattern), then construct its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(</a:t>
            </a:r>
            <a:r>
              <a:rPr kumimoji="0" lang="en-ZA" sz="20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Italic"/>
              </a:rPr>
              <a:t>conditional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)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FP-tree, and perform mining recursively on such a tree.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pattern growth is achieved by the concatenation of the suffix pattern with the frequent patterns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generated from a conditional FP-tree.</a:t>
            </a: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274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3D34A9F2-7B62-46E1-A460-ABD8DCE49317}"/>
</file>

<file path=customXml/itemProps2.xml><?xml version="1.0" encoding="utf-8"?>
<ds:datastoreItem xmlns:ds="http://schemas.openxmlformats.org/officeDocument/2006/customXml" ds:itemID="{A1E9B7CB-5190-4167-A2BD-610F41648AF4}"/>
</file>

<file path=customXml/itemProps3.xml><?xml version="1.0" encoding="utf-8"?>
<ds:datastoreItem xmlns:ds="http://schemas.openxmlformats.org/officeDocument/2006/customXml" ds:itemID="{211E63F2-A324-42CE-8FC0-0116AAF8D4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7533</TotalTime>
  <Words>1207</Words>
  <Application>Microsoft Office PowerPoint</Application>
  <PresentationFormat>Widescreen</PresentationFormat>
  <Paragraphs>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AvantGarde Bk BT</vt:lpstr>
      <vt:lpstr>Bebas Neue Bold</vt:lpstr>
      <vt:lpstr>Calibri</vt:lpstr>
      <vt:lpstr>Calibri Light</vt:lpstr>
      <vt:lpstr>cmr10</vt:lpstr>
      <vt:lpstr>cmsy10</vt:lpstr>
      <vt:lpstr>GillSans-Bold</vt:lpstr>
      <vt:lpstr>Minion-Italic</vt:lpstr>
      <vt:lpstr>Minion-Regular</vt:lpstr>
      <vt:lpstr>Minion-Semibold</vt:lpstr>
      <vt:lpstr>Times-Italic-8r</vt:lpstr>
      <vt:lpstr>Times-Roman-8r</vt:lpstr>
      <vt:lpstr>Office Theme</vt:lpstr>
      <vt:lpstr>    Business Intelligence G. Mudare </vt:lpstr>
      <vt:lpstr>PowerPoint Presentation</vt:lpstr>
      <vt:lpstr>Mining Frequent Itemsets without Candidate Generation</vt:lpstr>
      <vt:lpstr>Frequent-pattern growth (FP-Growth</vt:lpstr>
      <vt:lpstr>Frequent-pattern growth (FP-Growth)  Example</vt:lpstr>
      <vt:lpstr>Construct  an FP-tree </vt:lpstr>
      <vt:lpstr>Construct  an FP-tree </vt:lpstr>
      <vt:lpstr>Construct  an FP-tree </vt:lpstr>
      <vt:lpstr>Mining the FP-tree by creating conditional (sub-)pattern bases.</vt:lpstr>
      <vt:lpstr>Mining the FP-tree by creating conditional  (sub-)pattern bases.</vt:lpstr>
      <vt:lpstr>The conditional FP-tree associated with the conditional node I3.</vt:lpstr>
      <vt:lpstr>The conditional FP-tree associated with the conditional node I3.</vt:lpstr>
      <vt:lpstr>Mining Frequent Itemsets Using Vertical Data Format</vt:lpstr>
      <vt:lpstr>Vertical data format of the transaction data set D</vt:lpstr>
      <vt:lpstr>Mining Frequent Itemsets Using Vertical Data Format</vt:lpstr>
      <vt:lpstr>Mining Frequent Itemsets Using Vertical Data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186</cp:revision>
  <cp:lastPrinted>2018-10-19T08:19:46Z</cp:lastPrinted>
  <dcterms:created xsi:type="dcterms:W3CDTF">2017-04-18T07:22:51Z</dcterms:created>
  <dcterms:modified xsi:type="dcterms:W3CDTF">2020-04-08T07:56:37Z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