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9" autoAdjust="0"/>
  </p:normalViewPr>
  <p:slideViewPr>
    <p:cSldViewPr snapToGrid="0">
      <p:cViewPr varScale="1">
        <p:scale>
          <a:sx n="82" d="100"/>
          <a:sy n="82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CEEE-E8D1-634F-0227-7FFFC227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EE87E-49E5-F77E-DDC2-A5E88B4B7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30B9-A1BC-2186-3510-6B9F33B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BEA1-D7BC-A1B3-42E6-2758F9B3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123F-963E-F070-BBFA-12D74FF8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D832-4493-B2B2-29A5-7B11169F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2985C-1C80-DD13-0E24-57FA9557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256D-BBED-D748-D0A3-EE8C7107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3583F-42CE-EDF7-D9A0-B1B8BBC5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D292-A7CC-267A-8EA2-0657E35F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9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89885-8A28-30F2-5273-2E649E6B8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20D3-76B5-90F1-82C6-46601F3C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D234-5251-4B5F-A16A-F8B053AB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3240-7594-BB08-8534-DC78C4D2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B301-4DC1-CDC1-387B-B837E11B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821B-F9A3-39DC-FE26-68562B6D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1362-F4D3-4A45-25F1-A8C463C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920C-AFC4-2A53-C187-A882D31F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7A189-2709-5C72-B35A-592D2AD3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BA65-FEB0-CCB2-2C7E-710B83E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DC25-3ABF-045A-A34B-B59B98D3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BA86B-9EBC-7427-32EB-550637DBA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4060-AB67-A5E1-D286-FAA0B437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2446-F059-EC23-5977-8E9FD2D7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9B4E-2259-758E-6680-3D6A333B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EEDA-CEB5-CAF1-48EA-9CFA0D30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8A74-3E3A-8BEB-7361-06C43167C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8E29-C290-0C48-D95B-4F2A46721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34A3-D939-75C3-3192-A9A5ACB4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6349B-7D35-08EE-BE15-176BA824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FD618-2D0D-F0C0-48F5-C0511894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6038-39C9-E7EB-9F8D-DFCD4361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A555-0C3D-D40C-4968-45D6E4A1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BDDB2-EEC2-D18D-5C0E-73BF12034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13C70-C696-35F7-C580-8ABF580BE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1261-E405-DBC9-C9E0-FAB7D8E1E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185E5-EA89-A369-113A-A4DFA76B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C3F72-ED0C-CF4B-97E7-1171763A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BBD3D-4A9C-42D2-7CCB-4C520365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489D-DEBA-7A82-BC19-3EF50417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18498-97B8-D896-D820-9BE4F211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B5CAB-16F0-54D9-BBC6-54936C11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4EE7A-4A8C-5A4A-0836-34A085B9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0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39F1-27AC-AA1A-722D-F61928E3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000E2-AFC3-F298-C03F-8FF5C5D2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584A1-B8A4-B61E-AE5B-3186174F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49AF-EFC3-A758-DE7E-0191CD4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36DD-54C3-67DE-0E56-2DA209B1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ED854-C384-64D4-3F7A-9B71893E8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FBBE4-AAA3-CD28-52E2-648FB343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8844-A810-FD91-5DB7-C04A3DD3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3E7F7-E4F7-64EA-9A13-EFBF407A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B183-06A8-E6B4-3FC8-D00B203A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FAE5C-7E2E-783F-C2C8-0EFEA697B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89173-3B24-270B-E363-5C99AF34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B70D3-A402-C7DF-5C76-808DCAF1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8BF4E-FBB7-50A7-89FA-925055A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B160D-5C70-9798-0835-6B07A0B7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C8E45-C7FD-ADC7-5E50-A13FAD5F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78707-B6C0-663A-023D-DA48EEDCE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C85F-5A0B-A788-438E-7794E72F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DBF7DA-9F7D-4ABA-AC80-68F5E47D013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76AF-B1DE-F044-9BD9-39A1CA2D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C1C3-40D3-67CA-9DF8-CDFF03FD8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36306-1162-4E0C-B8CB-EE23DCA3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6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CE2D-DC2F-CF97-C428-CAF98ADD8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Frequent Pattern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4AFD-C070-5498-52CC-A8BB0B25B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84767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Apriori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81DA-5E36-2AA3-6D2F-1C29818C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F1E2-780C-BBDA-4244-BB93CE7E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Explanation of metrics</a:t>
            </a:r>
          </a:p>
          <a:p>
            <a:r>
              <a:rPr lang="en-US" dirty="0">
                <a:solidFill>
                  <a:srgbClr val="FF0000"/>
                </a:solidFill>
              </a:rPr>
              <a:t>cat("Support: Proportion of transactions containing the items in the rule.\n")</a:t>
            </a:r>
          </a:p>
          <a:p>
            <a:r>
              <a:rPr lang="en-US" dirty="0">
                <a:solidFill>
                  <a:srgbClr val="FF0000"/>
                </a:solidFill>
              </a:rPr>
              <a:t>cat("Confidence: Likelihood that RHS is purchased when LHS is purchased.\n")</a:t>
            </a:r>
          </a:p>
          <a:p>
            <a:r>
              <a:rPr lang="en-US" dirty="0">
                <a:solidFill>
                  <a:srgbClr val="FF0000"/>
                </a:solidFill>
              </a:rPr>
              <a:t>cat("Lift: Strength of rule over random chance; &gt;1 indicates positive association.\n")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1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E6FA-BEEF-3384-21A0-DC4865E2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4435-A971-9676-64F3-11651320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iii. Sort rules by lift and display top 5</a:t>
            </a:r>
          </a:p>
          <a:p>
            <a:r>
              <a:rPr lang="en-US" dirty="0" err="1">
                <a:solidFill>
                  <a:srgbClr val="FF0000"/>
                </a:solidFill>
              </a:rPr>
              <a:t>rules_sorted</a:t>
            </a:r>
            <a:r>
              <a:rPr lang="en-US" dirty="0">
                <a:solidFill>
                  <a:srgbClr val="FF0000"/>
                </a:solidFill>
              </a:rPr>
              <a:t> &lt;- sort(rules, by = "lift", decreasing = TRUE)</a:t>
            </a:r>
          </a:p>
          <a:p>
            <a:r>
              <a:rPr lang="en-US" dirty="0">
                <a:solidFill>
                  <a:srgbClr val="FF0000"/>
                </a:solidFill>
              </a:rPr>
              <a:t>inspect(</a:t>
            </a:r>
            <a:r>
              <a:rPr lang="en-US" dirty="0" err="1">
                <a:solidFill>
                  <a:srgbClr val="FF0000"/>
                </a:solidFill>
              </a:rPr>
              <a:t>rules_sorted</a:t>
            </a:r>
            <a:r>
              <a:rPr lang="en-US" dirty="0">
                <a:solidFill>
                  <a:srgbClr val="FF0000"/>
                </a:solidFill>
              </a:rPr>
              <a:t>[1:min(5, n)])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9CF11-7932-56C1-77C0-C0FD676C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25" y="3531369"/>
            <a:ext cx="9607195" cy="193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9922-3B51-993D-2C54-5E919535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d) Rule Interpretation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E7EE-689B-37FA-9598-9785812D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d) Rule Interpretation and Visualization</a:t>
            </a:r>
          </a:p>
          <a:p>
            <a:r>
              <a:rPr lang="en-US" dirty="0"/>
              <a:t># </a:t>
            </a:r>
            <a:r>
              <a:rPr lang="en-US" dirty="0" err="1"/>
              <a:t>i</a:t>
            </a:r>
            <a:r>
              <a:rPr lang="en-US" dirty="0"/>
              <a:t>. Interpret top 3 rules</a:t>
            </a:r>
          </a:p>
          <a:p>
            <a:r>
              <a:rPr lang="en-US" dirty="0">
                <a:solidFill>
                  <a:srgbClr val="FF0000"/>
                </a:solidFill>
              </a:rPr>
              <a:t>inspect(</a:t>
            </a:r>
            <a:r>
              <a:rPr lang="en-US" dirty="0" err="1">
                <a:solidFill>
                  <a:srgbClr val="FF0000"/>
                </a:solidFill>
              </a:rPr>
              <a:t>rules_sorted</a:t>
            </a:r>
            <a:r>
              <a:rPr lang="en-US" dirty="0">
                <a:solidFill>
                  <a:srgbClr val="FF0000"/>
                </a:solidFill>
              </a:rPr>
              <a:t>[1:3])</a:t>
            </a:r>
          </a:p>
          <a:p>
            <a:r>
              <a:rPr lang="en-US" dirty="0">
                <a:solidFill>
                  <a:srgbClr val="FF0000"/>
                </a:solidFill>
              </a:rPr>
              <a:t>cat("\</a:t>
            </a:r>
            <a:r>
              <a:rPr lang="en-US" dirty="0" err="1">
                <a:solidFill>
                  <a:srgbClr val="FF0000"/>
                </a:solidFill>
              </a:rPr>
              <a:t>nInterpretation</a:t>
            </a:r>
            <a:r>
              <a:rPr lang="en-US" dirty="0">
                <a:solidFill>
                  <a:srgbClr val="FF0000"/>
                </a:solidFill>
              </a:rPr>
              <a:t>:\n")</a:t>
            </a:r>
          </a:p>
          <a:p>
            <a:r>
              <a:rPr lang="en-US" dirty="0">
                <a:solidFill>
                  <a:srgbClr val="FF0000"/>
                </a:solidFill>
              </a:rPr>
              <a:t>cat("Rule 1: If customers buy X, they are highly likely to also buy Y.\n")</a:t>
            </a:r>
          </a:p>
          <a:p>
            <a:r>
              <a:rPr lang="en-US" dirty="0">
                <a:solidFill>
                  <a:srgbClr val="FF0000"/>
                </a:solidFill>
              </a:rPr>
              <a:t>cat("Rule 2: Strong association between items A and B.\n")</a:t>
            </a:r>
          </a:p>
          <a:p>
            <a:r>
              <a:rPr lang="en-US" dirty="0">
                <a:solidFill>
                  <a:srgbClr val="FF0000"/>
                </a:solidFill>
              </a:rPr>
              <a:t>cat("Rule 3: Buying C often leads to buying D.\n")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9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988D-C752-360C-2652-A919D824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414A-F697-31B0-13BA-E43F7D73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ii. Visualize association rules (scatter plot)</a:t>
            </a:r>
          </a:p>
          <a:p>
            <a:r>
              <a:rPr lang="en-US" dirty="0"/>
              <a:t>plot(rules, method = "scatterplot", measure = c("support", "lift"),</a:t>
            </a:r>
          </a:p>
          <a:p>
            <a:r>
              <a:rPr lang="en-US" dirty="0"/>
              <a:t>     shading = "confidence")</a:t>
            </a:r>
          </a:p>
          <a:p>
            <a:r>
              <a:rPr lang="en-US" dirty="0"/>
              <a:t>e) Business Insights and Recommendations</a:t>
            </a:r>
          </a:p>
          <a:p>
            <a:r>
              <a:rPr lang="en-US" dirty="0"/>
              <a:t>cat("Expanded Insights &amp; Recommendations:\n")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F458-FEEB-8F63-FBFB-5BCC578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60BF-B854-0EBA-84E5-DCF77081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cat("Expanded Insights &amp; Recommendations:\n")</a:t>
            </a:r>
          </a:p>
          <a:p>
            <a:r>
              <a:rPr lang="en-US" dirty="0">
                <a:solidFill>
                  <a:srgbClr val="FF0000"/>
                </a:solidFill>
              </a:rPr>
              <a:t>cat("1. Product Bundling Opportunities: Combine items frequently bought together (e.g., Milk, Bread, Butter) into promotions.\n")</a:t>
            </a:r>
          </a:p>
          <a:p>
            <a:r>
              <a:rPr lang="en-US" dirty="0">
                <a:solidFill>
                  <a:srgbClr val="FF0000"/>
                </a:solidFill>
              </a:rPr>
              <a:t>cat("2. Cross-Selling Recommendations: Suggest related products at checkout (e.g., offer Bread to Egg buyers).\n")</a:t>
            </a:r>
          </a:p>
          <a:p>
            <a:r>
              <a:rPr lang="en-US" dirty="0">
                <a:solidFill>
                  <a:srgbClr val="FF0000"/>
                </a:solidFill>
              </a:rPr>
              <a:t>cat("3. Store Layout Optimization: Place high-association items close to each other.\n")</a:t>
            </a:r>
          </a:p>
          <a:p>
            <a:r>
              <a:rPr lang="en-US" dirty="0">
                <a:solidFill>
                  <a:srgbClr val="FF0000"/>
                </a:solidFill>
              </a:rPr>
              <a:t>cat("4. Time-based Promotions: Target weekend shoppers with breakfast-related discounts if rules show stronger weekend associations.\n")</a:t>
            </a:r>
          </a:p>
          <a:p>
            <a:r>
              <a:rPr lang="en-US" dirty="0">
                <a:solidFill>
                  <a:srgbClr val="FF0000"/>
                </a:solidFill>
              </a:rPr>
              <a:t>cat("5. Inventory Planning: Ensure linked products are stocked together to avoid lost sales.\n")</a:t>
            </a:r>
          </a:p>
          <a:p>
            <a:r>
              <a:rPr lang="en-US" dirty="0">
                <a:solidFill>
                  <a:srgbClr val="FF0000"/>
                </a:solidFill>
              </a:rPr>
              <a:t>cat("6. Targeted Loyalty Rewards: Give coupons for items a customer often misses in a frequent combo.\n")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7B05-6ED5-CBBF-C82E-91988C78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Load required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C9BB-2563-60E0-EA1B-8ED54317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Load required libraries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ZA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arules</a:t>
            </a:r>
            <a:r>
              <a:rPr lang="en-ZA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ZA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arulesViz</a:t>
            </a:r>
            <a:r>
              <a:rPr lang="en-ZA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library(ggplot2)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9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25C2-12D7-B9A9-9266-4ADFDBDF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F5ED-12B8-54B2-324E-A15DBFFF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# Read lines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lines &lt;- </a:t>
            </a:r>
            <a:r>
              <a:rPr lang="en-US" dirty="0" err="1">
                <a:solidFill>
                  <a:srgbClr val="FF0000"/>
                </a:solidFill>
              </a:rPr>
              <a:t>readLines</a:t>
            </a:r>
            <a:r>
              <a:rPr lang="en-US" dirty="0">
                <a:solidFill>
                  <a:srgbClr val="FF0000"/>
                </a:solidFill>
              </a:rPr>
              <a:t>("Transactionlist2.csv")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lines &lt;- lines[-1]  # remove header</a:t>
            </a:r>
            <a:r>
              <a:rPr lang="en-US" dirty="0"/>
              <a:t># Remove TID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items_list</a:t>
            </a:r>
            <a:r>
              <a:rPr lang="en-US" dirty="0">
                <a:solidFill>
                  <a:srgbClr val="FF0000"/>
                </a:solidFill>
              </a:rPr>
              <a:t> &lt;- sub("^[0-9]+,", "", lines)</a:t>
            </a:r>
          </a:p>
          <a:p>
            <a:r>
              <a:rPr lang="en-US" dirty="0"/>
              <a:t># Split by comma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transactions_list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strsplit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items_list</a:t>
            </a:r>
            <a:r>
              <a:rPr lang="en-US" dirty="0">
                <a:solidFill>
                  <a:srgbClr val="FF0000"/>
                </a:solidFill>
              </a:rPr>
              <a:t>, ",")</a:t>
            </a:r>
          </a:p>
          <a:p>
            <a:r>
              <a:rPr lang="en-US" dirty="0"/>
              <a:t># Trim whitespace from each item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transactions_list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lapply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transactions_list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trimws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9476-9D81-B4E8-699F-C860B66F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transactions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9C05-7B00-52F0-2F4A-E00E8B64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Convert to transactions object</a:t>
            </a:r>
          </a:p>
          <a:p>
            <a:r>
              <a:rPr lang="en-US" dirty="0">
                <a:solidFill>
                  <a:srgbClr val="FF0000"/>
                </a:solidFill>
              </a:rPr>
              <a:t>transactions &lt;- as(</a:t>
            </a:r>
            <a:r>
              <a:rPr lang="en-US" dirty="0" err="1">
                <a:solidFill>
                  <a:srgbClr val="FF0000"/>
                </a:solidFill>
              </a:rPr>
              <a:t>transactions_list</a:t>
            </a:r>
            <a:r>
              <a:rPr lang="en-US" dirty="0">
                <a:solidFill>
                  <a:srgbClr val="FF0000"/>
                </a:solidFill>
              </a:rPr>
              <a:t>, "transactions")</a:t>
            </a:r>
          </a:p>
          <a:p>
            <a:r>
              <a:rPr lang="en-US" dirty="0"/>
              <a:t># Inspect</a:t>
            </a:r>
          </a:p>
          <a:p>
            <a:r>
              <a:rPr lang="en-US" dirty="0">
                <a:solidFill>
                  <a:srgbClr val="FF0000"/>
                </a:solidFill>
              </a:rPr>
              <a:t>inspect(transactions)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2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D654-E6E4-64A6-1D7A-03DF5059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EEF9-9BEA-9595-7E7A-1F8B3AAD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iii. Overview of the dataset</a:t>
            </a:r>
          </a:p>
          <a:p>
            <a:r>
              <a:rPr lang="en-US" dirty="0" err="1">
                <a:solidFill>
                  <a:srgbClr val="FF0000"/>
                </a:solidFill>
              </a:rPr>
              <a:t>num_transactions</a:t>
            </a:r>
            <a:r>
              <a:rPr lang="en-US" dirty="0">
                <a:solidFill>
                  <a:srgbClr val="FF0000"/>
                </a:solidFill>
              </a:rPr>
              <a:t> &lt;- length(transactions)</a:t>
            </a:r>
          </a:p>
          <a:p>
            <a:r>
              <a:rPr lang="en-US" dirty="0" err="1">
                <a:solidFill>
                  <a:srgbClr val="FF0000"/>
                </a:solidFill>
              </a:rPr>
              <a:t>num_items</a:t>
            </a:r>
            <a:r>
              <a:rPr lang="en-US" dirty="0">
                <a:solidFill>
                  <a:srgbClr val="FF0000"/>
                </a:solidFill>
              </a:rPr>
              <a:t> &lt;- length(</a:t>
            </a:r>
            <a:r>
              <a:rPr lang="en-US" dirty="0" err="1">
                <a:solidFill>
                  <a:srgbClr val="FF0000"/>
                </a:solidFill>
              </a:rPr>
              <a:t>itemLabels</a:t>
            </a:r>
            <a:r>
              <a:rPr lang="en-US" dirty="0">
                <a:solidFill>
                  <a:srgbClr val="FF0000"/>
                </a:solidFill>
              </a:rPr>
              <a:t>(transactions))</a:t>
            </a:r>
          </a:p>
          <a:p>
            <a:r>
              <a:rPr lang="en-US" dirty="0" err="1">
                <a:solidFill>
                  <a:srgbClr val="FF0000"/>
                </a:solidFill>
              </a:rPr>
              <a:t>itemLabels</a:t>
            </a:r>
            <a:r>
              <a:rPr lang="en-US" dirty="0">
                <a:solidFill>
                  <a:srgbClr val="FF0000"/>
                </a:solidFill>
              </a:rPr>
              <a:t>(transactions)</a:t>
            </a:r>
          </a:p>
          <a:p>
            <a:r>
              <a:rPr lang="en-US" dirty="0">
                <a:solidFill>
                  <a:srgbClr val="FF0000"/>
                </a:solidFill>
              </a:rPr>
              <a:t>sparsity &lt;- 1 - (sum(</a:t>
            </a:r>
            <a:r>
              <a:rPr lang="en-US" dirty="0" err="1">
                <a:solidFill>
                  <a:srgbClr val="FF0000"/>
                </a:solidFill>
              </a:rPr>
              <a:t>transactions@data</a:t>
            </a:r>
            <a:r>
              <a:rPr lang="en-US" dirty="0">
                <a:solidFill>
                  <a:srgbClr val="FF0000"/>
                </a:solidFill>
              </a:rPr>
              <a:t>) / (</a:t>
            </a:r>
            <a:r>
              <a:rPr lang="en-US" dirty="0" err="1">
                <a:solidFill>
                  <a:srgbClr val="FF0000"/>
                </a:solidFill>
              </a:rPr>
              <a:t>num_transactions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num_items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 err="1">
                <a:solidFill>
                  <a:srgbClr val="FF0000"/>
                </a:solidFill>
              </a:rPr>
              <a:t>sparse_matrix</a:t>
            </a:r>
            <a:r>
              <a:rPr lang="en-US" dirty="0">
                <a:solidFill>
                  <a:srgbClr val="FF0000"/>
                </a:solidFill>
              </a:rPr>
              <a:t> &lt;- as(transactions, "matrix")</a:t>
            </a:r>
          </a:p>
          <a:p>
            <a:r>
              <a:rPr lang="en-US" dirty="0" err="1">
                <a:solidFill>
                  <a:srgbClr val="FF0000"/>
                </a:solidFill>
              </a:rPr>
              <a:t>co_occurrence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crossTable</a:t>
            </a:r>
            <a:r>
              <a:rPr lang="en-US" dirty="0">
                <a:solidFill>
                  <a:srgbClr val="FF0000"/>
                </a:solidFill>
              </a:rPr>
              <a:t>(transactions, measure = "count")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98F9-A857-E5A3-A28A-0EA9C317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 the diagonal counts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11E7-C387-5456-52C4-27721262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Extract the diagonal counts (support of each item)</a:t>
            </a:r>
          </a:p>
          <a:p>
            <a:r>
              <a:rPr lang="en-US" dirty="0" err="1">
                <a:solidFill>
                  <a:srgbClr val="FF0000"/>
                </a:solidFill>
              </a:rPr>
              <a:t>diag_counts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diag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co_occurrence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# Sort item names by diagonal counts in descending order</a:t>
            </a:r>
          </a:p>
          <a:p>
            <a:r>
              <a:rPr lang="en-US" dirty="0" err="1"/>
              <a:t>sorted_items</a:t>
            </a:r>
            <a:r>
              <a:rPr lang="en-US" dirty="0"/>
              <a:t> &lt;- names(sort(</a:t>
            </a:r>
            <a:r>
              <a:rPr lang="en-US" dirty="0" err="1"/>
              <a:t>diag_counts</a:t>
            </a:r>
            <a:r>
              <a:rPr lang="en-US" dirty="0"/>
              <a:t>, decreasing = TRUE))</a:t>
            </a:r>
          </a:p>
          <a:p>
            <a:r>
              <a:rPr lang="en-US" dirty="0"/>
              <a:t># Reorder the cross table by sorted items</a:t>
            </a:r>
          </a:p>
          <a:p>
            <a:r>
              <a:rPr lang="en-US" dirty="0" err="1">
                <a:solidFill>
                  <a:srgbClr val="FF0000"/>
                </a:solidFill>
              </a:rPr>
              <a:t>ct_sorted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co_occurrence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sorted_items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sorted_items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/>
              <a:t># Print the sorted cross table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ct_sorted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2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9BA-5A9E-5F90-2EB8-D8839E7A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Frequency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A529-914C-D3CA-A3F2-9ED90431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cat("Number of transactions:", </a:t>
            </a:r>
            <a:r>
              <a:rPr lang="en-US" dirty="0" err="1">
                <a:solidFill>
                  <a:srgbClr val="FF0000"/>
                </a:solidFill>
              </a:rPr>
              <a:t>num_transactions</a:t>
            </a:r>
            <a:r>
              <a:rPr lang="en-US" dirty="0">
                <a:solidFill>
                  <a:srgbClr val="FF0000"/>
                </a:solidFill>
              </a:rPr>
              <a:t>, "\n")</a:t>
            </a:r>
          </a:p>
          <a:p>
            <a:r>
              <a:rPr lang="en-US" dirty="0">
                <a:solidFill>
                  <a:srgbClr val="FF0000"/>
                </a:solidFill>
              </a:rPr>
              <a:t>cat("Number of items:", </a:t>
            </a:r>
            <a:r>
              <a:rPr lang="en-US" dirty="0" err="1">
                <a:solidFill>
                  <a:srgbClr val="FF0000"/>
                </a:solidFill>
              </a:rPr>
              <a:t>num_items</a:t>
            </a:r>
            <a:r>
              <a:rPr lang="en-US" dirty="0">
                <a:solidFill>
                  <a:srgbClr val="FF0000"/>
                </a:solidFill>
              </a:rPr>
              <a:t>, "\n")</a:t>
            </a:r>
          </a:p>
          <a:p>
            <a:r>
              <a:rPr lang="en-US" dirty="0">
                <a:solidFill>
                  <a:srgbClr val="FF0000"/>
                </a:solidFill>
              </a:rPr>
              <a:t>cat("Sparsity:", round(sparsity * 100, 2), "%\n")</a:t>
            </a:r>
          </a:p>
          <a:p>
            <a:r>
              <a:rPr lang="en-US" dirty="0"/>
              <a:t># iv. First 5 transactions</a:t>
            </a:r>
          </a:p>
          <a:p>
            <a:r>
              <a:rPr lang="en-US" dirty="0"/>
              <a:t>inspect(transactions[1:5])</a:t>
            </a:r>
          </a:p>
          <a:p>
            <a:r>
              <a:rPr lang="en-US" dirty="0"/>
              <a:t># v. Most frequent items purchased</a:t>
            </a:r>
          </a:p>
          <a:p>
            <a:r>
              <a:rPr lang="en-US" dirty="0" err="1">
                <a:solidFill>
                  <a:srgbClr val="FF0000"/>
                </a:solidFill>
              </a:rPr>
              <a:t>itemFrequencyPlot</a:t>
            </a:r>
            <a:r>
              <a:rPr lang="en-US" dirty="0">
                <a:solidFill>
                  <a:srgbClr val="FF0000"/>
                </a:solidFill>
              </a:rPr>
              <a:t>(transactions, </a:t>
            </a:r>
            <a:r>
              <a:rPr lang="en-US" dirty="0" err="1">
                <a:solidFill>
                  <a:srgbClr val="FF0000"/>
                </a:solidFill>
              </a:rPr>
              <a:t>topN</a:t>
            </a:r>
            <a:r>
              <a:rPr lang="en-US" dirty="0">
                <a:solidFill>
                  <a:srgbClr val="FF0000"/>
                </a:solidFill>
              </a:rPr>
              <a:t> = 5, type = "absolute", main = "Top 5 Most Frequent Items")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252C-5D26-B5C6-2CAF-160E788F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65DC-87FB-F477-4F7A-15518A4F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i</a:t>
            </a:r>
            <a:r>
              <a:rPr lang="en-US" dirty="0"/>
              <a:t>. Frequency of items</a:t>
            </a:r>
          </a:p>
          <a:p>
            <a:r>
              <a:rPr lang="en-US" dirty="0" err="1">
                <a:solidFill>
                  <a:srgbClr val="FF0000"/>
                </a:solidFill>
              </a:rPr>
              <a:t>item_freq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itemFrequency</a:t>
            </a:r>
            <a:r>
              <a:rPr lang="en-US" dirty="0">
                <a:solidFill>
                  <a:srgbClr val="FF0000"/>
                </a:solidFill>
              </a:rPr>
              <a:t>(transactions)</a:t>
            </a:r>
          </a:p>
          <a:p>
            <a:r>
              <a:rPr lang="en-US" dirty="0">
                <a:solidFill>
                  <a:srgbClr val="FF0000"/>
                </a:solidFill>
              </a:rPr>
              <a:t>head(sort(</a:t>
            </a:r>
            <a:r>
              <a:rPr lang="en-US" dirty="0" err="1">
                <a:solidFill>
                  <a:srgbClr val="FF0000"/>
                </a:solidFill>
              </a:rPr>
              <a:t>item_freq</a:t>
            </a:r>
            <a:r>
              <a:rPr lang="en-US" dirty="0">
                <a:solidFill>
                  <a:srgbClr val="FF0000"/>
                </a:solidFill>
              </a:rPr>
              <a:t>, decreasing = TRUE), 5)</a:t>
            </a:r>
          </a:p>
          <a:p>
            <a:r>
              <a:rPr lang="en-US" dirty="0"/>
              <a:t># ii. Plot items with support &gt;= 0.3</a:t>
            </a:r>
          </a:p>
          <a:p>
            <a:r>
              <a:rPr lang="en-US" dirty="0" err="1">
                <a:solidFill>
                  <a:srgbClr val="FF0000"/>
                </a:solidFill>
              </a:rPr>
              <a:t>itemFrequencyPlot</a:t>
            </a:r>
            <a:r>
              <a:rPr lang="en-US" dirty="0">
                <a:solidFill>
                  <a:srgbClr val="FF0000"/>
                </a:solidFill>
              </a:rPr>
              <a:t>(transactions, support = 0.3, </a:t>
            </a:r>
            <a:r>
              <a:rPr lang="en-US" dirty="0" err="1">
                <a:solidFill>
                  <a:srgbClr val="FF0000"/>
                </a:solidFill>
              </a:rPr>
              <a:t>cex.names</a:t>
            </a:r>
            <a:r>
              <a:rPr lang="en-US" dirty="0">
                <a:solidFill>
                  <a:srgbClr val="FF0000"/>
                </a:solidFill>
              </a:rPr>
              <a:t> = 0.8,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main = "Items with Support &gt;= 0.3",col = "</a:t>
            </a:r>
            <a:r>
              <a:rPr lang="en-US" dirty="0" err="1">
                <a:solidFill>
                  <a:srgbClr val="FF0000"/>
                </a:solidFill>
              </a:rPr>
              <a:t>skyblue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BD06-BF34-A725-1D90-23439EC6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B757-CD9B-ED3C-CFB5-B7C60FE3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i</a:t>
            </a:r>
            <a:r>
              <a:rPr lang="en-US" dirty="0"/>
              <a:t>. Apply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r>
              <a:rPr lang="en-US" dirty="0">
                <a:solidFill>
                  <a:srgbClr val="FF0000"/>
                </a:solidFill>
              </a:rPr>
              <a:t>rules &lt;- </a:t>
            </a:r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(transactions,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parameter = list(supp = 0.2, conf = 0.6))</a:t>
            </a:r>
          </a:p>
          <a:p>
            <a:r>
              <a:rPr lang="en-US" dirty="0"/>
              <a:t># ii. Summary of generated rules</a:t>
            </a:r>
          </a:p>
          <a:p>
            <a:r>
              <a:rPr lang="en-US" dirty="0">
                <a:solidFill>
                  <a:srgbClr val="FF0000"/>
                </a:solidFill>
              </a:rPr>
              <a:t>summary(rules)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0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863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Frequent Pattern Mining</vt:lpstr>
      <vt:lpstr>Load required libraries</vt:lpstr>
      <vt:lpstr>Load Data</vt:lpstr>
      <vt:lpstr>Convert to transactions object</vt:lpstr>
      <vt:lpstr>Overview of the dataset</vt:lpstr>
      <vt:lpstr>Extract the diagonal counts </vt:lpstr>
      <vt:lpstr>Frequency Plot</vt:lpstr>
      <vt:lpstr>Preprocessing </vt:lpstr>
      <vt:lpstr>Association Rule Mining </vt:lpstr>
      <vt:lpstr>Explanation of metrics</vt:lpstr>
      <vt:lpstr>Sort rules </vt:lpstr>
      <vt:lpstr>d) Rule Interpretation and Visualization</vt:lpstr>
      <vt:lpstr>Visualize association rules</vt:lpstr>
      <vt:lpstr>Expanded 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Gift T. Mudare</dc:creator>
  <cp:lastModifiedBy>Juan Oosthuizen</cp:lastModifiedBy>
  <cp:revision>5</cp:revision>
  <dcterms:created xsi:type="dcterms:W3CDTF">2025-08-14T01:36:24Z</dcterms:created>
  <dcterms:modified xsi:type="dcterms:W3CDTF">2025-09-17T14:12:05Z</dcterms:modified>
</cp:coreProperties>
</file>