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0"/>
  </p:notesMasterIdLst>
  <p:handoutMasterIdLst>
    <p:handoutMasterId r:id="rId51"/>
  </p:handoutMasterIdLst>
  <p:sldIdLst>
    <p:sldId id="256" r:id="rId5"/>
    <p:sldId id="294" r:id="rId6"/>
    <p:sldId id="293" r:id="rId7"/>
    <p:sldId id="295" r:id="rId8"/>
    <p:sldId id="296" r:id="rId9"/>
    <p:sldId id="297" r:id="rId10"/>
    <p:sldId id="299" r:id="rId11"/>
    <p:sldId id="300" r:id="rId12"/>
    <p:sldId id="302" r:id="rId13"/>
    <p:sldId id="304" r:id="rId14"/>
    <p:sldId id="306" r:id="rId15"/>
    <p:sldId id="307" r:id="rId16"/>
    <p:sldId id="334" r:id="rId17"/>
    <p:sldId id="335" r:id="rId18"/>
    <p:sldId id="336" r:id="rId19"/>
    <p:sldId id="337" r:id="rId20"/>
    <p:sldId id="338" r:id="rId21"/>
    <p:sldId id="308" r:id="rId22"/>
    <p:sldId id="309" r:id="rId23"/>
    <p:sldId id="310" r:id="rId24"/>
    <p:sldId id="311" r:id="rId25"/>
    <p:sldId id="312" r:id="rId26"/>
    <p:sldId id="343" r:id="rId27"/>
    <p:sldId id="339" r:id="rId28"/>
    <p:sldId id="340" r:id="rId29"/>
    <p:sldId id="341" r:id="rId30"/>
    <p:sldId id="342" r:id="rId31"/>
    <p:sldId id="318" r:id="rId32"/>
    <p:sldId id="314" r:id="rId33"/>
    <p:sldId id="315" r:id="rId34"/>
    <p:sldId id="316" r:id="rId35"/>
    <p:sldId id="319" r:id="rId36"/>
    <p:sldId id="320" r:id="rId37"/>
    <p:sldId id="317" r:id="rId38"/>
    <p:sldId id="321" r:id="rId39"/>
    <p:sldId id="323" r:id="rId40"/>
    <p:sldId id="324" r:id="rId41"/>
    <p:sldId id="326" r:id="rId42"/>
    <p:sldId id="327" r:id="rId43"/>
    <p:sldId id="328" r:id="rId44"/>
    <p:sldId id="329" r:id="rId45"/>
    <p:sldId id="330" r:id="rId46"/>
    <p:sldId id="331" r:id="rId47"/>
    <p:sldId id="332" r:id="rId48"/>
    <p:sldId id="333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ies J. Welgemoed" initials="AJW" lastIdx="3" clrIdx="0">
    <p:extLst>
      <p:ext uri="{19B8F6BF-5375-455C-9EA6-DF929625EA0E}">
        <p15:presenceInfo xmlns:p15="http://schemas.microsoft.com/office/powerpoint/2012/main" userId="S-1-5-21-2125482180-4073097179-1452864727-17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F21"/>
    <a:srgbClr val="DD322F"/>
    <a:srgbClr val="FFD500"/>
    <a:srgbClr val="FFE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889" autoAdjust="0"/>
  </p:normalViewPr>
  <p:slideViewPr>
    <p:cSldViewPr snapToGrid="0">
      <p:cViewPr varScale="1">
        <p:scale>
          <a:sx n="82" d="100"/>
          <a:sy n="82" d="100"/>
        </p:scale>
        <p:origin x="474" y="5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tableStyles" Target="tableStyles.xml"/><Relationship Id="rId8" Type="http://schemas.openxmlformats.org/officeDocument/2006/relationships/slide" Target="slides/slide4.xml"/><Relationship Id="rId51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D02B5-8E51-42DE-BF35-57E3223CE2FC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85D23A-1BBD-453A-A713-AA220B5C3FF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205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DB8B5-237E-4C41-AC67-45ED2B6F9F05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1402F-95FE-4318-9635-A0FAD1F1B3B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1359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18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0820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69838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18108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11068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86669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393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61402F-95FE-4318-9635-A0FAD1F1B3B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4165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00" y="-19878"/>
            <a:ext cx="12203333" cy="6877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1" y="4263886"/>
            <a:ext cx="6728790" cy="1551733"/>
          </a:xfrm>
          <a:solidFill>
            <a:schemeClr val="bg1">
              <a:lumMod val="95000"/>
              <a:alpha val="50000"/>
            </a:schemeClr>
          </a:solidFill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472" y="5861745"/>
            <a:ext cx="6728790" cy="502823"/>
          </a:xfrm>
          <a:solidFill>
            <a:schemeClr val="bg1">
              <a:lumMod val="95000"/>
              <a:alpha val="50000"/>
            </a:schemeClr>
          </a:solidFill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8" name="Rectangle 1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9879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8484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88965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3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355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Content Placeholder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/>
          <a:stretch/>
        </p:blipFill>
        <p:spPr>
          <a:xfrm>
            <a:off x="0" y="-1"/>
            <a:ext cx="12192000" cy="684736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>
              <a:lumMod val="95000"/>
              <a:alpha val="50000"/>
            </a:schemeClr>
          </a:solidFill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9" name="Rectangle 8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068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8019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4058E49-5B1D-4257-9334-A3FAAE922B17}" type="datetimeFigureOut">
              <a:rPr lang="en-GB" smtClean="0"/>
              <a:t>15/09/2025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/>
          <a:lstStyle/>
          <a:p>
            <a:fld id="{5908D717-1854-4CE3-A28E-B0A1C498CD30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4556" y="-1496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-2400" y="65508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0000" y="62460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0226" y="62460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1467" y="62460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11670652" y="63658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908D717-1854-4CE3-A28E-B0A1C498CD30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25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11" name="Rectangle 10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01134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8" name="Rectangle 7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7508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8738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6956" y="-147270"/>
            <a:ext cx="2156792" cy="1350718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0" y="6553200"/>
            <a:ext cx="12192000" cy="3048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dirty="0"/>
              <a:t>www.belgiumcampus.ac.za</a:t>
            </a:r>
            <a:endParaRPr lang="en-GB" dirty="0"/>
          </a:p>
        </p:txBody>
      </p:sp>
      <p:sp>
        <p:nvSpPr>
          <p:cNvPr id="10" name="Rectangle 9"/>
          <p:cNvSpPr/>
          <p:nvPr userDrawn="1"/>
        </p:nvSpPr>
        <p:spPr>
          <a:xfrm>
            <a:off x="11582400" y="6248400"/>
            <a:ext cx="612000" cy="612000"/>
          </a:xfrm>
          <a:prstGeom prst="rect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Isosceles Triangle 10"/>
          <p:cNvSpPr/>
          <p:nvPr userDrawn="1"/>
        </p:nvSpPr>
        <p:spPr>
          <a:xfrm>
            <a:off x="6102626" y="6248400"/>
            <a:ext cx="5361241" cy="291548"/>
          </a:xfrm>
          <a:prstGeom prst="triangle">
            <a:avLst>
              <a:gd name="adj" fmla="val 100000"/>
            </a:avLst>
          </a:prstGeom>
          <a:solidFill>
            <a:srgbClr val="FF0F21"/>
          </a:solidFill>
          <a:ln>
            <a:solidFill>
              <a:srgbClr val="FF0F2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/>
          <p:cNvSpPr/>
          <p:nvPr userDrawn="1"/>
        </p:nvSpPr>
        <p:spPr>
          <a:xfrm>
            <a:off x="11463867" y="6248400"/>
            <a:ext cx="118533" cy="612000"/>
          </a:xfrm>
          <a:prstGeom prst="rect">
            <a:avLst/>
          </a:prstGeom>
          <a:solidFill>
            <a:srgbClr val="FFE936"/>
          </a:solidFill>
          <a:ln>
            <a:solidFill>
              <a:srgbClr val="FFE93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673052" y="6368237"/>
            <a:ext cx="4306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5908D717-1854-4CE3-A28E-B0A1C498CD30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081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8036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ebas Neue Bold" panose="020B0606020202050201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antGarde Bk BT" panose="020B0402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470" y="3161488"/>
            <a:ext cx="10981215" cy="2654131"/>
          </a:xfrm>
          <a:solidFill>
            <a:schemeClr val="bg1">
              <a:lumMod val="95000"/>
              <a:alpha val="78000"/>
            </a:schemeClr>
          </a:solidFill>
        </p:spPr>
        <p:txBody>
          <a:bodyPr>
            <a:normAutofit fontScale="90000"/>
          </a:bodyPr>
          <a:lstStyle/>
          <a:p>
            <a:br>
              <a:rPr lang="en-ZA" sz="5400" dirty="0"/>
            </a:br>
            <a:br>
              <a:rPr lang="en-ZA" sz="5400" dirty="0"/>
            </a:br>
            <a:br>
              <a:rPr lang="en-ZA" sz="5400" dirty="0"/>
            </a:br>
            <a:br>
              <a:rPr lang="en-ZA" sz="4800" dirty="0"/>
            </a:br>
            <a:r>
              <a:rPr lang="en-ZA" sz="4800" dirty="0"/>
              <a:t>Business Intelligence</a:t>
            </a:r>
            <a:br>
              <a:rPr lang="en-ZA" sz="5400" dirty="0"/>
            </a:br>
            <a:r>
              <a:rPr lang="en-ZA" sz="3200" dirty="0"/>
              <a:t>G. Mudare</a:t>
            </a:r>
            <a:br>
              <a:rPr lang="en-GB" sz="4000" dirty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4265152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CBD58-0DD5-457E-9B24-DB871B61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latin typeface="Minion-Semibold"/>
              </a:rPr>
              <a:t>size ordering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C43DC-CBD9-45EF-9C16-E654DC17E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The </a:t>
            </a:r>
            <a:r>
              <a:rPr lang="en-ZA" dirty="0">
                <a:latin typeface="Minion-Semibold"/>
              </a:rPr>
              <a:t>size ordering </a:t>
            </a:r>
            <a:r>
              <a:rPr lang="en-ZA" dirty="0">
                <a:latin typeface="Minion-Regular"/>
              </a:rPr>
              <a:t>scheme assigns the highest priority to the triggering rule that has the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“toughest” </a:t>
            </a:r>
            <a:r>
              <a:rPr lang="en-ZA" dirty="0">
                <a:latin typeface="Minion-Regular"/>
              </a:rPr>
              <a:t>requirements, </a:t>
            </a:r>
          </a:p>
          <a:p>
            <a:r>
              <a:rPr lang="en-ZA" dirty="0">
                <a:latin typeface="Minion-Regular"/>
              </a:rPr>
              <a:t>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Toughness</a:t>
            </a:r>
            <a:r>
              <a:rPr lang="en-ZA" dirty="0">
                <a:latin typeface="Minion-Regular"/>
              </a:rPr>
              <a:t> is measured by the rule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antecedent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size</a:t>
            </a:r>
            <a:r>
              <a:rPr lang="en-ZA" dirty="0">
                <a:latin typeface="Minion-Regular"/>
              </a:rPr>
              <a:t>.(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the triggering rule with the most attribute tests is fired</a:t>
            </a:r>
            <a:r>
              <a:rPr lang="en-ZA" dirty="0">
                <a:latin typeface="Minion-Regular"/>
              </a:rPr>
              <a:t>)</a:t>
            </a:r>
          </a:p>
          <a:p>
            <a:r>
              <a:rPr lang="en-ZA" dirty="0">
                <a:latin typeface="Minion-Regular"/>
              </a:rPr>
              <a:t>Overall the rules are </a:t>
            </a:r>
            <a:r>
              <a:rPr lang="en-ZA" i="1" dirty="0">
                <a:latin typeface="Minion-Italic"/>
              </a:rPr>
              <a:t>unordered</a:t>
            </a:r>
            <a:r>
              <a:rPr lang="en-ZA" dirty="0">
                <a:latin typeface="Minion-Regular"/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latin typeface="Minion-Regular"/>
              </a:rPr>
              <a:t>They can be applied in any order when classifying a tuple. (disjunction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(logical OR) </a:t>
            </a:r>
            <a:r>
              <a:rPr lang="en-ZA" dirty="0">
                <a:latin typeface="Minion-Regular"/>
              </a:rPr>
              <a:t>is implied between each of the rules. </a:t>
            </a:r>
          </a:p>
          <a:p>
            <a:r>
              <a:rPr lang="en-ZA" dirty="0">
                <a:latin typeface="Minion-Regular"/>
              </a:rPr>
              <a:t>Each rule represents a stand-alone nugget or piece of knowledge.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38848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2F36A-5845-4073-8A1C-3AE7BB92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/>
              <a:t>Rule ordering.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647AA4-D3F3-4A29-A7D4-E36B01E5D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1050"/>
            <a:ext cx="10515600" cy="5695950"/>
          </a:xfrm>
        </p:spPr>
        <p:txBody>
          <a:bodyPr>
            <a:normAutofit lnSpcReduction="10000"/>
          </a:bodyPr>
          <a:lstStyle/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The </a:t>
            </a:r>
            <a:r>
              <a:rPr lang="en-ZA" sz="2400" dirty="0">
                <a:solidFill>
                  <a:prstClr val="black"/>
                </a:solidFill>
                <a:latin typeface="Minion-Semibold"/>
              </a:rPr>
              <a:t>rule ordering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scheme prioritizes the rules beforehand. 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The ordering may be </a:t>
            </a:r>
            <a:r>
              <a:rPr lang="en-ZA" sz="2400" i="1" dirty="0">
                <a:solidFill>
                  <a:srgbClr val="FF0000"/>
                </a:solidFill>
                <a:latin typeface="Minion-Italic"/>
              </a:rPr>
              <a:t>class based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or </a:t>
            </a:r>
            <a:r>
              <a:rPr lang="en-ZA" sz="2400" i="1" dirty="0">
                <a:solidFill>
                  <a:srgbClr val="FF0000"/>
                </a:solidFill>
                <a:latin typeface="Minion-Italic"/>
              </a:rPr>
              <a:t>rule-based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With </a:t>
            </a:r>
            <a:r>
              <a:rPr lang="en-ZA" sz="2400" dirty="0">
                <a:solidFill>
                  <a:srgbClr val="FF0000"/>
                </a:solidFill>
                <a:latin typeface="Minion-Semibold"/>
              </a:rPr>
              <a:t>class-based ordering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, the classes are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sorted in order of decreasing “importance,”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 such as by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decreasing </a:t>
            </a:r>
            <a:r>
              <a:rPr lang="en-ZA" sz="2400" i="1" dirty="0">
                <a:solidFill>
                  <a:srgbClr val="FF0000"/>
                </a:solidFill>
                <a:latin typeface="Minion-Italic"/>
              </a:rPr>
              <a:t>order of prevalence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 (all of the rules for the most prevalent class come first, the rules for the next prevalent class come next, and so on.)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They may also be sorted based on the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misclassification cost per class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With </a:t>
            </a:r>
            <a:r>
              <a:rPr lang="en-ZA" sz="2400" dirty="0">
                <a:solidFill>
                  <a:srgbClr val="FF0000"/>
                </a:solidFill>
                <a:latin typeface="Minion-Semibold"/>
              </a:rPr>
              <a:t>rule-based ordering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, the rules are organized into one long priority list, according to some measure of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rule quality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such as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accuracy, coverage, or size, or based on advice from domain experts. 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When rule ordering is used, the rule set is known as a </a:t>
            </a:r>
            <a:r>
              <a:rPr lang="en-ZA" sz="2400" dirty="0">
                <a:solidFill>
                  <a:srgbClr val="FF0000"/>
                </a:solidFill>
                <a:latin typeface="Minion-Semibold"/>
              </a:rPr>
              <a:t>decision list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 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With rule ordering,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the triggering rule that appears earliest in the list has highest priority, and so it gets to fire its class prediction. 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Any other rule that satisfies </a:t>
            </a:r>
            <a:r>
              <a:rPr lang="en-ZA" sz="2400" b="1" i="1" dirty="0">
                <a:solidFill>
                  <a:prstClr val="black"/>
                </a:solidFill>
                <a:latin typeface="Times-BoldItalic-8r"/>
              </a:rPr>
              <a:t>X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is ignored. </a:t>
            </a:r>
          </a:p>
          <a:p>
            <a:pPr lvl="0"/>
            <a:r>
              <a:rPr lang="en-ZA" sz="2400" dirty="0">
                <a:solidFill>
                  <a:prstClr val="black"/>
                </a:solidFill>
                <a:latin typeface="Minion-Regular"/>
              </a:rPr>
              <a:t>Most rule-based classification systems use a class-based rule-ordering strategy.</a:t>
            </a:r>
            <a:endParaRPr lang="en-ZA" sz="2400" dirty="0">
              <a:solidFill>
                <a:prstClr val="black"/>
              </a:solidFill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31068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66FAE-4967-4194-B2B7-F595BE7E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dirty="0">
                <a:solidFill>
                  <a:prstClr val="black"/>
                </a:solidFill>
              </a:rPr>
              <a:t>Rule ordering.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ACC3C-80BA-44B7-A2FD-91CC0C94C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The rule-ordering (decision list) scheme rules must be applied in the prescribed order so as to avoid conflicts. </a:t>
            </a:r>
          </a:p>
          <a:p>
            <a:r>
              <a:rPr lang="en-ZA" dirty="0">
                <a:latin typeface="Minion-Regular"/>
              </a:rPr>
              <a:t>Each rule in a decision list implies the negation of the rules that come before it in the list. </a:t>
            </a:r>
          </a:p>
          <a:p>
            <a:r>
              <a:rPr lang="en-ZA" dirty="0">
                <a:latin typeface="Minion-Regular"/>
              </a:rPr>
              <a:t>Hence, rules in a decision list are more difficult to interpret.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084305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85E86-C795-2C7C-F8FB-FD5C50C40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ordering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DC2D8-9FEA-4F50-1050-B0F74892A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FF0000"/>
                </a:solidFill>
              </a:rPr>
              <a:t>size ordering </a:t>
            </a:r>
            <a:r>
              <a:rPr lang="en-US" dirty="0"/>
              <a:t>scheme assigns the highest priority to the triggering rule that has the “</a:t>
            </a:r>
            <a:r>
              <a:rPr lang="en-US" dirty="0">
                <a:solidFill>
                  <a:srgbClr val="FF0000"/>
                </a:solidFill>
              </a:rPr>
              <a:t>toughest”</a:t>
            </a:r>
            <a:r>
              <a:rPr lang="en-US" dirty="0"/>
              <a:t> requirements, where toughness is measured by the rule </a:t>
            </a:r>
            <a:r>
              <a:rPr lang="en-US" dirty="0">
                <a:solidFill>
                  <a:srgbClr val="FF0000"/>
                </a:solidFill>
              </a:rPr>
              <a:t>antecedent size</a:t>
            </a:r>
            <a:r>
              <a:rPr lang="en-US" dirty="0"/>
              <a:t>. That is, the triggering </a:t>
            </a:r>
            <a:r>
              <a:rPr lang="en-US" dirty="0">
                <a:solidFill>
                  <a:srgbClr val="FF0000"/>
                </a:solidFill>
              </a:rPr>
              <a:t>rule with the most attribute tests</a:t>
            </a:r>
            <a:r>
              <a:rPr lang="en-US" dirty="0"/>
              <a:t> is </a:t>
            </a:r>
            <a:r>
              <a:rPr lang="en-US" dirty="0">
                <a:solidFill>
                  <a:srgbClr val="FF0000"/>
                </a:solidFill>
              </a:rPr>
              <a:t>fired.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Triggering rule: A rule whose antecedent (the "if" part) matches the current example.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Toughest requirement: </a:t>
            </a:r>
            <a:r>
              <a:rPr lang="en-US" dirty="0"/>
              <a:t>The rule with the strictest or most specific conditions.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Rule antecedent size: </a:t>
            </a:r>
            <a:r>
              <a:rPr lang="en-US" dirty="0"/>
              <a:t>The number of attribute tests in the rule’s condition (e.g., </a:t>
            </a:r>
            <a:r>
              <a:rPr lang="en-US" dirty="0">
                <a:solidFill>
                  <a:srgbClr val="FF0000"/>
                </a:solidFill>
              </a:rPr>
              <a:t>R1: IF Age = youth AND Student = yes THEN </a:t>
            </a: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yes </a:t>
            </a:r>
            <a:r>
              <a:rPr lang="en-US" dirty="0"/>
              <a:t>has size 2</a:t>
            </a:r>
            <a:r>
              <a:rPr lang="en-US" dirty="0">
                <a:solidFill>
                  <a:srgbClr val="FF0000"/>
                </a:solidFill>
              </a:rPr>
              <a:t>)</a:t>
            </a:r>
            <a:r>
              <a:rPr lang="en-US" dirty="0"/>
              <a:t>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Size ordering scheme: </a:t>
            </a:r>
            <a:r>
              <a:rPr lang="en-US" dirty="0"/>
              <a:t>When several rules match, you </a:t>
            </a:r>
            <a:r>
              <a:rPr lang="en-US" dirty="0">
                <a:solidFill>
                  <a:srgbClr val="FF0000"/>
                </a:solidFill>
              </a:rPr>
              <a:t>choose the one </a:t>
            </a:r>
            <a:r>
              <a:rPr lang="en-US" dirty="0"/>
              <a:t>with the </a:t>
            </a:r>
            <a:r>
              <a:rPr lang="en-US" dirty="0">
                <a:solidFill>
                  <a:srgbClr val="FF0000"/>
                </a:solidFill>
              </a:rPr>
              <a:t>largest antecedent size </a:t>
            </a:r>
            <a:r>
              <a:rPr lang="en-US" dirty="0"/>
              <a:t>(i.e., the most conditions).</a:t>
            </a:r>
          </a:p>
        </p:txBody>
      </p:sp>
    </p:spTree>
    <p:extLst>
      <p:ext uri="{BB962C8B-B14F-4D97-AF65-F5344CB8AC3E}">
        <p14:creationId xmlns:p14="http://schemas.microsoft.com/office/powerpoint/2010/main" val="8359332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3C68-3160-42C4-13E2-6A65F678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size ordering scheme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A5F600E-FBC4-446C-7AAE-B5B897A770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395369"/>
            <a:ext cx="9875909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R1: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Age = youth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AND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Student = yes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Buys_computer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yes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(antecedent size = 2)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R2: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IF Income = high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Buys_computer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no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(antecedent size = 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R3: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+mn-lt"/>
              </a:rPr>
              <a:t>Age = middle-aged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THEN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Buys_computer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= yes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</a:br>
            <a:r>
              <a:rPr kumimoji="0" lang="en-US" altLang="en-US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(antecedent size = 1)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9879AF-64B6-4B02-6B5A-E975B53AE540}"/>
              </a:ext>
            </a:extLst>
          </p:cNvPr>
          <p:cNvSpPr txBox="1"/>
          <p:nvPr/>
        </p:nvSpPr>
        <p:spPr>
          <a:xfrm>
            <a:off x="1164771" y="4073025"/>
            <a:ext cx="61068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triggered Rules: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R1: matches (Age = youth, Student = yes)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FFFF00"/>
                </a:highlight>
              </a:rPr>
              <a:t>R2: matches (Income = high)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R3: does not match (Age ≠ middle-aged)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41A76-F230-70A5-78D8-93963B88AF39}"/>
              </a:ext>
            </a:extLst>
          </p:cNvPr>
          <p:cNvSpPr txBox="1"/>
          <p:nvPr/>
        </p:nvSpPr>
        <p:spPr>
          <a:xfrm>
            <a:off x="6227718" y="3811768"/>
            <a:ext cx="512608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Conflict Resolution: Size Ordering Scheme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FF0000"/>
                </a:solidFill>
                <a:highlight>
                  <a:srgbClr val="00FF00"/>
                </a:highlight>
              </a:rPr>
              <a:t>R1 antecedent size = 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R2 antecedent size = 1</a:t>
            </a:r>
          </a:p>
          <a:p>
            <a:pPr>
              <a:buNone/>
            </a:pPr>
            <a:r>
              <a:rPr lang="en-US" b="1" dirty="0"/>
              <a:t>R1 preferred </a:t>
            </a:r>
            <a:r>
              <a:rPr lang="en-US" dirty="0"/>
              <a:t>(more specific, “tougher” conditions).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/>
              <a:t>Final classification: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</a:rPr>
              <a:t>Buys_computer</a:t>
            </a:r>
            <a:r>
              <a:rPr lang="en-US" dirty="0">
                <a:latin typeface="Courier New" panose="02070309020205020404" pitchFamily="49" charset="0"/>
              </a:rPr>
              <a:t> = yes</a:t>
            </a:r>
            <a:r>
              <a:rPr lang="en-US" dirty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Size ordering prefers the most specific rule when multiple rules apply.</a:t>
            </a:r>
          </a:p>
        </p:txBody>
      </p:sp>
    </p:spTree>
    <p:extLst>
      <p:ext uri="{BB962C8B-B14F-4D97-AF65-F5344CB8AC3E}">
        <p14:creationId xmlns:p14="http://schemas.microsoft.com/office/powerpoint/2010/main" val="2350327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25FBE-EC63-80F2-C224-7BC30F5FF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class-based ordering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5AB05-D382-0BD8-5FE4-80E635115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class-based ordering (sometimes called class </a:t>
            </a:r>
            <a:r>
              <a:rPr lang="en-US" dirty="0">
                <a:solidFill>
                  <a:srgbClr val="FF0000"/>
                </a:solidFill>
              </a:rPr>
              <a:t>priority ordering</a:t>
            </a:r>
            <a:r>
              <a:rPr lang="en-US" dirty="0"/>
              <a:t>), we don’t look at the size of the rule antecedent, but instead at the </a:t>
            </a:r>
            <a:r>
              <a:rPr lang="en-US" dirty="0">
                <a:solidFill>
                  <a:srgbClr val="FF0000"/>
                </a:solidFill>
              </a:rPr>
              <a:t>importance of the class </a:t>
            </a:r>
            <a:r>
              <a:rPr lang="en-US" dirty="0"/>
              <a:t>that the rule predicts.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The classes are ranked beforehand, often </a:t>
            </a:r>
            <a:r>
              <a:rPr lang="en-US" dirty="0" err="1"/>
              <a:t>by</a:t>
            </a:r>
            <a:r>
              <a:rPr lang="en-US" dirty="0" err="1">
                <a:solidFill>
                  <a:srgbClr val="FF0000"/>
                </a:solidFill>
              </a:rPr>
              <a:t>:Prevalence</a:t>
            </a:r>
            <a:r>
              <a:rPr lang="en-US" dirty="0">
                <a:solidFill>
                  <a:srgbClr val="FF0000"/>
                </a:solidFill>
              </a:rPr>
              <a:t> (most frequent class comes first),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Domain importance (e.g., “</a:t>
            </a:r>
            <a:r>
              <a:rPr lang="en-US" dirty="0" err="1"/>
              <a:t>Buys_computer</a:t>
            </a:r>
            <a:r>
              <a:rPr lang="en-US" dirty="0"/>
              <a:t>” more important than “not-</a:t>
            </a:r>
            <a:r>
              <a:rPr lang="en-US" dirty="0" err="1"/>
              <a:t>Buys_computer</a:t>
            </a:r>
            <a:r>
              <a:rPr lang="en-US" dirty="0"/>
              <a:t>”),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Or some other external criterion.</a:t>
            </a:r>
          </a:p>
          <a:p>
            <a:r>
              <a:rPr lang="en-US" dirty="0"/>
              <a:t>When multiple rules are triggered, the rule </a:t>
            </a:r>
            <a:r>
              <a:rPr lang="en-US" dirty="0">
                <a:solidFill>
                  <a:srgbClr val="FF0000"/>
                </a:solidFill>
              </a:rPr>
              <a:t>predicting the highest-ranked class</a:t>
            </a:r>
            <a:r>
              <a:rPr lang="en-US" dirty="0"/>
              <a:t> is preferred.</a:t>
            </a:r>
          </a:p>
        </p:txBody>
      </p:sp>
    </p:spTree>
    <p:extLst>
      <p:ext uri="{BB962C8B-B14F-4D97-AF65-F5344CB8AC3E}">
        <p14:creationId xmlns:p14="http://schemas.microsoft.com/office/powerpoint/2010/main" val="28331631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7F898-C663-14AD-41AF-408364B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</a:t>
            </a:r>
            <a:r>
              <a:rPr lang="en-US" dirty="0" err="1"/>
              <a:t>AllElectronics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9AE683-682E-1B03-6ED0-5320585771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Determine class importance by prevalence in the training data. Imagine the class distribution is: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no → 9 cases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yes → 5 cases</a:t>
            </a:r>
          </a:p>
          <a:p>
            <a:r>
              <a:rPr lang="en-US" dirty="0"/>
              <a:t>importance order is: </a:t>
            </a:r>
            <a:r>
              <a:rPr lang="en-US" b="1" dirty="0">
                <a:solidFill>
                  <a:srgbClr val="FF0000"/>
                </a:solidFill>
              </a:rPr>
              <a:t>No &gt; Yes.</a:t>
            </a:r>
          </a:p>
          <a:p>
            <a:r>
              <a:rPr lang="en-US" b="1" dirty="0">
                <a:solidFill>
                  <a:srgbClr val="FF0000"/>
                </a:solidFill>
              </a:rPr>
              <a:t>Rules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R1: IF Age = youth AND Student = yes THEN </a:t>
            </a:r>
            <a:r>
              <a:rPr lang="en-US" b="1" dirty="0" err="1"/>
              <a:t>Buys_computer</a:t>
            </a:r>
            <a:r>
              <a:rPr lang="en-US" b="1" dirty="0"/>
              <a:t> = 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R2: IF Income = high THEN </a:t>
            </a:r>
            <a:r>
              <a:rPr lang="en-US" b="1" dirty="0" err="1"/>
              <a:t>Buys_computer</a:t>
            </a:r>
            <a:r>
              <a:rPr lang="en-US" b="1" dirty="0"/>
              <a:t> = no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/>
              <a:t>Both R1 and R2 fire.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R1 predicts Yes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R2 predicts No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Using Class-Based Ordering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Class importance order: No &gt; 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/>
              <a:t>R2 is preferred (because it predicts the more important class, even though R1 is more specific)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/>
              <a:t>.Final classification: </a:t>
            </a:r>
            <a:r>
              <a:rPr lang="en-US" b="1" dirty="0" err="1">
                <a:solidFill>
                  <a:srgbClr val="FF0000"/>
                </a:solidFill>
              </a:rPr>
              <a:t>Buys_computer</a:t>
            </a:r>
            <a:r>
              <a:rPr lang="en-US" b="1" dirty="0">
                <a:solidFill>
                  <a:srgbClr val="FF0000"/>
                </a:solidFill>
              </a:rPr>
              <a:t> = no.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Size ordering → prefers the most specific rule.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Class-based ordering → prefers the rule predicting the most important class.</a:t>
            </a:r>
          </a:p>
        </p:txBody>
      </p:sp>
    </p:spTree>
    <p:extLst>
      <p:ext uri="{BB962C8B-B14F-4D97-AF65-F5344CB8AC3E}">
        <p14:creationId xmlns:p14="http://schemas.microsoft.com/office/powerpoint/2010/main" val="10279625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D3D7-D992-6613-56E7-9E782F6C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misclassification cost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EA930-27F6-8D67-1CE2-F3D4A00BB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Another common criterion is the </a:t>
            </a:r>
            <a:r>
              <a:rPr lang="en-US" dirty="0">
                <a:solidFill>
                  <a:srgbClr val="FF0000"/>
                </a:solidFill>
              </a:rPr>
              <a:t>misclassification cost </a:t>
            </a:r>
            <a:r>
              <a:rPr lang="en-US" dirty="0"/>
              <a:t>per class.</a:t>
            </a:r>
          </a:p>
          <a:p>
            <a:r>
              <a:rPr lang="en-US" dirty="0"/>
              <a:t>Some classes are costlier to misclassify than others.</a:t>
            </a:r>
          </a:p>
          <a:p>
            <a:pPr>
              <a:buNone/>
            </a:pPr>
            <a:r>
              <a:rPr lang="en-US" dirty="0"/>
              <a:t>Let’s assume misclassification costs: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Predicting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/>
              <a:t> when actual is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→ </a:t>
            </a:r>
            <a:r>
              <a:rPr lang="en-US" dirty="0">
                <a:solidFill>
                  <a:srgbClr val="FF0000"/>
                </a:solidFill>
              </a:rPr>
              <a:t>Cost = 5 </a:t>
            </a:r>
            <a:r>
              <a:rPr lang="en-US" dirty="0"/>
              <a:t>(lost customer)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Predicting </a:t>
            </a:r>
            <a:r>
              <a:rPr lang="en-US" b="1" dirty="0">
                <a:solidFill>
                  <a:srgbClr val="FF0000"/>
                </a:solidFill>
              </a:rPr>
              <a:t>Yes</a:t>
            </a:r>
            <a:r>
              <a:rPr lang="en-US" dirty="0"/>
              <a:t> when actual is </a:t>
            </a:r>
            <a:r>
              <a:rPr lang="en-US" b="1" dirty="0">
                <a:solidFill>
                  <a:srgbClr val="FF0000"/>
                </a:solidFill>
              </a:rPr>
              <a:t>No</a:t>
            </a:r>
            <a:r>
              <a:rPr lang="en-US" dirty="0">
                <a:solidFill>
                  <a:srgbClr val="FF0000"/>
                </a:solidFill>
              </a:rPr>
              <a:t> → Cost = 1 </a:t>
            </a:r>
            <a:r>
              <a:rPr lang="en-US" dirty="0"/>
              <a:t>(wasted marketing effort)</a:t>
            </a:r>
          </a:p>
          <a:p>
            <a:r>
              <a:rPr lang="en-US" b="1" dirty="0"/>
              <a:t>Rules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R1: IF Age = youth AND Student = yes THEN </a:t>
            </a:r>
            <a:r>
              <a:rPr lang="en-US" dirty="0" err="1"/>
              <a:t>Buys_computer</a:t>
            </a:r>
            <a:r>
              <a:rPr lang="en-US" dirty="0"/>
              <a:t> = yes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R2: IF Income = high THEN </a:t>
            </a:r>
            <a:r>
              <a:rPr lang="en-US" dirty="0" err="1"/>
              <a:t>Buys_computer</a:t>
            </a:r>
            <a:r>
              <a:rPr lang="en-US" dirty="0"/>
              <a:t> = no</a:t>
            </a:r>
          </a:p>
          <a:p>
            <a:r>
              <a:rPr lang="en-US" b="1" dirty="0"/>
              <a:t>Both R1 and R2 fire: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R1 → predicts Yes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FF0000"/>
                </a:solidFill>
              </a:rPr>
              <a:t>R2 → predicts No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Conflict Resolution by Misclassification Cost Ordering</a:t>
            </a:r>
          </a:p>
          <a:p>
            <a:pPr lvl="1"/>
            <a:r>
              <a:rPr lang="en-US" dirty="0"/>
              <a:t>Yes class is more important (</a:t>
            </a:r>
            <a:r>
              <a:rPr lang="en-US" dirty="0">
                <a:solidFill>
                  <a:srgbClr val="FF0000"/>
                </a:solidFill>
              </a:rPr>
              <a:t>higher misclassification cost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R1 preferred.</a:t>
            </a:r>
          </a:p>
        </p:txBody>
      </p:sp>
    </p:spTree>
    <p:extLst>
      <p:ext uri="{BB962C8B-B14F-4D97-AF65-F5344CB8AC3E}">
        <p14:creationId xmlns:p14="http://schemas.microsoft.com/office/powerpoint/2010/main" val="1948058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CFF2-73C5-4AFA-AAE2-FBE995C50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71550" y="434974"/>
            <a:ext cx="10515600" cy="49212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latin typeface="Minion-Regular"/>
              </a:rPr>
              <a:t>Determining the class label of </a:t>
            </a:r>
            <a:r>
              <a:rPr lang="en-ZA" b="1" i="1" dirty="0">
                <a:latin typeface="Times-BoldItalic-8r"/>
              </a:rPr>
              <a:t>X</a:t>
            </a:r>
            <a:br>
              <a:rPr lang="en-ZA" b="1" i="1" dirty="0">
                <a:latin typeface="Minion-Regular"/>
              </a:rPr>
            </a:br>
            <a:r>
              <a:rPr lang="en-ZA" b="1" i="1" dirty="0">
                <a:latin typeface="Minion-Regular"/>
              </a:rPr>
              <a:t> Where </a:t>
            </a:r>
            <a:r>
              <a:rPr lang="en-ZA" dirty="0"/>
              <a:t>no rule satisfied by </a:t>
            </a:r>
            <a:r>
              <a:rPr lang="en-ZA" b="1" i="1" dirty="0"/>
              <a:t>X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E061A-DB4B-4E4C-A004-E955E2DFE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2550"/>
            <a:ext cx="10515600" cy="4824413"/>
          </a:xfrm>
        </p:spPr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A fallback or </a:t>
            </a:r>
            <a:r>
              <a:rPr lang="en-ZA" dirty="0">
                <a:latin typeface="Minion-Semibold"/>
              </a:rPr>
              <a:t>default rule </a:t>
            </a:r>
            <a:r>
              <a:rPr lang="en-ZA" dirty="0">
                <a:latin typeface="Minion-Regular"/>
              </a:rPr>
              <a:t>can be set up to specify a default class, based on a training set. </a:t>
            </a:r>
          </a:p>
          <a:p>
            <a:r>
              <a:rPr lang="en-ZA" dirty="0">
                <a:solidFill>
                  <a:srgbClr val="FF0000"/>
                </a:solidFill>
                <a:latin typeface="Minion-Regular"/>
              </a:rPr>
              <a:t>This may be the class in majority or the majority class of the tuples that were not covered by any rule. </a:t>
            </a:r>
          </a:p>
          <a:p>
            <a:r>
              <a:rPr lang="en-ZA" dirty="0">
                <a:solidFill>
                  <a:srgbClr val="FF0000"/>
                </a:solidFill>
                <a:latin typeface="Minion-Regular"/>
              </a:rPr>
              <a:t>The default rule is evaluated at the end,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FF0000"/>
                </a:solidFill>
                <a:latin typeface="Minion-Regular"/>
              </a:rPr>
              <a:t>if and only if no other rule </a:t>
            </a:r>
            <a:r>
              <a:rPr lang="en-ZA" dirty="0">
                <a:solidFill>
                  <a:srgbClr val="FF0000"/>
                </a:solidFill>
              </a:rPr>
              <a:t>covers </a:t>
            </a:r>
            <a:r>
              <a:rPr lang="en-ZA" b="1" i="1" dirty="0">
                <a:solidFill>
                  <a:srgbClr val="FF0000"/>
                </a:solidFill>
              </a:rPr>
              <a:t>X</a:t>
            </a:r>
            <a:r>
              <a:rPr lang="en-ZA" dirty="0">
                <a:solidFill>
                  <a:srgbClr val="FF0000"/>
                </a:solidFill>
              </a:rPr>
              <a:t>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>
                <a:solidFill>
                  <a:srgbClr val="FF0000"/>
                </a:solidFill>
              </a:rPr>
              <a:t>The condition in the default rule is empty. </a:t>
            </a:r>
            <a:r>
              <a:rPr lang="en-ZA" dirty="0">
                <a:solidFill>
                  <a:srgbClr val="FF0000"/>
                </a:solidFill>
                <a:sym typeface="Wingdings" panose="05000000000000000000" pitchFamily="2" charset="2"/>
              </a:rPr>
              <a:t></a:t>
            </a:r>
            <a:r>
              <a:rPr lang="en-ZA" dirty="0">
                <a:solidFill>
                  <a:srgbClr val="FF0000"/>
                </a:solidFill>
              </a:rPr>
              <a:t>the rule fires when no other rule is satisfied.</a:t>
            </a:r>
          </a:p>
        </p:txBody>
      </p:sp>
    </p:spTree>
    <p:extLst>
      <p:ext uri="{BB962C8B-B14F-4D97-AF65-F5344CB8AC3E}">
        <p14:creationId xmlns:p14="http://schemas.microsoft.com/office/powerpoint/2010/main" val="1977154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8EC0C-AD97-497F-A191-21956453C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>
                <a:solidFill>
                  <a:prstClr val="black"/>
                </a:solidFill>
                <a:latin typeface="Minion-Regular"/>
              </a:rPr>
              <a:t>Determining the class label of </a:t>
            </a:r>
            <a:r>
              <a:rPr lang="en-ZA" b="1" i="1" dirty="0">
                <a:solidFill>
                  <a:prstClr val="black"/>
                </a:solidFill>
                <a:latin typeface="Times-BoldItalic-8r"/>
              </a:rPr>
              <a:t>X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DB1FB-5ABA-4068-876F-6A0A8631C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ZA" dirty="0">
                <a:latin typeface="Minion-Regular"/>
              </a:rPr>
              <a:t>Decision tree classifiers are a popular method of classification—</a:t>
            </a:r>
          </a:p>
          <a:p>
            <a:r>
              <a:rPr lang="en-ZA" dirty="0">
                <a:latin typeface="Minion-Regular"/>
              </a:rPr>
              <a:t>it is easy to understand how decision trees work and they are known for their accuracy.</a:t>
            </a:r>
          </a:p>
          <a:p>
            <a:r>
              <a:rPr lang="en-ZA" dirty="0">
                <a:latin typeface="Minion-Regular"/>
              </a:rPr>
              <a:t> Decision trees can  become large and difficult to interpret.</a:t>
            </a:r>
          </a:p>
          <a:p>
            <a:r>
              <a:rPr lang="en-ZA" dirty="0">
                <a:latin typeface="Minion-Regular"/>
              </a:rPr>
              <a:t>We want to look at how to build a rule based classifier by extracting IF-THEN rules from a decision tree.</a:t>
            </a:r>
          </a:p>
          <a:p>
            <a:r>
              <a:rPr lang="en-ZA" dirty="0">
                <a:latin typeface="Minion-Regular"/>
              </a:rPr>
              <a:t> In comparison with a decision tree, the IF-THEN rules may be easier for humans to understand, particularly if the decision tree is very large.</a:t>
            </a:r>
          </a:p>
          <a:p>
            <a:r>
              <a:rPr lang="en-ZA" dirty="0">
                <a:latin typeface="Minion-Regular"/>
              </a:rPr>
              <a:t>To extract rules from a decision tree, one rule is created for each path from the root to a leaf node. </a:t>
            </a:r>
          </a:p>
          <a:p>
            <a:r>
              <a:rPr lang="en-ZA" dirty="0">
                <a:latin typeface="Minion-Regular"/>
              </a:rPr>
              <a:t>Each splitting criterion along a given path is logically ANDed to form the rule antecedent (“IF” part). </a:t>
            </a:r>
          </a:p>
          <a:p>
            <a:r>
              <a:rPr lang="en-ZA" dirty="0">
                <a:latin typeface="Minion-Regular"/>
              </a:rPr>
              <a:t>The leaf node holds the class prediction, forming the rule consequent (“THEN” part).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3732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02E68-72EF-48E8-94AC-64ACB3494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GillSans-Bold"/>
              </a:rPr>
              <a:t>Rule-Based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CC554-0EDF-4034-97CB-685495A93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IN rule-based classifiers, the learned model is represented as a set of IF-THEN rules. </a:t>
            </a:r>
          </a:p>
          <a:p>
            <a:r>
              <a:rPr lang="en-ZA" dirty="0">
                <a:latin typeface="Minion-Regular"/>
              </a:rPr>
              <a:t>First examine how such rules are used for classification.</a:t>
            </a:r>
          </a:p>
          <a:p>
            <a:r>
              <a:rPr lang="en-ZA" dirty="0"/>
              <a:t>There are ways that can be generated, either from a decision tree or directly from the training data using a </a:t>
            </a:r>
            <a:r>
              <a:rPr lang="en-ZA" b="1" i="1" dirty="0">
                <a:solidFill>
                  <a:srgbClr val="FF0000"/>
                </a:solidFill>
              </a:rPr>
              <a:t>sequential covering algorithm</a:t>
            </a:r>
            <a:r>
              <a:rPr lang="en-ZA" i="1" dirty="0"/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2104439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84BF9-24AA-4B69-95AA-948211A0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49278"/>
          </a:xfrm>
        </p:spPr>
        <p:txBody>
          <a:bodyPr>
            <a:normAutofit fontScale="90000"/>
          </a:bodyPr>
          <a:lstStyle/>
          <a:p>
            <a:pPr algn="ctr"/>
            <a:br>
              <a:rPr lang="en-ZA" b="1" dirty="0">
                <a:latin typeface="GillSans-Bold"/>
              </a:rPr>
            </a:br>
            <a:r>
              <a:rPr lang="en-ZA" dirty="0"/>
              <a:t>Extracting classification rules </a:t>
            </a:r>
            <a:br>
              <a:rPr lang="en-ZA" dirty="0"/>
            </a:br>
            <a:r>
              <a:rPr lang="en-ZA" dirty="0"/>
              <a:t>from a decision tree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BC5B40A-81F9-4F50-8B4C-74A613E1FB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1924" y="1115219"/>
            <a:ext cx="5563933" cy="31519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73C9576-1116-47C7-871A-4EEAB9FE6212}"/>
              </a:ext>
            </a:extLst>
          </p:cNvPr>
          <p:cNvSpPr/>
          <p:nvPr/>
        </p:nvSpPr>
        <p:spPr>
          <a:xfrm>
            <a:off x="5725857" y="1361302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  <a:latin typeface="Minion-Regular"/>
              </a:rPr>
              <a:t>The decision tree can be converted to classification IF-THEN rules by tracing the path from the root node to each leaf node in the tree. </a:t>
            </a:r>
          </a:p>
          <a:p>
            <a:r>
              <a:rPr lang="en-ZA" dirty="0"/>
              <a:t>A disjunction (logical OR) is implied between each of the extracted rules Because the rules are extracted directly from the tree, they are mutually exclusive and exhaustive(</a:t>
            </a:r>
            <a:r>
              <a:rPr lang="en-ZA" dirty="0">
                <a:solidFill>
                  <a:srgbClr val="FF0000"/>
                </a:solidFill>
              </a:rPr>
              <a:t>no conflicts)..</a:t>
            </a:r>
            <a:endParaRPr lang="en-ZA" sz="2400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4F764B-AFFE-4F92-9A66-C5CA780A4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5062" y="4513284"/>
            <a:ext cx="9043988" cy="1752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755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D42DD-232A-451B-9ACA-5C24FC16D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i="1" dirty="0">
                <a:latin typeface="Minion-Italic"/>
              </a:rPr>
              <a:t>How can we prune the rule set?”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03463-CC5A-4E75-8898-7B4F5FED6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For a given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rule antecedent</a:t>
            </a:r>
            <a:r>
              <a:rPr lang="en-ZA" dirty="0">
                <a:latin typeface="Minion-Regular"/>
              </a:rPr>
              <a:t>, any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condition that does not improve the estimated accuracy of the rule can be pruned </a:t>
            </a:r>
            <a:r>
              <a:rPr lang="en-ZA" dirty="0">
                <a:latin typeface="Minion-Regular"/>
              </a:rPr>
              <a:t>(i.e., removed), thereby generalizing the rule.</a:t>
            </a:r>
          </a:p>
          <a:p>
            <a:r>
              <a:rPr lang="en-ZA" dirty="0"/>
              <a:t>Problems arise during rule pruning, however, as the rules </a:t>
            </a:r>
            <a:r>
              <a:rPr lang="en-ZA" i="1" dirty="0"/>
              <a:t>will no longer be </a:t>
            </a:r>
            <a:r>
              <a:rPr lang="en-ZA" dirty="0"/>
              <a:t>mutually exclusive and exhaustive</a:t>
            </a:r>
          </a:p>
        </p:txBody>
      </p:sp>
    </p:spTree>
    <p:extLst>
      <p:ext uri="{BB962C8B-B14F-4D97-AF65-F5344CB8AC3E}">
        <p14:creationId xmlns:p14="http://schemas.microsoft.com/office/powerpoint/2010/main" val="37840711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53507-1BC9-46DA-8EA7-34A0440CA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latin typeface="GillSans-Bold"/>
              </a:rPr>
              <a:t>Rule Induction Using a Sequential Covering Algorithm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F91F-B6B2-4EA0-974A-8B65EFCC0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>
                <a:latin typeface="Minion-Regular"/>
              </a:rPr>
              <a:t>IF-THEN rules can be extracted directly from the training data (i.e., without having to generate a decision tree first) using a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sequential covering algorithm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.</a:t>
            </a:r>
          </a:p>
          <a:p>
            <a:r>
              <a:rPr lang="en-ZA" dirty="0"/>
              <a:t>Sequential covering algorithms are the most widely used approach to mining disjunctive sets of classification rules,</a:t>
            </a:r>
          </a:p>
          <a:p>
            <a:r>
              <a:rPr lang="en-ZA" dirty="0"/>
              <a:t>Classification rules can be generated using </a:t>
            </a:r>
            <a:r>
              <a:rPr lang="en-ZA" i="1" dirty="0">
                <a:solidFill>
                  <a:srgbClr val="FF0000"/>
                </a:solidFill>
              </a:rPr>
              <a:t>associative classification algorithms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/>
              <a:t>which search for attribute-value pairs that occur frequently in the data.</a:t>
            </a:r>
          </a:p>
          <a:p>
            <a:r>
              <a:rPr lang="en-ZA" dirty="0"/>
              <a:t>These pairs may form </a:t>
            </a:r>
            <a:r>
              <a:rPr lang="en-ZA" dirty="0">
                <a:solidFill>
                  <a:srgbClr val="FF0000"/>
                </a:solidFill>
              </a:rPr>
              <a:t>association rules</a:t>
            </a:r>
            <a:r>
              <a:rPr lang="en-ZA" dirty="0"/>
              <a:t>, which can be analysed and used in classification.</a:t>
            </a:r>
          </a:p>
          <a:p>
            <a:r>
              <a:rPr lang="en-ZA" dirty="0"/>
              <a:t>Rules are learned one at a time. </a:t>
            </a:r>
          </a:p>
          <a:p>
            <a:r>
              <a:rPr lang="en-ZA" dirty="0"/>
              <a:t>Each time a rule is learned, the tuples covered by the rule are removed, and the process repeats on the remaining tuples.</a:t>
            </a:r>
          </a:p>
        </p:txBody>
      </p:sp>
    </p:spTree>
    <p:extLst>
      <p:ext uri="{BB962C8B-B14F-4D97-AF65-F5344CB8AC3E}">
        <p14:creationId xmlns:p14="http://schemas.microsoft.com/office/powerpoint/2010/main" val="2949140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F17BE24-EC3A-9C8D-A66F-04E97929D4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8457124"/>
              </p:ext>
            </p:extLst>
          </p:nvPr>
        </p:nvGraphicFramePr>
        <p:xfrm>
          <a:off x="902244" y="666750"/>
          <a:ext cx="9156156" cy="5433600"/>
        </p:xfrm>
        <a:graphic>
          <a:graphicData uri="http://schemas.openxmlformats.org/drawingml/2006/table">
            <a:tbl>
              <a:tblPr/>
              <a:tblGrid>
                <a:gridCol w="884297">
                  <a:extLst>
                    <a:ext uri="{9D8B030D-6E8A-4147-A177-3AD203B41FA5}">
                      <a16:colId xmlns:a16="http://schemas.microsoft.com/office/drawing/2014/main" val="3708860669"/>
                    </a:ext>
                  </a:extLst>
                </a:gridCol>
                <a:gridCol w="1713325">
                  <a:extLst>
                    <a:ext uri="{9D8B030D-6E8A-4147-A177-3AD203B41FA5}">
                      <a16:colId xmlns:a16="http://schemas.microsoft.com/office/drawing/2014/main" val="1905581548"/>
                    </a:ext>
                  </a:extLst>
                </a:gridCol>
                <a:gridCol w="1473828">
                  <a:extLst>
                    <a:ext uri="{9D8B030D-6E8A-4147-A177-3AD203B41FA5}">
                      <a16:colId xmlns:a16="http://schemas.microsoft.com/office/drawing/2014/main" val="3176791682"/>
                    </a:ext>
                  </a:extLst>
                </a:gridCol>
                <a:gridCol w="1455405">
                  <a:extLst>
                    <a:ext uri="{9D8B030D-6E8A-4147-A177-3AD203B41FA5}">
                      <a16:colId xmlns:a16="http://schemas.microsoft.com/office/drawing/2014/main" val="3731756299"/>
                    </a:ext>
                  </a:extLst>
                </a:gridCol>
                <a:gridCol w="1676479">
                  <a:extLst>
                    <a:ext uri="{9D8B030D-6E8A-4147-A177-3AD203B41FA5}">
                      <a16:colId xmlns:a16="http://schemas.microsoft.com/office/drawing/2014/main" val="4118083340"/>
                    </a:ext>
                  </a:extLst>
                </a:gridCol>
                <a:gridCol w="1952822">
                  <a:extLst>
                    <a:ext uri="{9D8B030D-6E8A-4147-A177-3AD203B41FA5}">
                      <a16:colId xmlns:a16="http://schemas.microsoft.com/office/drawing/2014/main" val="660872559"/>
                    </a:ext>
                  </a:extLst>
                </a:gridCol>
              </a:tblGrid>
              <a:tr h="36224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Age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Income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Student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Credit_Rating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Class: Buys_Computer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4670079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9480402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687265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Middle_Aged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297394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757245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38431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97644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Middle_Aged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46756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7493764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Low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0326844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10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9812982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11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youth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744013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Middle_Aged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4124484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13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Middle_Aged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fair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yes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332548"/>
                  </a:ext>
                </a:extLst>
              </a:tr>
              <a:tr h="3622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Senior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excellent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</a:t>
                      </a:r>
                    </a:p>
                  </a:txBody>
                  <a:tcPr marL="6350" marR="6350" marT="6350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F0C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3677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7914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E0E85-7455-6C92-633C-78A31D8DC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Covering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AFE33-AAB5-7FA9-D0B3-F39C5CBA3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Positive examples = </a:t>
            </a: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Yes</a:t>
            </a:r>
          </a:p>
          <a:p>
            <a:r>
              <a:rPr lang="en-US" dirty="0"/>
              <a:t>Negative examples </a:t>
            </a:r>
            <a:r>
              <a:rPr lang="en-US" dirty="0">
                <a:solidFill>
                  <a:srgbClr val="FF0000"/>
                </a:solidFill>
              </a:rPr>
              <a:t>= </a:t>
            </a:r>
            <a:r>
              <a:rPr lang="en-US" dirty="0" err="1">
                <a:solidFill>
                  <a:srgbClr val="FF0000"/>
                </a:solidFill>
              </a:rPr>
              <a:t>Buys_Computer</a:t>
            </a:r>
            <a:r>
              <a:rPr lang="en-US" dirty="0">
                <a:solidFill>
                  <a:srgbClr val="FF0000"/>
                </a:solidFill>
              </a:rPr>
              <a:t> = No</a:t>
            </a:r>
          </a:p>
          <a:p>
            <a:r>
              <a:rPr lang="en-US" dirty="0">
                <a:solidFill>
                  <a:srgbClr val="FF0000"/>
                </a:solidFill>
              </a:rPr>
              <a:t>Goal: Generate IF-THEN rules that cover all positive examples without covering negatives.</a:t>
            </a:r>
          </a:p>
          <a:p>
            <a:r>
              <a:rPr lang="en-US" dirty="0">
                <a:solidFill>
                  <a:srgbClr val="FF0000"/>
                </a:solidFill>
              </a:rPr>
              <a:t>Algorithm: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Start with all positive examples.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Pick an attribute-value combination that covers some positives and no negatives.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Add it as a </a:t>
            </a:r>
            <a:r>
              <a:rPr lang="en-US" sz="1600" dirty="0" err="1"/>
              <a:t>rule.Remove</a:t>
            </a:r>
            <a:r>
              <a:rPr lang="en-US" sz="1600" dirty="0"/>
              <a:t> covered positives.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sz="1600" dirty="0"/>
              <a:t>Repeat until all positives are covered.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Step 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First rule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Consider </a:t>
            </a:r>
            <a:r>
              <a:rPr lang="en-US" sz="2400" b="1" dirty="0">
                <a:solidFill>
                  <a:srgbClr val="FF0F21"/>
                </a:solidFill>
              </a:rPr>
              <a:t>Student=Yes AND </a:t>
            </a:r>
            <a:r>
              <a:rPr lang="en-US" sz="2400" b="1" dirty="0" err="1">
                <a:solidFill>
                  <a:srgbClr val="FF0F21"/>
                </a:solidFill>
              </a:rPr>
              <a:t>Credit_rating</a:t>
            </a:r>
            <a:r>
              <a:rPr lang="en-US" sz="2400" b="1" dirty="0">
                <a:solidFill>
                  <a:srgbClr val="FF0F21"/>
                </a:solidFill>
              </a:rPr>
              <a:t>=Fair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Covers positives: Rows 5, 9, 10, 13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Covers negatives? Row 6 → </a:t>
            </a:r>
            <a:r>
              <a:rPr lang="en-US" sz="2000" b="1" dirty="0" err="1"/>
              <a:t>Credit_rating</a:t>
            </a:r>
            <a:r>
              <a:rPr lang="en-US" sz="2000" b="1" dirty="0"/>
              <a:t>=Excellent  (doesn’t match)  Good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/>
              <a:t>Rule 1: IF Student=Yes AND </a:t>
            </a:r>
            <a:r>
              <a:rPr lang="en-US" sz="2000" b="1" dirty="0" err="1"/>
              <a:t>Credit_rating</a:t>
            </a:r>
            <a:r>
              <a:rPr lang="en-US" sz="2000" b="1" dirty="0"/>
              <a:t>=Fair THEN </a:t>
            </a:r>
            <a:r>
              <a:rPr lang="en-US" sz="2000" b="1" dirty="0" err="1"/>
              <a:t>Buys_Computer</a:t>
            </a:r>
            <a:r>
              <a:rPr lang="en-US" sz="2000" b="1" dirty="0"/>
              <a:t>=Yes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1600" b="1" dirty="0">
                <a:solidFill>
                  <a:srgbClr val="FF0F21"/>
                </a:solidFill>
              </a:rPr>
              <a:t>Remove positives: 5, 9, 10, 13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sz="1600" b="1" dirty="0">
              <a:solidFill>
                <a:srgbClr val="FF0F21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2000" b="1" dirty="0">
                <a:highlight>
                  <a:srgbClr val="FFFF00"/>
                </a:highlight>
              </a:rPr>
              <a:t>Remaining positives: Rows 3, 4, 7, 12,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A1971CC-1BC2-AB98-88E2-4A3A12A6EC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417" y="2808513"/>
            <a:ext cx="3487350" cy="17377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C9F5666-0100-BAA7-F9DC-DADF51BCC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8417" y="5158752"/>
            <a:ext cx="3184545" cy="1153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732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5E317-F335-2FB9-3F8F-0CF6F86A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Covering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26F2E-2AE2-A326-2521-3F9AAD606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Second rule</a:t>
            </a:r>
          </a:p>
          <a:p>
            <a:pPr lvl="1"/>
            <a:r>
              <a:rPr lang="en-US" dirty="0"/>
              <a:t>Consider </a:t>
            </a:r>
            <a:r>
              <a:rPr lang="en-US" dirty="0">
                <a:solidFill>
                  <a:srgbClr val="FF0F21"/>
                </a:solidFill>
              </a:rPr>
              <a:t>Age=Middle-aged AND Student=No</a:t>
            </a:r>
          </a:p>
          <a:p>
            <a:pPr lvl="2"/>
            <a:r>
              <a:rPr lang="en-US" dirty="0"/>
              <a:t>Covers positives: 3, 12 </a:t>
            </a:r>
          </a:p>
          <a:p>
            <a:pPr lvl="2"/>
            <a:r>
              <a:rPr lang="en-US" dirty="0"/>
              <a:t>Negatives? Row 2? </a:t>
            </a:r>
            <a:r>
              <a:rPr lang="en-US" dirty="0">
                <a:solidFill>
                  <a:srgbClr val="FF0F21"/>
                </a:solidFill>
              </a:rPr>
              <a:t>Age=Youth → no confli</a:t>
            </a:r>
            <a:r>
              <a:rPr lang="en-US" dirty="0"/>
              <a:t>ct </a:t>
            </a:r>
          </a:p>
          <a:p>
            <a:r>
              <a:rPr lang="en-US" dirty="0"/>
              <a:t>Rule 2: </a:t>
            </a:r>
            <a:r>
              <a:rPr lang="en-US" sz="2400" dirty="0">
                <a:solidFill>
                  <a:srgbClr val="FF0F21"/>
                </a:solidFill>
              </a:rPr>
              <a:t>IF Age=Middle-aged AND Student=No THEN </a:t>
            </a:r>
            <a:r>
              <a:rPr lang="en-US" sz="2400" dirty="0" err="1">
                <a:solidFill>
                  <a:srgbClr val="FF0F21"/>
                </a:solidFill>
              </a:rPr>
              <a:t>Buys_Computer</a:t>
            </a:r>
            <a:r>
              <a:rPr lang="en-US" sz="2400" dirty="0">
                <a:solidFill>
                  <a:srgbClr val="FF0F21"/>
                </a:solidFill>
              </a:rPr>
              <a:t>=Yes</a:t>
            </a:r>
          </a:p>
          <a:p>
            <a:pPr lvl="1"/>
            <a:r>
              <a:rPr lang="en-US" dirty="0">
                <a:solidFill>
                  <a:srgbClr val="FF0F21"/>
                </a:solidFill>
              </a:rPr>
              <a:t>Remove positives: 3, 12</a:t>
            </a:r>
          </a:p>
          <a:p>
            <a:r>
              <a:rPr lang="en-US" dirty="0"/>
              <a:t>Remaining positives: 4,5 ,7, 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5A13A-39B8-B459-BFB2-4F31927234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4767" y="1933303"/>
            <a:ext cx="3576665" cy="1319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173F84C-5EF9-6B19-D4A2-D968F95CB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788" y="4144181"/>
            <a:ext cx="4462833" cy="1340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19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2090C-DCE0-FC6B-B12A-DD2034AA1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Covering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FCA4EC-360E-0BFF-2047-F59979462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00"/>
                </a:highlight>
              </a:rPr>
              <a:t>Third rule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Consider Age=Senior AND Student=No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Covers positive: 1 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Covers negatives? Row 14 → Senior, Student=No → Negative → Cannot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Consider Age=Senior AND Student=Yes</a:t>
            </a:r>
          </a:p>
          <a:p>
            <a:pPr lvl="2"/>
            <a:r>
              <a:rPr lang="en-US" dirty="0">
                <a:highlight>
                  <a:srgbClr val="FFFF00"/>
                </a:highlight>
              </a:rPr>
              <a:t>Covers positive: 5</a:t>
            </a:r>
          </a:p>
          <a:p>
            <a:pPr lvl="1"/>
            <a:r>
              <a:rPr lang="en-US" dirty="0"/>
              <a:t>Consider Age=Middle-aged AND Student=Yes</a:t>
            </a:r>
          </a:p>
          <a:p>
            <a:pPr lvl="2"/>
            <a:r>
              <a:rPr lang="en-US" dirty="0"/>
              <a:t>Covers positive: 7</a:t>
            </a:r>
          </a:p>
          <a:p>
            <a:r>
              <a:rPr lang="en-US" dirty="0"/>
              <a:t>Rule 3: IF Age=Middle-aged AND Student=Yes THEN </a:t>
            </a:r>
            <a:r>
              <a:rPr lang="en-US" dirty="0" err="1"/>
              <a:t>Buys_Computer</a:t>
            </a:r>
            <a:r>
              <a:rPr lang="en-US" dirty="0"/>
              <a:t>=Yes</a:t>
            </a:r>
          </a:p>
          <a:p>
            <a:pPr lvl="1"/>
            <a:r>
              <a:rPr lang="en-US" dirty="0"/>
              <a:t>Remove positives: 7, </a:t>
            </a:r>
          </a:p>
          <a:p>
            <a:pPr lvl="1"/>
            <a:r>
              <a:rPr lang="en-US" dirty="0"/>
              <a:t>Remaining positive: 4 ,5,11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CE6C19-3603-87A5-735D-B46CDDF1F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697" y="1321182"/>
            <a:ext cx="4383789" cy="13255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125A79-7788-446F-CAA3-09C7B7F92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3496" y="4951144"/>
            <a:ext cx="3959316" cy="1075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0432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411AB-E22C-0364-C382-3283584C2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Covering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D36D3-6F96-A959-C1A3-B5C88E80C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Fourth rule</a:t>
            </a:r>
          </a:p>
          <a:p>
            <a:pPr lvl="1"/>
            <a:r>
              <a:rPr lang="en-US" dirty="0"/>
              <a:t>Only positive left: Row 4 → </a:t>
            </a:r>
            <a:r>
              <a:rPr lang="en-US" dirty="0">
                <a:solidFill>
                  <a:srgbClr val="FF0F21"/>
                </a:solidFill>
              </a:rPr>
              <a:t>Age=Senior, Income=Medium, Student=No, </a:t>
            </a:r>
            <a:r>
              <a:rPr lang="en-US" dirty="0" err="1">
                <a:solidFill>
                  <a:srgbClr val="FF0F21"/>
                </a:solidFill>
              </a:rPr>
              <a:t>Credit_rating</a:t>
            </a:r>
            <a:r>
              <a:rPr lang="en-US" dirty="0">
                <a:solidFill>
                  <a:srgbClr val="FF0F21"/>
                </a:solidFill>
              </a:rPr>
              <a:t>=Fair</a:t>
            </a:r>
          </a:p>
          <a:p>
            <a:r>
              <a:rPr lang="en-US" dirty="0"/>
              <a:t>Rule 4</a:t>
            </a:r>
            <a:r>
              <a:rPr lang="en-US" sz="2200" dirty="0">
                <a:solidFill>
                  <a:srgbClr val="FF0F21"/>
                </a:solidFill>
              </a:rPr>
              <a:t>: IF Age=Senior AND Student=No AND </a:t>
            </a:r>
            <a:r>
              <a:rPr lang="en-US" sz="2200" dirty="0" err="1">
                <a:solidFill>
                  <a:srgbClr val="FF0F21"/>
                </a:solidFill>
              </a:rPr>
              <a:t>Credit_rating</a:t>
            </a:r>
            <a:r>
              <a:rPr lang="en-US" sz="2200" dirty="0">
                <a:solidFill>
                  <a:srgbClr val="FF0F21"/>
                </a:solidFill>
              </a:rPr>
              <a:t>=Fair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r>
              <a:rPr lang="en-US" sz="2200" dirty="0">
                <a:solidFill>
                  <a:srgbClr val="FF0F21"/>
                </a:solidFill>
              </a:rPr>
              <a:t>Rule 5: IF Age=youth AND Student=yes AND </a:t>
            </a:r>
            <a:r>
              <a:rPr lang="en-US" sz="2200" dirty="0" err="1">
                <a:solidFill>
                  <a:srgbClr val="FF0F21"/>
                </a:solidFill>
              </a:rPr>
              <a:t>Credit_rating</a:t>
            </a:r>
            <a:r>
              <a:rPr lang="en-US" sz="2200" dirty="0">
                <a:solidFill>
                  <a:srgbClr val="FF0F21"/>
                </a:solidFill>
              </a:rPr>
              <a:t>=Excellent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endParaRPr lang="en-US" sz="2200" dirty="0">
              <a:solidFill>
                <a:srgbClr val="FF0F21"/>
              </a:solidFill>
            </a:endParaRPr>
          </a:p>
          <a:p>
            <a:r>
              <a:rPr lang="en-US" dirty="0"/>
              <a:t>Step 4: Final Rule Set</a:t>
            </a:r>
          </a:p>
          <a:p>
            <a:pPr lvl="1"/>
            <a:r>
              <a:rPr lang="en-US" sz="2200" dirty="0">
                <a:solidFill>
                  <a:srgbClr val="FF0F21"/>
                </a:solidFill>
              </a:rPr>
              <a:t>R1: IF Student=Yes AND </a:t>
            </a:r>
            <a:r>
              <a:rPr lang="en-US" sz="2200" dirty="0" err="1">
                <a:solidFill>
                  <a:srgbClr val="FF0F21"/>
                </a:solidFill>
              </a:rPr>
              <a:t>Credit_rating</a:t>
            </a:r>
            <a:r>
              <a:rPr lang="en-US" sz="2200" dirty="0">
                <a:solidFill>
                  <a:srgbClr val="FF0F21"/>
                </a:solidFill>
              </a:rPr>
              <a:t>=Fair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pPr lvl="1"/>
            <a:r>
              <a:rPr lang="en-US" sz="2200" dirty="0">
                <a:solidFill>
                  <a:srgbClr val="FF0F21"/>
                </a:solidFill>
              </a:rPr>
              <a:t>R2: IF Age=Middle-aged AND Student=No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pPr lvl="1"/>
            <a:r>
              <a:rPr lang="en-US" sz="2200" dirty="0">
                <a:solidFill>
                  <a:srgbClr val="FF0F21"/>
                </a:solidFill>
              </a:rPr>
              <a:t>R3: IF Age=Middle-aged AND Student=Yes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pPr lvl="1"/>
            <a:r>
              <a:rPr lang="en-US" sz="2200" dirty="0">
                <a:solidFill>
                  <a:srgbClr val="FF0F21"/>
                </a:solidFill>
              </a:rPr>
              <a:t>R4: IF Age=Senior AND Student=No AND </a:t>
            </a:r>
            <a:r>
              <a:rPr lang="en-US" sz="2200" dirty="0" err="1">
                <a:solidFill>
                  <a:srgbClr val="FF0F21"/>
                </a:solidFill>
              </a:rPr>
              <a:t>Credit_rating</a:t>
            </a:r>
            <a:r>
              <a:rPr lang="en-US" sz="2200" dirty="0">
                <a:solidFill>
                  <a:srgbClr val="FF0F21"/>
                </a:solidFill>
              </a:rPr>
              <a:t>=Fair THEN </a:t>
            </a:r>
            <a:r>
              <a:rPr lang="en-US" sz="2200" dirty="0" err="1">
                <a:solidFill>
                  <a:srgbClr val="FF0F21"/>
                </a:solidFill>
              </a:rPr>
              <a:t>Buys_Computer</a:t>
            </a:r>
            <a:r>
              <a:rPr lang="en-US" sz="2200" dirty="0">
                <a:solidFill>
                  <a:srgbClr val="FF0F21"/>
                </a:solidFill>
              </a:rPr>
              <a:t>=Yes</a:t>
            </a:r>
          </a:p>
          <a:p>
            <a:r>
              <a:rPr lang="en-US" dirty="0">
                <a:highlight>
                  <a:srgbClr val="FFFF00"/>
                </a:highlight>
              </a:rPr>
              <a:t>All positives are covered; no negatives are wrongly classified.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2EAD4B-7E3C-185C-03CF-16AAC455D7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9337" y="1469508"/>
            <a:ext cx="3236095" cy="7122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BAD40E-30CE-AC1C-8F0B-6B7046347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8080" y="3718389"/>
            <a:ext cx="3639960" cy="627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937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98D76-7DEC-422B-93E0-5BF555CE8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69875"/>
            <a:ext cx="10515600" cy="1325563"/>
          </a:xfrm>
        </p:spPr>
        <p:txBody>
          <a:bodyPr/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Rule Induction Using a Sequential Covering Algorithm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F0506-F5AC-490A-9B5B-07F83717B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ZA" dirty="0">
                <a:latin typeface="Minion-Regular"/>
              </a:rPr>
              <a:t>A basic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sequential covering algorithm </a:t>
            </a:r>
            <a:r>
              <a:rPr lang="en-ZA" dirty="0">
                <a:latin typeface="Minion-Regular"/>
              </a:rPr>
              <a:t>is that, rules are learned for one class at a time.</a:t>
            </a:r>
          </a:p>
          <a:p>
            <a:r>
              <a:rPr lang="en-ZA" dirty="0">
                <a:latin typeface="Minion-Regular"/>
              </a:rPr>
              <a:t> Ideally, when learning a rule for a class, </a:t>
            </a:r>
            <a:r>
              <a:rPr lang="en-ZA" i="1" dirty="0">
                <a:latin typeface="Times-Italic-8r"/>
              </a:rPr>
              <a:t>C</a:t>
            </a:r>
            <a:r>
              <a:rPr lang="en-ZA" sz="800" i="1" dirty="0">
                <a:latin typeface="Times-Italic-8r"/>
              </a:rPr>
              <a:t>i</a:t>
            </a:r>
            <a:r>
              <a:rPr lang="en-ZA" dirty="0">
                <a:latin typeface="Minion-Regular"/>
              </a:rPr>
              <a:t>, we would like the rule to cover all (or many) of the training tuples of class </a:t>
            </a:r>
            <a:r>
              <a:rPr lang="en-ZA" i="1" dirty="0">
                <a:latin typeface="Times-Italic-8r"/>
              </a:rPr>
              <a:t>C </a:t>
            </a:r>
            <a:r>
              <a:rPr lang="en-ZA" dirty="0">
                <a:latin typeface="Minion-Regular"/>
              </a:rPr>
              <a:t>and none (or few) of the tuples from other classes. </a:t>
            </a:r>
          </a:p>
          <a:p>
            <a:r>
              <a:rPr lang="en-ZA" dirty="0">
                <a:latin typeface="Minion-Regular"/>
              </a:rPr>
              <a:t>The rules learned should be of high accuracy. </a:t>
            </a:r>
          </a:p>
          <a:p>
            <a:r>
              <a:rPr lang="en-ZA" dirty="0">
                <a:latin typeface="Minion-Regular"/>
              </a:rPr>
              <a:t>The rules need not necessarily be of high coverage. (</a:t>
            </a:r>
            <a:r>
              <a:rPr lang="en-ZA" dirty="0"/>
              <a:t>different rules may cover different tuples within the same class.)</a:t>
            </a:r>
          </a:p>
          <a:p>
            <a:r>
              <a:rPr lang="en-ZA" dirty="0"/>
              <a:t>Process continues until the terminating condition is met, such as when there are no more training tuples or the quality of a rule returned is below a user-specified threshold.</a:t>
            </a:r>
          </a:p>
          <a:p>
            <a:r>
              <a:rPr lang="en-ZA" dirty="0"/>
              <a:t>The </a:t>
            </a:r>
            <a:r>
              <a:rPr lang="en-ZA" i="1" dirty="0">
                <a:solidFill>
                  <a:srgbClr val="FF0000"/>
                </a:solidFill>
              </a:rPr>
              <a:t>Learn One Rule </a:t>
            </a:r>
            <a:r>
              <a:rPr lang="en-ZA" dirty="0">
                <a:solidFill>
                  <a:srgbClr val="FF0000"/>
                </a:solidFill>
              </a:rPr>
              <a:t>procedure </a:t>
            </a:r>
            <a:r>
              <a:rPr lang="en-ZA" dirty="0"/>
              <a:t>finds the “best” rule for the current class, given the current set of training tuples.</a:t>
            </a:r>
          </a:p>
        </p:txBody>
      </p:sp>
    </p:spTree>
    <p:extLst>
      <p:ext uri="{BB962C8B-B14F-4D97-AF65-F5344CB8AC3E}">
        <p14:creationId xmlns:p14="http://schemas.microsoft.com/office/powerpoint/2010/main" val="20153853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FF54B-DCFC-4E40-B777-96BEBCFE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906"/>
            <a:ext cx="7981950" cy="342244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latin typeface="Minion-Regular"/>
              </a:rPr>
              <a:t>Basic sequential covering algorithm.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8E907FE-7B2E-477F-A66B-2251E9B876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2087" y="1066801"/>
            <a:ext cx="8901113" cy="5314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10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00F9A-459C-461A-8927-B2808797D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85B1D3-FA9B-4307-B139-9B9214DBD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A </a:t>
            </a:r>
            <a:r>
              <a:rPr lang="en-ZA" dirty="0">
                <a:latin typeface="Minion-Semibold"/>
              </a:rPr>
              <a:t>rule-based classifier </a:t>
            </a:r>
            <a:r>
              <a:rPr lang="en-ZA" dirty="0">
                <a:latin typeface="Minion-Regular"/>
              </a:rPr>
              <a:t>uses a set of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IF-THEN</a:t>
            </a:r>
            <a:r>
              <a:rPr lang="en-ZA" dirty="0">
                <a:latin typeface="Minion-Regular"/>
              </a:rPr>
              <a:t> rules for classification. And  is an expression of the form:</a:t>
            </a:r>
          </a:p>
          <a:p>
            <a:endParaRPr lang="en-ZA" dirty="0">
              <a:latin typeface="Minion-Regular"/>
            </a:endParaRPr>
          </a:p>
          <a:p>
            <a:r>
              <a:rPr lang="en-ZA" sz="4000" dirty="0">
                <a:solidFill>
                  <a:srgbClr val="FF0000"/>
                </a:solidFill>
                <a:latin typeface="Minion-Regular"/>
              </a:rPr>
              <a:t>IF</a:t>
            </a:r>
            <a:r>
              <a:rPr lang="en-ZA" sz="4000" dirty="0">
                <a:latin typeface="Minion-Regular"/>
              </a:rPr>
              <a:t> </a:t>
            </a:r>
            <a:r>
              <a:rPr lang="en-ZA" sz="4000" i="1" dirty="0">
                <a:latin typeface="Minion-Italic"/>
              </a:rPr>
              <a:t>condition </a:t>
            </a:r>
            <a:r>
              <a:rPr lang="en-ZA" sz="4000" dirty="0">
                <a:solidFill>
                  <a:srgbClr val="FF0000"/>
                </a:solidFill>
                <a:latin typeface="Minion-Regular"/>
              </a:rPr>
              <a:t>THEN</a:t>
            </a:r>
            <a:r>
              <a:rPr lang="en-ZA" sz="4000" dirty="0">
                <a:latin typeface="Minion-Regular"/>
              </a:rPr>
              <a:t> </a:t>
            </a:r>
            <a:r>
              <a:rPr lang="en-ZA" sz="4000" i="1" dirty="0">
                <a:latin typeface="Minion-Italic"/>
              </a:rPr>
              <a:t>conclusion</a:t>
            </a:r>
            <a:r>
              <a:rPr lang="en-ZA" sz="4000" dirty="0">
                <a:latin typeface="Minion-Regular"/>
              </a:rPr>
              <a:t>.</a:t>
            </a:r>
          </a:p>
          <a:p>
            <a:endParaRPr lang="en-ZA" dirty="0">
              <a:latin typeface="Minion-Regular"/>
            </a:endParaRPr>
          </a:p>
          <a:p>
            <a:r>
              <a:rPr lang="en-ZA" dirty="0">
                <a:latin typeface="Minion-Regular"/>
              </a:rPr>
              <a:t>An example is rule </a:t>
            </a:r>
            <a:r>
              <a:rPr lang="en-ZA" i="1" dirty="0">
                <a:latin typeface="Times-Italic-8r"/>
              </a:rPr>
              <a:t>R</a:t>
            </a:r>
            <a:r>
              <a:rPr lang="en-ZA" dirty="0">
                <a:latin typeface="Times-Roman-8r"/>
              </a:rPr>
              <a:t>1</a:t>
            </a:r>
            <a:r>
              <a:rPr lang="en-ZA" dirty="0">
                <a:latin typeface="Minion-Regular"/>
              </a:rPr>
              <a:t>,</a:t>
            </a:r>
          </a:p>
          <a:p>
            <a:pPr marL="0" indent="0">
              <a:buNone/>
            </a:pPr>
            <a:r>
              <a:rPr lang="en-ZA" sz="3200" b="1" dirty="0">
                <a:latin typeface="Minion-Regular"/>
              </a:rPr>
              <a:t>R1: </a:t>
            </a:r>
          </a:p>
          <a:p>
            <a:r>
              <a:rPr lang="en-ZA" sz="3200" dirty="0">
                <a:solidFill>
                  <a:srgbClr val="FF0000"/>
                </a:solidFill>
                <a:latin typeface="Minion-Regular"/>
              </a:rPr>
              <a:t>IF </a:t>
            </a:r>
            <a:r>
              <a:rPr lang="en-ZA" sz="3200" i="1" dirty="0">
                <a:latin typeface="Minion-Italic"/>
              </a:rPr>
              <a:t>age </a:t>
            </a:r>
            <a:r>
              <a:rPr lang="en-ZA" sz="3200" dirty="0">
                <a:latin typeface="cmr10"/>
              </a:rPr>
              <a:t>= </a:t>
            </a:r>
            <a:r>
              <a:rPr lang="en-ZA" sz="3200" i="1" dirty="0">
                <a:latin typeface="Minion-Italic"/>
              </a:rPr>
              <a:t>youth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AND</a:t>
            </a:r>
            <a:r>
              <a:rPr lang="en-ZA" sz="3200" dirty="0">
                <a:latin typeface="Minion-Regular"/>
              </a:rPr>
              <a:t> </a:t>
            </a:r>
            <a:r>
              <a:rPr lang="en-ZA" sz="3200" i="1" dirty="0">
                <a:latin typeface="Minion-Italic"/>
              </a:rPr>
              <a:t>student </a:t>
            </a:r>
            <a:r>
              <a:rPr lang="en-ZA" sz="3200" dirty="0">
                <a:latin typeface="cmr10"/>
              </a:rPr>
              <a:t>= </a:t>
            </a:r>
            <a:r>
              <a:rPr lang="en-ZA" sz="3200" i="1" dirty="0">
                <a:latin typeface="Minion-Italic"/>
              </a:rPr>
              <a:t>yes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THEN</a:t>
            </a:r>
            <a:r>
              <a:rPr lang="en-ZA" sz="3200" dirty="0">
                <a:latin typeface="Minion-Regular"/>
              </a:rPr>
              <a:t> </a:t>
            </a:r>
            <a:r>
              <a:rPr lang="en-ZA" sz="3200" i="1" dirty="0">
                <a:latin typeface="Minion-Italic"/>
              </a:rPr>
              <a:t>buys computer </a:t>
            </a:r>
            <a:r>
              <a:rPr lang="en-ZA" sz="3200" dirty="0">
                <a:latin typeface="cmr10"/>
              </a:rPr>
              <a:t>= </a:t>
            </a:r>
            <a:r>
              <a:rPr lang="en-ZA" sz="3200" i="1" dirty="0">
                <a:latin typeface="Minion-Italic"/>
              </a:rPr>
              <a:t>yes</a:t>
            </a:r>
            <a:r>
              <a:rPr lang="en-ZA" sz="3200" dirty="0">
                <a:latin typeface="Minion-Regular"/>
              </a:rPr>
              <a:t>.</a:t>
            </a:r>
            <a:endParaRPr lang="en-ZA" sz="3200" dirty="0"/>
          </a:p>
        </p:txBody>
      </p:sp>
    </p:spTree>
    <p:extLst>
      <p:ext uri="{BB962C8B-B14F-4D97-AF65-F5344CB8AC3E}">
        <p14:creationId xmlns:p14="http://schemas.microsoft.com/office/powerpoint/2010/main" val="26407257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FA52-FEC3-4DF6-9203-509643BAD0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58400" cy="1325563"/>
          </a:xfrm>
        </p:spPr>
        <p:txBody>
          <a:bodyPr/>
          <a:lstStyle/>
          <a:p>
            <a:pPr algn="ctr"/>
            <a:r>
              <a:rPr lang="en-ZA" i="1" dirty="0">
                <a:latin typeface="Minion-Italic"/>
              </a:rPr>
              <a:t>“How are rules learned?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05911F-7068-4915-B6B7-E0E577ADE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Rules are grown in a </a:t>
            </a:r>
            <a:r>
              <a:rPr lang="en-ZA" i="1" dirty="0">
                <a:latin typeface="Minion-Italic"/>
              </a:rPr>
              <a:t>general-to-specific </a:t>
            </a:r>
            <a:r>
              <a:rPr lang="en-ZA" dirty="0">
                <a:latin typeface="Minion-Regular"/>
              </a:rPr>
              <a:t>manner</a:t>
            </a:r>
          </a:p>
          <a:p>
            <a:r>
              <a:rPr lang="en-ZA" dirty="0">
                <a:latin typeface="Minion-Regular"/>
              </a:rPr>
              <a:t>Start off with an empty rule and then gradually keep appending attribute tests to it.</a:t>
            </a:r>
          </a:p>
          <a:p>
            <a:r>
              <a:rPr lang="en-ZA" dirty="0"/>
              <a:t>Append by adding the attribute test as a logical conjunct to the existing condition of the rule antecedent</a:t>
            </a:r>
          </a:p>
        </p:txBody>
      </p:sp>
    </p:spTree>
    <p:extLst>
      <p:ext uri="{BB962C8B-B14F-4D97-AF65-F5344CB8AC3E}">
        <p14:creationId xmlns:p14="http://schemas.microsoft.com/office/powerpoint/2010/main" val="22033092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73FD6-4650-46B3-9757-E23956972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CABFF-A51F-4368-8D9B-4024093CE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ZA" dirty="0">
                <a:latin typeface="Minion-Regular"/>
              </a:rPr>
              <a:t>Suppose our training set, </a:t>
            </a:r>
            <a:r>
              <a:rPr lang="en-ZA" i="1" dirty="0">
                <a:latin typeface="Times-Italic-8r"/>
              </a:rPr>
              <a:t>D</a:t>
            </a:r>
            <a:r>
              <a:rPr lang="en-ZA" dirty="0">
                <a:latin typeface="Minion-Regular"/>
              </a:rPr>
              <a:t>, consists of loan application data.</a:t>
            </a:r>
          </a:p>
          <a:p>
            <a:r>
              <a:rPr lang="en-ZA" dirty="0">
                <a:latin typeface="Minion-Regular"/>
              </a:rPr>
              <a:t> Attributes regarding each applicant include their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age, income, education level, residence, credit rating, and the term of the loan.</a:t>
            </a:r>
            <a:r>
              <a:rPr lang="en-ZA" dirty="0">
                <a:latin typeface="Minion-Regular"/>
              </a:rPr>
              <a:t> </a:t>
            </a:r>
          </a:p>
          <a:p>
            <a:r>
              <a:rPr lang="en-ZA" dirty="0">
                <a:latin typeface="Minion-Regular"/>
              </a:rPr>
              <a:t>The classifying attribute is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loan decision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ZA" dirty="0">
                <a:latin typeface="Minion-Regular"/>
              </a:rPr>
              <a:t>which indicates whether a loan is accepted (considered safe) or rejected (considered risky).</a:t>
            </a:r>
          </a:p>
          <a:p>
            <a:r>
              <a:rPr lang="en-ZA" dirty="0">
                <a:latin typeface="Minion-Regular"/>
              </a:rPr>
              <a:t>To learn a rule for the class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“accept,” </a:t>
            </a:r>
            <a:r>
              <a:rPr lang="en-ZA" dirty="0">
                <a:latin typeface="Minion-Regular"/>
              </a:rPr>
              <a:t>we start off with the most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general rule possible</a:t>
            </a:r>
            <a:r>
              <a:rPr lang="en-ZA" dirty="0">
                <a:latin typeface="Minion-Regular"/>
              </a:rPr>
              <a:t>, that is, the condition of the rule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antecedent is empty.</a:t>
            </a:r>
          </a:p>
          <a:p>
            <a:r>
              <a:rPr lang="en-ZA" sz="3500" b="1" dirty="0">
                <a:solidFill>
                  <a:srgbClr val="FF0000"/>
                </a:solidFill>
                <a:latin typeface="Minion-Regular"/>
              </a:rPr>
              <a:t>IF THEN </a:t>
            </a:r>
            <a:r>
              <a:rPr lang="en-ZA" sz="3500" b="1" i="1" dirty="0">
                <a:solidFill>
                  <a:srgbClr val="FF0000"/>
                </a:solidFill>
                <a:latin typeface="Minion-Italic"/>
              </a:rPr>
              <a:t>loan decision </a:t>
            </a:r>
            <a:r>
              <a:rPr lang="en-ZA" sz="3500" b="1" dirty="0">
                <a:solidFill>
                  <a:srgbClr val="FF0000"/>
                </a:solidFill>
                <a:latin typeface="cmr10"/>
              </a:rPr>
              <a:t>= </a:t>
            </a:r>
            <a:r>
              <a:rPr lang="en-ZA" sz="3500" b="1" i="1" dirty="0">
                <a:solidFill>
                  <a:srgbClr val="FF0000"/>
                </a:solidFill>
                <a:latin typeface="Minion-Italic"/>
              </a:rPr>
              <a:t>accept</a:t>
            </a:r>
            <a:r>
              <a:rPr lang="en-ZA" sz="3500" b="1" dirty="0">
                <a:solidFill>
                  <a:srgbClr val="FF0000"/>
                </a:solidFill>
                <a:latin typeface="Minion-Regular"/>
              </a:rPr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/>
              <a:t>then consider each possible attribute test that may be added to the rule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2523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0AA06-18FA-46A9-9998-759E246AB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8925"/>
            <a:ext cx="9067800" cy="892175"/>
          </a:xfrm>
        </p:spPr>
        <p:txBody>
          <a:bodyPr>
            <a:normAutofit fontScale="90000"/>
          </a:bodyPr>
          <a:lstStyle/>
          <a:p>
            <a:pPr algn="ctr"/>
            <a:r>
              <a:rPr lang="en-ZA" dirty="0">
                <a:latin typeface="Minion-Regular"/>
              </a:rPr>
              <a:t>General-to-specific search </a:t>
            </a:r>
            <a:br>
              <a:rPr lang="en-ZA" dirty="0">
                <a:latin typeface="Minion-Regular"/>
              </a:rPr>
            </a:br>
            <a:r>
              <a:rPr lang="en-ZA" dirty="0">
                <a:latin typeface="Minion-Regular"/>
              </a:rPr>
              <a:t>through rule space.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73922-7CA7-435A-AAAF-85B3977101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66850"/>
            <a:ext cx="11125200" cy="4710113"/>
          </a:xfrm>
        </p:spPr>
        <p:txBody>
          <a:bodyPr>
            <a:normAutofit lnSpcReduction="10000"/>
          </a:bodyPr>
          <a:lstStyle/>
          <a:p>
            <a:r>
              <a:rPr lang="en-ZA" i="1" dirty="0" err="1">
                <a:solidFill>
                  <a:srgbClr val="FF0000"/>
                </a:solidFill>
                <a:latin typeface="Minion-Italic"/>
              </a:rPr>
              <a:t>Attibute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  values </a:t>
            </a:r>
            <a:r>
              <a:rPr lang="en-ZA" dirty="0">
                <a:latin typeface="Minion-Regular"/>
              </a:rPr>
              <a:t>can be derived from the parameter </a:t>
            </a:r>
            <a:r>
              <a:rPr lang="en-ZA" i="1" dirty="0" err="1">
                <a:solidFill>
                  <a:srgbClr val="FF0000"/>
                </a:solidFill>
                <a:latin typeface="Minion-Italic"/>
              </a:rPr>
              <a:t>Att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 </a:t>
            </a:r>
            <a:r>
              <a:rPr lang="en-ZA" i="1" dirty="0" err="1">
                <a:solidFill>
                  <a:srgbClr val="FF0000"/>
                </a:solidFill>
                <a:latin typeface="Minion-Italic"/>
              </a:rPr>
              <a:t>vals</a:t>
            </a:r>
            <a:r>
              <a:rPr lang="en-ZA" dirty="0">
                <a:latin typeface="Minion-Regular"/>
              </a:rPr>
              <a:t>, which contains a list of attributes with their associated values.</a:t>
            </a:r>
          </a:p>
          <a:p>
            <a:r>
              <a:rPr lang="en-ZA" dirty="0">
                <a:latin typeface="Minion-Regular"/>
              </a:rPr>
              <a:t>Eg </a:t>
            </a:r>
            <a:r>
              <a:rPr lang="en-ZA" dirty="0"/>
              <a:t>For an attribute-value </a:t>
            </a:r>
            <a:r>
              <a:rPr lang="en-ZA" dirty="0">
                <a:solidFill>
                  <a:srgbClr val="FF0000"/>
                </a:solidFill>
              </a:rPr>
              <a:t>pair (</a:t>
            </a:r>
            <a:r>
              <a:rPr lang="en-ZA" i="1" dirty="0" err="1">
                <a:solidFill>
                  <a:srgbClr val="FF0000"/>
                </a:solidFill>
              </a:rPr>
              <a:t>att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i="1" dirty="0" err="1">
                <a:solidFill>
                  <a:srgbClr val="FF0000"/>
                </a:solidFill>
              </a:rPr>
              <a:t>val</a:t>
            </a:r>
            <a:r>
              <a:rPr lang="en-ZA" dirty="0">
                <a:solidFill>
                  <a:srgbClr val="FF0000"/>
                </a:solidFill>
              </a:rPr>
              <a:t>), </a:t>
            </a:r>
            <a:r>
              <a:rPr lang="en-ZA" dirty="0"/>
              <a:t>consider</a:t>
            </a:r>
          </a:p>
          <a:p>
            <a:r>
              <a:rPr lang="en-ZA" dirty="0"/>
              <a:t>Attribute tests such as </a:t>
            </a:r>
            <a:r>
              <a:rPr lang="en-ZA" dirty="0" err="1">
                <a:solidFill>
                  <a:srgbClr val="FF0000"/>
                </a:solidFill>
              </a:rPr>
              <a:t>att</a:t>
            </a:r>
            <a:r>
              <a:rPr lang="en-ZA" dirty="0">
                <a:solidFill>
                  <a:srgbClr val="FF0000"/>
                </a:solidFill>
              </a:rPr>
              <a:t> = </a:t>
            </a:r>
            <a:r>
              <a:rPr lang="en-ZA" dirty="0" err="1">
                <a:solidFill>
                  <a:srgbClr val="FF0000"/>
                </a:solidFill>
              </a:rPr>
              <a:t>val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att</a:t>
            </a:r>
            <a:r>
              <a:rPr lang="en-ZA" dirty="0">
                <a:solidFill>
                  <a:srgbClr val="FF0000"/>
                </a:solidFill>
              </a:rPr>
              <a:t> &lt; </a:t>
            </a:r>
            <a:r>
              <a:rPr lang="en-ZA" dirty="0" err="1">
                <a:solidFill>
                  <a:srgbClr val="FF0000"/>
                </a:solidFill>
              </a:rPr>
              <a:t>val</a:t>
            </a:r>
            <a:r>
              <a:rPr lang="en-ZA" dirty="0">
                <a:solidFill>
                  <a:srgbClr val="FF0000"/>
                </a:solidFill>
              </a:rPr>
              <a:t>, </a:t>
            </a:r>
            <a:r>
              <a:rPr lang="en-ZA" dirty="0" err="1">
                <a:solidFill>
                  <a:srgbClr val="FF0000"/>
                </a:solidFill>
              </a:rPr>
              <a:t>att</a:t>
            </a:r>
            <a:r>
              <a:rPr lang="en-ZA" dirty="0">
                <a:solidFill>
                  <a:srgbClr val="FF0000"/>
                </a:solidFill>
              </a:rPr>
              <a:t> &gt; </a:t>
            </a:r>
            <a:r>
              <a:rPr lang="en-ZA" dirty="0" err="1">
                <a:solidFill>
                  <a:srgbClr val="FF0000"/>
                </a:solidFill>
              </a:rPr>
              <a:t>val</a:t>
            </a:r>
            <a:r>
              <a:rPr lang="en-ZA" dirty="0">
                <a:solidFill>
                  <a:srgbClr val="FF0000"/>
                </a:solidFill>
              </a:rPr>
              <a:t>,</a:t>
            </a:r>
            <a:r>
              <a:rPr lang="en-ZA" dirty="0"/>
              <a:t> </a:t>
            </a:r>
          </a:p>
          <a:p>
            <a:r>
              <a:rPr lang="en-ZA" dirty="0"/>
              <a:t>The training data will contain many attributes, each of which may have several possible values. </a:t>
            </a:r>
          </a:p>
          <a:p>
            <a:r>
              <a:rPr lang="en-ZA" dirty="0"/>
              <a:t>Finding an optimal rule set becomes computationally explosive. </a:t>
            </a:r>
          </a:p>
          <a:p>
            <a:r>
              <a:rPr lang="en-ZA" dirty="0"/>
              <a:t>Learn One Rule adopts a greedy depth-first strategy.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dirty="0"/>
              <a:t>Each time it is faced with adding a new attribute test (conjunct) to the current rule, it picks the one that most improves the rule quality, based on the training samples</a:t>
            </a:r>
            <a:r>
              <a:rPr lang="en-ZA" dirty="0">
                <a:solidFill>
                  <a:srgbClr val="FF0000"/>
                </a:solidFill>
              </a:rPr>
              <a:t>.( say we use rule accuracy as our quality measure)</a:t>
            </a:r>
          </a:p>
        </p:txBody>
      </p:sp>
    </p:spTree>
    <p:extLst>
      <p:ext uri="{BB962C8B-B14F-4D97-AF65-F5344CB8AC3E}">
        <p14:creationId xmlns:p14="http://schemas.microsoft.com/office/powerpoint/2010/main" val="3770431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79BEA-9FDA-4BEB-9128-A91880651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91350" cy="777875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dirty="0">
                <a:solidFill>
                  <a:prstClr val="black"/>
                </a:solidFill>
                <a:latin typeface="Minion-Regular"/>
              </a:rPr>
              <a:t>General-to-specific search </a:t>
            </a:r>
            <a:br>
              <a:rPr lang="en-ZA" sz="4000" dirty="0">
                <a:solidFill>
                  <a:prstClr val="black"/>
                </a:solidFill>
                <a:latin typeface="Minion-Regular"/>
              </a:rPr>
            </a:br>
            <a:r>
              <a:rPr lang="en-ZA" sz="4000" dirty="0">
                <a:solidFill>
                  <a:prstClr val="black"/>
                </a:solidFill>
                <a:latin typeface="Minion-Regular"/>
              </a:rPr>
              <a:t>through rule space.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89355-246C-463D-924B-CFDDE356F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9700"/>
            <a:ext cx="11182350" cy="5083175"/>
          </a:xfrm>
        </p:spPr>
        <p:txBody>
          <a:bodyPr>
            <a:normAutofit fontScale="92500" lnSpcReduction="20000"/>
          </a:bodyPr>
          <a:lstStyle/>
          <a:p>
            <a:r>
              <a:rPr lang="en-ZA" dirty="0">
                <a:latin typeface="Minion-Regular"/>
              </a:rPr>
              <a:t>suppose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Learn One Rule </a:t>
            </a:r>
            <a:r>
              <a:rPr lang="en-ZA" dirty="0">
                <a:latin typeface="Minion-Regular"/>
              </a:rPr>
              <a:t>finds that the attribute test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income = high </a:t>
            </a:r>
            <a:r>
              <a:rPr lang="en-ZA" dirty="0">
                <a:latin typeface="Minion-Regular"/>
              </a:rPr>
              <a:t>best improves the accuracy of our current (empty) rule.</a:t>
            </a:r>
          </a:p>
          <a:p>
            <a:r>
              <a:rPr lang="en-ZA" dirty="0">
                <a:latin typeface="Minion-Regular"/>
              </a:rPr>
              <a:t>We append it to the condition, so that the current rule becomes</a:t>
            </a:r>
          </a:p>
          <a:p>
            <a:r>
              <a:rPr lang="en-ZA" sz="3200" b="1" dirty="0">
                <a:solidFill>
                  <a:srgbClr val="FF0000"/>
                </a:solidFill>
                <a:latin typeface="Minion-Regular"/>
              </a:rPr>
              <a:t>IF </a:t>
            </a:r>
            <a:r>
              <a:rPr lang="en-ZA" sz="3200" b="1" i="1" dirty="0">
                <a:solidFill>
                  <a:srgbClr val="FF0000"/>
                </a:solidFill>
                <a:latin typeface="Minion-Italic"/>
              </a:rPr>
              <a:t>income = high </a:t>
            </a:r>
            <a:r>
              <a:rPr lang="en-ZA" sz="3200" b="1" dirty="0">
                <a:solidFill>
                  <a:srgbClr val="FF0000"/>
                </a:solidFill>
                <a:latin typeface="Minion-Regular"/>
              </a:rPr>
              <a:t>THEN </a:t>
            </a:r>
            <a:r>
              <a:rPr lang="en-ZA" sz="3200" b="1" i="1" dirty="0">
                <a:solidFill>
                  <a:srgbClr val="FF0000"/>
                </a:solidFill>
                <a:latin typeface="Minion-Italic"/>
              </a:rPr>
              <a:t>loan decision </a:t>
            </a:r>
            <a:r>
              <a:rPr lang="en-ZA" sz="3200" b="1" dirty="0">
                <a:solidFill>
                  <a:srgbClr val="FF0000"/>
                </a:solidFill>
                <a:latin typeface="cmr10"/>
              </a:rPr>
              <a:t>= </a:t>
            </a:r>
            <a:r>
              <a:rPr lang="en-ZA" sz="3200" b="1" i="1" dirty="0">
                <a:solidFill>
                  <a:srgbClr val="FF0000"/>
                </a:solidFill>
                <a:latin typeface="Minion-Italic"/>
              </a:rPr>
              <a:t>accept</a:t>
            </a:r>
            <a:r>
              <a:rPr lang="en-ZA" sz="3200" b="1" dirty="0">
                <a:solidFill>
                  <a:srgbClr val="FF0000"/>
                </a:solidFill>
                <a:latin typeface="Minion-Regular"/>
              </a:rPr>
              <a:t>.</a:t>
            </a:r>
          </a:p>
          <a:p>
            <a:r>
              <a:rPr lang="en-ZA" dirty="0"/>
              <a:t>Each time we add an attribute test to a rule, the resulting rule should cover more of the </a:t>
            </a:r>
            <a:r>
              <a:rPr lang="en-ZA" b="1" dirty="0">
                <a:solidFill>
                  <a:srgbClr val="FF0000"/>
                </a:solidFill>
              </a:rPr>
              <a:t>“accept” </a:t>
            </a:r>
            <a:r>
              <a:rPr lang="en-ZA" dirty="0"/>
              <a:t>tuples. </a:t>
            </a:r>
          </a:p>
          <a:p>
            <a:r>
              <a:rPr lang="en-ZA" dirty="0"/>
              <a:t>During the next iteration, we again consider the possible attribute tests and end up selecting </a:t>
            </a:r>
            <a:r>
              <a:rPr lang="en-ZA" i="1" dirty="0"/>
              <a:t>credit rating = excellent</a:t>
            </a:r>
            <a:r>
              <a:rPr lang="en-ZA" dirty="0"/>
              <a:t>. </a:t>
            </a:r>
          </a:p>
          <a:p>
            <a:r>
              <a:rPr lang="en-ZA" dirty="0"/>
              <a:t>Our current rule grows to become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ZA" sz="3100" dirty="0">
                <a:solidFill>
                  <a:srgbClr val="FF0000"/>
                </a:solidFill>
              </a:rPr>
              <a:t>IF </a:t>
            </a:r>
            <a:r>
              <a:rPr lang="en-ZA" sz="3100" i="1" dirty="0">
                <a:solidFill>
                  <a:srgbClr val="FF0000"/>
                </a:solidFill>
              </a:rPr>
              <a:t>income = high </a:t>
            </a:r>
            <a:r>
              <a:rPr lang="en-ZA" sz="3100" dirty="0">
                <a:solidFill>
                  <a:srgbClr val="FF0000"/>
                </a:solidFill>
              </a:rPr>
              <a:t>AND </a:t>
            </a:r>
            <a:r>
              <a:rPr lang="en-ZA" sz="3100" i="1" dirty="0">
                <a:solidFill>
                  <a:srgbClr val="FF0000"/>
                </a:solidFill>
              </a:rPr>
              <a:t>credit rating = excellent </a:t>
            </a:r>
            <a:r>
              <a:rPr lang="en-ZA" sz="3100" dirty="0">
                <a:solidFill>
                  <a:srgbClr val="FF0000"/>
                </a:solidFill>
              </a:rPr>
              <a:t>THEN </a:t>
            </a:r>
            <a:r>
              <a:rPr lang="en-ZA" sz="3100" i="1" dirty="0">
                <a:solidFill>
                  <a:srgbClr val="FF0000"/>
                </a:solidFill>
              </a:rPr>
              <a:t>loan decision </a:t>
            </a:r>
            <a:r>
              <a:rPr lang="en-ZA" sz="3100" dirty="0">
                <a:solidFill>
                  <a:srgbClr val="FF0000"/>
                </a:solidFill>
              </a:rPr>
              <a:t>= </a:t>
            </a:r>
            <a:r>
              <a:rPr lang="en-ZA" sz="3100" i="1" dirty="0">
                <a:solidFill>
                  <a:srgbClr val="FF0000"/>
                </a:solidFill>
              </a:rPr>
              <a:t>accept</a:t>
            </a:r>
          </a:p>
          <a:p>
            <a:r>
              <a:rPr lang="en-ZA" dirty="0"/>
              <a:t>Process repeats, where at each step, we continue to greedily grow rules until the resulting rule meets an acceptable quality level.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7307494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98BE-81E2-4FBC-AB50-3FEBFD524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BF82B86-139C-464F-9187-9D9683FC90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913" y="276225"/>
            <a:ext cx="9367838" cy="62166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F9E6311-F8EE-40A6-9455-6292AD17EB55}"/>
              </a:ext>
            </a:extLst>
          </p:cNvPr>
          <p:cNvSpPr/>
          <p:nvPr/>
        </p:nvSpPr>
        <p:spPr>
          <a:xfrm>
            <a:off x="401844" y="365125"/>
            <a:ext cx="4365811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ZA" sz="2800" b="1" dirty="0">
                <a:solidFill>
                  <a:srgbClr val="FF0000"/>
                </a:solidFill>
                <a:latin typeface="Minion-Regular"/>
              </a:rPr>
              <a:t>A general-to-specific search </a:t>
            </a:r>
          </a:p>
          <a:p>
            <a:pPr algn="ctr"/>
            <a:r>
              <a:rPr lang="en-ZA" sz="2800" b="1" dirty="0">
                <a:solidFill>
                  <a:srgbClr val="FF0000"/>
                </a:solidFill>
                <a:latin typeface="Minion-Regular"/>
              </a:rPr>
              <a:t>through rule space</a:t>
            </a:r>
            <a:endParaRPr lang="en-ZA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9992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7D2D6-CE92-4603-8D39-66482801D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algn="ctr"/>
            <a:r>
              <a:rPr lang="en-ZA" sz="3600" dirty="0">
                <a:solidFill>
                  <a:prstClr val="black"/>
                </a:solidFill>
                <a:latin typeface="Minion-Regular"/>
              </a:rPr>
              <a:t>General-to-specific search </a:t>
            </a:r>
            <a:br>
              <a:rPr lang="en-ZA" sz="3600" dirty="0">
                <a:solidFill>
                  <a:prstClr val="black"/>
                </a:solidFill>
                <a:latin typeface="Minion-Regular"/>
              </a:rPr>
            </a:br>
            <a:r>
              <a:rPr lang="en-ZA" sz="3600" dirty="0">
                <a:solidFill>
                  <a:prstClr val="black"/>
                </a:solidFill>
                <a:latin typeface="Minion-Regular"/>
              </a:rPr>
              <a:t>through rule space.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AF3C7-2E46-4CA8-B2AE-399842D7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r>
              <a:rPr lang="en-ZA" dirty="0">
                <a:latin typeface="Minion-Regular"/>
              </a:rPr>
              <a:t>Greedy search does not allow for backtracking. </a:t>
            </a:r>
          </a:p>
          <a:p>
            <a:r>
              <a:rPr lang="en-ZA" dirty="0">
                <a:latin typeface="Minion-Regular"/>
              </a:rPr>
              <a:t>At each step, we </a:t>
            </a:r>
            <a:r>
              <a:rPr lang="en-ZA" i="1" dirty="0">
                <a:latin typeface="Minion-Italic"/>
              </a:rPr>
              <a:t>heuristically </a:t>
            </a:r>
            <a:r>
              <a:rPr lang="en-ZA" dirty="0">
                <a:latin typeface="Minion-Regular"/>
              </a:rPr>
              <a:t>add what appears to be the best choice at the moment. </a:t>
            </a:r>
          </a:p>
          <a:p>
            <a:r>
              <a:rPr lang="en-ZA" dirty="0">
                <a:latin typeface="Minion-Regular"/>
              </a:rPr>
              <a:t>To lessen the chance of a poor choice along the way, instead of selecting the best attribute test to append to the current rule, we can select the best </a:t>
            </a:r>
            <a:r>
              <a:rPr lang="en-ZA" i="1" dirty="0">
                <a:latin typeface="Times-Italic-8r"/>
              </a:rPr>
              <a:t>k </a:t>
            </a:r>
            <a:r>
              <a:rPr lang="en-ZA" dirty="0">
                <a:latin typeface="Minion-Regular"/>
              </a:rPr>
              <a:t>attribute tests.</a:t>
            </a:r>
          </a:p>
          <a:p>
            <a:r>
              <a:rPr lang="en-ZA" dirty="0">
                <a:latin typeface="Minion-Regular"/>
              </a:rPr>
              <a:t>this way, we perform a beam search of width </a:t>
            </a:r>
            <a:r>
              <a:rPr lang="en-ZA" i="1" dirty="0">
                <a:latin typeface="Times-Italic-8r"/>
              </a:rPr>
              <a:t>k </a:t>
            </a:r>
            <a:r>
              <a:rPr lang="en-ZA" dirty="0">
                <a:latin typeface="Minion-Regular"/>
              </a:rPr>
              <a:t>wherein we maintain the </a:t>
            </a:r>
            <a:r>
              <a:rPr lang="en-ZA" i="1" dirty="0">
                <a:latin typeface="Times-Italic-8r"/>
              </a:rPr>
              <a:t>k </a:t>
            </a:r>
            <a:r>
              <a:rPr lang="en-ZA" dirty="0">
                <a:latin typeface="Minion-Regular"/>
              </a:rPr>
              <a:t>best candidates overall at each step, rather than a single best candidate.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59905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30E2-2A5F-479D-B512-8AF3D74ED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D970FE-6B03-4BFC-8D7F-93C63E76A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i="1" dirty="0">
                <a:solidFill>
                  <a:srgbClr val="FF0000"/>
                </a:solidFill>
                <a:latin typeface="Times-Italic-8r"/>
              </a:rPr>
              <a:t>Learn One Rule </a:t>
            </a:r>
            <a:r>
              <a:rPr lang="en-ZA" dirty="0">
                <a:latin typeface="Minion-Regular"/>
              </a:rPr>
              <a:t>needs a measure of rule quality. </a:t>
            </a:r>
          </a:p>
          <a:p>
            <a:r>
              <a:rPr lang="en-ZA" dirty="0">
                <a:latin typeface="Minion-Regular"/>
              </a:rPr>
              <a:t>Every time it considers an attribute test, it must check to see if appending such a test to the current rule’s condition will result in an improved rule.</a:t>
            </a:r>
          </a:p>
          <a:p>
            <a:r>
              <a:rPr lang="en-ZA" dirty="0">
                <a:solidFill>
                  <a:srgbClr val="FF0000"/>
                </a:solidFill>
                <a:latin typeface="Minion-Regular"/>
              </a:rPr>
              <a:t>Accuracy</a:t>
            </a:r>
            <a:r>
              <a:rPr lang="en-ZA" dirty="0">
                <a:latin typeface="Minion-Regular"/>
              </a:rPr>
              <a:t> may seem like an obvious choice at first, 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0553512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4C47E-0B22-43AB-AFDA-EF552568D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5943600" cy="549275"/>
          </a:xfrm>
        </p:spPr>
        <p:txBody>
          <a:bodyPr>
            <a:normAutofit fontScale="90000"/>
          </a:bodyPr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77DA166-72DC-436F-9220-8065FFF5CB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781299"/>
            <a:ext cx="6530764" cy="346990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A1B133F-6834-4729-9615-EB161464098F}"/>
              </a:ext>
            </a:extLst>
          </p:cNvPr>
          <p:cNvSpPr/>
          <p:nvPr/>
        </p:nvSpPr>
        <p:spPr>
          <a:xfrm>
            <a:off x="549064" y="782181"/>
            <a:ext cx="848063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solidFill>
                  <a:srgbClr val="FF0000"/>
                </a:solidFill>
                <a:latin typeface="Minion-Regular"/>
              </a:rPr>
              <a:t>Use “</a:t>
            </a:r>
            <a:r>
              <a:rPr lang="en-ZA" sz="2800" i="1" dirty="0">
                <a:solidFill>
                  <a:srgbClr val="FF0000"/>
                </a:solidFill>
                <a:latin typeface="Times-Italic-8r"/>
              </a:rPr>
              <a:t>a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” to represent the tuples of class “</a:t>
            </a:r>
            <a:r>
              <a:rPr lang="en-ZA" sz="2800" i="1" dirty="0">
                <a:solidFill>
                  <a:srgbClr val="FF0000"/>
                </a:solidFill>
                <a:latin typeface="Minion-Italic"/>
              </a:rPr>
              <a:t>accept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” and “</a:t>
            </a:r>
            <a:r>
              <a:rPr lang="en-ZA" sz="28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” for the tuples of class “</a:t>
            </a:r>
            <a:r>
              <a:rPr lang="en-ZA" sz="2800" i="1" dirty="0">
                <a:solidFill>
                  <a:srgbClr val="FF0000"/>
                </a:solidFill>
                <a:latin typeface="Minion-Italic"/>
              </a:rPr>
              <a:t>reject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.” Rule </a:t>
            </a:r>
            <a:r>
              <a:rPr lang="en-ZA" sz="28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800" dirty="0">
                <a:solidFill>
                  <a:srgbClr val="FF0000"/>
                </a:solidFill>
                <a:latin typeface="Times-Roman-8r"/>
              </a:rPr>
              <a:t>1 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correctly classifies</a:t>
            </a:r>
          </a:p>
          <a:p>
            <a:r>
              <a:rPr lang="en-ZA" sz="2800" dirty="0">
                <a:solidFill>
                  <a:srgbClr val="FF0000"/>
                </a:solidFill>
                <a:latin typeface="Minion-Regular"/>
              </a:rPr>
              <a:t>38 of the 40 tuples it covers. </a:t>
            </a:r>
          </a:p>
          <a:p>
            <a:r>
              <a:rPr lang="en-ZA" sz="2800" dirty="0">
                <a:solidFill>
                  <a:srgbClr val="FF0000"/>
                </a:solidFill>
                <a:latin typeface="Minion-Regular"/>
              </a:rPr>
              <a:t>Rule </a:t>
            </a:r>
            <a:r>
              <a:rPr lang="en-ZA" sz="28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800" dirty="0">
                <a:solidFill>
                  <a:srgbClr val="FF0000"/>
                </a:solidFill>
                <a:latin typeface="Times-Roman-8r"/>
              </a:rPr>
              <a:t>2 </a:t>
            </a:r>
            <a:r>
              <a:rPr lang="en-ZA" sz="2800" dirty="0">
                <a:solidFill>
                  <a:srgbClr val="FF0000"/>
                </a:solidFill>
                <a:latin typeface="Minion-Regular"/>
              </a:rPr>
              <a:t>covers only two tuples, which it correctly classifies. Their respective accuracies are 95% and 100%.</a:t>
            </a:r>
            <a:endParaRPr lang="en-ZA" sz="2800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54B777-2EA2-4BF7-9568-C2C699BB5CDC}"/>
              </a:ext>
            </a:extLst>
          </p:cNvPr>
          <p:cNvSpPr/>
          <p:nvPr/>
        </p:nvSpPr>
        <p:spPr>
          <a:xfrm>
            <a:off x="6781800" y="3429000"/>
            <a:ext cx="5140114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32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3200" dirty="0">
                <a:solidFill>
                  <a:srgbClr val="FF0000"/>
                </a:solidFill>
                <a:latin typeface="Times-Roman-8r"/>
              </a:rPr>
              <a:t>2 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has greater accuracy than </a:t>
            </a:r>
            <a:r>
              <a:rPr lang="en-ZA" sz="32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3200" dirty="0">
                <a:solidFill>
                  <a:srgbClr val="FF0000"/>
                </a:solidFill>
                <a:latin typeface="Times-Roman-8r"/>
              </a:rPr>
              <a:t>1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,but it is not the better rule because of its small coverage</a:t>
            </a:r>
            <a:r>
              <a:rPr lang="en-ZA" sz="1000" dirty="0">
                <a:solidFill>
                  <a:srgbClr val="FF0000"/>
                </a:solidFill>
                <a:latin typeface="Minion-Regular"/>
              </a:rPr>
              <a:t>.</a:t>
            </a:r>
            <a:endParaRPr lang="en-ZA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628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699B-D54A-40BB-A71C-E8FB613A8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576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98C44-2E8F-476E-87AB-9DAF9252A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876300"/>
            <a:ext cx="11449050" cy="5300663"/>
          </a:xfrm>
        </p:spPr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Accuracy on its own is not a reliable estimate of rule quality. </a:t>
            </a:r>
          </a:p>
          <a:p>
            <a:r>
              <a:rPr lang="en-ZA" dirty="0">
                <a:latin typeface="Minion-Regular"/>
              </a:rPr>
              <a:t>Coverage on its own is not useful either—for a given class we could have a rule that covers many tuples, most of which belong to other classes! </a:t>
            </a:r>
          </a:p>
          <a:p>
            <a:r>
              <a:rPr lang="en-ZA" dirty="0">
                <a:latin typeface="Minion-Regular"/>
              </a:rPr>
              <a:t>seek other measures for evaluating rule quality, which may integrate aspects of accuracy and coverage. </a:t>
            </a:r>
          </a:p>
          <a:p>
            <a:r>
              <a:rPr lang="en-ZA" dirty="0">
                <a:latin typeface="Minion-Regular"/>
              </a:rPr>
              <a:t>Other measures include: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dirty="0">
                <a:latin typeface="Minion-Regular"/>
              </a:rPr>
              <a:t> </a:t>
            </a:r>
            <a:r>
              <a:rPr lang="en-ZA" i="1" dirty="0">
                <a:latin typeface="Minion-Italic"/>
              </a:rPr>
              <a:t>entropy</a:t>
            </a:r>
            <a:r>
              <a:rPr lang="en-ZA" dirty="0">
                <a:latin typeface="Minion-Regular"/>
              </a:rPr>
              <a:t>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i="1" dirty="0">
                <a:latin typeface="Minion-Italic"/>
              </a:rPr>
              <a:t>information gain</a:t>
            </a:r>
            <a:r>
              <a:rPr lang="en-ZA" dirty="0">
                <a:latin typeface="Minion-Regular"/>
              </a:rPr>
              <a:t>,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ZA" i="1" dirty="0">
                <a:latin typeface="Minion-Italic"/>
              </a:rPr>
              <a:t>statistical test </a:t>
            </a:r>
            <a:r>
              <a:rPr lang="en-ZA" dirty="0">
                <a:latin typeface="Minion-Regular"/>
              </a:rPr>
              <a:t>that considers coverage. </a:t>
            </a:r>
          </a:p>
          <a:p>
            <a:r>
              <a:rPr lang="en-ZA" dirty="0">
                <a:latin typeface="Minion-Regular"/>
              </a:rPr>
              <a:t> By using Other measures we want to see if R1</a:t>
            </a:r>
            <a:r>
              <a:rPr lang="en-ZA" sz="800" dirty="0">
                <a:latin typeface="cmsy10"/>
              </a:rPr>
              <a:t>0 </a:t>
            </a:r>
            <a:r>
              <a:rPr lang="en-ZA" dirty="0">
                <a:latin typeface="Minion-Regular"/>
              </a:rPr>
              <a:t>is any better than </a:t>
            </a:r>
            <a:r>
              <a:rPr lang="en-ZA" i="1" dirty="0">
                <a:latin typeface="Times-Italic-8r"/>
              </a:rPr>
              <a:t>R’</a:t>
            </a:r>
            <a:r>
              <a:rPr lang="en-ZA" dirty="0">
                <a:latin typeface="Minion-Regular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0991186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0CCCB-0D32-4FE6-A6BD-B2E0BCBE9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05750-8CEE-4D43-97B8-C65E1D998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b="1" dirty="0">
                <a:solidFill>
                  <a:srgbClr val="FF0000"/>
                </a:solidFill>
                <a:latin typeface="Minion-Regular"/>
              </a:rPr>
              <a:t>Entropy</a:t>
            </a:r>
            <a:r>
              <a:rPr lang="en-ZA" dirty="0">
                <a:latin typeface="Minion-Regular"/>
              </a:rPr>
              <a:t> in information gain measure  is used for attribute selection in decision tree induction and is also known as the expected information needed to classify a tuple in data set, D. where , D is the set of tuples covered by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condition’ </a:t>
            </a:r>
            <a:r>
              <a:rPr lang="en-ZA" dirty="0">
                <a:latin typeface="Minion-Regular"/>
              </a:rPr>
              <a:t>and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pi </a:t>
            </a:r>
            <a:r>
              <a:rPr lang="en-ZA" dirty="0">
                <a:latin typeface="Minion-Regular"/>
              </a:rPr>
              <a:t>is the probability of class Ci in D.</a:t>
            </a:r>
          </a:p>
          <a:p>
            <a:r>
              <a:rPr lang="en-ZA" dirty="0"/>
              <a:t>The lower the entropy, the better condition’ is. </a:t>
            </a:r>
          </a:p>
          <a:p>
            <a:r>
              <a:rPr lang="en-ZA" dirty="0"/>
              <a:t>Entropy prefers conditions that cover a large number of tuples of a single class and few tuples of other classes.</a:t>
            </a:r>
          </a:p>
        </p:txBody>
      </p:sp>
    </p:spTree>
    <p:extLst>
      <p:ext uri="{BB962C8B-B14F-4D97-AF65-F5344CB8AC3E}">
        <p14:creationId xmlns:p14="http://schemas.microsoft.com/office/powerpoint/2010/main" val="3406938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4E257-7656-492C-941B-21F4B654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DE6EE-9467-4B26-A15D-79FBA9D6C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The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“IF”-</a:t>
            </a:r>
            <a:r>
              <a:rPr lang="en-ZA" dirty="0">
                <a:latin typeface="Minion-Regular"/>
              </a:rPr>
              <a:t>part of a rule   the </a:t>
            </a:r>
            <a:r>
              <a:rPr lang="en-ZA" dirty="0">
                <a:latin typeface="Minion-Semibold"/>
              </a:rPr>
              <a:t>rule </a:t>
            </a:r>
            <a:r>
              <a:rPr lang="en-ZA" u="sng" dirty="0">
                <a:solidFill>
                  <a:srgbClr val="FF0000"/>
                </a:solidFill>
                <a:latin typeface="Minion-Semibold"/>
              </a:rPr>
              <a:t>antecedent</a:t>
            </a:r>
            <a:r>
              <a:rPr lang="en-ZA" dirty="0">
                <a:latin typeface="Minion-Semibold"/>
              </a:rPr>
              <a:t> </a:t>
            </a:r>
            <a:r>
              <a:rPr lang="en-ZA" dirty="0">
                <a:latin typeface="Minion-Regular"/>
              </a:rPr>
              <a:t>or </a:t>
            </a:r>
            <a:r>
              <a:rPr lang="en-ZA" u="sng" dirty="0">
                <a:solidFill>
                  <a:srgbClr val="FF0000"/>
                </a:solidFill>
                <a:latin typeface="Minion-Semibold"/>
              </a:rPr>
              <a:t>precondition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.</a:t>
            </a:r>
          </a:p>
          <a:p>
            <a:r>
              <a:rPr lang="en-ZA" dirty="0">
                <a:latin typeface="Minion-Regular"/>
              </a:rPr>
              <a:t>The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“THEN”-</a:t>
            </a:r>
            <a:r>
              <a:rPr lang="en-ZA" dirty="0">
                <a:latin typeface="Minion-Regular"/>
              </a:rPr>
              <a:t>is the </a:t>
            </a:r>
            <a:r>
              <a:rPr lang="en-ZA" dirty="0">
                <a:latin typeface="Minion-Semibold"/>
              </a:rPr>
              <a:t>rule </a:t>
            </a:r>
            <a:r>
              <a:rPr lang="en-ZA" u="sng" dirty="0">
                <a:solidFill>
                  <a:srgbClr val="FF0000"/>
                </a:solidFill>
                <a:latin typeface="Minion-Semibold"/>
              </a:rPr>
              <a:t>consequent</a:t>
            </a:r>
            <a:r>
              <a:rPr lang="en-ZA" dirty="0">
                <a:latin typeface="Minion-Regular"/>
              </a:rPr>
              <a:t>.</a:t>
            </a:r>
          </a:p>
          <a:p>
            <a:r>
              <a:rPr lang="en-ZA" dirty="0">
                <a:latin typeface="Minion-Regular"/>
              </a:rPr>
              <a:t> In the rule antecedent, the condition consists of one or more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attribute tests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(</a:t>
            </a:r>
            <a:r>
              <a:rPr lang="en-ZA" dirty="0">
                <a:solidFill>
                  <a:schemeClr val="accent6"/>
                </a:solidFill>
                <a:latin typeface="Minion-Regular"/>
              </a:rPr>
              <a:t>such as </a:t>
            </a:r>
            <a:r>
              <a:rPr lang="en-ZA" i="1" dirty="0">
                <a:solidFill>
                  <a:schemeClr val="accent6"/>
                </a:solidFill>
                <a:latin typeface="Minion-Italic"/>
              </a:rPr>
              <a:t>age </a:t>
            </a:r>
            <a:r>
              <a:rPr lang="en-ZA" dirty="0">
                <a:solidFill>
                  <a:schemeClr val="accent6"/>
                </a:solidFill>
                <a:latin typeface="cmr10"/>
              </a:rPr>
              <a:t>= </a:t>
            </a:r>
            <a:r>
              <a:rPr lang="en-ZA" i="1" dirty="0">
                <a:solidFill>
                  <a:schemeClr val="accent6"/>
                </a:solidFill>
                <a:latin typeface="Minion-Italic"/>
              </a:rPr>
              <a:t>youth</a:t>
            </a:r>
            <a:r>
              <a:rPr lang="en-ZA" dirty="0">
                <a:solidFill>
                  <a:schemeClr val="accent6"/>
                </a:solidFill>
                <a:latin typeface="Minion-Regular"/>
              </a:rPr>
              <a:t>, and </a:t>
            </a:r>
            <a:r>
              <a:rPr lang="en-ZA" i="1" dirty="0">
                <a:solidFill>
                  <a:schemeClr val="accent6"/>
                </a:solidFill>
                <a:latin typeface="Minion-Italic"/>
              </a:rPr>
              <a:t>student </a:t>
            </a:r>
            <a:r>
              <a:rPr lang="en-ZA" dirty="0">
                <a:solidFill>
                  <a:schemeClr val="accent6"/>
                </a:solidFill>
                <a:latin typeface="cmr10"/>
              </a:rPr>
              <a:t>= </a:t>
            </a:r>
            <a:r>
              <a:rPr lang="en-ZA" i="1" dirty="0">
                <a:solidFill>
                  <a:schemeClr val="accent6"/>
                </a:solidFill>
                <a:latin typeface="Minion-Italic"/>
              </a:rPr>
              <a:t>yes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) </a:t>
            </a:r>
            <a:r>
              <a:rPr lang="en-ZA" dirty="0">
                <a:latin typeface="Minion-Regular"/>
              </a:rPr>
              <a:t>that are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logically </a:t>
            </a:r>
            <a:r>
              <a:rPr lang="en-ZA" u="sng" dirty="0">
                <a:solidFill>
                  <a:srgbClr val="FF0000"/>
                </a:solidFill>
                <a:latin typeface="Minion-Regular"/>
              </a:rPr>
              <a:t>AND</a:t>
            </a:r>
            <a:r>
              <a:rPr lang="en-ZA" dirty="0">
                <a:latin typeface="Minion-Regular"/>
              </a:rPr>
              <a:t>ed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. </a:t>
            </a:r>
          </a:p>
          <a:p>
            <a:r>
              <a:rPr lang="en-ZA" dirty="0">
                <a:latin typeface="Minion-Regular"/>
              </a:rPr>
              <a:t>The rule’s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consequent contains </a:t>
            </a:r>
            <a:r>
              <a:rPr lang="en-ZA" dirty="0">
                <a:latin typeface="Minion-Regular"/>
              </a:rPr>
              <a:t>a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class prediction</a:t>
            </a:r>
            <a:endParaRPr lang="en-ZA" dirty="0">
              <a:latin typeface="Minion-Regular"/>
            </a:endParaRPr>
          </a:p>
          <a:p>
            <a:r>
              <a:rPr lang="en-ZA" i="1" dirty="0">
                <a:latin typeface="Times-Italic-8r"/>
              </a:rPr>
              <a:t>R</a:t>
            </a:r>
            <a:r>
              <a:rPr lang="en-ZA" dirty="0">
                <a:latin typeface="Times-Roman-8r"/>
              </a:rPr>
              <a:t>1 </a:t>
            </a:r>
            <a:r>
              <a:rPr lang="en-ZA" dirty="0">
                <a:latin typeface="Minion-Regular"/>
              </a:rPr>
              <a:t>can also be written as</a:t>
            </a:r>
          </a:p>
          <a:p>
            <a:r>
              <a:rPr lang="en-ZA" dirty="0"/>
              <a:t>R1: </a:t>
            </a:r>
            <a:r>
              <a:rPr lang="en-ZA" dirty="0">
                <a:solidFill>
                  <a:srgbClr val="FF0000"/>
                </a:solidFill>
              </a:rPr>
              <a:t>IF </a:t>
            </a:r>
            <a:r>
              <a:rPr lang="en-ZA" i="1" dirty="0"/>
              <a:t>age </a:t>
            </a:r>
            <a:r>
              <a:rPr lang="en-ZA" dirty="0"/>
              <a:t>= </a:t>
            </a:r>
            <a:r>
              <a:rPr lang="en-ZA" i="1" dirty="0"/>
              <a:t>youth </a:t>
            </a:r>
            <a:r>
              <a:rPr lang="en-ZA" dirty="0">
                <a:solidFill>
                  <a:srgbClr val="FF0000"/>
                </a:solidFill>
              </a:rPr>
              <a:t>AND </a:t>
            </a:r>
            <a:r>
              <a:rPr lang="en-ZA" i="1" dirty="0"/>
              <a:t>student </a:t>
            </a:r>
            <a:r>
              <a:rPr lang="en-ZA" dirty="0"/>
              <a:t>= </a:t>
            </a:r>
            <a:r>
              <a:rPr lang="en-ZA" i="1" dirty="0"/>
              <a:t>yes </a:t>
            </a:r>
            <a:r>
              <a:rPr lang="en-ZA" dirty="0">
                <a:solidFill>
                  <a:srgbClr val="FF0000"/>
                </a:solidFill>
              </a:rPr>
              <a:t>THEN </a:t>
            </a:r>
            <a:r>
              <a:rPr lang="en-ZA" i="1" dirty="0"/>
              <a:t>buys computer </a:t>
            </a:r>
            <a:r>
              <a:rPr lang="en-ZA" dirty="0"/>
              <a:t>= </a:t>
            </a:r>
            <a:r>
              <a:rPr lang="en-ZA" i="1" dirty="0"/>
              <a:t>yes</a:t>
            </a:r>
            <a:r>
              <a:rPr lang="en-Z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377048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D297F-519D-4725-9370-3118C058F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F4390F-28BD-4DCD-84ED-29C25F0F8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ZA" dirty="0"/>
              <a:t>Another measure is based on </a:t>
            </a:r>
            <a:r>
              <a:rPr lang="en-ZA" b="1" dirty="0"/>
              <a:t>information gain </a:t>
            </a:r>
            <a:r>
              <a:rPr lang="en-ZA" dirty="0"/>
              <a:t>and was proposed in </a:t>
            </a:r>
            <a:r>
              <a:rPr lang="en-ZA" dirty="0">
                <a:solidFill>
                  <a:srgbClr val="FF0000"/>
                </a:solidFill>
              </a:rPr>
              <a:t>FOIL (First Order Inductive Learner),</a:t>
            </a:r>
            <a:r>
              <a:rPr lang="en-ZA" dirty="0"/>
              <a:t> a sequential covering algorithm that learns </a:t>
            </a:r>
            <a:r>
              <a:rPr lang="en-ZA" b="1" dirty="0"/>
              <a:t>first-order logic </a:t>
            </a:r>
            <a:r>
              <a:rPr lang="en-ZA" dirty="0"/>
              <a:t>rules.</a:t>
            </a:r>
          </a:p>
          <a:p>
            <a:endParaRPr lang="en-ZA" dirty="0"/>
          </a:p>
          <a:p>
            <a:endParaRPr lang="en-ZA" dirty="0"/>
          </a:p>
          <a:p>
            <a:r>
              <a:rPr lang="en-ZA" dirty="0"/>
              <a:t>Learning first-order rules is more complex because such rules contain variables, whereas the rules we are concerned with are propositional (i.e., variable-free).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3F1821-C911-48D2-B6B6-D545056BA5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3587" y="3205162"/>
            <a:ext cx="5228924" cy="795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B790FC-09C2-4140-B3CB-E6A44CDA22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650" y="5014913"/>
            <a:ext cx="43434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7599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E05E9-FFB5-4D90-B3A2-624AE5ECF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1B91120-EB9A-4E9F-AD70-5DC11560D3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1100" y="3991205"/>
            <a:ext cx="9691821" cy="13255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7670D33-2170-4000-BB9D-ABC2E1515122}"/>
              </a:ext>
            </a:extLst>
          </p:cNvPr>
          <p:cNvSpPr/>
          <p:nvPr/>
        </p:nvSpPr>
        <p:spPr>
          <a:xfrm>
            <a:off x="1933954" y="5252463"/>
            <a:ext cx="778154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800" dirty="0">
                <a:latin typeface="Minion-Regular"/>
              </a:rPr>
              <a:t>It </a:t>
            </a:r>
            <a:r>
              <a:rPr lang="en-ZA" sz="2800" dirty="0" err="1">
                <a:latin typeface="Minion-Regular"/>
              </a:rPr>
              <a:t>favors</a:t>
            </a:r>
            <a:r>
              <a:rPr lang="en-ZA" sz="2800" dirty="0">
                <a:latin typeface="Minion-Regular"/>
              </a:rPr>
              <a:t> rules that have high accuracy and cover many positive tuples.</a:t>
            </a:r>
            <a:endParaRPr lang="en-ZA" sz="28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1B5B0B-ADFE-477C-91AA-35B5EF08DEC8}"/>
              </a:ext>
            </a:extLst>
          </p:cNvPr>
          <p:cNvSpPr/>
          <p:nvPr/>
        </p:nvSpPr>
        <p:spPr>
          <a:xfrm>
            <a:off x="390525" y="1690688"/>
            <a:ext cx="11410950" cy="2287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The 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tuples of the class for which we are learning rules </a:t>
            </a: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are called positive tuples, while the 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remaining tuples are negative.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Let </a:t>
            </a:r>
            <a:r>
              <a:rPr lang="en-ZA" sz="2800" dirty="0" err="1">
                <a:solidFill>
                  <a:srgbClr val="FF0000"/>
                </a:solidFill>
                <a:latin typeface="AvantGarde Bk BT" panose="020B0402020202020204" pitchFamily="34" charset="0"/>
              </a:rPr>
              <a:t>pos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 (neg) </a:t>
            </a: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be the number of 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positive (negative) </a:t>
            </a: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tuples covered by R.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Let </a:t>
            </a:r>
            <a:r>
              <a:rPr lang="en-ZA" sz="2800" dirty="0" err="1">
                <a:solidFill>
                  <a:srgbClr val="FF0000"/>
                </a:solidFill>
                <a:latin typeface="AvantGarde Bk BT" panose="020B0402020202020204" pitchFamily="34" charset="0"/>
              </a:rPr>
              <a:t>pos’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 (neg’) </a:t>
            </a: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be the number of positive </a:t>
            </a:r>
            <a:r>
              <a:rPr lang="en-ZA" sz="2800" dirty="0">
                <a:solidFill>
                  <a:srgbClr val="FF0000"/>
                </a:solidFill>
                <a:latin typeface="AvantGarde Bk BT" panose="020B0402020202020204" pitchFamily="34" charset="0"/>
              </a:rPr>
              <a:t>(negative) </a:t>
            </a:r>
            <a:r>
              <a:rPr lang="en-ZA" sz="2800" dirty="0">
                <a:solidFill>
                  <a:prstClr val="black"/>
                </a:solidFill>
                <a:latin typeface="AvantGarde Bk BT" panose="020B0402020202020204" pitchFamily="34" charset="0"/>
              </a:rPr>
              <a:t>tuples covered by R’. FOIL assesses the information gained by extending condition as</a:t>
            </a:r>
          </a:p>
        </p:txBody>
      </p:sp>
    </p:spTree>
    <p:extLst>
      <p:ext uri="{BB962C8B-B14F-4D97-AF65-F5344CB8AC3E}">
        <p14:creationId xmlns:p14="http://schemas.microsoft.com/office/powerpoint/2010/main" val="341352867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C649A-0464-443A-8C4F-9E88795FD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6648450" cy="568325"/>
          </a:xfrm>
        </p:spPr>
        <p:txBody>
          <a:bodyPr>
            <a:normAutofit fontScale="90000"/>
          </a:bodyPr>
          <a:lstStyle/>
          <a:p>
            <a:pPr algn="ctr"/>
            <a:r>
              <a:rPr lang="en-ZA" sz="40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DE38B-4B41-418A-81C5-DF4063E66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7670"/>
            <a:ext cx="11182350" cy="4976813"/>
          </a:xfrm>
        </p:spPr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Use a statistical test of significance to determine if effect of a rule is not attributed to chance but  indicates a genuine correlation between attribute values and classes. </a:t>
            </a:r>
          </a:p>
          <a:p>
            <a:r>
              <a:rPr lang="en-ZA" dirty="0">
                <a:latin typeface="Minion-Regular"/>
              </a:rPr>
              <a:t>Test compares the observed distribution among classes of tuples covered by a rule with the expected distribution that would result if the rule made predictions at random.</a:t>
            </a:r>
          </a:p>
          <a:p>
            <a:r>
              <a:rPr lang="en-ZA" dirty="0">
                <a:latin typeface="Minion-Regular"/>
              </a:rPr>
              <a:t>Assess whether any observed differences between two distributions may be attributed to chance.</a:t>
            </a:r>
          </a:p>
          <a:p>
            <a:r>
              <a:rPr lang="en-ZA" dirty="0">
                <a:latin typeface="Minion-Regular"/>
              </a:rPr>
              <a:t>Use the </a:t>
            </a:r>
            <a:r>
              <a:rPr lang="en-ZA" dirty="0">
                <a:latin typeface="Minion-Semibold"/>
              </a:rPr>
              <a:t>likelihood ratio statistic</a:t>
            </a:r>
            <a:r>
              <a:rPr lang="en-ZA" dirty="0">
                <a:latin typeface="Minion-Regular"/>
              </a:rPr>
              <a:t>,</a:t>
            </a:r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99FA6-33EB-453B-B633-C2C6C68891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824" y="5047320"/>
            <a:ext cx="6038851" cy="119075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5D4E15C-6FAD-44BD-AE83-E78CDC5AEBBA}"/>
              </a:ext>
            </a:extLst>
          </p:cNvPr>
          <p:cNvSpPr/>
          <p:nvPr/>
        </p:nvSpPr>
        <p:spPr>
          <a:xfrm>
            <a:off x="7486650" y="3991310"/>
            <a:ext cx="4333875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000" dirty="0">
                <a:solidFill>
                  <a:srgbClr val="FF0000"/>
                </a:solidFill>
              </a:rPr>
              <a:t>m is the number of classes. For tuples satisfying the rule, </a:t>
            </a:r>
          </a:p>
          <a:p>
            <a:r>
              <a:rPr lang="en-ZA" sz="2000" dirty="0">
                <a:solidFill>
                  <a:srgbClr val="FF0000"/>
                </a:solidFill>
              </a:rPr>
              <a:t>fi is the observed frequency of each class </a:t>
            </a:r>
            <a:r>
              <a:rPr lang="en-ZA" sz="2000" dirty="0" err="1">
                <a:solidFill>
                  <a:srgbClr val="FF0000"/>
                </a:solidFill>
              </a:rPr>
              <a:t>i</a:t>
            </a:r>
            <a:r>
              <a:rPr lang="en-ZA" sz="2000" dirty="0">
                <a:solidFill>
                  <a:srgbClr val="FF0000"/>
                </a:solidFill>
              </a:rPr>
              <a:t> among the tuples. </a:t>
            </a:r>
            <a:r>
              <a:rPr lang="en-ZA" sz="2000" dirty="0" err="1">
                <a:solidFill>
                  <a:srgbClr val="FF0000"/>
                </a:solidFill>
              </a:rPr>
              <a:t>ei</a:t>
            </a:r>
            <a:r>
              <a:rPr lang="en-ZA" sz="2000" dirty="0">
                <a:solidFill>
                  <a:srgbClr val="FF0000"/>
                </a:solidFill>
              </a:rPr>
              <a:t> is what we would expect the frequency of each class </a:t>
            </a:r>
            <a:r>
              <a:rPr lang="en-ZA" sz="2000" dirty="0" err="1">
                <a:solidFill>
                  <a:srgbClr val="FF0000"/>
                </a:solidFill>
              </a:rPr>
              <a:t>i</a:t>
            </a:r>
            <a:r>
              <a:rPr lang="en-ZA" sz="2000" dirty="0">
                <a:solidFill>
                  <a:srgbClr val="FF0000"/>
                </a:solidFill>
              </a:rPr>
              <a:t> to be if the rule made random predictions</a:t>
            </a:r>
          </a:p>
        </p:txBody>
      </p:sp>
    </p:spTree>
    <p:extLst>
      <p:ext uri="{BB962C8B-B14F-4D97-AF65-F5344CB8AC3E}">
        <p14:creationId xmlns:p14="http://schemas.microsoft.com/office/powerpoint/2010/main" val="2126950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BC0D-FE54-444E-B2DD-49DC6DF9A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667500" cy="663575"/>
          </a:xfrm>
        </p:spPr>
        <p:txBody>
          <a:bodyPr/>
          <a:lstStyle/>
          <a:p>
            <a:r>
              <a:rPr lang="en-ZA" sz="3600" b="1" dirty="0">
                <a:solidFill>
                  <a:prstClr val="black"/>
                </a:solidFill>
                <a:latin typeface="GillSans-Bold"/>
              </a:rPr>
              <a:t>Rule Quality Measures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995A4-0457-40EA-AFE9-C8553A498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00"/>
            <a:ext cx="10515600" cy="4351338"/>
          </a:xfrm>
        </p:spPr>
        <p:txBody>
          <a:bodyPr/>
          <a:lstStyle/>
          <a:p>
            <a:r>
              <a:rPr lang="en-ZA" dirty="0">
                <a:latin typeface="Minion-Regular"/>
              </a:rPr>
              <a:t>Statistic has a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 </a:t>
            </a:r>
            <a:r>
              <a:rPr lang="en-ZA" sz="4400" dirty="0">
                <a:solidFill>
                  <a:srgbClr val="FF0000"/>
                </a:solidFill>
                <a:latin typeface="Symbol" panose="05050102010706020507" pitchFamily="18" charset="2"/>
              </a:rPr>
              <a:t>c</a:t>
            </a:r>
            <a:r>
              <a:rPr lang="en-ZA" sz="3600" dirty="0">
                <a:solidFill>
                  <a:srgbClr val="FF0000"/>
                </a:solidFill>
                <a:latin typeface="Times-Roman-8r"/>
              </a:rPr>
              <a:t>2 </a:t>
            </a:r>
            <a:r>
              <a:rPr lang="en-ZA" dirty="0">
                <a:latin typeface="Minion-Regular"/>
              </a:rPr>
              <a:t>distribution with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m 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-</a:t>
            </a:r>
            <a:r>
              <a:rPr lang="en-ZA" dirty="0">
                <a:solidFill>
                  <a:srgbClr val="FF0000"/>
                </a:solidFill>
                <a:latin typeface="Times-Roman-8r"/>
              </a:rPr>
              <a:t>1</a:t>
            </a:r>
            <a:r>
              <a:rPr lang="en-ZA" dirty="0">
                <a:latin typeface="Times-Roman-8r"/>
              </a:rPr>
              <a:t> </a:t>
            </a:r>
            <a:r>
              <a:rPr lang="en-ZA" dirty="0">
                <a:latin typeface="Minion-Regular"/>
              </a:rPr>
              <a:t>degrees of freedom. </a:t>
            </a:r>
          </a:p>
          <a:p>
            <a:r>
              <a:rPr lang="en-ZA" dirty="0">
                <a:latin typeface="Minion-Regular"/>
              </a:rPr>
              <a:t>The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higher the likelihood ratio </a:t>
            </a:r>
            <a:r>
              <a:rPr lang="en-ZA" dirty="0">
                <a:latin typeface="Minion-Regular"/>
              </a:rPr>
              <a:t>is,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the more likely that there is a </a:t>
            </a:r>
            <a:r>
              <a:rPr lang="en-ZA" i="1" dirty="0">
                <a:solidFill>
                  <a:srgbClr val="FF0000"/>
                </a:solidFill>
                <a:latin typeface="Minion-Italic"/>
              </a:rPr>
              <a:t>significant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difference in the number of correct predictions </a:t>
            </a:r>
            <a:r>
              <a:rPr lang="en-ZA" dirty="0">
                <a:latin typeface="Minion-Regular"/>
              </a:rPr>
              <a:t>made by our rule in comparison with a “random </a:t>
            </a:r>
            <a:r>
              <a:rPr lang="en-ZA" dirty="0" err="1">
                <a:latin typeface="Minion-Regular"/>
              </a:rPr>
              <a:t>guessor</a:t>
            </a:r>
            <a:r>
              <a:rPr lang="en-ZA" dirty="0">
                <a:latin typeface="Minion-Regular"/>
              </a:rPr>
              <a:t>.” </a:t>
            </a:r>
          </a:p>
          <a:p>
            <a:r>
              <a:rPr lang="en-ZA" dirty="0">
                <a:latin typeface="Minion-Regular"/>
              </a:rPr>
              <a:t>That is, the performance of the rule is not due to chance. </a:t>
            </a:r>
          </a:p>
          <a:p>
            <a:r>
              <a:rPr lang="en-ZA" dirty="0">
                <a:latin typeface="Minion-Regular"/>
              </a:rPr>
              <a:t>The ratio helps identify rules with insignificant coverage.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591521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6E14E-2754-4C31-AC8E-BB8E70AA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b="1" dirty="0">
                <a:latin typeface="GillSans-Bold"/>
              </a:rPr>
              <a:t>Rule Pruning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8C8A9-549B-43B5-971D-248E2C59C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ZA" b="1" dirty="0"/>
              <a:t>Learn One Rule </a:t>
            </a:r>
            <a:r>
              <a:rPr lang="en-ZA" dirty="0"/>
              <a:t>does not employ a test set when evaluating rules.</a:t>
            </a:r>
          </a:p>
          <a:p>
            <a:r>
              <a:rPr lang="en-ZA" dirty="0"/>
              <a:t> Assessments of rule quality are made with tuples from the original training data.</a:t>
            </a:r>
          </a:p>
          <a:p>
            <a:r>
              <a:rPr lang="en-ZA" dirty="0"/>
              <a:t>Assessment is optimistic because the rules will likely </a:t>
            </a:r>
            <a:r>
              <a:rPr lang="en-ZA" dirty="0">
                <a:solidFill>
                  <a:srgbClr val="FF0000"/>
                </a:solidFill>
              </a:rPr>
              <a:t>overfit</a:t>
            </a:r>
            <a:r>
              <a:rPr lang="en-ZA" dirty="0"/>
              <a:t> the data. ( </a:t>
            </a:r>
            <a:r>
              <a:rPr lang="en-ZA" dirty="0">
                <a:solidFill>
                  <a:srgbClr val="FF0000"/>
                </a:solidFill>
              </a:rPr>
              <a:t>the rules may perform well on the training data, but less well on subsequent data.</a:t>
            </a:r>
            <a:r>
              <a:rPr lang="en-ZA" dirty="0"/>
              <a:t>)</a:t>
            </a:r>
          </a:p>
          <a:p>
            <a:r>
              <a:rPr lang="en-ZA" dirty="0"/>
              <a:t> To compensate for this, we can prune the rules. </a:t>
            </a:r>
          </a:p>
          <a:p>
            <a:r>
              <a:rPr lang="en-ZA" dirty="0"/>
              <a:t>A rule is pruned by removing a conjunct (attribute test). </a:t>
            </a:r>
          </a:p>
          <a:p>
            <a:r>
              <a:rPr lang="en-ZA" dirty="0"/>
              <a:t>choose to prune a rule, R, if the pruned version of R has greater quality, as assessed on an independent set of tuples. </a:t>
            </a:r>
          </a:p>
        </p:txBody>
      </p:sp>
    </p:spTree>
    <p:extLst>
      <p:ext uri="{BB962C8B-B14F-4D97-AF65-F5344CB8AC3E}">
        <p14:creationId xmlns:p14="http://schemas.microsoft.com/office/powerpoint/2010/main" val="447333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E0C7D-7906-4010-A7AD-83622D26F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5829300" cy="517346"/>
          </a:xfrm>
        </p:spPr>
        <p:txBody>
          <a:bodyPr>
            <a:normAutofit fontScale="90000"/>
          </a:bodyPr>
          <a:lstStyle/>
          <a:p>
            <a:pPr algn="ctr"/>
            <a:r>
              <a:rPr lang="en-ZA" b="1" dirty="0">
                <a:solidFill>
                  <a:prstClr val="black"/>
                </a:solidFill>
                <a:latin typeface="GillSans-Bold"/>
              </a:rPr>
              <a:t>Rule Pruning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A2557-AC47-404E-AE43-1EC1FCC7D6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8237"/>
            <a:ext cx="10515600" cy="4351338"/>
          </a:xfrm>
        </p:spPr>
        <p:txBody>
          <a:bodyPr/>
          <a:lstStyle/>
          <a:p>
            <a:r>
              <a:rPr lang="en-ZA" dirty="0"/>
              <a:t>Various pruning strategies can be used, such as the </a:t>
            </a:r>
            <a:r>
              <a:rPr lang="en-ZA" dirty="0">
                <a:solidFill>
                  <a:srgbClr val="FF0000"/>
                </a:solidFill>
              </a:rPr>
              <a:t>pessimistic </a:t>
            </a:r>
            <a:r>
              <a:rPr lang="en-ZA" dirty="0"/>
              <a:t>pruning approach </a:t>
            </a:r>
          </a:p>
          <a:p>
            <a:r>
              <a:rPr lang="en-ZA" dirty="0"/>
              <a:t>FOIL uses a simple yet effective method. </a:t>
            </a:r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19796-1682-4014-B4ED-5AEAFDC34C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7714" y="2439194"/>
            <a:ext cx="4990272" cy="98980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547EF7F-0B8E-4780-AEA0-F66C7CA0BA68}"/>
              </a:ext>
            </a:extLst>
          </p:cNvPr>
          <p:cNvSpPr/>
          <p:nvPr/>
        </p:nvSpPr>
        <p:spPr>
          <a:xfrm>
            <a:off x="628236" y="3429000"/>
            <a:ext cx="11239500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>
                <a:solidFill>
                  <a:srgbClr val="FF0000"/>
                </a:solidFill>
                <a:latin typeface="Minion-Regular"/>
              </a:rPr>
              <a:t>where </a:t>
            </a:r>
            <a:r>
              <a:rPr lang="en-ZA" sz="2400" i="1" dirty="0" err="1">
                <a:solidFill>
                  <a:srgbClr val="FF0000"/>
                </a:solidFill>
                <a:latin typeface="Times-Italic-8r"/>
              </a:rPr>
              <a:t>pos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and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neg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are the number of positive and negative tuples covered by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, respectively.</a:t>
            </a:r>
          </a:p>
          <a:p>
            <a:r>
              <a:rPr lang="en-ZA" sz="2400" dirty="0">
                <a:solidFill>
                  <a:srgbClr val="FF0000"/>
                </a:solidFill>
                <a:latin typeface="Minion-Regular"/>
              </a:rPr>
              <a:t>This value will increase with the accuracy of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R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on a pruning set.</a:t>
            </a:r>
          </a:p>
          <a:p>
            <a:r>
              <a:rPr lang="en-ZA" sz="2400" dirty="0">
                <a:solidFill>
                  <a:srgbClr val="FF0000"/>
                </a:solidFill>
                <a:latin typeface="Minion-Regular"/>
              </a:rPr>
              <a:t>if the </a:t>
            </a:r>
            <a:r>
              <a:rPr lang="en-ZA" sz="2400" i="1" dirty="0">
                <a:solidFill>
                  <a:srgbClr val="FF0000"/>
                </a:solidFill>
                <a:latin typeface="Minion-Italic"/>
              </a:rPr>
              <a:t>FOIL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Prune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value is higher for the pruned version of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, then we prune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. </a:t>
            </a:r>
          </a:p>
          <a:p>
            <a:r>
              <a:rPr lang="en-ZA" sz="2400" dirty="0">
                <a:solidFill>
                  <a:srgbClr val="FF0000"/>
                </a:solidFill>
                <a:latin typeface="Minion-Regular"/>
              </a:rPr>
              <a:t>Conjuncts are pruned one at a time as long as this results in an improvement</a:t>
            </a:r>
            <a:r>
              <a:rPr lang="en-ZA" sz="3200" dirty="0">
                <a:solidFill>
                  <a:srgbClr val="FF0000"/>
                </a:solidFill>
                <a:latin typeface="Minion-Regular"/>
              </a:rPr>
              <a:t>.</a:t>
            </a:r>
            <a:endParaRPr lang="en-ZA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205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6253A-351B-4B7F-9C2C-39577971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49225"/>
          </a:xfrm>
        </p:spPr>
        <p:txBody>
          <a:bodyPr>
            <a:normAutofit fontScale="90000"/>
          </a:bodyPr>
          <a:lstStyle/>
          <a:p>
            <a:r>
              <a:rPr lang="en-ZA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18052-446F-4E44-BC77-6629A41C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5124450"/>
          </a:xfrm>
        </p:spPr>
        <p:txBody>
          <a:bodyPr>
            <a:normAutofit/>
          </a:bodyPr>
          <a:lstStyle/>
          <a:p>
            <a:r>
              <a:rPr lang="en-ZA" dirty="0">
                <a:latin typeface="Minion-Regular"/>
              </a:rPr>
              <a:t>If the condition in a rule antecedent holds true for a given tuple,</a:t>
            </a:r>
          </a:p>
          <a:p>
            <a:pPr marL="457200" lvl="1" indent="0">
              <a:buNone/>
            </a:pPr>
            <a:r>
              <a:rPr lang="en-ZA" dirty="0">
                <a:latin typeface="Minion-Regular"/>
                <a:sym typeface="Wingdings" panose="05000000000000000000" pitchFamily="2" charset="2"/>
              </a:rPr>
              <a:t>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rule antecedent is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satisfied 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and that the rule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covers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the tuple.</a:t>
            </a:r>
          </a:p>
          <a:p>
            <a:pPr marL="457200" lvl="1" indent="0">
              <a:buNone/>
            </a:pPr>
            <a:endParaRPr lang="en-ZA" dirty="0">
              <a:solidFill>
                <a:srgbClr val="FF0000"/>
              </a:solidFill>
              <a:latin typeface="Minion-Regular"/>
            </a:endParaRPr>
          </a:p>
          <a:p>
            <a:r>
              <a:rPr lang="en-ZA" dirty="0">
                <a:latin typeface="Minion-Regular"/>
              </a:rPr>
              <a:t>rule </a:t>
            </a:r>
            <a:r>
              <a:rPr lang="en-ZA" i="1" dirty="0">
                <a:latin typeface="Times-Italic-8r"/>
              </a:rPr>
              <a:t>R </a:t>
            </a:r>
            <a:r>
              <a:rPr lang="en-ZA" dirty="0">
                <a:latin typeface="Minion-Regular"/>
              </a:rPr>
              <a:t>can be assessed by its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coverage </a:t>
            </a:r>
            <a:r>
              <a:rPr lang="en-ZA" dirty="0">
                <a:latin typeface="Minion-Regular"/>
              </a:rPr>
              <a:t>and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accuracy. </a:t>
            </a:r>
          </a:p>
          <a:p>
            <a:r>
              <a:rPr lang="en-ZA" dirty="0">
                <a:latin typeface="Minion-Regular"/>
              </a:rPr>
              <a:t>Given a tuple,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 </a:t>
            </a:r>
            <a:r>
              <a:rPr lang="en-ZA" b="1" i="1" dirty="0">
                <a:solidFill>
                  <a:srgbClr val="FF0000"/>
                </a:solidFill>
                <a:latin typeface="Times-BoldItalic-8r"/>
              </a:rPr>
              <a:t>X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ZA" dirty="0">
                <a:latin typeface="Minion-Regular"/>
              </a:rPr>
              <a:t>from a class labelled data </a:t>
            </a:r>
            <a:r>
              <a:rPr lang="en-ZA" dirty="0" err="1">
                <a:latin typeface="Minion-Regular"/>
              </a:rPr>
              <a:t>set,</a:t>
            </a:r>
            <a:r>
              <a:rPr lang="en-ZA" i="1" dirty="0" err="1">
                <a:solidFill>
                  <a:srgbClr val="FF0000"/>
                </a:solidFill>
                <a:latin typeface="Times-Italic-8r"/>
              </a:rPr>
              <a:t>D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, </a:t>
            </a:r>
            <a:r>
              <a:rPr lang="en-ZA" dirty="0">
                <a:latin typeface="Minion-Regular"/>
              </a:rPr>
              <a:t>let </a:t>
            </a:r>
            <a:r>
              <a:rPr lang="en-ZA" sz="3200" i="1" dirty="0" err="1">
                <a:solidFill>
                  <a:srgbClr val="FF0000"/>
                </a:solidFill>
                <a:latin typeface="Times-Italic-8r"/>
              </a:rPr>
              <a:t>n</a:t>
            </a:r>
            <a:r>
              <a:rPr lang="en-ZA" sz="3200" i="1" baseline="-25000" dirty="0" err="1">
                <a:solidFill>
                  <a:srgbClr val="FF0000"/>
                </a:solidFill>
                <a:latin typeface="Times-Italic-8r"/>
              </a:rPr>
              <a:t>covers</a:t>
            </a:r>
            <a:r>
              <a:rPr lang="en-ZA" sz="2000" i="1" dirty="0">
                <a:solidFill>
                  <a:srgbClr val="FF0000"/>
                </a:solidFill>
                <a:latin typeface="Times-Italic-8r"/>
              </a:rPr>
              <a:t> </a:t>
            </a:r>
            <a:r>
              <a:rPr lang="en-ZA" dirty="0">
                <a:latin typeface="Minion-Regular"/>
              </a:rPr>
              <a:t>be the number of tuples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covered</a:t>
            </a:r>
            <a:r>
              <a:rPr lang="en-ZA" dirty="0">
                <a:latin typeface="Minion-Regular"/>
              </a:rPr>
              <a:t> by </a:t>
            </a:r>
            <a:r>
              <a:rPr lang="en-ZA" i="1" dirty="0">
                <a:latin typeface="Times-Italic-8r"/>
              </a:rPr>
              <a:t>R</a:t>
            </a:r>
            <a:r>
              <a:rPr lang="en-ZA" dirty="0">
                <a:latin typeface="Minion-Regular"/>
              </a:rPr>
              <a:t>; </a:t>
            </a:r>
          </a:p>
          <a:p>
            <a:r>
              <a:rPr lang="en-ZA" sz="3600" i="1" dirty="0" err="1">
                <a:solidFill>
                  <a:srgbClr val="FF0000"/>
                </a:solidFill>
                <a:latin typeface="Times-Italic-8r"/>
              </a:rPr>
              <a:t>n</a:t>
            </a:r>
            <a:r>
              <a:rPr lang="en-ZA" sz="2400" i="1" dirty="0" err="1">
                <a:solidFill>
                  <a:srgbClr val="FF0000"/>
                </a:solidFill>
                <a:latin typeface="Times-Italic-8r"/>
              </a:rPr>
              <a:t>correct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 </a:t>
            </a:r>
            <a:r>
              <a:rPr lang="en-ZA" dirty="0">
                <a:latin typeface="Minion-Regular"/>
              </a:rPr>
              <a:t>be the number of tuples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correctly</a:t>
            </a:r>
            <a:r>
              <a:rPr lang="en-ZA" dirty="0">
                <a:latin typeface="Minion-Regular"/>
              </a:rPr>
              <a:t> classified by </a:t>
            </a:r>
            <a:r>
              <a:rPr lang="en-ZA" i="1" dirty="0">
                <a:latin typeface="Times-Italic-8r"/>
              </a:rPr>
              <a:t>R</a:t>
            </a:r>
            <a:r>
              <a:rPr lang="en-ZA" dirty="0">
                <a:latin typeface="Minion-Regular"/>
              </a:rPr>
              <a:t>; and </a:t>
            </a:r>
            <a:r>
              <a:rPr lang="en-ZA" dirty="0">
                <a:solidFill>
                  <a:srgbClr val="FF0000"/>
                </a:solidFill>
                <a:latin typeface="cmsy10"/>
              </a:rPr>
              <a:t>|</a:t>
            </a:r>
            <a:r>
              <a:rPr lang="en-ZA" i="1" dirty="0">
                <a:solidFill>
                  <a:srgbClr val="FF0000"/>
                </a:solidFill>
                <a:latin typeface="Times-Italic-8r"/>
              </a:rPr>
              <a:t>D</a:t>
            </a:r>
            <a:r>
              <a:rPr lang="en-ZA" dirty="0">
                <a:solidFill>
                  <a:srgbClr val="FF0000"/>
                </a:solidFill>
                <a:latin typeface="cmsy10"/>
              </a:rPr>
              <a:t>| </a:t>
            </a:r>
            <a:r>
              <a:rPr lang="en-ZA" dirty="0">
                <a:latin typeface="Minion-Regular"/>
              </a:rPr>
              <a:t>be the number of tuples in </a:t>
            </a:r>
            <a:r>
              <a:rPr lang="en-ZA" i="1" dirty="0">
                <a:latin typeface="Times-Italic-8r"/>
              </a:rPr>
              <a:t>D</a:t>
            </a:r>
            <a:r>
              <a:rPr lang="en-ZA" dirty="0">
                <a:latin typeface="Minion-Regular"/>
              </a:rPr>
              <a:t>. </a:t>
            </a:r>
          </a:p>
          <a:p>
            <a:r>
              <a:rPr lang="en-ZA" dirty="0">
                <a:latin typeface="Minion-Regular"/>
              </a:rPr>
              <a:t>Define the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coverage</a:t>
            </a:r>
            <a:r>
              <a:rPr lang="en-ZA" dirty="0">
                <a:latin typeface="Minion-Semibold"/>
              </a:rPr>
              <a:t> </a:t>
            </a:r>
            <a:r>
              <a:rPr lang="en-ZA" dirty="0">
                <a:latin typeface="Minion-Regular"/>
              </a:rPr>
              <a:t>and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accuracy</a:t>
            </a:r>
            <a:r>
              <a:rPr lang="en-ZA" dirty="0">
                <a:latin typeface="Minion-Semibold"/>
              </a:rPr>
              <a:t> </a:t>
            </a:r>
            <a:r>
              <a:rPr lang="en-ZA" dirty="0">
                <a:latin typeface="Minion-Regular"/>
              </a:rPr>
              <a:t>of </a:t>
            </a:r>
            <a:r>
              <a:rPr lang="en-ZA" b="1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i="1" dirty="0">
                <a:latin typeface="Times-Italic-8r"/>
              </a:rPr>
              <a:t> </a:t>
            </a:r>
            <a:r>
              <a:rPr lang="en-ZA" dirty="0">
                <a:latin typeface="Minion-Regular"/>
              </a:rPr>
              <a:t>as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61543F-BAE6-4917-842F-0433E722F4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0" y="4623843"/>
            <a:ext cx="4056454" cy="157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10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3B04D-3B0A-4DC9-ACCA-5DB3CCC73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A9E52-8BA8-4AAD-831E-332E31175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>
                <a:latin typeface="Minion-Regular"/>
              </a:rPr>
              <a:t>a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rule’s coverage </a:t>
            </a:r>
            <a:r>
              <a:rPr lang="en-ZA" dirty="0">
                <a:latin typeface="Minion-Regular"/>
              </a:rPr>
              <a:t>is the percentage of tuples that are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covered</a:t>
            </a:r>
            <a:r>
              <a:rPr lang="en-ZA" dirty="0">
                <a:latin typeface="Minion-Regular"/>
              </a:rPr>
              <a:t> by the rule</a:t>
            </a:r>
          </a:p>
          <a:p>
            <a:r>
              <a:rPr lang="en-ZA" dirty="0">
                <a:latin typeface="Minion-Regular"/>
              </a:rPr>
              <a:t>For a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rule’s accuracy, </a:t>
            </a:r>
            <a:r>
              <a:rPr lang="en-ZA" dirty="0">
                <a:latin typeface="Minion-Regular"/>
              </a:rPr>
              <a:t>we look at the tuples that it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covers </a:t>
            </a:r>
            <a:r>
              <a:rPr lang="en-ZA" dirty="0">
                <a:latin typeface="Minion-Regular"/>
              </a:rPr>
              <a:t>and see what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percentage of them the rule can correctly classify</a:t>
            </a:r>
            <a:r>
              <a:rPr lang="en-ZA" dirty="0">
                <a:latin typeface="Minion-Regular"/>
              </a:rPr>
              <a:t>.</a:t>
            </a: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88656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51925-61D6-42E1-BE85-17DA296D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750" y="82380"/>
            <a:ext cx="10515600" cy="377825"/>
          </a:xfrm>
        </p:spPr>
        <p:txBody>
          <a:bodyPr>
            <a:normAutofit fontScale="90000"/>
          </a:bodyPr>
          <a:lstStyle/>
          <a:p>
            <a:r>
              <a:rPr lang="en-ZA" sz="4000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6D52949-335E-4BA1-91D0-B77DC21164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369" y="1027906"/>
            <a:ext cx="5741931" cy="41306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92E722C-DF9C-4686-9949-803E10012986}"/>
              </a:ext>
            </a:extLst>
          </p:cNvPr>
          <p:cNvSpPr/>
          <p:nvPr/>
        </p:nvSpPr>
        <p:spPr>
          <a:xfrm>
            <a:off x="6762750" y="1200807"/>
            <a:ext cx="5429250" cy="49059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800" dirty="0">
                <a:solidFill>
                  <a:prstClr val="black"/>
                </a:solidFill>
                <a:latin typeface="Minion-Semibold"/>
              </a:rPr>
              <a:t> </a:t>
            </a:r>
            <a:r>
              <a:rPr lang="en-ZA" sz="2400" dirty="0">
                <a:solidFill>
                  <a:prstClr val="black"/>
                </a:solidFill>
                <a:latin typeface="Minion-Semibold"/>
              </a:rPr>
              <a:t>From the </a:t>
            </a:r>
            <a:r>
              <a:rPr lang="en-ZA" sz="2400" dirty="0" err="1">
                <a:solidFill>
                  <a:prstClr val="black"/>
                </a:solidFill>
                <a:latin typeface="Minion-Semibold"/>
              </a:rPr>
              <a:t>table,t</a:t>
            </a:r>
            <a:r>
              <a:rPr lang="en-ZA" sz="2400" dirty="0" err="1">
                <a:solidFill>
                  <a:prstClr val="black"/>
                </a:solidFill>
                <a:latin typeface="Minion-Regular"/>
              </a:rPr>
              <a:t>hese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 are class-labelled tuples from a customer database.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Our task is to predict whether a customer will buy a computer. 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srgbClr val="FF0000"/>
                </a:solidFill>
              </a:rPr>
              <a:t>R1: IF </a:t>
            </a:r>
            <a:r>
              <a:rPr lang="en-ZA" sz="2400" i="1" dirty="0">
                <a:solidFill>
                  <a:srgbClr val="FF0000"/>
                </a:solidFill>
              </a:rPr>
              <a:t>age </a:t>
            </a:r>
            <a:r>
              <a:rPr lang="en-ZA" sz="2400" dirty="0">
                <a:solidFill>
                  <a:srgbClr val="FF0000"/>
                </a:solidFill>
              </a:rPr>
              <a:t>= </a:t>
            </a:r>
            <a:r>
              <a:rPr lang="en-ZA" sz="2400" i="1" dirty="0">
                <a:solidFill>
                  <a:srgbClr val="FF0000"/>
                </a:solidFill>
              </a:rPr>
              <a:t>youth </a:t>
            </a:r>
            <a:r>
              <a:rPr lang="en-ZA" sz="2400" dirty="0">
                <a:solidFill>
                  <a:srgbClr val="FF0000"/>
                </a:solidFill>
              </a:rPr>
              <a:t>AND </a:t>
            </a:r>
            <a:r>
              <a:rPr lang="en-ZA" sz="2400" i="1" dirty="0">
                <a:solidFill>
                  <a:srgbClr val="FF0000"/>
                </a:solidFill>
              </a:rPr>
              <a:t>student </a:t>
            </a:r>
            <a:r>
              <a:rPr lang="en-ZA" sz="2400" dirty="0">
                <a:solidFill>
                  <a:srgbClr val="FF0000"/>
                </a:solidFill>
              </a:rPr>
              <a:t>= </a:t>
            </a:r>
            <a:r>
              <a:rPr lang="en-ZA" sz="2400" i="1" dirty="0">
                <a:solidFill>
                  <a:srgbClr val="FF0000"/>
                </a:solidFill>
              </a:rPr>
              <a:t>yes </a:t>
            </a:r>
            <a:r>
              <a:rPr lang="en-ZA" sz="2400" dirty="0">
                <a:solidFill>
                  <a:srgbClr val="FF0000"/>
                </a:solidFill>
              </a:rPr>
              <a:t>THEN </a:t>
            </a:r>
            <a:r>
              <a:rPr lang="en-ZA" sz="2400" i="1" dirty="0">
                <a:solidFill>
                  <a:srgbClr val="FF0000"/>
                </a:solidFill>
              </a:rPr>
              <a:t>buys computer </a:t>
            </a:r>
            <a:r>
              <a:rPr lang="en-ZA" sz="2400" dirty="0">
                <a:solidFill>
                  <a:srgbClr val="FF0000"/>
                </a:solidFill>
              </a:rPr>
              <a:t>= </a:t>
            </a:r>
            <a:r>
              <a:rPr lang="en-ZA" sz="2400" i="1" dirty="0">
                <a:solidFill>
                  <a:srgbClr val="FF0000"/>
                </a:solidFill>
              </a:rPr>
              <a:t>yes</a:t>
            </a:r>
            <a:r>
              <a:rPr lang="en-ZA" sz="2400" dirty="0"/>
              <a:t>.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 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prstClr val="black"/>
                </a:solidFill>
                <a:latin typeface="Times-Roman-8r"/>
              </a:rPr>
              <a:t>1 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covers 2 of the 14 tuples.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prstClr val="black"/>
                </a:solidFill>
                <a:latin typeface="Minion-Regular"/>
              </a:rPr>
              <a:t>It can correctly classify both tuples. Therefore, 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coverage</a:t>
            </a:r>
            <a:r>
              <a:rPr lang="en-ZA" sz="2400" dirty="0">
                <a:solidFill>
                  <a:srgbClr val="FF0000"/>
                </a:solidFill>
                <a:latin typeface="cmr10"/>
              </a:rPr>
              <a:t>(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srgbClr val="FF0000"/>
                </a:solidFill>
                <a:latin typeface="Times-Roman-8r"/>
              </a:rPr>
              <a:t>1</a:t>
            </a:r>
            <a:r>
              <a:rPr lang="en-ZA" sz="2400" dirty="0">
                <a:solidFill>
                  <a:srgbClr val="FF0000"/>
                </a:solidFill>
                <a:latin typeface="cmr10"/>
              </a:rPr>
              <a:t>) = </a:t>
            </a:r>
            <a:r>
              <a:rPr lang="en-ZA" sz="2400" dirty="0">
                <a:solidFill>
                  <a:srgbClr val="FF0000"/>
                </a:solidFill>
                <a:latin typeface="Times-Roman-8r"/>
              </a:rPr>
              <a:t>2</a:t>
            </a:r>
            <a:r>
              <a:rPr lang="en-ZA" sz="2400" dirty="0">
                <a:solidFill>
                  <a:srgbClr val="FF0000"/>
                </a:solidFill>
                <a:latin typeface="cmmi10"/>
              </a:rPr>
              <a:t>/</a:t>
            </a:r>
            <a:r>
              <a:rPr lang="en-ZA" sz="2400" dirty="0">
                <a:solidFill>
                  <a:srgbClr val="FF0000"/>
                </a:solidFill>
                <a:latin typeface="Times-Roman-8r"/>
              </a:rPr>
              <a:t>14 </a:t>
            </a:r>
            <a:r>
              <a:rPr lang="en-ZA" sz="2400" dirty="0">
                <a:solidFill>
                  <a:srgbClr val="FF0000"/>
                </a:solidFill>
                <a:latin typeface="cmr10"/>
              </a:rPr>
              <a:t>= </a:t>
            </a:r>
            <a:r>
              <a:rPr lang="en-ZA" sz="2400" dirty="0">
                <a:solidFill>
                  <a:srgbClr val="FF0000"/>
                </a:solidFill>
                <a:latin typeface="Times-Roman-8r"/>
              </a:rPr>
              <a:t>14</a:t>
            </a:r>
            <a:r>
              <a:rPr lang="en-ZA" sz="2400" dirty="0">
                <a:solidFill>
                  <a:srgbClr val="FF0000"/>
                </a:solidFill>
                <a:latin typeface="cmmi10"/>
              </a:rPr>
              <a:t>:</a:t>
            </a:r>
            <a:r>
              <a:rPr lang="en-ZA" sz="2400" dirty="0">
                <a:solidFill>
                  <a:srgbClr val="FF0000"/>
                </a:solidFill>
                <a:latin typeface="Times-Roman-8r"/>
              </a:rPr>
              <a:t>28% </a:t>
            </a:r>
            <a:r>
              <a:rPr lang="en-ZA" sz="2400" dirty="0">
                <a:solidFill>
                  <a:srgbClr val="FF0000"/>
                </a:solidFill>
                <a:latin typeface="Minion-Regular"/>
              </a:rPr>
              <a:t>and </a:t>
            </a:r>
            <a:r>
              <a:rPr lang="en-ZA" sz="2400" i="1" dirty="0">
                <a:solidFill>
                  <a:srgbClr val="FF0000"/>
                </a:solidFill>
                <a:latin typeface="Times-Italic-8r"/>
              </a:rPr>
              <a:t>accuracy</a:t>
            </a:r>
          </a:p>
          <a:p>
            <a: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ZA" sz="2400" dirty="0">
                <a:solidFill>
                  <a:prstClr val="black"/>
                </a:solidFill>
                <a:latin typeface="cmr10"/>
              </a:rPr>
              <a:t>(</a:t>
            </a:r>
            <a:r>
              <a:rPr lang="en-ZA" sz="2400" i="1" dirty="0">
                <a:solidFill>
                  <a:prstClr val="black"/>
                </a:solidFill>
                <a:latin typeface="Times-Italic-8r"/>
              </a:rPr>
              <a:t>R</a:t>
            </a:r>
            <a:r>
              <a:rPr lang="en-ZA" sz="2400" dirty="0">
                <a:solidFill>
                  <a:prstClr val="black"/>
                </a:solidFill>
                <a:latin typeface="Times-Roman-8r"/>
              </a:rPr>
              <a:t>1</a:t>
            </a:r>
            <a:r>
              <a:rPr lang="en-ZA" sz="2400" dirty="0">
                <a:solidFill>
                  <a:prstClr val="black"/>
                </a:solidFill>
                <a:latin typeface="cmr10"/>
              </a:rPr>
              <a:t>) = </a:t>
            </a:r>
            <a:r>
              <a:rPr lang="en-ZA" sz="2400" dirty="0">
                <a:solidFill>
                  <a:prstClr val="black"/>
                </a:solidFill>
                <a:latin typeface="Times-Roman-8r"/>
              </a:rPr>
              <a:t>2</a:t>
            </a:r>
            <a:r>
              <a:rPr lang="en-ZA" sz="2400" dirty="0">
                <a:solidFill>
                  <a:prstClr val="black"/>
                </a:solidFill>
                <a:latin typeface="cmmi10"/>
              </a:rPr>
              <a:t>/</a:t>
            </a:r>
            <a:r>
              <a:rPr lang="en-ZA" sz="2400" dirty="0">
                <a:solidFill>
                  <a:prstClr val="black"/>
                </a:solidFill>
                <a:latin typeface="Times-Roman-8r"/>
              </a:rPr>
              <a:t>2 </a:t>
            </a:r>
            <a:r>
              <a:rPr lang="en-ZA" sz="2400" dirty="0">
                <a:solidFill>
                  <a:prstClr val="black"/>
                </a:solidFill>
                <a:latin typeface="cmr10"/>
              </a:rPr>
              <a:t>= </a:t>
            </a:r>
            <a:r>
              <a:rPr lang="en-ZA" sz="2400" dirty="0">
                <a:solidFill>
                  <a:prstClr val="black"/>
                </a:solidFill>
                <a:latin typeface="Times-Roman-8r"/>
              </a:rPr>
              <a:t>100%</a:t>
            </a:r>
            <a:r>
              <a:rPr lang="en-ZA" sz="2400" dirty="0">
                <a:solidFill>
                  <a:prstClr val="black"/>
                </a:solidFill>
                <a:latin typeface="Minion-Regular"/>
              </a:rPr>
              <a:t>.</a:t>
            </a:r>
            <a:endParaRPr lang="en-Z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218D2E7-2287-42ED-8F21-CCFDB10C47B8}"/>
              </a:ext>
            </a:extLst>
          </p:cNvPr>
          <p:cNvSpPr/>
          <p:nvPr/>
        </p:nvSpPr>
        <p:spPr>
          <a:xfrm>
            <a:off x="2077491" y="446146"/>
            <a:ext cx="49267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ZA" sz="2400" b="1" dirty="0">
                <a:solidFill>
                  <a:prstClr val="black"/>
                </a:solidFill>
                <a:latin typeface="GillSans-Bold"/>
                <a:ea typeface="+mj-ea"/>
                <a:cs typeface="+mj-cs"/>
              </a:rPr>
              <a:t>Example: </a:t>
            </a:r>
            <a:r>
              <a:rPr lang="en-ZA" sz="2400" b="1" dirty="0">
                <a:solidFill>
                  <a:srgbClr val="FF0000"/>
                </a:solidFill>
              </a:rPr>
              <a:t>Rule accuracy and coverage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BD50AC2-72FE-417D-A8FE-4F95807D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51" y="5278676"/>
            <a:ext cx="2952750" cy="1141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2205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54CBB-1B99-46A2-9C60-026C0DF47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52451"/>
          </a:xfrm>
        </p:spPr>
        <p:txBody>
          <a:bodyPr>
            <a:normAutofit fontScale="90000"/>
          </a:bodyPr>
          <a:lstStyle/>
          <a:p>
            <a:r>
              <a:rPr lang="en-ZA" sz="3600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EE7FB9-29C4-4563-B746-F8CF54CC70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81" y="1044575"/>
            <a:ext cx="10515600" cy="4351338"/>
          </a:xfrm>
        </p:spPr>
        <p:txBody>
          <a:bodyPr/>
          <a:lstStyle/>
          <a:p>
            <a:r>
              <a:rPr lang="en-ZA" dirty="0">
                <a:latin typeface="Minion-Regular"/>
              </a:rPr>
              <a:t>How can we use rule-based classification to predict the class label of a given tuple, </a:t>
            </a:r>
            <a:r>
              <a:rPr lang="en-ZA" b="1" i="1" dirty="0">
                <a:latin typeface="Times-BoldItalic-8r"/>
              </a:rPr>
              <a:t>X</a:t>
            </a:r>
            <a:r>
              <a:rPr lang="en-ZA" b="1" i="1" dirty="0">
                <a:latin typeface="Minion-Regular"/>
              </a:rPr>
              <a:t>?</a:t>
            </a:r>
          </a:p>
          <a:p>
            <a:r>
              <a:rPr lang="en-ZA" dirty="0">
                <a:latin typeface="Minion-Regular"/>
              </a:rPr>
              <a:t>If a </a:t>
            </a:r>
            <a:r>
              <a:rPr lang="en-ZA" dirty="0">
                <a:solidFill>
                  <a:srgbClr val="FF0000"/>
                </a:solidFill>
                <a:latin typeface="Minion-Regular"/>
              </a:rPr>
              <a:t>rule is satisfied </a:t>
            </a:r>
            <a:r>
              <a:rPr lang="en-ZA" dirty="0">
                <a:latin typeface="Minion-Regular"/>
              </a:rPr>
              <a:t>by </a:t>
            </a:r>
            <a:r>
              <a:rPr lang="en-ZA" b="1" i="1" dirty="0">
                <a:latin typeface="Times-BoldItalic-8r"/>
              </a:rPr>
              <a:t>X</a:t>
            </a:r>
            <a:r>
              <a:rPr lang="en-ZA" dirty="0">
                <a:latin typeface="Minion-Regular"/>
              </a:rPr>
              <a:t>, the rule is said to be </a:t>
            </a:r>
            <a:r>
              <a:rPr lang="en-ZA" dirty="0">
                <a:solidFill>
                  <a:srgbClr val="FF0000"/>
                </a:solidFill>
                <a:latin typeface="Minion-Semibold"/>
              </a:rPr>
              <a:t>triggered</a:t>
            </a:r>
            <a:endParaRPr lang="en-ZA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CF0606-72B1-479A-A3E2-DDCCD7CCD1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731" y="2439759"/>
            <a:ext cx="10267950" cy="55245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0BEFBAE-2B42-43B3-B7D3-711FB6C315C1}"/>
              </a:ext>
            </a:extLst>
          </p:cNvPr>
          <p:cNvSpPr/>
          <p:nvPr/>
        </p:nvSpPr>
        <p:spPr>
          <a:xfrm>
            <a:off x="988219" y="3126353"/>
            <a:ext cx="1055846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ZA" sz="2400" dirty="0">
                <a:latin typeface="Minion-Regular"/>
              </a:rPr>
              <a:t>Classify </a:t>
            </a:r>
            <a:r>
              <a:rPr lang="en-ZA" sz="2400" b="1" i="1" dirty="0">
                <a:latin typeface="Times-BoldItalic-8r"/>
              </a:rPr>
              <a:t>X </a:t>
            </a:r>
            <a:r>
              <a:rPr lang="en-ZA" sz="2400" dirty="0">
                <a:latin typeface="Minion-Regular"/>
              </a:rPr>
              <a:t>according to </a:t>
            </a:r>
            <a:r>
              <a:rPr lang="en-ZA" sz="2400" i="1" dirty="0">
                <a:solidFill>
                  <a:srgbClr val="FF0000"/>
                </a:solidFill>
                <a:latin typeface="Minion-Italic"/>
              </a:rPr>
              <a:t>buys computer</a:t>
            </a:r>
            <a:r>
              <a:rPr lang="en-ZA" sz="2400" dirty="0">
                <a:latin typeface="Minion-Regular"/>
              </a:rPr>
              <a:t>. </a:t>
            </a:r>
          </a:p>
          <a:p>
            <a:r>
              <a:rPr lang="en-ZA" sz="2400" b="1" i="1" dirty="0">
                <a:latin typeface="Times-BoldItalic-8r"/>
              </a:rPr>
              <a:t>X </a:t>
            </a:r>
            <a:r>
              <a:rPr lang="en-ZA" sz="2400" dirty="0">
                <a:latin typeface="Minion-Regular"/>
              </a:rPr>
              <a:t>satisfies </a:t>
            </a:r>
            <a:r>
              <a:rPr lang="en-ZA" sz="2400" b="1" i="1" dirty="0">
                <a:latin typeface="Times-Italic-8r"/>
              </a:rPr>
              <a:t>R</a:t>
            </a:r>
            <a:r>
              <a:rPr lang="en-ZA" sz="2400" b="1" dirty="0">
                <a:latin typeface="Times-Roman-8r"/>
              </a:rPr>
              <a:t>1</a:t>
            </a:r>
            <a:r>
              <a:rPr lang="en-ZA" sz="2400" b="1" dirty="0">
                <a:latin typeface="Minion-Regular"/>
              </a:rPr>
              <a:t>, </a:t>
            </a:r>
            <a:r>
              <a:rPr lang="en-ZA" sz="2400" dirty="0">
                <a:latin typeface="Minion-Regular"/>
              </a:rPr>
              <a:t>which triggers the rule.</a:t>
            </a:r>
          </a:p>
          <a:p>
            <a:r>
              <a:rPr lang="en-ZA" sz="2400" dirty="0"/>
              <a:t>If </a:t>
            </a:r>
            <a:r>
              <a:rPr lang="en-ZA" sz="2400" i="1" dirty="0"/>
              <a:t>R</a:t>
            </a:r>
            <a:r>
              <a:rPr lang="en-ZA" sz="2400" dirty="0"/>
              <a:t>1 is the only rule satisfied, then the rule fires by returning the class prediction for </a:t>
            </a:r>
            <a:r>
              <a:rPr lang="en-ZA" sz="2400" b="1" i="1" dirty="0"/>
              <a:t>X</a:t>
            </a:r>
            <a:r>
              <a:rPr lang="en-ZA" sz="2400" dirty="0"/>
              <a:t>. </a:t>
            </a:r>
          </a:p>
          <a:p>
            <a:r>
              <a:rPr lang="en-ZA" sz="2400" b="1" dirty="0"/>
              <a:t>Note</a:t>
            </a:r>
            <a:r>
              <a:rPr lang="en-ZA" sz="2400" dirty="0"/>
              <a:t>  that triggering does not always mean firing because there may be more than one rule that is satisfied! </a:t>
            </a:r>
          </a:p>
          <a:p>
            <a:r>
              <a:rPr lang="en-ZA" sz="2400" dirty="0"/>
              <a:t>If more than one rule is triggered, we have a potential problem.</a:t>
            </a:r>
          </a:p>
        </p:txBody>
      </p:sp>
    </p:spTree>
    <p:extLst>
      <p:ext uri="{BB962C8B-B14F-4D97-AF65-F5344CB8AC3E}">
        <p14:creationId xmlns:p14="http://schemas.microsoft.com/office/powerpoint/2010/main" val="231505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A3BDF-C08A-4721-A8AB-B9E03C65BB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sz="3200" b="1" dirty="0">
                <a:solidFill>
                  <a:prstClr val="black"/>
                </a:solidFill>
                <a:latin typeface="GillSans-Bold"/>
              </a:rPr>
              <a:t>Using IF-THEN Rules for Classification</a:t>
            </a:r>
            <a:endParaRPr lang="en-Z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D1DB1-F703-45A2-A963-9339102AD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ZA" dirty="0">
                <a:latin typeface="Minion-Regular"/>
              </a:rPr>
              <a:t>What if they each specify a different class? </a:t>
            </a:r>
          </a:p>
          <a:p>
            <a:pPr marL="514350" indent="-514350">
              <a:buFont typeface="+mj-lt"/>
              <a:buAutoNum type="arabicPeriod"/>
            </a:pPr>
            <a:r>
              <a:rPr lang="en-ZA" dirty="0">
                <a:latin typeface="Minion-Regular"/>
              </a:rPr>
              <a:t>Or what if no rule is satisfied by </a:t>
            </a:r>
            <a:r>
              <a:rPr lang="en-ZA" b="1" i="1" dirty="0">
                <a:latin typeface="Times-BoldItalic-8r"/>
              </a:rPr>
              <a:t>X</a:t>
            </a:r>
            <a:r>
              <a:rPr lang="en-ZA" dirty="0">
                <a:latin typeface="Minion-Regular"/>
              </a:rPr>
              <a:t>?</a:t>
            </a:r>
          </a:p>
          <a:p>
            <a:r>
              <a:rPr lang="en-ZA" dirty="0">
                <a:latin typeface="Minion-Regular"/>
              </a:rPr>
              <a:t>first question.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ZA" dirty="0">
                <a:latin typeface="Minion-Regular"/>
              </a:rPr>
              <a:t>If more than one rule is triggered, we need a </a:t>
            </a:r>
            <a:r>
              <a:rPr lang="en-ZA" dirty="0">
                <a:latin typeface="Minion-Semibold"/>
              </a:rPr>
              <a:t>conflict resolution strategy </a:t>
            </a:r>
            <a:r>
              <a:rPr lang="en-ZA" dirty="0">
                <a:latin typeface="Minion-Regular"/>
              </a:rPr>
              <a:t>to figure out which rule gets to fire and assign its class prediction to </a:t>
            </a:r>
            <a:r>
              <a:rPr lang="en-ZA" b="1" i="1" dirty="0">
                <a:latin typeface="Times-BoldItalic-8r"/>
              </a:rPr>
              <a:t>X</a:t>
            </a:r>
            <a:r>
              <a:rPr lang="en-ZA" dirty="0">
                <a:latin typeface="Minion-Regular"/>
              </a:rPr>
              <a:t>. </a:t>
            </a:r>
          </a:p>
          <a:p>
            <a:pPr lvl="0"/>
            <a:r>
              <a:rPr lang="en-ZA" dirty="0">
                <a:solidFill>
                  <a:prstClr val="black"/>
                </a:solidFill>
                <a:latin typeface="Minion-Regular"/>
              </a:rPr>
              <a:t>There are many possible strategies. 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ZA" i="1" dirty="0">
                <a:solidFill>
                  <a:prstClr val="black"/>
                </a:solidFill>
                <a:latin typeface="Minion-Italic"/>
              </a:rPr>
              <a:t>size ordering </a:t>
            </a:r>
            <a:endParaRPr lang="en-ZA" dirty="0">
              <a:solidFill>
                <a:prstClr val="black"/>
              </a:solidFill>
              <a:latin typeface="Minion-Regular"/>
            </a:endParaRPr>
          </a:p>
          <a:p>
            <a:pPr marL="514350" lvl="0" indent="-514350">
              <a:buFont typeface="+mj-lt"/>
              <a:buAutoNum type="arabicPeriod"/>
            </a:pPr>
            <a:r>
              <a:rPr lang="en-ZA" dirty="0">
                <a:solidFill>
                  <a:prstClr val="black"/>
                </a:solidFill>
                <a:latin typeface="Minion-Regular"/>
              </a:rPr>
              <a:t> </a:t>
            </a:r>
            <a:r>
              <a:rPr lang="en-ZA" i="1" dirty="0">
                <a:solidFill>
                  <a:prstClr val="black"/>
                </a:solidFill>
                <a:latin typeface="Minion-Italic"/>
              </a:rPr>
              <a:t>rule ordering</a:t>
            </a:r>
            <a:r>
              <a:rPr lang="en-ZA" dirty="0">
                <a:solidFill>
                  <a:prstClr val="black"/>
                </a:solidFill>
                <a:latin typeface="Minion-Regular"/>
              </a:rPr>
              <a:t>.</a:t>
            </a:r>
            <a:endParaRPr lang="en-ZA" dirty="0">
              <a:solidFill>
                <a:prstClr val="black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ZA" dirty="0">
              <a:latin typeface="Minion-Regular"/>
            </a:endParaRPr>
          </a:p>
        </p:txBody>
      </p:sp>
    </p:spTree>
    <p:extLst>
      <p:ext uri="{BB962C8B-B14F-4D97-AF65-F5344CB8AC3E}">
        <p14:creationId xmlns:p14="http://schemas.microsoft.com/office/powerpoint/2010/main" val="50964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5699E85BA5754D8CF866EBBE319EB1" ma:contentTypeVersion="3" ma:contentTypeDescription="Create a new document." ma:contentTypeScope="" ma:versionID="81c699d9ca6f826d3ac14b05c07f860f">
  <xsd:schema xmlns:xsd="http://www.w3.org/2001/XMLSchema" xmlns:xs="http://www.w3.org/2001/XMLSchema" xmlns:p="http://schemas.microsoft.com/office/2006/metadata/properties" xmlns:ns2="0dbf5560-7f34-4578-adde-35f2b64a47a2" targetNamespace="http://schemas.microsoft.com/office/2006/metadata/properties" ma:root="true" ma:fieldsID="4e5ade3ac6cfbffae8f65a4a3beba365" ns2:_="">
    <xsd:import namespace="0dbf5560-7f34-4578-adde-35f2b64a47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bf5560-7f34-4578-adde-35f2b64a47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5EBA1-95B4-407B-A4B8-40449BC6F5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dbf5560-7f34-4578-adde-35f2b64a47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4E60179-43F5-4A0D-B3B3-D34778E1EBF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897AE721-F9DA-4068-AF10-058790430EA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8372</TotalTime>
  <Words>4241</Words>
  <Application>Microsoft Office PowerPoint</Application>
  <PresentationFormat>Widescreen</PresentationFormat>
  <Paragraphs>413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64" baseType="lpstr">
      <vt:lpstr>Aptos Narrow</vt:lpstr>
      <vt:lpstr>Arial</vt:lpstr>
      <vt:lpstr>AvantGarde Bk BT</vt:lpstr>
      <vt:lpstr>Bebas Neue Bold</vt:lpstr>
      <vt:lpstr>Calibri</vt:lpstr>
      <vt:lpstr>cmmi10</vt:lpstr>
      <vt:lpstr>cmr10</vt:lpstr>
      <vt:lpstr>cmsy10</vt:lpstr>
      <vt:lpstr>Courier New</vt:lpstr>
      <vt:lpstr>GillSans-Bold</vt:lpstr>
      <vt:lpstr>Minion-Italic</vt:lpstr>
      <vt:lpstr>Minion-Regular</vt:lpstr>
      <vt:lpstr>Minion-Semibold</vt:lpstr>
      <vt:lpstr>Symbol</vt:lpstr>
      <vt:lpstr>Times-BoldItalic-8r</vt:lpstr>
      <vt:lpstr>Times-Italic-8r</vt:lpstr>
      <vt:lpstr>Times-Roman-8r</vt:lpstr>
      <vt:lpstr>Wingdings</vt:lpstr>
      <vt:lpstr>Office Theme</vt:lpstr>
      <vt:lpstr>    Business Intelligence G. Mudare </vt:lpstr>
      <vt:lpstr>Rule-Based Classification</vt:lpstr>
      <vt:lpstr>Using IF-THEN Rules for Classification</vt:lpstr>
      <vt:lpstr>Using IF-THEN Rules for Classification</vt:lpstr>
      <vt:lpstr>Using IF-THEN Rules for Classification</vt:lpstr>
      <vt:lpstr>Using IF-THEN Rules for Classification</vt:lpstr>
      <vt:lpstr>Using IF-THEN Rules for Classification</vt:lpstr>
      <vt:lpstr>Using IF-THEN Rules for Classification</vt:lpstr>
      <vt:lpstr>Using IF-THEN Rules for Classification</vt:lpstr>
      <vt:lpstr>size ordering</vt:lpstr>
      <vt:lpstr>Rule ordering.</vt:lpstr>
      <vt:lpstr>Rule ordering.</vt:lpstr>
      <vt:lpstr>size ordering scheme</vt:lpstr>
      <vt:lpstr>size ordering scheme</vt:lpstr>
      <vt:lpstr>class-based ordering</vt:lpstr>
      <vt:lpstr>Example with AllElectronics</vt:lpstr>
      <vt:lpstr>misclassification cost</vt:lpstr>
      <vt:lpstr>Determining the class label of X  Where no rule satisfied by X</vt:lpstr>
      <vt:lpstr>Determining the class label of X?</vt:lpstr>
      <vt:lpstr> Extracting classification rules  from a decision tree</vt:lpstr>
      <vt:lpstr>How can we prune the rule set?”</vt:lpstr>
      <vt:lpstr>Rule Induction Using a Sequential Covering Algorithm</vt:lpstr>
      <vt:lpstr>PowerPoint Presentation</vt:lpstr>
      <vt:lpstr>Sequential Covering Algorithm</vt:lpstr>
      <vt:lpstr>Sequential Covering Algorithm</vt:lpstr>
      <vt:lpstr>Sequential Covering Algorithm</vt:lpstr>
      <vt:lpstr>Sequential Covering Algorithm</vt:lpstr>
      <vt:lpstr>Rule Induction Using a Sequential Covering Algorithm</vt:lpstr>
      <vt:lpstr>Basic sequential covering algorithm.</vt:lpstr>
      <vt:lpstr>“How are rules learned?</vt:lpstr>
      <vt:lpstr>Example</vt:lpstr>
      <vt:lpstr>General-to-specific search  through rule space.</vt:lpstr>
      <vt:lpstr>General-to-specific search  through rule space.</vt:lpstr>
      <vt:lpstr>PowerPoint Presentation</vt:lpstr>
      <vt:lpstr>General-to-specific search  through rule space.</vt:lpstr>
      <vt:lpstr>Rule Quality Measures</vt:lpstr>
      <vt:lpstr>Rule Quality Measures</vt:lpstr>
      <vt:lpstr>Rule Quality Measures</vt:lpstr>
      <vt:lpstr>Rule Quality Measures</vt:lpstr>
      <vt:lpstr>Rule Quality Measures</vt:lpstr>
      <vt:lpstr>Rule Quality Measures</vt:lpstr>
      <vt:lpstr>Rule Quality Measures</vt:lpstr>
      <vt:lpstr>Rule Quality Measures</vt:lpstr>
      <vt:lpstr>Rule Pruning</vt:lpstr>
      <vt:lpstr>Rule Pruning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Enrico Jacobs</dc:creator>
  <cp:lastModifiedBy>Juan Oosthuizen</cp:lastModifiedBy>
  <cp:revision>203</cp:revision>
  <cp:lastPrinted>2018-10-19T08:19:46Z</cp:lastPrinted>
  <dcterms:created xsi:type="dcterms:W3CDTF">2017-04-18T07:22:51Z</dcterms:created>
  <dcterms:modified xsi:type="dcterms:W3CDTF">2025-09-15T13:01:52Z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0x010100F45699E85BA5754D8CF866EBBE319EB1</vt:lpwstr>
  </property>
</Properties>
</file>