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Masters/slideMaster1.xml" ContentType="application/vnd.openxmlformats-officedocument.presentationml.slideMaster+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4.xml" ContentType="application/vnd.openxmlformats-officedocument.presentationml.notesSlide+xml"/>
  <Override PartName="/ppt/notesSlides/notesSlide8.xml" ContentType="application/vnd.openxmlformats-officedocument.presentationml.notesSlide+xml"/>
  <Override PartName="/ppt/notesSlides/notesSlide1.xml" ContentType="application/vnd.openxmlformats-officedocument.presentationml.notesSlide+xml"/>
  <Override PartName="/ppt/notesSlides/notesSlide7.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handoutMasterIdLst>
    <p:handoutMasterId r:id="rId49"/>
  </p:handoutMasterIdLst>
  <p:sldIdLst>
    <p:sldId id="256" r:id="rId2"/>
    <p:sldId id="257" r:id="rId3"/>
    <p:sldId id="258" r:id="rId4"/>
    <p:sldId id="275" r:id="rId5"/>
    <p:sldId id="279" r:id="rId6"/>
    <p:sldId id="276" r:id="rId7"/>
    <p:sldId id="277" r:id="rId8"/>
    <p:sldId id="259" r:id="rId9"/>
    <p:sldId id="260" r:id="rId10"/>
    <p:sldId id="261" r:id="rId11"/>
    <p:sldId id="272" r:id="rId12"/>
    <p:sldId id="273" r:id="rId13"/>
    <p:sldId id="274" r:id="rId14"/>
    <p:sldId id="262" r:id="rId15"/>
    <p:sldId id="278" r:id="rId16"/>
    <p:sldId id="280" r:id="rId17"/>
    <p:sldId id="281" r:id="rId18"/>
    <p:sldId id="282" r:id="rId19"/>
    <p:sldId id="284" r:id="rId20"/>
    <p:sldId id="285" r:id="rId21"/>
    <p:sldId id="283" r:id="rId22"/>
    <p:sldId id="310" r:id="rId23"/>
    <p:sldId id="286" r:id="rId24"/>
    <p:sldId id="287" r:id="rId25"/>
    <p:sldId id="288" r:id="rId26"/>
    <p:sldId id="289" r:id="rId27"/>
    <p:sldId id="290" r:id="rId28"/>
    <p:sldId id="291" r:id="rId29"/>
    <p:sldId id="292" r:id="rId30"/>
    <p:sldId id="293"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08" r:id="rId46"/>
    <p:sldId id="309"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dries J. Welgemoed" initials="AJW" lastIdx="3" clrIdx="0">
    <p:extLst>
      <p:ext uri="{19B8F6BF-5375-455C-9EA6-DF929625EA0E}">
        <p15:presenceInfo xmlns:p15="http://schemas.microsoft.com/office/powerpoint/2012/main" userId="S-1-5-21-2125482180-4073097179-1452864727-175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F21"/>
    <a:srgbClr val="DD322F"/>
    <a:srgbClr val="FFD500"/>
    <a:srgbClr val="FFE9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559" autoAdjust="0"/>
    <p:restoredTop sz="69061" autoAdjust="0"/>
  </p:normalViewPr>
  <p:slideViewPr>
    <p:cSldViewPr snapToGrid="0">
      <p:cViewPr varScale="1">
        <p:scale>
          <a:sx n="50" d="100"/>
          <a:sy n="50" d="100"/>
        </p:scale>
        <p:origin x="1314" y="1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56"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handoutMaster" Target="handoutMasters/handoutMaster1.xml"/><Relationship Id="rId57" Type="http://schemas.openxmlformats.org/officeDocument/2006/relationships/customXml" Target="../customXml/item3.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3D02B5-8E51-42DE-BF35-57E3223CE2FC}" type="datetimeFigureOut">
              <a:rPr lang="en-GB" smtClean="0"/>
              <a:t>10/05/2020</a:t>
            </a:fld>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85D23A-1BBD-453A-A713-AA220B5C3FFF}" type="slidenum">
              <a:rPr lang="en-GB" smtClean="0"/>
              <a:t>‹#›</a:t>
            </a:fld>
            <a:endParaRPr lang="en-GB"/>
          </a:p>
        </p:txBody>
      </p:sp>
    </p:spTree>
    <p:extLst>
      <p:ext uri="{BB962C8B-B14F-4D97-AF65-F5344CB8AC3E}">
        <p14:creationId xmlns:p14="http://schemas.microsoft.com/office/powerpoint/2010/main" val="1207205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EDB8B5-237E-4C41-AC67-45ED2B6F9F05}" type="datetimeFigureOut">
              <a:rPr lang="en-GB" smtClean="0"/>
              <a:t>10/05/2020</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61402F-95FE-4318-9635-A0FAD1F1B3BF}" type="slidenum">
              <a:rPr lang="en-GB" smtClean="0"/>
              <a:t>‹#›</a:t>
            </a:fld>
            <a:endParaRPr lang="en-GB"/>
          </a:p>
        </p:txBody>
      </p:sp>
    </p:spTree>
    <p:extLst>
      <p:ext uri="{BB962C8B-B14F-4D97-AF65-F5344CB8AC3E}">
        <p14:creationId xmlns:p14="http://schemas.microsoft.com/office/powerpoint/2010/main" val="38813592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a:t>
            </a:fld>
            <a:endParaRPr lang="en-GB"/>
          </a:p>
        </p:txBody>
      </p:sp>
    </p:spTree>
    <p:extLst>
      <p:ext uri="{BB962C8B-B14F-4D97-AF65-F5344CB8AC3E}">
        <p14:creationId xmlns:p14="http://schemas.microsoft.com/office/powerpoint/2010/main" val="5102186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39</a:t>
            </a:fld>
            <a:endParaRPr lang="en-GB"/>
          </a:p>
        </p:txBody>
      </p:sp>
    </p:spTree>
    <p:extLst>
      <p:ext uri="{BB962C8B-B14F-4D97-AF65-F5344CB8AC3E}">
        <p14:creationId xmlns:p14="http://schemas.microsoft.com/office/powerpoint/2010/main" val="2789874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41</a:t>
            </a:fld>
            <a:endParaRPr lang="en-GB"/>
          </a:p>
        </p:txBody>
      </p:sp>
    </p:spTree>
    <p:extLst>
      <p:ext uri="{BB962C8B-B14F-4D97-AF65-F5344CB8AC3E}">
        <p14:creationId xmlns:p14="http://schemas.microsoft.com/office/powerpoint/2010/main" val="36445845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42</a:t>
            </a:fld>
            <a:endParaRPr lang="en-GB"/>
          </a:p>
        </p:txBody>
      </p:sp>
    </p:spTree>
    <p:extLst>
      <p:ext uri="{BB962C8B-B14F-4D97-AF65-F5344CB8AC3E}">
        <p14:creationId xmlns:p14="http://schemas.microsoft.com/office/powerpoint/2010/main" val="26935133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5</a:t>
            </a:fld>
            <a:endParaRPr lang="en-GB"/>
          </a:p>
        </p:txBody>
      </p:sp>
    </p:spTree>
    <p:extLst>
      <p:ext uri="{BB962C8B-B14F-4D97-AF65-F5344CB8AC3E}">
        <p14:creationId xmlns:p14="http://schemas.microsoft.com/office/powerpoint/2010/main" val="1201643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11</a:t>
            </a:fld>
            <a:endParaRPr lang="en-GB"/>
          </a:p>
        </p:txBody>
      </p:sp>
    </p:spTree>
    <p:extLst>
      <p:ext uri="{BB962C8B-B14F-4D97-AF65-F5344CB8AC3E}">
        <p14:creationId xmlns:p14="http://schemas.microsoft.com/office/powerpoint/2010/main" val="15698096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17</a:t>
            </a:fld>
            <a:endParaRPr lang="en-GB"/>
          </a:p>
        </p:txBody>
      </p:sp>
    </p:spTree>
    <p:extLst>
      <p:ext uri="{BB962C8B-B14F-4D97-AF65-F5344CB8AC3E}">
        <p14:creationId xmlns:p14="http://schemas.microsoft.com/office/powerpoint/2010/main" val="3247500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23</a:t>
            </a:fld>
            <a:endParaRPr lang="en-GB"/>
          </a:p>
        </p:txBody>
      </p:sp>
    </p:spTree>
    <p:extLst>
      <p:ext uri="{BB962C8B-B14F-4D97-AF65-F5344CB8AC3E}">
        <p14:creationId xmlns:p14="http://schemas.microsoft.com/office/powerpoint/2010/main" val="34853584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24</a:t>
            </a:fld>
            <a:endParaRPr lang="en-GB"/>
          </a:p>
        </p:txBody>
      </p:sp>
    </p:spTree>
    <p:extLst>
      <p:ext uri="{BB962C8B-B14F-4D97-AF65-F5344CB8AC3E}">
        <p14:creationId xmlns:p14="http://schemas.microsoft.com/office/powerpoint/2010/main" val="2557419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29</a:t>
            </a:fld>
            <a:endParaRPr lang="en-GB"/>
          </a:p>
        </p:txBody>
      </p:sp>
    </p:spTree>
    <p:extLst>
      <p:ext uri="{BB962C8B-B14F-4D97-AF65-F5344CB8AC3E}">
        <p14:creationId xmlns:p14="http://schemas.microsoft.com/office/powerpoint/2010/main" val="2705801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31</a:t>
            </a:fld>
            <a:endParaRPr lang="en-GB"/>
          </a:p>
        </p:txBody>
      </p:sp>
    </p:spTree>
    <p:extLst>
      <p:ext uri="{BB962C8B-B14F-4D97-AF65-F5344CB8AC3E}">
        <p14:creationId xmlns:p14="http://schemas.microsoft.com/office/powerpoint/2010/main" val="82085225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ZA" dirty="0"/>
          </a:p>
        </p:txBody>
      </p:sp>
      <p:sp>
        <p:nvSpPr>
          <p:cNvPr id="4" name="Slide Number Placeholder 3"/>
          <p:cNvSpPr>
            <a:spLocks noGrp="1"/>
          </p:cNvSpPr>
          <p:nvPr>
            <p:ph type="sldNum" sz="quarter" idx="5"/>
          </p:nvPr>
        </p:nvSpPr>
        <p:spPr/>
        <p:txBody>
          <a:bodyPr/>
          <a:lstStyle/>
          <a:p>
            <a:fld id="{5E61402F-95FE-4318-9635-A0FAD1F1B3BF}" type="slidenum">
              <a:rPr lang="en-GB" smtClean="0"/>
              <a:t>35</a:t>
            </a:fld>
            <a:endParaRPr lang="en-GB"/>
          </a:p>
        </p:txBody>
      </p:sp>
    </p:spTree>
    <p:extLst>
      <p:ext uri="{BB962C8B-B14F-4D97-AF65-F5344CB8AC3E}">
        <p14:creationId xmlns:p14="http://schemas.microsoft.com/office/powerpoint/2010/main" val="117624705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00" y="-19878"/>
            <a:ext cx="12203333" cy="6877878"/>
          </a:xfrm>
          <a:prstGeom prst="rect">
            <a:avLst/>
          </a:prstGeom>
        </p:spPr>
      </p:pic>
      <p:sp>
        <p:nvSpPr>
          <p:cNvPr id="2" name="Title 1"/>
          <p:cNvSpPr>
            <a:spLocks noGrp="1"/>
          </p:cNvSpPr>
          <p:nvPr>
            <p:ph type="ctrTitle"/>
          </p:nvPr>
        </p:nvSpPr>
        <p:spPr>
          <a:xfrm>
            <a:off x="576471" y="4263886"/>
            <a:ext cx="6728790" cy="1551733"/>
          </a:xfrm>
          <a:solidFill>
            <a:schemeClr val="bg1">
              <a:lumMod val="95000"/>
              <a:alpha val="50000"/>
            </a:schemeClr>
          </a:solidFill>
        </p:spPr>
        <p:txBody>
          <a:bodyPr anchor="b"/>
          <a:lstStyle>
            <a:lvl1pPr algn="ctr">
              <a:defRPr sz="6000"/>
            </a:lvl1pPr>
          </a:lstStyle>
          <a:p>
            <a:r>
              <a:rPr lang="en-US" dirty="0"/>
              <a:t>Click to edit Master title style</a:t>
            </a:r>
            <a:endParaRPr lang="en-GB" dirty="0"/>
          </a:p>
        </p:txBody>
      </p:sp>
      <p:sp>
        <p:nvSpPr>
          <p:cNvPr id="3" name="Subtitle 2"/>
          <p:cNvSpPr>
            <a:spLocks noGrp="1"/>
          </p:cNvSpPr>
          <p:nvPr>
            <p:ph type="subTitle" idx="1"/>
          </p:nvPr>
        </p:nvSpPr>
        <p:spPr>
          <a:xfrm>
            <a:off x="576472" y="5861745"/>
            <a:ext cx="6728790" cy="502823"/>
          </a:xfrm>
          <a:solidFill>
            <a:schemeClr val="bg1">
              <a:lumMod val="95000"/>
              <a:alpha val="50000"/>
            </a:schemeClr>
          </a:solidFill>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GB" dirty="0"/>
          </a:p>
        </p:txBody>
      </p:sp>
      <p:pic>
        <p:nvPicPr>
          <p:cNvPr id="16" name="Picture 15"/>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7" name="Rectangle 1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8" name="Rectangle 1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9" name="Isosceles Triangle 1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59879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348484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10/05/2020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388965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10/05/2020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66835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27435551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13" name="Content Placeholder 3"/>
          <p:cNvPicPr>
            <a:picLocks noChangeAspect="1"/>
          </p:cNvPicPr>
          <p:nvPr userDrawn="1"/>
        </p:nvPicPr>
        <p:blipFill rotWithShape="1">
          <a:blip r:embed="rId2" cstate="screen">
            <a:extLst>
              <a:ext uri="{28A0092B-C50C-407E-A947-70E740481C1C}">
                <a14:useLocalDpi xmlns:a14="http://schemas.microsoft.com/office/drawing/2010/main"/>
              </a:ext>
            </a:extLst>
          </a:blip>
          <a:srcRect t="-1"/>
          <a:stretch/>
        </p:blipFill>
        <p:spPr>
          <a:xfrm>
            <a:off x="0" y="-1"/>
            <a:ext cx="12192000" cy="6847367"/>
          </a:xfrm>
          <a:prstGeom prst="rect">
            <a:avLst/>
          </a:prstGeom>
        </p:spPr>
      </p:pic>
      <p:sp>
        <p:nvSpPr>
          <p:cNvPr id="2" name="Title 1"/>
          <p:cNvSpPr>
            <a:spLocks noGrp="1"/>
          </p:cNvSpPr>
          <p:nvPr>
            <p:ph type="title"/>
          </p:nvPr>
        </p:nvSpPr>
        <p:spPr>
          <a:solidFill>
            <a:schemeClr val="bg1">
              <a:lumMod val="95000"/>
              <a:alpha val="50000"/>
            </a:schemeClr>
          </a:solidFill>
        </p:spPr>
        <p:txBody>
          <a:bodyPr/>
          <a:lstStyle/>
          <a:p>
            <a:r>
              <a:rPr lang="en-US"/>
              <a:t>Click to edit Master title style</a:t>
            </a:r>
            <a:endParaRPr lang="en-GB"/>
          </a:p>
        </p:txBody>
      </p:sp>
      <p:sp>
        <p:nvSpPr>
          <p:cNvPr id="3" name="Content Placeholder 2"/>
          <p:cNvSpPr>
            <a:spLocks noGrp="1"/>
          </p:cNvSpPr>
          <p:nvPr>
            <p:ph idx="1"/>
          </p:nvPr>
        </p:nvSpPr>
        <p:spPr>
          <a:solidFill>
            <a:schemeClr val="bg1">
              <a:lumMod val="95000"/>
              <a:alpha val="50000"/>
            </a:schemeClr>
          </a:solidFill>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7" name="Picture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8" name="Rectangle 7"/>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9" name="Rectangle 8"/>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0" name="Isosceles Triangle 9"/>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Slide Number Placeholder 5"/>
          <p:cNvSpPr txBox="1">
            <a:spLocks/>
          </p:cNvSpPr>
          <p:nvPr userDrawn="1"/>
        </p:nvSpPr>
        <p:spPr>
          <a:xfrm>
            <a:off x="11673052" y="63682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3033068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10/05/2020</a:t>
            </a:fld>
            <a:endParaRPr lang="en-GB"/>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GB"/>
          </a:p>
        </p:txBody>
      </p:sp>
      <p:sp>
        <p:nvSpPr>
          <p:cNvPr id="6" name="Slide Number Placeholder 5"/>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spTree>
    <p:extLst>
      <p:ext uri="{BB962C8B-B14F-4D97-AF65-F5344CB8AC3E}">
        <p14:creationId xmlns:p14="http://schemas.microsoft.com/office/powerpoint/2010/main" val="118801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4058E49-5B1D-4257-9334-A3FAAE922B17}" type="datetimeFigureOut">
              <a:rPr lang="en-GB" smtClean="0"/>
              <a:t>10/05/2020</a:t>
            </a:fld>
            <a:endParaRPr lang="en-GB"/>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endParaRPr lang="en-GB"/>
          </a:p>
        </p:txBody>
      </p:sp>
      <p:sp>
        <p:nvSpPr>
          <p:cNvPr id="7" name="Slide Number Placeholder 6"/>
          <p:cNvSpPr>
            <a:spLocks noGrp="1"/>
          </p:cNvSpPr>
          <p:nvPr>
            <p:ph type="sldNum" sz="quarter" idx="12"/>
          </p:nvPr>
        </p:nvSpPr>
        <p:spPr>
          <a:xfrm>
            <a:off x="11673052" y="6368237"/>
            <a:ext cx="430696" cy="365125"/>
          </a:xfrm>
          <a:prstGeom prst="rect">
            <a:avLst/>
          </a:prstGeom>
        </p:spPr>
        <p:txBody>
          <a:bodyPr/>
          <a:lstStyle/>
          <a:p>
            <a:fld id="{5908D717-1854-4CE3-A28E-B0A1C498CD30}" type="slidenum">
              <a:rPr lang="en-GB" smtClean="0"/>
              <a:t>‹#›</a:t>
            </a:fld>
            <a:endParaRPr lang="en-GB"/>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4556" y="-149670"/>
            <a:ext cx="2156792" cy="1350718"/>
          </a:xfrm>
          <a:prstGeom prst="rect">
            <a:avLst/>
          </a:prstGeom>
        </p:spPr>
      </p:pic>
      <p:sp>
        <p:nvSpPr>
          <p:cNvPr id="9" name="Rectangle 8"/>
          <p:cNvSpPr/>
          <p:nvPr userDrawn="1"/>
        </p:nvSpPr>
        <p:spPr>
          <a:xfrm>
            <a:off x="-2400" y="65508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0000" y="62460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0226" y="62460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1467" y="62460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txBox="1">
            <a:spLocks/>
          </p:cNvSpPr>
          <p:nvPr userDrawn="1"/>
        </p:nvSpPr>
        <p:spPr>
          <a:xfrm>
            <a:off x="11670652" y="6365837"/>
            <a:ext cx="430696"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908D717-1854-4CE3-A28E-B0A1C498CD30}" type="slidenum">
              <a:rPr lang="en-GB" smtClean="0">
                <a:solidFill>
                  <a:schemeClr val="bg1"/>
                </a:solidFill>
              </a:rPr>
              <a:pPr/>
              <a:t>‹#›</a:t>
            </a:fld>
            <a:endParaRPr lang="en-GB" dirty="0">
              <a:solidFill>
                <a:schemeClr val="bg1"/>
              </a:solidFill>
            </a:endParaRPr>
          </a:p>
        </p:txBody>
      </p:sp>
    </p:spTree>
    <p:extLst>
      <p:ext uri="{BB962C8B-B14F-4D97-AF65-F5344CB8AC3E}">
        <p14:creationId xmlns:p14="http://schemas.microsoft.com/office/powerpoint/2010/main" val="11995256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pic>
        <p:nvPicPr>
          <p:cNvPr id="10" name="Picture 9"/>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11" name="Rectangle 10"/>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2" name="Rectangle 11"/>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3" name="Isosceles Triangle 12"/>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Slide Number Placeholder 5"/>
          <p:cNvSpPr>
            <a:spLocks noGrp="1"/>
          </p:cNvSpPr>
          <p:nvPr>
            <p:ph type="sldNum" sz="quarter" idx="10"/>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001134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pic>
        <p:nvPicPr>
          <p:cNvPr id="6" name="Picture 5"/>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7" name="Rectangle 6"/>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8" name="Rectangle 7"/>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9" name="Isosceles Triangle 8"/>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977508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6" name="Rectangle 5"/>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7" name="Rectangle 6"/>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8" name="Isosceles Triangle 7"/>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1458738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8" name="Picture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946956" y="-147270"/>
            <a:ext cx="2156792" cy="1350718"/>
          </a:xfrm>
          <a:prstGeom prst="rect">
            <a:avLst/>
          </a:prstGeom>
        </p:spPr>
      </p:pic>
      <p:sp>
        <p:nvSpPr>
          <p:cNvPr id="9" name="Rectangle 8"/>
          <p:cNvSpPr/>
          <p:nvPr userDrawn="1"/>
        </p:nvSpPr>
        <p:spPr>
          <a:xfrm>
            <a:off x="0" y="6553200"/>
            <a:ext cx="12192000" cy="3048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ZA" dirty="0"/>
              <a:t>www.belgiumcampus.ac.za</a:t>
            </a:r>
            <a:endParaRPr lang="en-GB" dirty="0"/>
          </a:p>
        </p:txBody>
      </p:sp>
      <p:sp>
        <p:nvSpPr>
          <p:cNvPr id="10" name="Rectangle 9"/>
          <p:cNvSpPr/>
          <p:nvPr userDrawn="1"/>
        </p:nvSpPr>
        <p:spPr>
          <a:xfrm>
            <a:off x="11582400" y="6248400"/>
            <a:ext cx="612000" cy="612000"/>
          </a:xfrm>
          <a:prstGeom prst="rect">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a:p>
        </p:txBody>
      </p:sp>
      <p:sp>
        <p:nvSpPr>
          <p:cNvPr id="11" name="Isosceles Triangle 10"/>
          <p:cNvSpPr/>
          <p:nvPr userDrawn="1"/>
        </p:nvSpPr>
        <p:spPr>
          <a:xfrm>
            <a:off x="6102626" y="6248400"/>
            <a:ext cx="5361241" cy="291548"/>
          </a:xfrm>
          <a:prstGeom prst="triangle">
            <a:avLst>
              <a:gd name="adj" fmla="val 100000"/>
            </a:avLst>
          </a:prstGeom>
          <a:solidFill>
            <a:srgbClr val="FF0F21"/>
          </a:solidFill>
          <a:ln>
            <a:solidFill>
              <a:srgbClr val="FF0F2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p:cNvSpPr/>
          <p:nvPr userDrawn="1"/>
        </p:nvSpPr>
        <p:spPr>
          <a:xfrm>
            <a:off x="11463867" y="6248400"/>
            <a:ext cx="118533" cy="612000"/>
          </a:xfrm>
          <a:prstGeom prst="rect">
            <a:avLst/>
          </a:prstGeom>
          <a:solidFill>
            <a:srgbClr val="FFE936"/>
          </a:solidFill>
          <a:ln>
            <a:solidFill>
              <a:srgbClr val="FFE93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Slide Number Placeholder 5"/>
          <p:cNvSpPr>
            <a:spLocks noGrp="1"/>
          </p:cNvSpPr>
          <p:nvPr>
            <p:ph type="sldNum" sz="quarter" idx="4"/>
          </p:nvPr>
        </p:nvSpPr>
        <p:spPr>
          <a:xfrm>
            <a:off x="11673052" y="6368237"/>
            <a:ext cx="430696" cy="365125"/>
          </a:xfrm>
          <a:prstGeom prst="rect">
            <a:avLst/>
          </a:prstGeom>
        </p:spPr>
        <p:txBody>
          <a:bodyPr vert="horz" lIns="91440" tIns="45720" rIns="91440" bIns="45720" rtlCol="0" anchor="ctr"/>
          <a:lstStyle>
            <a:lvl1pPr algn="ctr">
              <a:defRPr sz="1200">
                <a:solidFill>
                  <a:schemeClr val="bg1"/>
                </a:solidFill>
              </a:defRPr>
            </a:lvl1pPr>
          </a:lstStyle>
          <a:p>
            <a:fld id="{5908D717-1854-4CE3-A28E-B0A1C498CD30}" type="slidenum">
              <a:rPr lang="en-GB" smtClean="0"/>
              <a:pPr/>
              <a:t>‹#›</a:t>
            </a:fld>
            <a:endParaRPr lang="en-GB" dirty="0"/>
          </a:p>
        </p:txBody>
      </p:sp>
    </p:spTree>
    <p:extLst>
      <p:ext uri="{BB962C8B-B14F-4D97-AF65-F5344CB8AC3E}">
        <p14:creationId xmlns:p14="http://schemas.microsoft.com/office/powerpoint/2010/main" val="9610811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080361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Bebas Neue Bold" panose="020B0606020202050201"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antGarde Bk BT" panose="020B0402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antGarde Bk BT" panose="020B0402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antGarde Bk BT" panose="020B0402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antGarde Bk BT" panose="020B0402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4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76470" y="3161488"/>
            <a:ext cx="10981215" cy="2654131"/>
          </a:xfrm>
          <a:solidFill>
            <a:schemeClr val="bg1">
              <a:lumMod val="95000"/>
              <a:alpha val="78000"/>
            </a:schemeClr>
          </a:solidFill>
        </p:spPr>
        <p:txBody>
          <a:bodyPr>
            <a:normAutofit fontScale="90000"/>
          </a:bodyPr>
          <a:lstStyle/>
          <a:p>
            <a:br>
              <a:rPr lang="en-ZA" sz="5400" dirty="0"/>
            </a:br>
            <a:br>
              <a:rPr lang="en-ZA" sz="5400" dirty="0"/>
            </a:br>
            <a:br>
              <a:rPr lang="en-ZA" sz="5400" dirty="0"/>
            </a:br>
            <a:br>
              <a:rPr lang="en-ZA" sz="4800" dirty="0"/>
            </a:br>
            <a:r>
              <a:rPr lang="en-ZA" sz="4800" dirty="0"/>
              <a:t>Business Intelligence</a:t>
            </a:r>
            <a:br>
              <a:rPr lang="en-ZA" sz="5400" dirty="0"/>
            </a:br>
            <a:r>
              <a:rPr lang="en-ZA" sz="3200" dirty="0"/>
              <a:t>G. Mudare</a:t>
            </a:r>
            <a:br>
              <a:rPr lang="en-GB" sz="4000" dirty="0"/>
            </a:br>
            <a:endParaRPr lang="en-GB" sz="4000" dirty="0"/>
          </a:p>
        </p:txBody>
      </p:sp>
    </p:spTree>
    <p:extLst>
      <p:ext uri="{BB962C8B-B14F-4D97-AF65-F5344CB8AC3E}">
        <p14:creationId xmlns:p14="http://schemas.microsoft.com/office/powerpoint/2010/main" val="4265152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A0156-D761-4E2E-B8EF-A00EFF3E7456}"/>
              </a:ext>
            </a:extLst>
          </p:cNvPr>
          <p:cNvSpPr>
            <a:spLocks noGrp="1"/>
          </p:cNvSpPr>
          <p:nvPr>
            <p:ph type="title"/>
          </p:nvPr>
        </p:nvSpPr>
        <p:spPr/>
        <p:txBody>
          <a:bodyPr/>
          <a:lstStyle/>
          <a:p>
            <a:pPr algn="ctr"/>
            <a:r>
              <a:rPr lang="en-ZA" dirty="0">
                <a:solidFill>
                  <a:prstClr val="black"/>
                </a:solidFill>
                <a:latin typeface="Minion-Regular"/>
              </a:rPr>
              <a:t>Requirements of clustering in</a:t>
            </a:r>
            <a:br>
              <a:rPr lang="en-ZA" dirty="0">
                <a:solidFill>
                  <a:prstClr val="black"/>
                </a:solidFill>
                <a:latin typeface="Minion-Regular"/>
              </a:rPr>
            </a:br>
            <a:r>
              <a:rPr lang="en-ZA" dirty="0">
                <a:solidFill>
                  <a:prstClr val="black"/>
                </a:solidFill>
                <a:latin typeface="Minion-Regular"/>
              </a:rPr>
              <a:t>data mining</a:t>
            </a:r>
            <a:endParaRPr lang="en-ZA" dirty="0"/>
          </a:p>
        </p:txBody>
      </p:sp>
      <p:sp>
        <p:nvSpPr>
          <p:cNvPr id="3" name="Content Placeholder 2">
            <a:extLst>
              <a:ext uri="{FF2B5EF4-FFF2-40B4-BE49-F238E27FC236}">
                <a16:creationId xmlns:a16="http://schemas.microsoft.com/office/drawing/2014/main" id="{3E749DFE-FBB7-4EC6-AE5E-832522E029D8}"/>
              </a:ext>
            </a:extLst>
          </p:cNvPr>
          <p:cNvSpPr>
            <a:spLocks noGrp="1"/>
          </p:cNvSpPr>
          <p:nvPr>
            <p:ph idx="1"/>
          </p:nvPr>
        </p:nvSpPr>
        <p:spPr/>
        <p:txBody>
          <a:bodyPr>
            <a:normAutofit fontScale="85000" lnSpcReduction="10000"/>
          </a:bodyPr>
          <a:lstStyle/>
          <a:p>
            <a:r>
              <a:rPr lang="en-ZA" b="1" dirty="0">
                <a:latin typeface="Minion-Semibold"/>
              </a:rPr>
              <a:t>Ability to deal with noisy </a:t>
            </a:r>
            <a:r>
              <a:rPr lang="en-ZA" b="1" dirty="0" err="1">
                <a:latin typeface="Minion-Semibold"/>
              </a:rPr>
              <a:t>data</a:t>
            </a:r>
            <a:r>
              <a:rPr lang="en-ZA" b="1" dirty="0" err="1">
                <a:latin typeface="Minion-Regular"/>
              </a:rPr>
              <a:t>:</a:t>
            </a:r>
            <a:r>
              <a:rPr lang="en-ZA" dirty="0" err="1">
                <a:latin typeface="Minion-Regular"/>
              </a:rPr>
              <a:t>Some</a:t>
            </a:r>
            <a:r>
              <a:rPr lang="en-ZA" dirty="0">
                <a:latin typeface="Minion-Regular"/>
              </a:rPr>
              <a:t> clustering algorithms are sensitive to such data and may lead to clusters of poor quality.</a:t>
            </a:r>
          </a:p>
          <a:p>
            <a:r>
              <a:rPr lang="en-ZA" b="1" dirty="0"/>
              <a:t>Incremental clustering and insensitivity to the order of input records: </a:t>
            </a:r>
            <a:r>
              <a:rPr lang="en-ZA" dirty="0"/>
              <a:t>develop incremental clustering algorithms and algorithms that are insensitive to the order of input. Some clustering algorithms cannot incorporate newly inserted data</a:t>
            </a:r>
          </a:p>
          <a:p>
            <a:r>
              <a:rPr lang="en-ZA" b="1" dirty="0">
                <a:latin typeface="Minion-Semibold"/>
              </a:rPr>
              <a:t>High dimensionality</a:t>
            </a:r>
            <a:r>
              <a:rPr lang="en-ZA" b="1" dirty="0">
                <a:latin typeface="Minion-Regular"/>
              </a:rPr>
              <a:t>: </a:t>
            </a:r>
            <a:r>
              <a:rPr lang="en-ZA" dirty="0">
                <a:latin typeface="Minion-Regular"/>
              </a:rPr>
              <a:t>Finding clusters of data objects in high dimensional space is challenging,</a:t>
            </a:r>
          </a:p>
          <a:p>
            <a:r>
              <a:rPr lang="en-ZA" b="1" dirty="0"/>
              <a:t>Constraint-based clustering: </a:t>
            </a:r>
            <a:r>
              <a:rPr lang="en-ZA" dirty="0"/>
              <a:t>Real-world applications may need to perform clustering under various kinds of constraints. The  challenging task is to find groups of data with good clustering </a:t>
            </a:r>
            <a:r>
              <a:rPr lang="en-ZA" dirty="0" err="1"/>
              <a:t>behavior</a:t>
            </a:r>
            <a:r>
              <a:rPr lang="en-ZA" dirty="0"/>
              <a:t> that satisfy specified constraints.</a:t>
            </a:r>
          </a:p>
          <a:p>
            <a:r>
              <a:rPr lang="en-ZA" b="1" dirty="0"/>
              <a:t>Interpretability and usability</a:t>
            </a:r>
            <a:r>
              <a:rPr lang="en-ZA" dirty="0"/>
              <a:t>: Users expect clustering results to be interpretable, </a:t>
            </a:r>
            <a:r>
              <a:rPr lang="en-ZA" dirty="0" err="1"/>
              <a:t>comprehensible,and</a:t>
            </a:r>
            <a:r>
              <a:rPr lang="en-ZA" dirty="0"/>
              <a:t> usable.</a:t>
            </a:r>
          </a:p>
        </p:txBody>
      </p:sp>
    </p:spTree>
    <p:extLst>
      <p:ext uri="{BB962C8B-B14F-4D97-AF65-F5344CB8AC3E}">
        <p14:creationId xmlns:p14="http://schemas.microsoft.com/office/powerpoint/2010/main" val="22176265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29CDA-5DA6-435A-BFA5-7D528532C5DC}"/>
              </a:ext>
            </a:extLst>
          </p:cNvPr>
          <p:cNvSpPr>
            <a:spLocks noGrp="1"/>
          </p:cNvSpPr>
          <p:nvPr>
            <p:ph type="title"/>
          </p:nvPr>
        </p:nvSpPr>
        <p:spPr/>
        <p:txBody>
          <a:bodyPr/>
          <a:lstStyle/>
          <a:p>
            <a:pPr algn="ctr"/>
            <a:r>
              <a:rPr lang="en-ZA" dirty="0"/>
              <a:t>Approaches to cluster analysis</a:t>
            </a:r>
          </a:p>
        </p:txBody>
      </p:sp>
      <p:sp>
        <p:nvSpPr>
          <p:cNvPr id="3" name="Content Placeholder 2">
            <a:extLst>
              <a:ext uri="{FF2B5EF4-FFF2-40B4-BE49-F238E27FC236}">
                <a16:creationId xmlns:a16="http://schemas.microsoft.com/office/drawing/2014/main" id="{4EFA0F46-5A35-4FAE-9933-DD74E383C5FC}"/>
              </a:ext>
            </a:extLst>
          </p:cNvPr>
          <p:cNvSpPr>
            <a:spLocks noGrp="1"/>
          </p:cNvSpPr>
          <p:nvPr>
            <p:ph idx="1"/>
          </p:nvPr>
        </p:nvSpPr>
        <p:spPr/>
        <p:txBody>
          <a:bodyPr/>
          <a:lstStyle/>
          <a:p>
            <a:r>
              <a:rPr lang="en-ZA" dirty="0">
                <a:latin typeface="cmr10"/>
              </a:rPr>
              <a:t>There are a number of clustering methods:</a:t>
            </a:r>
          </a:p>
          <a:p>
            <a:r>
              <a:rPr lang="en-ZA" b="1" dirty="0"/>
              <a:t>Hierarchical methods</a:t>
            </a:r>
          </a:p>
          <a:p>
            <a:pPr lvl="1">
              <a:buFont typeface="Wingdings" panose="05000000000000000000" pitchFamily="2" charset="2"/>
              <a:buChar char="Ø"/>
            </a:pPr>
            <a:r>
              <a:rPr lang="en-ZA" dirty="0">
                <a:solidFill>
                  <a:srgbClr val="FF0000"/>
                </a:solidFill>
              </a:rPr>
              <a:t>Agglomerative methods</a:t>
            </a:r>
            <a:r>
              <a:rPr lang="en-ZA" dirty="0"/>
              <a:t>, in which subjects start in their own separate and end,  with the optimum number of clusters .</a:t>
            </a:r>
          </a:p>
          <a:p>
            <a:pPr lvl="1">
              <a:buFont typeface="Wingdings" panose="05000000000000000000" pitchFamily="2" charset="2"/>
              <a:buChar char="Ø"/>
            </a:pPr>
            <a:r>
              <a:rPr lang="en-ZA" dirty="0">
                <a:solidFill>
                  <a:srgbClr val="FF0000"/>
                </a:solidFill>
              </a:rPr>
              <a:t>Divisive methods, </a:t>
            </a:r>
            <a:r>
              <a:rPr lang="en-ZA" dirty="0"/>
              <a:t>in which all subjects start in the same cluster and the above strategy is applied in reverse until every subject is in a separate cluster</a:t>
            </a:r>
          </a:p>
          <a:p>
            <a:r>
              <a:rPr lang="en-ZA" b="1" dirty="0"/>
              <a:t>Non-hierarchical methods </a:t>
            </a:r>
            <a:r>
              <a:rPr lang="en-ZA" dirty="0"/>
              <a:t>(often known as k-means clustering methods)</a:t>
            </a:r>
          </a:p>
        </p:txBody>
      </p:sp>
    </p:spTree>
    <p:extLst>
      <p:ext uri="{BB962C8B-B14F-4D97-AF65-F5344CB8AC3E}">
        <p14:creationId xmlns:p14="http://schemas.microsoft.com/office/powerpoint/2010/main" val="13536579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E0FFD-B28C-452A-921E-D3502A117A7C}"/>
              </a:ext>
            </a:extLst>
          </p:cNvPr>
          <p:cNvSpPr>
            <a:spLocks noGrp="1"/>
          </p:cNvSpPr>
          <p:nvPr>
            <p:ph type="title"/>
          </p:nvPr>
        </p:nvSpPr>
        <p:spPr/>
        <p:txBody>
          <a:bodyPr/>
          <a:lstStyle/>
          <a:p>
            <a:r>
              <a:rPr lang="en-ZA" b="1" dirty="0">
                <a:solidFill>
                  <a:srgbClr val="000000"/>
                </a:solidFill>
                <a:latin typeface="Arial, Helvetica, sans-serif"/>
              </a:rPr>
              <a:t>Clustering Algorithms</a:t>
            </a:r>
            <a:endParaRPr lang="en-ZA" dirty="0"/>
          </a:p>
        </p:txBody>
      </p:sp>
      <p:sp>
        <p:nvSpPr>
          <p:cNvPr id="3" name="Content Placeholder 2">
            <a:extLst>
              <a:ext uri="{FF2B5EF4-FFF2-40B4-BE49-F238E27FC236}">
                <a16:creationId xmlns:a16="http://schemas.microsoft.com/office/drawing/2014/main" id="{F591DAA9-FCB2-41E7-9CC4-95C115A58204}"/>
              </a:ext>
            </a:extLst>
          </p:cNvPr>
          <p:cNvSpPr>
            <a:spLocks noGrp="1"/>
          </p:cNvSpPr>
          <p:nvPr>
            <p:ph idx="1"/>
          </p:nvPr>
        </p:nvSpPr>
        <p:spPr/>
        <p:txBody>
          <a:bodyPr>
            <a:normAutofit fontScale="92500" lnSpcReduction="10000"/>
          </a:bodyPr>
          <a:lstStyle/>
          <a:p>
            <a:r>
              <a:rPr lang="en-ZA" dirty="0">
                <a:solidFill>
                  <a:srgbClr val="000000"/>
                </a:solidFill>
                <a:latin typeface="Times New Roman" panose="02020603050405020304" pitchFamily="18" charset="0"/>
              </a:rPr>
              <a:t>Clustering algorithms may be classified as listed below:</a:t>
            </a:r>
          </a:p>
          <a:p>
            <a:endParaRPr lang="en-ZA" dirty="0">
              <a:solidFill>
                <a:srgbClr val="000000"/>
              </a:solidFill>
              <a:latin typeface="Times New Roman" panose="02020603050405020304" pitchFamily="18" charset="0"/>
            </a:endParaRPr>
          </a:p>
          <a:p>
            <a:r>
              <a:rPr lang="en-ZA" b="1" dirty="0"/>
              <a:t>Exclusive Clustering&gt; </a:t>
            </a:r>
            <a:r>
              <a:rPr lang="en-ZA" dirty="0"/>
              <a:t>data are grouped in an exclusive way, so that if a certain datum belongs to a definite cluster then it could not be included in another cluster</a:t>
            </a:r>
          </a:p>
          <a:p>
            <a:r>
              <a:rPr lang="en-ZA" b="1" dirty="0"/>
              <a:t>Overlapping Clustering&gt;</a:t>
            </a:r>
            <a:r>
              <a:rPr lang="en-ZA" dirty="0"/>
              <a:t>uses fuzzy sets to cluster data, so that each point may belong to two or more clusters with different degrees of membership</a:t>
            </a:r>
          </a:p>
          <a:p>
            <a:r>
              <a:rPr lang="en-ZA" b="1" dirty="0"/>
              <a:t>Hierarchical Clustering&gt;</a:t>
            </a:r>
            <a:r>
              <a:rPr lang="en-ZA" dirty="0"/>
              <a:t>algorithm is based on the union between the two nearest clusters. The beginning condition is realized by setting every datum as a cluster. After a few iterations it reaches the final clusters wanted.</a:t>
            </a:r>
          </a:p>
          <a:p>
            <a:r>
              <a:rPr lang="en-ZA" b="1" dirty="0"/>
              <a:t>Probabilistic Clustering&gt; </a:t>
            </a:r>
            <a:r>
              <a:rPr lang="en-ZA" dirty="0"/>
              <a:t>uses a completely probabilistic approach.</a:t>
            </a:r>
          </a:p>
        </p:txBody>
      </p:sp>
    </p:spTree>
    <p:extLst>
      <p:ext uri="{BB962C8B-B14F-4D97-AF65-F5344CB8AC3E}">
        <p14:creationId xmlns:p14="http://schemas.microsoft.com/office/powerpoint/2010/main" val="9569471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0773EE-88E7-4532-AD4D-B8EC315D28F0}"/>
              </a:ext>
            </a:extLst>
          </p:cNvPr>
          <p:cNvSpPr>
            <a:spLocks noGrp="1"/>
          </p:cNvSpPr>
          <p:nvPr>
            <p:ph type="title"/>
          </p:nvPr>
        </p:nvSpPr>
        <p:spPr/>
        <p:txBody>
          <a:bodyPr/>
          <a:lstStyle/>
          <a:p>
            <a:r>
              <a:rPr lang="en-ZA" b="1" dirty="0">
                <a:solidFill>
                  <a:srgbClr val="000000"/>
                </a:solidFill>
                <a:latin typeface="Arial, Helvetica, sans-serif"/>
              </a:rPr>
              <a:t>Clustering Algorithms</a:t>
            </a:r>
            <a:endParaRPr lang="en-ZA" dirty="0"/>
          </a:p>
        </p:txBody>
      </p:sp>
      <p:sp>
        <p:nvSpPr>
          <p:cNvPr id="3" name="Content Placeholder 2">
            <a:extLst>
              <a:ext uri="{FF2B5EF4-FFF2-40B4-BE49-F238E27FC236}">
                <a16:creationId xmlns:a16="http://schemas.microsoft.com/office/drawing/2014/main" id="{D4D72F94-F45E-4ED9-918E-3ED38545F798}"/>
              </a:ext>
            </a:extLst>
          </p:cNvPr>
          <p:cNvSpPr>
            <a:spLocks noGrp="1"/>
          </p:cNvSpPr>
          <p:nvPr>
            <p:ph idx="1"/>
          </p:nvPr>
        </p:nvSpPr>
        <p:spPr/>
        <p:txBody>
          <a:bodyPr/>
          <a:lstStyle/>
          <a:p>
            <a:r>
              <a:rPr lang="en-ZA" dirty="0">
                <a:solidFill>
                  <a:srgbClr val="000000"/>
                </a:solidFill>
                <a:latin typeface="Times New Roman" panose="02020603050405020304" pitchFamily="18" charset="0"/>
              </a:rPr>
              <a:t>Each of these algorithms belongs to one of the clustering types :</a:t>
            </a:r>
          </a:p>
          <a:p>
            <a:pPr marL="1428750" lvl="2" indent="-514350">
              <a:buFont typeface="+mj-lt"/>
              <a:buAutoNum type="arabicPeriod"/>
            </a:pPr>
            <a:r>
              <a:rPr lang="en-ZA" sz="3200" dirty="0">
                <a:solidFill>
                  <a:srgbClr val="000000"/>
                </a:solidFill>
                <a:latin typeface="+mn-lt"/>
              </a:rPr>
              <a:t> </a:t>
            </a:r>
            <a:r>
              <a:rPr lang="en-ZA" sz="3200" b="1" dirty="0">
                <a:solidFill>
                  <a:srgbClr val="000000"/>
                </a:solidFill>
                <a:latin typeface="+mn-lt"/>
              </a:rPr>
              <a:t>K-means</a:t>
            </a:r>
            <a:r>
              <a:rPr lang="en-ZA" sz="3200" dirty="0">
                <a:solidFill>
                  <a:srgbClr val="000000"/>
                </a:solidFill>
                <a:latin typeface="+mn-lt"/>
              </a:rPr>
              <a:t> is an exclusive clustering algorithm, </a:t>
            </a:r>
          </a:p>
          <a:p>
            <a:pPr marL="1428750" lvl="2" indent="-514350">
              <a:buFont typeface="+mj-lt"/>
              <a:buAutoNum type="arabicPeriod"/>
            </a:pPr>
            <a:r>
              <a:rPr lang="en-ZA" sz="3200" b="1" dirty="0">
                <a:solidFill>
                  <a:srgbClr val="000000"/>
                </a:solidFill>
                <a:latin typeface="+mn-lt"/>
              </a:rPr>
              <a:t>Fuzzy C-means </a:t>
            </a:r>
            <a:r>
              <a:rPr lang="en-ZA" sz="3200" dirty="0">
                <a:solidFill>
                  <a:srgbClr val="000000"/>
                </a:solidFill>
                <a:latin typeface="+mn-lt"/>
              </a:rPr>
              <a:t>is an overlapping clustering algorithm, </a:t>
            </a:r>
          </a:p>
          <a:p>
            <a:pPr marL="1428750" lvl="2" indent="-514350">
              <a:buFont typeface="+mj-lt"/>
              <a:buAutoNum type="arabicPeriod"/>
            </a:pPr>
            <a:r>
              <a:rPr lang="en-ZA" sz="3200" b="1" dirty="0">
                <a:solidFill>
                  <a:srgbClr val="000000"/>
                </a:solidFill>
                <a:latin typeface="+mn-lt"/>
              </a:rPr>
              <a:t>Hierarchical</a:t>
            </a:r>
            <a:r>
              <a:rPr lang="en-ZA" sz="3200" dirty="0">
                <a:solidFill>
                  <a:srgbClr val="000000"/>
                </a:solidFill>
                <a:latin typeface="+mn-lt"/>
              </a:rPr>
              <a:t> clustering is </a:t>
            </a:r>
            <a:r>
              <a:rPr lang="en-ZA" sz="3200" b="1" dirty="0">
                <a:solidFill>
                  <a:prstClr val="black"/>
                </a:solidFill>
                <a:latin typeface="+mn-lt"/>
              </a:rPr>
              <a:t>Hierarchical Clustering</a:t>
            </a:r>
            <a:r>
              <a:rPr lang="en-ZA" sz="3200" dirty="0">
                <a:solidFill>
                  <a:srgbClr val="000000"/>
                </a:solidFill>
                <a:latin typeface="+mn-lt"/>
              </a:rPr>
              <a:t> </a:t>
            </a:r>
          </a:p>
          <a:p>
            <a:pPr marL="1428750" lvl="2" indent="-514350">
              <a:buFont typeface="+mj-lt"/>
              <a:buAutoNum type="arabicPeriod"/>
            </a:pPr>
            <a:r>
              <a:rPr lang="en-ZA" sz="3200" b="1" dirty="0">
                <a:solidFill>
                  <a:srgbClr val="000000"/>
                </a:solidFill>
                <a:latin typeface="+mn-lt"/>
              </a:rPr>
              <a:t>Mixture of Gaussian </a:t>
            </a:r>
            <a:r>
              <a:rPr lang="en-ZA" sz="3200" dirty="0">
                <a:solidFill>
                  <a:srgbClr val="000000"/>
                </a:solidFill>
                <a:latin typeface="+mn-lt"/>
              </a:rPr>
              <a:t>is a probabilistic clustering algorithm</a:t>
            </a:r>
          </a:p>
          <a:p>
            <a:endParaRPr lang="en-ZA" dirty="0"/>
          </a:p>
        </p:txBody>
      </p:sp>
    </p:spTree>
    <p:extLst>
      <p:ext uri="{BB962C8B-B14F-4D97-AF65-F5344CB8AC3E}">
        <p14:creationId xmlns:p14="http://schemas.microsoft.com/office/powerpoint/2010/main" val="12747047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65C775-442D-4BC2-9D96-0F9D8F1B7B17}"/>
              </a:ext>
            </a:extLst>
          </p:cNvPr>
          <p:cNvSpPr>
            <a:spLocks noGrp="1"/>
          </p:cNvSpPr>
          <p:nvPr>
            <p:ph type="title"/>
          </p:nvPr>
        </p:nvSpPr>
        <p:spPr/>
        <p:txBody>
          <a:bodyPr/>
          <a:lstStyle/>
          <a:p>
            <a:r>
              <a:rPr lang="en-ZA" b="1" dirty="0">
                <a:latin typeface="GillSans-Bold"/>
              </a:rPr>
              <a:t>Types of Data in Cluster Analysis</a:t>
            </a:r>
            <a:endParaRPr lang="en-ZA" dirty="0"/>
          </a:p>
        </p:txBody>
      </p:sp>
      <p:sp>
        <p:nvSpPr>
          <p:cNvPr id="3" name="Content Placeholder 2">
            <a:extLst>
              <a:ext uri="{FF2B5EF4-FFF2-40B4-BE49-F238E27FC236}">
                <a16:creationId xmlns:a16="http://schemas.microsoft.com/office/drawing/2014/main" id="{B98DA2C4-B441-4335-82CB-DC7B06999169}"/>
              </a:ext>
            </a:extLst>
          </p:cNvPr>
          <p:cNvSpPr>
            <a:spLocks noGrp="1"/>
          </p:cNvSpPr>
          <p:nvPr>
            <p:ph idx="1"/>
          </p:nvPr>
        </p:nvSpPr>
        <p:spPr/>
        <p:txBody>
          <a:bodyPr/>
          <a:lstStyle/>
          <a:p>
            <a:r>
              <a:rPr lang="en-ZA" b="1" dirty="0">
                <a:latin typeface="Minion-Semibold"/>
              </a:rPr>
              <a:t>Data matrix </a:t>
            </a:r>
            <a:r>
              <a:rPr lang="en-ZA" b="1" dirty="0">
                <a:latin typeface="Minion-Regular"/>
              </a:rPr>
              <a:t>(or </a:t>
            </a:r>
            <a:r>
              <a:rPr lang="en-ZA" b="1" i="1" dirty="0">
                <a:latin typeface="Minion-Italic"/>
              </a:rPr>
              <a:t>object-by-variable structure</a:t>
            </a:r>
            <a:r>
              <a:rPr lang="en-ZA" b="1" dirty="0">
                <a:latin typeface="Minion-Regular"/>
              </a:rPr>
              <a:t>):</a:t>
            </a:r>
            <a:r>
              <a:rPr lang="en-ZA" dirty="0">
                <a:latin typeface="Minion-Regular"/>
              </a:rPr>
              <a:t>objects, such as persons, with p variables (also called measurements or attributes), such as age, height, weight, gender, and so on.</a:t>
            </a:r>
          </a:p>
          <a:p>
            <a:r>
              <a:rPr lang="en-ZA" b="1" dirty="0"/>
              <a:t>Dissimilarity matrix (or </a:t>
            </a:r>
            <a:r>
              <a:rPr lang="en-ZA" b="1" i="1" dirty="0"/>
              <a:t>object-by-object structure</a:t>
            </a:r>
            <a:r>
              <a:rPr lang="en-ZA" b="1" dirty="0"/>
              <a:t>): </a:t>
            </a:r>
            <a:r>
              <a:rPr lang="en-ZA" dirty="0"/>
              <a:t>This stores a collection of proximities that are available for all pairs of </a:t>
            </a:r>
            <a:r>
              <a:rPr lang="en-ZA" i="1" dirty="0"/>
              <a:t>n </a:t>
            </a:r>
            <a:r>
              <a:rPr lang="en-ZA" dirty="0"/>
              <a:t>objects. often represented by an n-by-n table:</a:t>
            </a:r>
          </a:p>
        </p:txBody>
      </p:sp>
    </p:spTree>
    <p:extLst>
      <p:ext uri="{BB962C8B-B14F-4D97-AF65-F5344CB8AC3E}">
        <p14:creationId xmlns:p14="http://schemas.microsoft.com/office/powerpoint/2010/main" val="39879870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121AB-D5D0-4B06-94C6-E396E69ED4FC}"/>
              </a:ext>
            </a:extLst>
          </p:cNvPr>
          <p:cNvSpPr>
            <a:spLocks noGrp="1"/>
          </p:cNvSpPr>
          <p:nvPr>
            <p:ph type="title"/>
          </p:nvPr>
        </p:nvSpPr>
        <p:spPr/>
        <p:txBody>
          <a:bodyPr/>
          <a:lstStyle/>
          <a:p>
            <a:r>
              <a:rPr lang="en-ZA" dirty="0"/>
              <a:t>Types of data and measures of distance</a:t>
            </a:r>
          </a:p>
        </p:txBody>
      </p:sp>
      <p:sp>
        <p:nvSpPr>
          <p:cNvPr id="3" name="Content Placeholder 2">
            <a:extLst>
              <a:ext uri="{FF2B5EF4-FFF2-40B4-BE49-F238E27FC236}">
                <a16:creationId xmlns:a16="http://schemas.microsoft.com/office/drawing/2014/main" id="{2FCD8F08-1CC5-42C6-8AC4-74E2104456A0}"/>
              </a:ext>
            </a:extLst>
          </p:cNvPr>
          <p:cNvSpPr>
            <a:spLocks noGrp="1"/>
          </p:cNvSpPr>
          <p:nvPr>
            <p:ph idx="1"/>
          </p:nvPr>
        </p:nvSpPr>
        <p:spPr/>
        <p:txBody>
          <a:bodyPr>
            <a:normAutofit/>
          </a:bodyPr>
          <a:lstStyle/>
          <a:p>
            <a:r>
              <a:rPr lang="en-ZA" dirty="0"/>
              <a:t>The data used in cluster analysis can be interval, ordinal or categorical. </a:t>
            </a:r>
          </a:p>
          <a:p>
            <a:r>
              <a:rPr lang="en-ZA" dirty="0"/>
              <a:t>Having a mixture of different types of variable will make the analysis more complicated.</a:t>
            </a:r>
          </a:p>
          <a:p>
            <a:r>
              <a:rPr lang="en-ZA" dirty="0">
                <a:latin typeface="CMSS12"/>
              </a:rPr>
              <a:t>In cluster analysis we need to have some way of measuring the distance between observations and the type of measure used will depend on what type of data you have.</a:t>
            </a:r>
          </a:p>
          <a:p>
            <a:r>
              <a:rPr lang="en-ZA" dirty="0"/>
              <a:t>A number of different measures have been proposed to measure ’distance’ for binary and categorical data</a:t>
            </a:r>
          </a:p>
        </p:txBody>
      </p:sp>
    </p:spTree>
    <p:extLst>
      <p:ext uri="{BB962C8B-B14F-4D97-AF65-F5344CB8AC3E}">
        <p14:creationId xmlns:p14="http://schemas.microsoft.com/office/powerpoint/2010/main" val="1472016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AE851-0D44-47B3-9866-3072EA385702}"/>
              </a:ext>
            </a:extLst>
          </p:cNvPr>
          <p:cNvSpPr>
            <a:spLocks noGrp="1"/>
          </p:cNvSpPr>
          <p:nvPr>
            <p:ph type="title"/>
          </p:nvPr>
        </p:nvSpPr>
        <p:spPr>
          <a:xfrm>
            <a:off x="838200" y="365125"/>
            <a:ext cx="10515600" cy="490909"/>
          </a:xfrm>
        </p:spPr>
        <p:txBody>
          <a:bodyPr>
            <a:normAutofit fontScale="90000"/>
          </a:bodyPr>
          <a:lstStyle/>
          <a:p>
            <a:r>
              <a:rPr lang="en-ZA" dirty="0">
                <a:solidFill>
                  <a:prstClr val="black"/>
                </a:solidFill>
              </a:rPr>
              <a:t>Types of data and measures of distance</a:t>
            </a:r>
            <a:endParaRPr lang="en-ZA" dirty="0"/>
          </a:p>
        </p:txBody>
      </p:sp>
      <p:sp>
        <p:nvSpPr>
          <p:cNvPr id="3" name="Content Placeholder 2">
            <a:extLst>
              <a:ext uri="{FF2B5EF4-FFF2-40B4-BE49-F238E27FC236}">
                <a16:creationId xmlns:a16="http://schemas.microsoft.com/office/drawing/2014/main" id="{B1DEFDC1-D44D-49E2-B7FE-22C228502CAD}"/>
              </a:ext>
            </a:extLst>
          </p:cNvPr>
          <p:cNvSpPr>
            <a:spLocks noGrp="1"/>
          </p:cNvSpPr>
          <p:nvPr>
            <p:ph idx="1"/>
          </p:nvPr>
        </p:nvSpPr>
        <p:spPr>
          <a:xfrm>
            <a:off x="838200" y="1027957"/>
            <a:ext cx="10515600" cy="4351338"/>
          </a:xfrm>
        </p:spPr>
        <p:txBody>
          <a:bodyPr/>
          <a:lstStyle/>
          <a:p>
            <a:r>
              <a:rPr lang="en-ZA" dirty="0"/>
              <a:t>Clustering methods require a more precise definition of “similarity" (“closeness", “proximity") of observations and clusters.</a:t>
            </a:r>
          </a:p>
          <a:p>
            <a:r>
              <a:rPr lang="en-ZA" dirty="0"/>
              <a:t>When the grouping is based on variables, it is natural to employ the familiar concept of distance.</a:t>
            </a:r>
          </a:p>
          <a:p>
            <a:r>
              <a:rPr lang="en-ZA" dirty="0"/>
              <a:t>For interval data the most common distance measure used is the </a:t>
            </a:r>
            <a:r>
              <a:rPr lang="en-ZA" dirty="0">
                <a:solidFill>
                  <a:srgbClr val="FF0000"/>
                </a:solidFill>
              </a:rPr>
              <a:t>Euclidean distance.</a:t>
            </a:r>
          </a:p>
        </p:txBody>
      </p:sp>
      <p:pic>
        <p:nvPicPr>
          <p:cNvPr id="4" name="Picture 3">
            <a:extLst>
              <a:ext uri="{FF2B5EF4-FFF2-40B4-BE49-F238E27FC236}">
                <a16:creationId xmlns:a16="http://schemas.microsoft.com/office/drawing/2014/main" id="{96BDFCB7-6397-4F6A-9BEA-75C8F8017945}"/>
              </a:ext>
            </a:extLst>
          </p:cNvPr>
          <p:cNvPicPr>
            <a:picLocks noChangeAspect="1"/>
          </p:cNvPicPr>
          <p:nvPr/>
        </p:nvPicPr>
        <p:blipFill>
          <a:blip r:embed="rId2"/>
          <a:stretch>
            <a:fillRect/>
          </a:stretch>
        </p:blipFill>
        <p:spPr>
          <a:xfrm>
            <a:off x="6853238" y="3429001"/>
            <a:ext cx="5338762" cy="2791002"/>
          </a:xfrm>
          <a:prstGeom prst="rect">
            <a:avLst/>
          </a:prstGeom>
        </p:spPr>
      </p:pic>
      <p:sp>
        <p:nvSpPr>
          <p:cNvPr id="5" name="Rectangle 4">
            <a:extLst>
              <a:ext uri="{FF2B5EF4-FFF2-40B4-BE49-F238E27FC236}">
                <a16:creationId xmlns:a16="http://schemas.microsoft.com/office/drawing/2014/main" id="{851D9970-E517-4AD6-B79C-F05A1F38C794}"/>
              </a:ext>
            </a:extLst>
          </p:cNvPr>
          <p:cNvSpPr/>
          <p:nvPr/>
        </p:nvSpPr>
        <p:spPr>
          <a:xfrm>
            <a:off x="324256" y="3972315"/>
            <a:ext cx="6096000" cy="830997"/>
          </a:xfrm>
          <a:prstGeom prst="rect">
            <a:avLst/>
          </a:prstGeom>
        </p:spPr>
        <p:txBody>
          <a:bodyPr>
            <a:spAutoFit/>
          </a:bodyPr>
          <a:lstStyle/>
          <a:p>
            <a:r>
              <a:rPr lang="en-ZA" sz="2400" b="1" dirty="0">
                <a:solidFill>
                  <a:srgbClr val="FF0000"/>
                </a:solidFill>
                <a:latin typeface="cmr10"/>
              </a:rPr>
              <a:t>The </a:t>
            </a:r>
            <a:r>
              <a:rPr lang="en-ZA" sz="2400" b="1" dirty="0">
                <a:solidFill>
                  <a:srgbClr val="FF0000"/>
                </a:solidFill>
                <a:latin typeface="cmti10"/>
              </a:rPr>
              <a:t>Euclidean distance </a:t>
            </a:r>
            <a:r>
              <a:rPr lang="en-ZA" sz="2400" b="1" dirty="0">
                <a:solidFill>
                  <a:srgbClr val="FF0000"/>
                </a:solidFill>
                <a:latin typeface="cmr10"/>
              </a:rPr>
              <a:t>between the two points is the hypotenuse of the triangle ABC:</a:t>
            </a:r>
            <a:endParaRPr lang="en-ZA" sz="2400" b="1" dirty="0">
              <a:solidFill>
                <a:srgbClr val="FF0000"/>
              </a:solidFill>
            </a:endParaRPr>
          </a:p>
        </p:txBody>
      </p:sp>
      <p:pic>
        <p:nvPicPr>
          <p:cNvPr id="6" name="Picture 5">
            <a:extLst>
              <a:ext uri="{FF2B5EF4-FFF2-40B4-BE49-F238E27FC236}">
                <a16:creationId xmlns:a16="http://schemas.microsoft.com/office/drawing/2014/main" id="{29197F50-8B37-4D76-B519-CB2B7EA4A699}"/>
              </a:ext>
            </a:extLst>
          </p:cNvPr>
          <p:cNvPicPr>
            <a:picLocks noChangeAspect="1"/>
          </p:cNvPicPr>
          <p:nvPr/>
        </p:nvPicPr>
        <p:blipFill>
          <a:blip r:embed="rId3"/>
          <a:stretch>
            <a:fillRect/>
          </a:stretch>
        </p:blipFill>
        <p:spPr>
          <a:xfrm>
            <a:off x="324256" y="5169970"/>
            <a:ext cx="6528982" cy="660073"/>
          </a:xfrm>
          <a:prstGeom prst="rect">
            <a:avLst/>
          </a:prstGeom>
        </p:spPr>
      </p:pic>
    </p:spTree>
    <p:extLst>
      <p:ext uri="{BB962C8B-B14F-4D97-AF65-F5344CB8AC3E}">
        <p14:creationId xmlns:p14="http://schemas.microsoft.com/office/powerpoint/2010/main" val="3203333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AEDE4-B64E-41F1-AF1B-75441E34CD79}"/>
              </a:ext>
            </a:extLst>
          </p:cNvPr>
          <p:cNvSpPr>
            <a:spLocks noGrp="1"/>
          </p:cNvSpPr>
          <p:nvPr>
            <p:ph type="title"/>
          </p:nvPr>
        </p:nvSpPr>
        <p:spPr>
          <a:xfrm>
            <a:off x="838200" y="365126"/>
            <a:ext cx="10515600" cy="646552"/>
          </a:xfrm>
        </p:spPr>
        <p:txBody>
          <a:bodyPr>
            <a:normAutofit fontScale="90000"/>
          </a:bodyPr>
          <a:lstStyle/>
          <a:p>
            <a:r>
              <a:rPr lang="en-ZA" dirty="0"/>
              <a:t>Types of data and measures of distance</a:t>
            </a:r>
          </a:p>
        </p:txBody>
      </p:sp>
      <p:sp>
        <p:nvSpPr>
          <p:cNvPr id="3" name="Content Placeholder 2">
            <a:extLst>
              <a:ext uri="{FF2B5EF4-FFF2-40B4-BE49-F238E27FC236}">
                <a16:creationId xmlns:a16="http://schemas.microsoft.com/office/drawing/2014/main" id="{D8690683-9515-4A32-963D-F6103DE9DFD0}"/>
              </a:ext>
            </a:extLst>
          </p:cNvPr>
          <p:cNvSpPr>
            <a:spLocks noGrp="1"/>
          </p:cNvSpPr>
          <p:nvPr>
            <p:ph idx="1"/>
          </p:nvPr>
        </p:nvSpPr>
        <p:spPr/>
        <p:txBody>
          <a:bodyPr/>
          <a:lstStyle/>
          <a:p>
            <a:r>
              <a:rPr lang="en-ZA" dirty="0"/>
              <a:t>An alternative measure is the squared Euclidean distance. </a:t>
            </a:r>
          </a:p>
          <a:p>
            <a:r>
              <a:rPr lang="en-ZA" dirty="0">
                <a:latin typeface="cmr10"/>
              </a:rPr>
              <a:t>The </a:t>
            </a:r>
            <a:r>
              <a:rPr lang="en-ZA" dirty="0">
                <a:solidFill>
                  <a:srgbClr val="FF0000"/>
                </a:solidFill>
                <a:latin typeface="cmr10"/>
              </a:rPr>
              <a:t>squared distance </a:t>
            </a:r>
            <a:r>
              <a:rPr lang="en-ZA" dirty="0">
                <a:latin typeface="cmr10"/>
              </a:rPr>
              <a:t>between the two points </a:t>
            </a:r>
            <a:r>
              <a:rPr lang="en-ZA" dirty="0" err="1">
                <a:latin typeface="cmmi10"/>
              </a:rPr>
              <a:t>i</a:t>
            </a:r>
            <a:r>
              <a:rPr lang="en-ZA" dirty="0">
                <a:latin typeface="cmmi10"/>
              </a:rPr>
              <a:t> </a:t>
            </a:r>
            <a:r>
              <a:rPr lang="en-ZA" dirty="0">
                <a:latin typeface="cmr10"/>
              </a:rPr>
              <a:t>and </a:t>
            </a:r>
            <a:r>
              <a:rPr lang="en-ZA" dirty="0">
                <a:latin typeface="cmmi10"/>
              </a:rPr>
              <a:t>j </a:t>
            </a:r>
            <a:r>
              <a:rPr lang="en-ZA" dirty="0">
                <a:latin typeface="cmr10"/>
              </a:rPr>
              <a:t>is</a:t>
            </a:r>
          </a:p>
          <a:p>
            <a:endParaRPr lang="en-ZA" dirty="0">
              <a:latin typeface="cmr10"/>
            </a:endParaRPr>
          </a:p>
          <a:p>
            <a:endParaRPr lang="en-ZA" dirty="0">
              <a:latin typeface="cmr10"/>
            </a:endParaRPr>
          </a:p>
          <a:p>
            <a:r>
              <a:rPr lang="en-ZA" dirty="0">
                <a:latin typeface="cmr10"/>
              </a:rPr>
              <a:t>Another measure is the </a:t>
            </a:r>
            <a:r>
              <a:rPr lang="en-ZA" dirty="0">
                <a:solidFill>
                  <a:srgbClr val="FF0000"/>
                </a:solidFill>
                <a:latin typeface="cmti10"/>
              </a:rPr>
              <a:t>city block distance</a:t>
            </a:r>
            <a:r>
              <a:rPr lang="en-ZA" dirty="0">
                <a:latin typeface="cmr10"/>
              </a:rPr>
              <a:t>, defined as</a:t>
            </a:r>
            <a:endParaRPr lang="en-ZA" dirty="0"/>
          </a:p>
        </p:txBody>
      </p:sp>
      <p:pic>
        <p:nvPicPr>
          <p:cNvPr id="4" name="Picture 3">
            <a:extLst>
              <a:ext uri="{FF2B5EF4-FFF2-40B4-BE49-F238E27FC236}">
                <a16:creationId xmlns:a16="http://schemas.microsoft.com/office/drawing/2014/main" id="{86319889-ACC1-4C61-8F8B-057C3BCD70E8}"/>
              </a:ext>
            </a:extLst>
          </p:cNvPr>
          <p:cNvPicPr>
            <a:picLocks noChangeAspect="1"/>
          </p:cNvPicPr>
          <p:nvPr/>
        </p:nvPicPr>
        <p:blipFill>
          <a:blip r:embed="rId3"/>
          <a:stretch>
            <a:fillRect/>
          </a:stretch>
        </p:blipFill>
        <p:spPr>
          <a:xfrm>
            <a:off x="1440301" y="3076575"/>
            <a:ext cx="9955265" cy="872855"/>
          </a:xfrm>
          <a:prstGeom prst="rect">
            <a:avLst/>
          </a:prstGeom>
        </p:spPr>
      </p:pic>
      <p:pic>
        <p:nvPicPr>
          <p:cNvPr id="5" name="Picture 4">
            <a:extLst>
              <a:ext uri="{FF2B5EF4-FFF2-40B4-BE49-F238E27FC236}">
                <a16:creationId xmlns:a16="http://schemas.microsoft.com/office/drawing/2014/main" id="{16F239D0-CB23-4889-9130-829C7D72927D}"/>
              </a:ext>
            </a:extLst>
          </p:cNvPr>
          <p:cNvPicPr>
            <a:picLocks noChangeAspect="1"/>
          </p:cNvPicPr>
          <p:nvPr/>
        </p:nvPicPr>
        <p:blipFill>
          <a:blip r:embed="rId4"/>
          <a:stretch>
            <a:fillRect/>
          </a:stretch>
        </p:blipFill>
        <p:spPr>
          <a:xfrm>
            <a:off x="2436483" y="4420476"/>
            <a:ext cx="9055540" cy="779903"/>
          </a:xfrm>
          <a:prstGeom prst="rect">
            <a:avLst/>
          </a:prstGeom>
        </p:spPr>
      </p:pic>
      <p:sp>
        <p:nvSpPr>
          <p:cNvPr id="6" name="Rectangle 5">
            <a:extLst>
              <a:ext uri="{FF2B5EF4-FFF2-40B4-BE49-F238E27FC236}">
                <a16:creationId xmlns:a16="http://schemas.microsoft.com/office/drawing/2014/main" id="{51224875-29BD-4FB0-A357-08C42BD30640}"/>
              </a:ext>
            </a:extLst>
          </p:cNvPr>
          <p:cNvSpPr/>
          <p:nvPr/>
        </p:nvSpPr>
        <p:spPr>
          <a:xfrm>
            <a:off x="8326683" y="4911865"/>
            <a:ext cx="3796206" cy="1569660"/>
          </a:xfrm>
          <a:prstGeom prst="rect">
            <a:avLst/>
          </a:prstGeom>
        </p:spPr>
        <p:txBody>
          <a:bodyPr wrap="square">
            <a:spAutoFit/>
          </a:bodyPr>
          <a:lstStyle/>
          <a:p>
            <a:r>
              <a:rPr lang="en-ZA" sz="2400" dirty="0">
                <a:solidFill>
                  <a:srgbClr val="FF0000"/>
                </a:solidFill>
                <a:latin typeface="cmr10"/>
              </a:rPr>
              <a:t>Distance you travel if the points </a:t>
            </a:r>
            <a:r>
              <a:rPr lang="en-ZA" sz="2400" dirty="0" err="1">
                <a:solidFill>
                  <a:srgbClr val="FF0000"/>
                </a:solidFill>
                <a:latin typeface="cmmi10"/>
              </a:rPr>
              <a:t>i</a:t>
            </a:r>
            <a:r>
              <a:rPr lang="en-ZA" sz="2400" dirty="0">
                <a:solidFill>
                  <a:srgbClr val="FF0000"/>
                </a:solidFill>
                <a:latin typeface="cmmi10"/>
              </a:rPr>
              <a:t> </a:t>
            </a:r>
            <a:r>
              <a:rPr lang="en-ZA" sz="2400" dirty="0">
                <a:solidFill>
                  <a:srgbClr val="FF0000"/>
                </a:solidFill>
                <a:latin typeface="cmr10"/>
              </a:rPr>
              <a:t>and </a:t>
            </a:r>
            <a:r>
              <a:rPr lang="en-ZA" sz="2400" dirty="0">
                <a:solidFill>
                  <a:srgbClr val="FF0000"/>
                </a:solidFill>
                <a:latin typeface="cmmi10"/>
              </a:rPr>
              <a:t>j </a:t>
            </a:r>
            <a:r>
              <a:rPr lang="en-ZA" sz="2400" dirty="0">
                <a:solidFill>
                  <a:srgbClr val="FF0000"/>
                </a:solidFill>
                <a:latin typeface="cmr10"/>
              </a:rPr>
              <a:t>were located at opposite corners of a city block</a:t>
            </a:r>
            <a:endParaRPr lang="en-ZA" sz="2400" dirty="0">
              <a:solidFill>
                <a:srgbClr val="FF0000"/>
              </a:solidFill>
            </a:endParaRPr>
          </a:p>
        </p:txBody>
      </p:sp>
      <p:sp>
        <p:nvSpPr>
          <p:cNvPr id="7" name="Rectangle 6">
            <a:extLst>
              <a:ext uri="{FF2B5EF4-FFF2-40B4-BE49-F238E27FC236}">
                <a16:creationId xmlns:a16="http://schemas.microsoft.com/office/drawing/2014/main" id="{69084632-89B2-47FA-8DCD-3DF385A1916B}"/>
              </a:ext>
            </a:extLst>
          </p:cNvPr>
          <p:cNvSpPr/>
          <p:nvPr/>
        </p:nvSpPr>
        <p:spPr>
          <a:xfrm>
            <a:off x="69111" y="5200379"/>
            <a:ext cx="8132323" cy="461665"/>
          </a:xfrm>
          <a:prstGeom prst="rect">
            <a:avLst/>
          </a:prstGeom>
        </p:spPr>
        <p:txBody>
          <a:bodyPr wrap="square">
            <a:spAutoFit/>
          </a:bodyPr>
          <a:lstStyle/>
          <a:p>
            <a:r>
              <a:rPr lang="en-ZA" sz="2400" dirty="0">
                <a:solidFill>
                  <a:srgbClr val="00B0F0"/>
                </a:solidFill>
                <a:latin typeface="cmr10"/>
              </a:rPr>
              <a:t>Distance measures can be  extended to more than two variables</a:t>
            </a:r>
            <a:endParaRPr lang="en-ZA" sz="2400" dirty="0">
              <a:solidFill>
                <a:srgbClr val="00B0F0"/>
              </a:solidFill>
            </a:endParaRPr>
          </a:p>
        </p:txBody>
      </p:sp>
      <p:pic>
        <p:nvPicPr>
          <p:cNvPr id="8" name="Picture 7">
            <a:extLst>
              <a:ext uri="{FF2B5EF4-FFF2-40B4-BE49-F238E27FC236}">
                <a16:creationId xmlns:a16="http://schemas.microsoft.com/office/drawing/2014/main" id="{88D19818-52E5-4BDE-9D67-BE05B942806E}"/>
              </a:ext>
            </a:extLst>
          </p:cNvPr>
          <p:cNvPicPr>
            <a:picLocks noChangeAspect="1"/>
          </p:cNvPicPr>
          <p:nvPr/>
        </p:nvPicPr>
        <p:blipFill>
          <a:blip r:embed="rId5"/>
          <a:stretch>
            <a:fillRect/>
          </a:stretch>
        </p:blipFill>
        <p:spPr>
          <a:xfrm>
            <a:off x="69111" y="5722473"/>
            <a:ext cx="7568196" cy="653683"/>
          </a:xfrm>
          <a:prstGeom prst="rect">
            <a:avLst/>
          </a:prstGeom>
        </p:spPr>
      </p:pic>
    </p:spTree>
    <p:extLst>
      <p:ext uri="{BB962C8B-B14F-4D97-AF65-F5344CB8AC3E}">
        <p14:creationId xmlns:p14="http://schemas.microsoft.com/office/powerpoint/2010/main" val="4060506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1A0C7-DBF2-47A9-9D0A-1578A4FD79DA}"/>
              </a:ext>
            </a:extLst>
          </p:cNvPr>
          <p:cNvSpPr>
            <a:spLocks noGrp="1"/>
          </p:cNvSpPr>
          <p:nvPr>
            <p:ph type="title"/>
          </p:nvPr>
        </p:nvSpPr>
        <p:spPr/>
        <p:txBody>
          <a:bodyPr>
            <a:normAutofit/>
          </a:bodyPr>
          <a:lstStyle/>
          <a:p>
            <a:pPr marL="228600" lvl="0" indent="-228600">
              <a:spcBef>
                <a:spcPts val="1000"/>
              </a:spcBef>
              <a:buFont typeface="Arial" panose="020B0604020202020204" pitchFamily="34" charset="0"/>
              <a:buChar char="•"/>
            </a:pPr>
            <a:r>
              <a:rPr lang="en-ZA" sz="4000" dirty="0">
                <a:solidFill>
                  <a:prstClr val="black"/>
                </a:solidFill>
              </a:rPr>
              <a:t>Types of data and measures of distance</a:t>
            </a:r>
            <a:br>
              <a:rPr lang="en-ZA" sz="4000" dirty="0">
                <a:solidFill>
                  <a:prstClr val="black"/>
                </a:solidFill>
              </a:rPr>
            </a:br>
            <a:r>
              <a:rPr lang="en-ZA" sz="4000" dirty="0">
                <a:solidFill>
                  <a:prstClr val="black"/>
                </a:solidFill>
              </a:rPr>
              <a:t>(</a:t>
            </a:r>
            <a:r>
              <a:rPr lang="en-ZA" sz="3200" dirty="0">
                <a:solidFill>
                  <a:srgbClr val="FF0F21"/>
                </a:solidFill>
                <a:latin typeface="cmti10"/>
              </a:rPr>
              <a:t>hierarchical  agglomerative </a:t>
            </a:r>
            <a:r>
              <a:rPr lang="en-ZA" sz="3200" dirty="0">
                <a:solidFill>
                  <a:srgbClr val="FF0F21"/>
                </a:solidFill>
                <a:latin typeface="cmr10"/>
              </a:rPr>
              <a:t>clustering methods</a:t>
            </a:r>
            <a:endParaRPr lang="en-ZA" sz="3200" dirty="0"/>
          </a:p>
        </p:txBody>
      </p:sp>
      <p:sp>
        <p:nvSpPr>
          <p:cNvPr id="3" name="Content Placeholder 2">
            <a:extLst>
              <a:ext uri="{FF2B5EF4-FFF2-40B4-BE49-F238E27FC236}">
                <a16:creationId xmlns:a16="http://schemas.microsoft.com/office/drawing/2014/main" id="{6EB8929D-7282-4FC4-96F3-BFECD401AE17}"/>
              </a:ext>
            </a:extLst>
          </p:cNvPr>
          <p:cNvSpPr>
            <a:spLocks noGrp="1"/>
          </p:cNvSpPr>
          <p:nvPr>
            <p:ph idx="1"/>
          </p:nvPr>
        </p:nvSpPr>
        <p:spPr>
          <a:xfrm>
            <a:off x="838200" y="1825625"/>
            <a:ext cx="10698804" cy="4351338"/>
          </a:xfrm>
        </p:spPr>
        <p:txBody>
          <a:bodyPr>
            <a:normAutofit fontScale="92500" lnSpcReduction="10000"/>
          </a:bodyPr>
          <a:lstStyle/>
          <a:p>
            <a:r>
              <a:rPr lang="en-ZA" dirty="0"/>
              <a:t>Given a distance measure, a reasonable procedure for grouping n observations proceeds in the following steps:</a:t>
            </a:r>
          </a:p>
          <a:p>
            <a:pPr marL="514350" indent="-514350">
              <a:buFont typeface="+mj-lt"/>
              <a:buAutoNum type="arabicPeriod"/>
            </a:pPr>
            <a:r>
              <a:rPr lang="en-ZA" dirty="0"/>
              <a:t>Begin with as many clusters as there are observations, that is, with each observation forming a separate cluster</a:t>
            </a:r>
          </a:p>
          <a:p>
            <a:pPr marL="514350" indent="-514350">
              <a:buFont typeface="+mj-lt"/>
              <a:buAutoNum type="arabicPeriod"/>
            </a:pPr>
            <a:r>
              <a:rPr lang="en-ZA" dirty="0"/>
              <a:t>Merge that pair of observations that are nearest one another, leaving </a:t>
            </a:r>
            <a:r>
              <a:rPr lang="en-ZA" dirty="0">
                <a:solidFill>
                  <a:srgbClr val="FF0000"/>
                </a:solidFill>
              </a:rPr>
              <a:t>n -1</a:t>
            </a:r>
            <a:r>
              <a:rPr lang="en-ZA" dirty="0"/>
              <a:t> clusters for the next step. </a:t>
            </a:r>
          </a:p>
          <a:p>
            <a:pPr marL="514350" indent="-514350">
              <a:buFont typeface="+mj-lt"/>
              <a:buAutoNum type="arabicPeriod"/>
            </a:pPr>
            <a:r>
              <a:rPr lang="en-ZA" dirty="0"/>
              <a:t>Next, merge into one cluster that pair of clusters that are nearest one another, leaving </a:t>
            </a:r>
            <a:r>
              <a:rPr lang="en-ZA" dirty="0">
                <a:solidFill>
                  <a:srgbClr val="FF0000"/>
                </a:solidFill>
              </a:rPr>
              <a:t>n - 2 </a:t>
            </a:r>
            <a:r>
              <a:rPr lang="en-ZA" dirty="0"/>
              <a:t>clusters for the next step. </a:t>
            </a:r>
          </a:p>
          <a:p>
            <a:pPr marL="514350" indent="-514350">
              <a:buFont typeface="+mj-lt"/>
              <a:buAutoNum type="arabicPeriod"/>
            </a:pPr>
            <a:r>
              <a:rPr lang="en-ZA" dirty="0"/>
              <a:t>Continue in this fashion, reducing the number of clusters by one at each step, until a single cluster is formed consisting of all n observations.</a:t>
            </a:r>
          </a:p>
          <a:p>
            <a:pPr marL="514350" indent="-514350">
              <a:buFont typeface="+mj-lt"/>
              <a:buAutoNum type="arabicPeriod"/>
            </a:pPr>
            <a:r>
              <a:rPr lang="en-ZA" dirty="0"/>
              <a:t>At each step, keep track of the distance at which the clusters are formed.</a:t>
            </a:r>
          </a:p>
        </p:txBody>
      </p:sp>
    </p:spTree>
    <p:extLst>
      <p:ext uri="{BB962C8B-B14F-4D97-AF65-F5344CB8AC3E}">
        <p14:creationId xmlns:p14="http://schemas.microsoft.com/office/powerpoint/2010/main" val="1904583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7C1DB-B830-4608-9F1D-643C3F9B9174}"/>
              </a:ext>
            </a:extLst>
          </p:cNvPr>
          <p:cNvSpPr>
            <a:spLocks noGrp="1"/>
          </p:cNvSpPr>
          <p:nvPr>
            <p:ph type="title"/>
          </p:nvPr>
        </p:nvSpPr>
        <p:spPr/>
        <p:txBody>
          <a:bodyPr/>
          <a:lstStyle/>
          <a:p>
            <a:pPr algn="ctr"/>
            <a:r>
              <a:rPr lang="en-ZA" dirty="0">
                <a:latin typeface="CMBX12"/>
              </a:rPr>
              <a:t>Euclidean distance</a:t>
            </a:r>
            <a:endParaRPr lang="en-ZA" dirty="0"/>
          </a:p>
        </p:txBody>
      </p:sp>
      <p:sp>
        <p:nvSpPr>
          <p:cNvPr id="3" name="Content Placeholder 2">
            <a:extLst>
              <a:ext uri="{FF2B5EF4-FFF2-40B4-BE49-F238E27FC236}">
                <a16:creationId xmlns:a16="http://schemas.microsoft.com/office/drawing/2014/main" id="{74A76FC1-04EF-42C6-80F0-C8CFC2DA9299}"/>
              </a:ext>
            </a:extLst>
          </p:cNvPr>
          <p:cNvSpPr>
            <a:spLocks noGrp="1"/>
          </p:cNvSpPr>
          <p:nvPr>
            <p:ph idx="1"/>
          </p:nvPr>
        </p:nvSpPr>
        <p:spPr>
          <a:xfrm>
            <a:off x="838200" y="1690688"/>
            <a:ext cx="10515600" cy="4351338"/>
          </a:xfrm>
        </p:spPr>
        <p:txBody>
          <a:bodyPr/>
          <a:lstStyle/>
          <a:p>
            <a:r>
              <a:rPr lang="en-ZA" dirty="0">
                <a:latin typeface="cmr10"/>
              </a:rPr>
              <a:t>The problem with this procedure is how to measure the distance between clusters consisting of two or more observations.</a:t>
            </a:r>
          </a:p>
          <a:p>
            <a:r>
              <a:rPr lang="en-ZA" dirty="0"/>
              <a:t>the simplest method is to treat the distance between the two nearest observations, one from each cluster, as the distance between the two clusters.</a:t>
            </a:r>
          </a:p>
          <a:p>
            <a:r>
              <a:rPr lang="en-ZA" dirty="0"/>
              <a:t>This is known as the </a:t>
            </a:r>
            <a:r>
              <a:rPr lang="en-ZA" dirty="0">
                <a:solidFill>
                  <a:srgbClr val="FF0000"/>
                </a:solidFill>
              </a:rPr>
              <a:t>nearest </a:t>
            </a:r>
            <a:r>
              <a:rPr lang="en-ZA" dirty="0" err="1">
                <a:solidFill>
                  <a:srgbClr val="FF0000"/>
                </a:solidFill>
              </a:rPr>
              <a:t>neighbor</a:t>
            </a:r>
            <a:r>
              <a:rPr lang="en-ZA" dirty="0">
                <a:solidFill>
                  <a:srgbClr val="FF0000"/>
                </a:solidFill>
              </a:rPr>
              <a:t> (or single linkage) </a:t>
            </a:r>
            <a:r>
              <a:rPr lang="en-ZA" dirty="0"/>
              <a:t>method</a:t>
            </a:r>
          </a:p>
        </p:txBody>
      </p:sp>
      <p:pic>
        <p:nvPicPr>
          <p:cNvPr id="4" name="Picture 3">
            <a:extLst>
              <a:ext uri="{FF2B5EF4-FFF2-40B4-BE49-F238E27FC236}">
                <a16:creationId xmlns:a16="http://schemas.microsoft.com/office/drawing/2014/main" id="{6193D424-93FC-4CA4-BA36-CFE8E9DD4E21}"/>
              </a:ext>
            </a:extLst>
          </p:cNvPr>
          <p:cNvPicPr>
            <a:picLocks noChangeAspect="1"/>
          </p:cNvPicPr>
          <p:nvPr/>
        </p:nvPicPr>
        <p:blipFill>
          <a:blip r:embed="rId2"/>
          <a:stretch>
            <a:fillRect/>
          </a:stretch>
        </p:blipFill>
        <p:spPr>
          <a:xfrm>
            <a:off x="2152650" y="4552950"/>
            <a:ext cx="3722914" cy="1800478"/>
          </a:xfrm>
          <a:prstGeom prst="rect">
            <a:avLst/>
          </a:prstGeom>
        </p:spPr>
      </p:pic>
      <p:sp>
        <p:nvSpPr>
          <p:cNvPr id="5" name="Rectangle 4">
            <a:extLst>
              <a:ext uri="{FF2B5EF4-FFF2-40B4-BE49-F238E27FC236}">
                <a16:creationId xmlns:a16="http://schemas.microsoft.com/office/drawing/2014/main" id="{C9F9BA4B-E6BF-4D04-A9C6-5E023C5AF7A1}"/>
              </a:ext>
            </a:extLst>
          </p:cNvPr>
          <p:cNvSpPr/>
          <p:nvPr/>
        </p:nvSpPr>
        <p:spPr>
          <a:xfrm>
            <a:off x="5566682" y="5167312"/>
            <a:ext cx="6096000" cy="830997"/>
          </a:xfrm>
          <a:prstGeom prst="rect">
            <a:avLst/>
          </a:prstGeom>
        </p:spPr>
        <p:txBody>
          <a:bodyPr>
            <a:spAutoFit/>
          </a:bodyPr>
          <a:lstStyle/>
          <a:p>
            <a:r>
              <a:rPr lang="en-ZA" sz="2400" dirty="0">
                <a:solidFill>
                  <a:srgbClr val="FF0000"/>
                </a:solidFill>
                <a:latin typeface="cmr10"/>
              </a:rPr>
              <a:t>Euclidean distance is the</a:t>
            </a:r>
          </a:p>
          <a:p>
            <a:r>
              <a:rPr lang="en-ZA" sz="2400" dirty="0">
                <a:solidFill>
                  <a:srgbClr val="FF0000"/>
                </a:solidFill>
                <a:latin typeface="cmr10"/>
              </a:rPr>
              <a:t>appropriate measure of proximity.</a:t>
            </a:r>
            <a:endParaRPr lang="en-ZA" sz="2400" dirty="0">
              <a:solidFill>
                <a:srgbClr val="FF0000"/>
              </a:solidFill>
            </a:endParaRPr>
          </a:p>
        </p:txBody>
      </p:sp>
    </p:spTree>
    <p:extLst>
      <p:ext uri="{BB962C8B-B14F-4D97-AF65-F5344CB8AC3E}">
        <p14:creationId xmlns:p14="http://schemas.microsoft.com/office/powerpoint/2010/main" val="27517444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1D7D55-E46E-4ABE-9F0A-5CD86665406F}"/>
              </a:ext>
            </a:extLst>
          </p:cNvPr>
          <p:cNvSpPr>
            <a:spLocks noGrp="1"/>
          </p:cNvSpPr>
          <p:nvPr>
            <p:ph type="title"/>
          </p:nvPr>
        </p:nvSpPr>
        <p:spPr/>
        <p:txBody>
          <a:bodyPr>
            <a:normAutofit/>
          </a:bodyPr>
          <a:lstStyle/>
          <a:p>
            <a:r>
              <a:rPr lang="en-ZA" b="1" dirty="0">
                <a:solidFill>
                  <a:srgbClr val="000000"/>
                </a:solidFill>
                <a:latin typeface="GillSans-Bold"/>
              </a:rPr>
              <a:t>Cluster Analysis</a:t>
            </a:r>
            <a:endParaRPr lang="en-ZA" dirty="0"/>
          </a:p>
        </p:txBody>
      </p:sp>
      <p:sp>
        <p:nvSpPr>
          <p:cNvPr id="3" name="Content Placeholder 2">
            <a:extLst>
              <a:ext uri="{FF2B5EF4-FFF2-40B4-BE49-F238E27FC236}">
                <a16:creationId xmlns:a16="http://schemas.microsoft.com/office/drawing/2014/main" id="{F7FE93A9-13FA-4641-8B03-8B9850C597C5}"/>
              </a:ext>
            </a:extLst>
          </p:cNvPr>
          <p:cNvSpPr>
            <a:spLocks noGrp="1"/>
          </p:cNvSpPr>
          <p:nvPr>
            <p:ph idx="1"/>
          </p:nvPr>
        </p:nvSpPr>
        <p:spPr/>
        <p:txBody>
          <a:bodyPr>
            <a:normAutofit fontScale="92500" lnSpcReduction="20000"/>
          </a:bodyPr>
          <a:lstStyle/>
          <a:p>
            <a:r>
              <a:rPr lang="en-ZA" dirty="0">
                <a:latin typeface="Minion-Regular"/>
              </a:rPr>
              <a:t>In Cluster analysis ,unlike in classification, the class label of each object is not known.(</a:t>
            </a:r>
            <a:r>
              <a:rPr lang="en-ZA" dirty="0">
                <a:solidFill>
                  <a:srgbClr val="FF0000"/>
                </a:solidFill>
              </a:rPr>
              <a:t>unsupervised learning</a:t>
            </a:r>
            <a:r>
              <a:rPr lang="en-ZA" dirty="0"/>
              <a:t>)</a:t>
            </a:r>
            <a:endParaRPr lang="en-ZA" dirty="0">
              <a:latin typeface="Minion-Regular"/>
            </a:endParaRPr>
          </a:p>
          <a:p>
            <a:r>
              <a:rPr lang="en-ZA" i="1" dirty="0">
                <a:latin typeface="Minion-Italic"/>
              </a:rPr>
              <a:t>Clustering </a:t>
            </a:r>
            <a:r>
              <a:rPr lang="en-ZA" dirty="0">
                <a:latin typeface="Minion-Regular"/>
              </a:rPr>
              <a:t>is the process of grouping the data into classes or </a:t>
            </a:r>
            <a:r>
              <a:rPr lang="en-ZA" i="1" dirty="0">
                <a:latin typeface="Minion-Italic"/>
              </a:rPr>
              <a:t>clusters</a:t>
            </a:r>
            <a:r>
              <a:rPr lang="en-ZA" dirty="0">
                <a:latin typeface="Minion-Regular"/>
              </a:rPr>
              <a:t>, so that objects within a cluster have high similarity in comparison to one another but are very dissimilar to objects in other clusters.</a:t>
            </a:r>
          </a:p>
          <a:p>
            <a:r>
              <a:rPr lang="en-ZA" dirty="0">
                <a:latin typeface="Minion-Regular"/>
              </a:rPr>
              <a:t>The objective is to divide the  objects  into homogeneous and distinct groups.</a:t>
            </a:r>
          </a:p>
          <a:p>
            <a:r>
              <a:rPr lang="en-ZA" dirty="0"/>
              <a:t>Dissimilarities are assessed based on the attribute values describing the objects.</a:t>
            </a:r>
          </a:p>
          <a:p>
            <a:r>
              <a:rPr lang="en-ZA" dirty="0"/>
              <a:t>Observations within each group are similar to one another with respect to variables or attributes of interest, and the groups themselves Stand apart from one another.</a:t>
            </a:r>
          </a:p>
          <a:p>
            <a:endParaRPr lang="en-ZA" dirty="0"/>
          </a:p>
        </p:txBody>
      </p:sp>
    </p:spTree>
    <p:extLst>
      <p:ext uri="{BB962C8B-B14F-4D97-AF65-F5344CB8AC3E}">
        <p14:creationId xmlns:p14="http://schemas.microsoft.com/office/powerpoint/2010/main" val="3225120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9E049-2218-4C59-8CBE-20DA3773F5E7}"/>
              </a:ext>
            </a:extLst>
          </p:cNvPr>
          <p:cNvSpPr>
            <a:spLocks noGrp="1"/>
          </p:cNvSpPr>
          <p:nvPr>
            <p:ph type="title"/>
          </p:nvPr>
        </p:nvSpPr>
        <p:spPr/>
        <p:txBody>
          <a:bodyPr/>
          <a:lstStyle/>
          <a:p>
            <a:r>
              <a:rPr lang="en-ZA" dirty="0">
                <a:solidFill>
                  <a:prstClr val="black"/>
                </a:solidFill>
                <a:latin typeface="CMBX12"/>
              </a:rPr>
              <a:t>Euclidean distance</a:t>
            </a:r>
            <a:endParaRPr lang="en-ZA" dirty="0"/>
          </a:p>
        </p:txBody>
      </p:sp>
      <p:pic>
        <p:nvPicPr>
          <p:cNvPr id="4" name="Content Placeholder 3">
            <a:extLst>
              <a:ext uri="{FF2B5EF4-FFF2-40B4-BE49-F238E27FC236}">
                <a16:creationId xmlns:a16="http://schemas.microsoft.com/office/drawing/2014/main" id="{F86075D0-218D-4ED1-82BC-6857869C84FD}"/>
              </a:ext>
            </a:extLst>
          </p:cNvPr>
          <p:cNvPicPr>
            <a:picLocks noGrp="1" noChangeAspect="1"/>
          </p:cNvPicPr>
          <p:nvPr>
            <p:ph idx="1"/>
          </p:nvPr>
        </p:nvPicPr>
        <p:blipFill>
          <a:blip r:embed="rId2"/>
          <a:stretch>
            <a:fillRect/>
          </a:stretch>
        </p:blipFill>
        <p:spPr>
          <a:xfrm>
            <a:off x="6096000" y="1600597"/>
            <a:ext cx="5664464" cy="3656806"/>
          </a:xfrm>
          <a:prstGeom prst="rect">
            <a:avLst/>
          </a:prstGeom>
        </p:spPr>
      </p:pic>
      <p:pic>
        <p:nvPicPr>
          <p:cNvPr id="5" name="Picture 4">
            <a:extLst>
              <a:ext uri="{FF2B5EF4-FFF2-40B4-BE49-F238E27FC236}">
                <a16:creationId xmlns:a16="http://schemas.microsoft.com/office/drawing/2014/main" id="{B114842D-DD33-4631-A732-C7C33519DFE0}"/>
              </a:ext>
            </a:extLst>
          </p:cNvPr>
          <p:cNvPicPr>
            <a:picLocks noChangeAspect="1"/>
          </p:cNvPicPr>
          <p:nvPr/>
        </p:nvPicPr>
        <p:blipFill>
          <a:blip r:embed="rId3"/>
          <a:stretch>
            <a:fillRect/>
          </a:stretch>
        </p:blipFill>
        <p:spPr>
          <a:xfrm>
            <a:off x="255597" y="1690688"/>
            <a:ext cx="5408868" cy="4558903"/>
          </a:xfrm>
          <a:prstGeom prst="rect">
            <a:avLst/>
          </a:prstGeom>
        </p:spPr>
      </p:pic>
    </p:spTree>
    <p:extLst>
      <p:ext uri="{BB962C8B-B14F-4D97-AF65-F5344CB8AC3E}">
        <p14:creationId xmlns:p14="http://schemas.microsoft.com/office/powerpoint/2010/main" val="6840232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56927-D721-4AF6-B072-15D203F2999E}"/>
              </a:ext>
            </a:extLst>
          </p:cNvPr>
          <p:cNvSpPr>
            <a:spLocks noGrp="1"/>
          </p:cNvSpPr>
          <p:nvPr>
            <p:ph type="title"/>
          </p:nvPr>
        </p:nvSpPr>
        <p:spPr/>
        <p:txBody>
          <a:bodyPr/>
          <a:lstStyle/>
          <a:p>
            <a:pPr algn="ctr"/>
            <a:r>
              <a:rPr lang="en-ZA" dirty="0">
                <a:solidFill>
                  <a:prstClr val="black"/>
                </a:solidFill>
                <a:latin typeface="CMBX12"/>
              </a:rPr>
              <a:t>Euclidean distance</a:t>
            </a:r>
            <a:endParaRPr lang="en-ZA" dirty="0"/>
          </a:p>
        </p:txBody>
      </p:sp>
      <p:sp>
        <p:nvSpPr>
          <p:cNvPr id="3" name="Content Placeholder 2">
            <a:extLst>
              <a:ext uri="{FF2B5EF4-FFF2-40B4-BE49-F238E27FC236}">
                <a16:creationId xmlns:a16="http://schemas.microsoft.com/office/drawing/2014/main" id="{BF13E9E4-FE92-4511-9C40-AE30F3BD4D60}"/>
              </a:ext>
            </a:extLst>
          </p:cNvPr>
          <p:cNvSpPr>
            <a:spLocks noGrp="1"/>
          </p:cNvSpPr>
          <p:nvPr>
            <p:ph idx="1"/>
          </p:nvPr>
        </p:nvSpPr>
        <p:spPr/>
        <p:txBody>
          <a:bodyPr/>
          <a:lstStyle/>
          <a:p>
            <a:r>
              <a:rPr lang="en-ZA" dirty="0">
                <a:latin typeface="cmr10"/>
              </a:rPr>
              <a:t>to determine the number of clusters, consider the step(s) at which the merging distance is relatively large.</a:t>
            </a:r>
            <a:endParaRPr lang="en-ZA" dirty="0"/>
          </a:p>
        </p:txBody>
      </p:sp>
      <p:pic>
        <p:nvPicPr>
          <p:cNvPr id="4" name="Picture 3">
            <a:extLst>
              <a:ext uri="{FF2B5EF4-FFF2-40B4-BE49-F238E27FC236}">
                <a16:creationId xmlns:a16="http://schemas.microsoft.com/office/drawing/2014/main" id="{BE51E0DC-609C-4A5C-B7D4-6021B8BC9DDB}"/>
              </a:ext>
            </a:extLst>
          </p:cNvPr>
          <p:cNvPicPr>
            <a:picLocks noChangeAspect="1"/>
          </p:cNvPicPr>
          <p:nvPr/>
        </p:nvPicPr>
        <p:blipFill>
          <a:blip r:embed="rId2"/>
          <a:stretch>
            <a:fillRect/>
          </a:stretch>
        </p:blipFill>
        <p:spPr>
          <a:xfrm>
            <a:off x="971550" y="2950044"/>
            <a:ext cx="3294360" cy="2778107"/>
          </a:xfrm>
          <a:prstGeom prst="rect">
            <a:avLst/>
          </a:prstGeom>
        </p:spPr>
      </p:pic>
      <p:sp>
        <p:nvSpPr>
          <p:cNvPr id="5" name="Rectangle 4">
            <a:extLst>
              <a:ext uri="{FF2B5EF4-FFF2-40B4-BE49-F238E27FC236}">
                <a16:creationId xmlns:a16="http://schemas.microsoft.com/office/drawing/2014/main" id="{105D5619-A0B5-4347-8499-51025D4B0BE3}"/>
              </a:ext>
            </a:extLst>
          </p:cNvPr>
          <p:cNvSpPr/>
          <p:nvPr/>
        </p:nvSpPr>
        <p:spPr>
          <a:xfrm>
            <a:off x="3254157" y="5147857"/>
            <a:ext cx="3645165" cy="461665"/>
          </a:xfrm>
          <a:prstGeom prst="rect">
            <a:avLst/>
          </a:prstGeom>
        </p:spPr>
        <p:txBody>
          <a:bodyPr wrap="none">
            <a:spAutoFit/>
          </a:bodyPr>
          <a:lstStyle/>
          <a:p>
            <a:r>
              <a:rPr lang="en-ZA" sz="2400" dirty="0">
                <a:solidFill>
                  <a:srgbClr val="FF0000"/>
                </a:solidFill>
                <a:latin typeface="cmr10"/>
              </a:rPr>
              <a:t>distance between </a:t>
            </a:r>
            <a:r>
              <a:rPr lang="en-ZA" sz="2400" dirty="0">
                <a:solidFill>
                  <a:srgbClr val="FF0000"/>
                </a:solidFill>
                <a:latin typeface="cmmi10"/>
              </a:rPr>
              <a:t>a </a:t>
            </a:r>
            <a:r>
              <a:rPr lang="en-ZA" sz="2400" dirty="0">
                <a:solidFill>
                  <a:srgbClr val="FF0000"/>
                </a:solidFill>
                <a:latin typeface="cmr10"/>
              </a:rPr>
              <a:t>and </a:t>
            </a:r>
            <a:r>
              <a:rPr lang="en-ZA" sz="2400" dirty="0">
                <a:solidFill>
                  <a:srgbClr val="FF0000"/>
                </a:solidFill>
                <a:latin typeface="cmmi10"/>
              </a:rPr>
              <a:t>b </a:t>
            </a:r>
            <a:r>
              <a:rPr lang="en-ZA" sz="2400" dirty="0">
                <a:solidFill>
                  <a:srgbClr val="FF0000"/>
                </a:solidFill>
                <a:latin typeface="cmr10"/>
              </a:rPr>
              <a:t>is</a:t>
            </a:r>
            <a:endParaRPr lang="en-ZA" sz="2400" dirty="0">
              <a:solidFill>
                <a:srgbClr val="FF0000"/>
              </a:solidFill>
            </a:endParaRPr>
          </a:p>
        </p:txBody>
      </p:sp>
      <p:pic>
        <p:nvPicPr>
          <p:cNvPr id="6" name="Picture 5">
            <a:extLst>
              <a:ext uri="{FF2B5EF4-FFF2-40B4-BE49-F238E27FC236}">
                <a16:creationId xmlns:a16="http://schemas.microsoft.com/office/drawing/2014/main" id="{874B7D8A-6CE7-40F8-86DD-946ED179E3A5}"/>
              </a:ext>
            </a:extLst>
          </p:cNvPr>
          <p:cNvPicPr>
            <a:picLocks noChangeAspect="1"/>
          </p:cNvPicPr>
          <p:nvPr/>
        </p:nvPicPr>
        <p:blipFill>
          <a:blip r:embed="rId3"/>
          <a:stretch>
            <a:fillRect/>
          </a:stretch>
        </p:blipFill>
        <p:spPr>
          <a:xfrm>
            <a:off x="2019299" y="5796991"/>
            <a:ext cx="6114883" cy="604378"/>
          </a:xfrm>
          <a:prstGeom prst="rect">
            <a:avLst/>
          </a:prstGeom>
        </p:spPr>
      </p:pic>
      <p:pic>
        <p:nvPicPr>
          <p:cNvPr id="7" name="Picture 6">
            <a:extLst>
              <a:ext uri="{FF2B5EF4-FFF2-40B4-BE49-F238E27FC236}">
                <a16:creationId xmlns:a16="http://schemas.microsoft.com/office/drawing/2014/main" id="{44CCAA16-7167-4A19-8315-2C99EA3DB8E5}"/>
              </a:ext>
            </a:extLst>
          </p:cNvPr>
          <p:cNvPicPr>
            <a:picLocks noChangeAspect="1"/>
          </p:cNvPicPr>
          <p:nvPr/>
        </p:nvPicPr>
        <p:blipFill>
          <a:blip r:embed="rId4"/>
          <a:stretch>
            <a:fillRect/>
          </a:stretch>
        </p:blipFill>
        <p:spPr>
          <a:xfrm>
            <a:off x="7190983" y="2875359"/>
            <a:ext cx="4424446" cy="2852792"/>
          </a:xfrm>
          <a:prstGeom prst="rect">
            <a:avLst/>
          </a:prstGeom>
        </p:spPr>
      </p:pic>
      <p:cxnSp>
        <p:nvCxnSpPr>
          <p:cNvPr id="9" name="Straight Connector 8">
            <a:extLst>
              <a:ext uri="{FF2B5EF4-FFF2-40B4-BE49-F238E27FC236}">
                <a16:creationId xmlns:a16="http://schemas.microsoft.com/office/drawing/2014/main" id="{F7246BD0-61D9-4CB0-889A-6BC54CF27E22}"/>
              </a:ext>
            </a:extLst>
          </p:cNvPr>
          <p:cNvCxnSpPr/>
          <p:nvPr/>
        </p:nvCxnSpPr>
        <p:spPr>
          <a:xfrm>
            <a:off x="8439150" y="3943350"/>
            <a:ext cx="1695450" cy="59055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3C95D44B-64EC-453C-A43E-423212DDA341}"/>
              </a:ext>
            </a:extLst>
          </p:cNvPr>
          <p:cNvCxnSpPr/>
          <p:nvPr/>
        </p:nvCxnSpPr>
        <p:spPr>
          <a:xfrm>
            <a:off x="8439150" y="3943350"/>
            <a:ext cx="0" cy="590550"/>
          </a:xfrm>
          <a:prstGeom prst="line">
            <a:avLst/>
          </a:prstGeom>
          <a:ln w="76200"/>
        </p:spPr>
        <p:style>
          <a:lnRef idx="1">
            <a:schemeClr val="accent2"/>
          </a:lnRef>
          <a:fillRef idx="0">
            <a:schemeClr val="accent2"/>
          </a:fillRef>
          <a:effectRef idx="0">
            <a:schemeClr val="accent2"/>
          </a:effectRef>
          <a:fontRef idx="minor">
            <a:schemeClr val="tx1"/>
          </a:fontRef>
        </p:style>
      </p:cxnSp>
      <p:cxnSp>
        <p:nvCxnSpPr>
          <p:cNvPr id="13" name="Straight Connector 12">
            <a:extLst>
              <a:ext uri="{FF2B5EF4-FFF2-40B4-BE49-F238E27FC236}">
                <a16:creationId xmlns:a16="http://schemas.microsoft.com/office/drawing/2014/main" id="{63650211-26CF-421A-A7CA-D8AE03292F8C}"/>
              </a:ext>
            </a:extLst>
          </p:cNvPr>
          <p:cNvCxnSpPr/>
          <p:nvPr/>
        </p:nvCxnSpPr>
        <p:spPr>
          <a:xfrm>
            <a:off x="8439150" y="4533900"/>
            <a:ext cx="1695450" cy="0"/>
          </a:xfrm>
          <a:prstGeom prst="line">
            <a:avLst/>
          </a:prstGeom>
          <a:ln w="76200"/>
        </p:spPr>
        <p:style>
          <a:lnRef idx="1">
            <a:schemeClr val="accent2"/>
          </a:lnRef>
          <a:fillRef idx="0">
            <a:schemeClr val="accent2"/>
          </a:fillRef>
          <a:effectRef idx="0">
            <a:schemeClr val="accent2"/>
          </a:effectRef>
          <a:fontRef idx="minor">
            <a:schemeClr val="tx1"/>
          </a:fontRef>
        </p:style>
      </p:cxnSp>
      <p:sp>
        <p:nvSpPr>
          <p:cNvPr id="14" name="Rectangle 13">
            <a:extLst>
              <a:ext uri="{FF2B5EF4-FFF2-40B4-BE49-F238E27FC236}">
                <a16:creationId xmlns:a16="http://schemas.microsoft.com/office/drawing/2014/main" id="{6430D677-6037-4031-88DC-6079142223E7}"/>
              </a:ext>
            </a:extLst>
          </p:cNvPr>
          <p:cNvSpPr/>
          <p:nvPr/>
        </p:nvSpPr>
        <p:spPr>
          <a:xfrm>
            <a:off x="8439150" y="4343400"/>
            <a:ext cx="291658" cy="1216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42556975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AC773-60E6-4BD9-8B1B-8307DE0343E8}"/>
              </a:ext>
            </a:extLst>
          </p:cNvPr>
          <p:cNvSpPr>
            <a:spLocks noGrp="1"/>
          </p:cNvSpPr>
          <p:nvPr>
            <p:ph type="title"/>
          </p:nvPr>
        </p:nvSpPr>
        <p:spPr/>
        <p:txBody>
          <a:bodyPr/>
          <a:lstStyle/>
          <a:p>
            <a:r>
              <a:rPr lang="en-ZA" dirty="0"/>
              <a:t>Fill in the stars</a:t>
            </a:r>
          </a:p>
        </p:txBody>
      </p:sp>
      <p:pic>
        <p:nvPicPr>
          <p:cNvPr id="7" name="Content Placeholder 6">
            <a:extLst>
              <a:ext uri="{FF2B5EF4-FFF2-40B4-BE49-F238E27FC236}">
                <a16:creationId xmlns:a16="http://schemas.microsoft.com/office/drawing/2014/main" id="{53964FB7-FB6F-48B4-AB78-4D989ECE5E8C}"/>
              </a:ext>
            </a:extLst>
          </p:cNvPr>
          <p:cNvPicPr>
            <a:picLocks noGrp="1" noChangeAspect="1"/>
          </p:cNvPicPr>
          <p:nvPr>
            <p:ph idx="1"/>
          </p:nvPr>
        </p:nvPicPr>
        <p:blipFill>
          <a:blip r:embed="rId2"/>
          <a:stretch>
            <a:fillRect/>
          </a:stretch>
        </p:blipFill>
        <p:spPr>
          <a:xfrm>
            <a:off x="1341857" y="1825625"/>
            <a:ext cx="9508286" cy="4351338"/>
          </a:xfrm>
          <a:prstGeom prst="rect">
            <a:avLst/>
          </a:prstGeom>
        </p:spPr>
      </p:pic>
    </p:spTree>
    <p:extLst>
      <p:ext uri="{BB962C8B-B14F-4D97-AF65-F5344CB8AC3E}">
        <p14:creationId xmlns:p14="http://schemas.microsoft.com/office/powerpoint/2010/main" val="20871498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16DF4-8BB0-4FB2-A4AE-B4F0C2808828}"/>
              </a:ext>
            </a:extLst>
          </p:cNvPr>
          <p:cNvSpPr>
            <a:spLocks noGrp="1"/>
          </p:cNvSpPr>
          <p:nvPr>
            <p:ph type="title"/>
          </p:nvPr>
        </p:nvSpPr>
        <p:spPr>
          <a:xfrm>
            <a:off x="247650" y="347662"/>
            <a:ext cx="10515600" cy="471488"/>
          </a:xfrm>
        </p:spPr>
        <p:txBody>
          <a:bodyPr>
            <a:normAutofit fontScale="90000"/>
          </a:bodyPr>
          <a:lstStyle/>
          <a:p>
            <a:pPr algn="ctr"/>
            <a:r>
              <a:rPr lang="en-ZA" dirty="0">
                <a:solidFill>
                  <a:prstClr val="black"/>
                </a:solidFill>
                <a:latin typeface="CMBX12"/>
              </a:rPr>
              <a:t>Euclidean distance</a:t>
            </a:r>
            <a:endParaRPr lang="en-ZA" dirty="0"/>
          </a:p>
        </p:txBody>
      </p:sp>
      <p:pic>
        <p:nvPicPr>
          <p:cNvPr id="4" name="Content Placeholder 3">
            <a:extLst>
              <a:ext uri="{FF2B5EF4-FFF2-40B4-BE49-F238E27FC236}">
                <a16:creationId xmlns:a16="http://schemas.microsoft.com/office/drawing/2014/main" id="{71832EEB-81D6-4F1A-8BB8-61B9D1EDCFBB}"/>
              </a:ext>
            </a:extLst>
          </p:cNvPr>
          <p:cNvPicPr>
            <a:picLocks noGrp="1" noChangeAspect="1"/>
          </p:cNvPicPr>
          <p:nvPr>
            <p:ph idx="1"/>
          </p:nvPr>
        </p:nvPicPr>
        <p:blipFill>
          <a:blip r:embed="rId3"/>
          <a:stretch>
            <a:fillRect/>
          </a:stretch>
        </p:blipFill>
        <p:spPr>
          <a:xfrm>
            <a:off x="1907231" y="1409700"/>
            <a:ext cx="10284769" cy="4857751"/>
          </a:xfrm>
          <a:prstGeom prst="rect">
            <a:avLst/>
          </a:prstGeom>
        </p:spPr>
      </p:pic>
      <p:sp>
        <p:nvSpPr>
          <p:cNvPr id="6" name="Freeform: Shape 5">
            <a:extLst>
              <a:ext uri="{FF2B5EF4-FFF2-40B4-BE49-F238E27FC236}">
                <a16:creationId xmlns:a16="http://schemas.microsoft.com/office/drawing/2014/main" id="{A14ACF19-0D15-4C46-8179-F8464FC03E5F}"/>
              </a:ext>
            </a:extLst>
          </p:cNvPr>
          <p:cNvSpPr/>
          <p:nvPr/>
        </p:nvSpPr>
        <p:spPr>
          <a:xfrm>
            <a:off x="5810250" y="3543300"/>
            <a:ext cx="878988" cy="495300"/>
          </a:xfrm>
          <a:custGeom>
            <a:avLst/>
            <a:gdLst>
              <a:gd name="connsiteX0" fmla="*/ 171450 w 878988"/>
              <a:gd name="connsiteY0" fmla="*/ 0 h 495300"/>
              <a:gd name="connsiteX1" fmla="*/ 19050 w 878988"/>
              <a:gd name="connsiteY1" fmla="*/ 95250 h 495300"/>
              <a:gd name="connsiteX2" fmla="*/ 0 w 878988"/>
              <a:gd name="connsiteY2" fmla="*/ 152400 h 495300"/>
              <a:gd name="connsiteX3" fmla="*/ 57150 w 878988"/>
              <a:gd name="connsiteY3" fmla="*/ 323850 h 495300"/>
              <a:gd name="connsiteX4" fmla="*/ 76200 w 878988"/>
              <a:gd name="connsiteY4" fmla="*/ 400050 h 495300"/>
              <a:gd name="connsiteX5" fmla="*/ 133350 w 878988"/>
              <a:gd name="connsiteY5" fmla="*/ 419100 h 495300"/>
              <a:gd name="connsiteX6" fmla="*/ 247650 w 878988"/>
              <a:gd name="connsiteY6" fmla="*/ 495300 h 495300"/>
              <a:gd name="connsiteX7" fmla="*/ 647700 w 878988"/>
              <a:gd name="connsiteY7" fmla="*/ 476250 h 495300"/>
              <a:gd name="connsiteX8" fmla="*/ 762000 w 878988"/>
              <a:gd name="connsiteY8" fmla="*/ 438150 h 495300"/>
              <a:gd name="connsiteX9" fmla="*/ 819150 w 878988"/>
              <a:gd name="connsiteY9" fmla="*/ 419100 h 495300"/>
              <a:gd name="connsiteX10" fmla="*/ 838200 w 878988"/>
              <a:gd name="connsiteY10" fmla="*/ 361950 h 495300"/>
              <a:gd name="connsiteX11" fmla="*/ 876300 w 878988"/>
              <a:gd name="connsiteY11" fmla="*/ 304800 h 495300"/>
              <a:gd name="connsiteX12" fmla="*/ 781050 w 878988"/>
              <a:gd name="connsiteY12" fmla="*/ 114300 h 495300"/>
              <a:gd name="connsiteX13" fmla="*/ 781050 w 878988"/>
              <a:gd name="connsiteY13" fmla="*/ 95250 h 49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78988" h="495300">
                <a:moveTo>
                  <a:pt x="171450" y="0"/>
                </a:moveTo>
                <a:cubicBezTo>
                  <a:pt x="98110" y="29336"/>
                  <a:pt x="63412" y="28707"/>
                  <a:pt x="19050" y="95250"/>
                </a:cubicBezTo>
                <a:cubicBezTo>
                  <a:pt x="7911" y="111958"/>
                  <a:pt x="6350" y="133350"/>
                  <a:pt x="0" y="152400"/>
                </a:cubicBezTo>
                <a:cubicBezTo>
                  <a:pt x="45637" y="426224"/>
                  <a:pt x="-15904" y="153390"/>
                  <a:pt x="57150" y="323850"/>
                </a:cubicBezTo>
                <a:cubicBezTo>
                  <a:pt x="67463" y="347915"/>
                  <a:pt x="59844" y="379606"/>
                  <a:pt x="76200" y="400050"/>
                </a:cubicBezTo>
                <a:cubicBezTo>
                  <a:pt x="88744" y="415730"/>
                  <a:pt x="115797" y="409348"/>
                  <a:pt x="133350" y="419100"/>
                </a:cubicBezTo>
                <a:cubicBezTo>
                  <a:pt x="173378" y="441338"/>
                  <a:pt x="247650" y="495300"/>
                  <a:pt x="247650" y="495300"/>
                </a:cubicBezTo>
                <a:cubicBezTo>
                  <a:pt x="381000" y="488950"/>
                  <a:pt x="515015" y="490993"/>
                  <a:pt x="647700" y="476250"/>
                </a:cubicBezTo>
                <a:cubicBezTo>
                  <a:pt x="687615" y="471815"/>
                  <a:pt x="723900" y="450850"/>
                  <a:pt x="762000" y="438150"/>
                </a:cubicBezTo>
                <a:lnTo>
                  <a:pt x="819150" y="419100"/>
                </a:lnTo>
                <a:cubicBezTo>
                  <a:pt x="825500" y="400050"/>
                  <a:pt x="829220" y="379911"/>
                  <a:pt x="838200" y="361950"/>
                </a:cubicBezTo>
                <a:cubicBezTo>
                  <a:pt x="848439" y="341472"/>
                  <a:pt x="873062" y="327465"/>
                  <a:pt x="876300" y="304800"/>
                </a:cubicBezTo>
                <a:cubicBezTo>
                  <a:pt x="898017" y="152781"/>
                  <a:pt x="781050" y="305294"/>
                  <a:pt x="781050" y="114300"/>
                </a:cubicBezTo>
                <a:lnTo>
                  <a:pt x="781050" y="95250"/>
                </a:lnTo>
              </a:path>
            </a:pathLst>
          </a:custGeom>
          <a:ln w="57150"/>
        </p:spPr>
        <p:style>
          <a:lnRef idx="1">
            <a:schemeClr val="accent2"/>
          </a:lnRef>
          <a:fillRef idx="0">
            <a:schemeClr val="accent2"/>
          </a:fillRef>
          <a:effectRef idx="0">
            <a:schemeClr val="accent2"/>
          </a:effectRef>
          <a:fontRef idx="minor">
            <a:schemeClr val="tx1"/>
          </a:fontRef>
        </p:style>
        <p:txBody>
          <a:bodyPr rtlCol="0" anchor="ctr"/>
          <a:lstStyle/>
          <a:p>
            <a:pPr algn="ctr"/>
            <a:endParaRPr lang="en-ZA"/>
          </a:p>
        </p:txBody>
      </p:sp>
      <p:sp>
        <p:nvSpPr>
          <p:cNvPr id="7" name="Rectangle 6">
            <a:extLst>
              <a:ext uri="{FF2B5EF4-FFF2-40B4-BE49-F238E27FC236}">
                <a16:creationId xmlns:a16="http://schemas.microsoft.com/office/drawing/2014/main" id="{B6CEA599-F22E-46A7-ADD6-5386CD38F61C}"/>
              </a:ext>
            </a:extLst>
          </p:cNvPr>
          <p:cNvSpPr/>
          <p:nvPr/>
        </p:nvSpPr>
        <p:spPr>
          <a:xfrm>
            <a:off x="8877429" y="1697995"/>
            <a:ext cx="3314571" cy="830997"/>
          </a:xfrm>
          <a:prstGeom prst="rect">
            <a:avLst/>
          </a:prstGeom>
        </p:spPr>
        <p:txBody>
          <a:bodyPr wrap="square">
            <a:spAutoFit/>
          </a:bodyPr>
          <a:lstStyle/>
          <a:p>
            <a:r>
              <a:rPr lang="en-ZA" sz="2400" dirty="0">
                <a:solidFill>
                  <a:srgbClr val="FF0000"/>
                </a:solidFill>
                <a:latin typeface="cmr10"/>
              </a:rPr>
              <a:t>Observations </a:t>
            </a:r>
            <a:r>
              <a:rPr lang="en-ZA" sz="2400" dirty="0">
                <a:solidFill>
                  <a:srgbClr val="FF0000"/>
                </a:solidFill>
                <a:latin typeface="cmmi10"/>
              </a:rPr>
              <a:t>b </a:t>
            </a:r>
            <a:r>
              <a:rPr lang="en-ZA" sz="2400" dirty="0">
                <a:solidFill>
                  <a:srgbClr val="FF0000"/>
                </a:solidFill>
                <a:latin typeface="cmr10"/>
              </a:rPr>
              <a:t>and </a:t>
            </a:r>
            <a:r>
              <a:rPr lang="en-ZA" sz="2400" dirty="0">
                <a:solidFill>
                  <a:srgbClr val="FF0000"/>
                </a:solidFill>
                <a:latin typeface="cmmi10"/>
              </a:rPr>
              <a:t>e </a:t>
            </a:r>
            <a:r>
              <a:rPr lang="en-ZA" sz="2400" dirty="0">
                <a:solidFill>
                  <a:srgbClr val="FF0000"/>
                </a:solidFill>
                <a:latin typeface="cmr10"/>
              </a:rPr>
              <a:t>are nearest (most similar)</a:t>
            </a:r>
            <a:endParaRPr lang="en-ZA" sz="2400" dirty="0">
              <a:solidFill>
                <a:srgbClr val="FF0000"/>
              </a:solidFill>
            </a:endParaRPr>
          </a:p>
        </p:txBody>
      </p:sp>
    </p:spTree>
    <p:extLst>
      <p:ext uri="{BB962C8B-B14F-4D97-AF65-F5344CB8AC3E}">
        <p14:creationId xmlns:p14="http://schemas.microsoft.com/office/powerpoint/2010/main" val="36843196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F5B1D-DD8A-487C-9A34-4D8F0C0B28EC}"/>
              </a:ext>
            </a:extLst>
          </p:cNvPr>
          <p:cNvSpPr>
            <a:spLocks noGrp="1"/>
          </p:cNvSpPr>
          <p:nvPr>
            <p:ph type="title"/>
          </p:nvPr>
        </p:nvSpPr>
        <p:spPr/>
        <p:txBody>
          <a:bodyPr/>
          <a:lstStyle/>
          <a:p>
            <a:r>
              <a:rPr lang="en-ZA" dirty="0">
                <a:latin typeface="cmr10"/>
              </a:rPr>
              <a:t>Nearest </a:t>
            </a:r>
            <a:r>
              <a:rPr lang="en-ZA" dirty="0" err="1">
                <a:latin typeface="cmr10"/>
              </a:rPr>
              <a:t>neighbor</a:t>
            </a:r>
            <a:r>
              <a:rPr lang="en-ZA" dirty="0">
                <a:latin typeface="cmr10"/>
              </a:rPr>
              <a:t> method</a:t>
            </a:r>
            <a:endParaRPr lang="en-ZA" dirty="0"/>
          </a:p>
        </p:txBody>
      </p:sp>
      <p:sp>
        <p:nvSpPr>
          <p:cNvPr id="3" name="Content Placeholder 2">
            <a:extLst>
              <a:ext uri="{FF2B5EF4-FFF2-40B4-BE49-F238E27FC236}">
                <a16:creationId xmlns:a16="http://schemas.microsoft.com/office/drawing/2014/main" id="{1A11706C-0AD2-4A4D-87E3-74442303325E}"/>
              </a:ext>
            </a:extLst>
          </p:cNvPr>
          <p:cNvSpPr>
            <a:spLocks noGrp="1"/>
          </p:cNvSpPr>
          <p:nvPr>
            <p:ph idx="1"/>
          </p:nvPr>
        </p:nvSpPr>
        <p:spPr/>
        <p:txBody>
          <a:bodyPr>
            <a:normAutofit/>
          </a:bodyPr>
          <a:lstStyle/>
          <a:p>
            <a:r>
              <a:rPr lang="en-ZA" dirty="0">
                <a:latin typeface="cmr10"/>
              </a:rPr>
              <a:t>Assuming the nearest </a:t>
            </a:r>
            <a:r>
              <a:rPr lang="en-ZA" dirty="0" err="1">
                <a:latin typeface="cmr10"/>
              </a:rPr>
              <a:t>neighbor</a:t>
            </a:r>
            <a:r>
              <a:rPr lang="en-ZA" dirty="0">
                <a:latin typeface="cmr10"/>
              </a:rPr>
              <a:t> method is used, the distance between</a:t>
            </a:r>
          </a:p>
          <a:p>
            <a:r>
              <a:rPr lang="en-ZA" dirty="0">
                <a:latin typeface="cmr10"/>
              </a:rPr>
              <a:t>The cluster </a:t>
            </a:r>
            <a:r>
              <a:rPr lang="en-ZA" dirty="0">
                <a:solidFill>
                  <a:srgbClr val="FF0000"/>
                </a:solidFill>
                <a:latin typeface="cmr10"/>
              </a:rPr>
              <a:t>(</a:t>
            </a:r>
            <a:r>
              <a:rPr lang="en-ZA" dirty="0">
                <a:solidFill>
                  <a:srgbClr val="FF0000"/>
                </a:solidFill>
                <a:latin typeface="cmmi10"/>
              </a:rPr>
              <a:t>be</a:t>
            </a:r>
            <a:r>
              <a:rPr lang="en-ZA" dirty="0">
                <a:solidFill>
                  <a:srgbClr val="FF0000"/>
                </a:solidFill>
                <a:latin typeface="cmr10"/>
              </a:rPr>
              <a:t>) </a:t>
            </a:r>
            <a:r>
              <a:rPr lang="en-ZA" dirty="0">
                <a:latin typeface="cmr10"/>
              </a:rPr>
              <a:t>and another observation is the smaller of the distances between that observation, on the one hand, and </a:t>
            </a:r>
            <a:r>
              <a:rPr lang="en-ZA" dirty="0">
                <a:latin typeface="cmmi10"/>
              </a:rPr>
              <a:t>b </a:t>
            </a:r>
            <a:r>
              <a:rPr lang="en-ZA" dirty="0">
                <a:latin typeface="cmr10"/>
              </a:rPr>
              <a:t>and </a:t>
            </a:r>
            <a:r>
              <a:rPr lang="en-ZA" dirty="0">
                <a:latin typeface="cmmi10"/>
              </a:rPr>
              <a:t>e</a:t>
            </a:r>
            <a:r>
              <a:rPr lang="en-ZA" dirty="0">
                <a:latin typeface="cmr10"/>
              </a:rPr>
              <a:t>, on the other</a:t>
            </a:r>
          </a:p>
          <a:p>
            <a:r>
              <a:rPr lang="en-ZA" dirty="0"/>
              <a:t>Two pairs of clusters are closest to one another at distance 1.414; these are (ad) and (</a:t>
            </a:r>
            <a:r>
              <a:rPr lang="en-ZA" dirty="0" err="1"/>
              <a:t>bce</a:t>
            </a:r>
            <a:r>
              <a:rPr lang="en-ZA" dirty="0"/>
              <a:t>).</a:t>
            </a:r>
          </a:p>
        </p:txBody>
      </p:sp>
      <p:pic>
        <p:nvPicPr>
          <p:cNvPr id="4" name="Picture 3">
            <a:extLst>
              <a:ext uri="{FF2B5EF4-FFF2-40B4-BE49-F238E27FC236}">
                <a16:creationId xmlns:a16="http://schemas.microsoft.com/office/drawing/2014/main" id="{5073C435-8422-487E-8A4C-9BE885F2A5DA}"/>
              </a:ext>
            </a:extLst>
          </p:cNvPr>
          <p:cNvPicPr>
            <a:picLocks noChangeAspect="1"/>
          </p:cNvPicPr>
          <p:nvPr/>
        </p:nvPicPr>
        <p:blipFill>
          <a:blip r:embed="rId3"/>
          <a:stretch>
            <a:fillRect/>
          </a:stretch>
        </p:blipFill>
        <p:spPr>
          <a:xfrm>
            <a:off x="965358" y="4600574"/>
            <a:ext cx="10261283" cy="600075"/>
          </a:xfrm>
          <a:prstGeom prst="rect">
            <a:avLst/>
          </a:prstGeom>
        </p:spPr>
      </p:pic>
    </p:spTree>
    <p:extLst>
      <p:ext uri="{BB962C8B-B14F-4D97-AF65-F5344CB8AC3E}">
        <p14:creationId xmlns:p14="http://schemas.microsoft.com/office/powerpoint/2010/main" val="40417846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C8B6D-ACD5-4467-AA17-367B7179F74A}"/>
              </a:ext>
            </a:extLst>
          </p:cNvPr>
          <p:cNvSpPr>
            <a:spLocks noGrp="1"/>
          </p:cNvSpPr>
          <p:nvPr>
            <p:ph type="title"/>
          </p:nvPr>
        </p:nvSpPr>
        <p:spPr/>
        <p:txBody>
          <a:bodyPr/>
          <a:lstStyle/>
          <a:p>
            <a:r>
              <a:rPr lang="en-ZA" dirty="0">
                <a:latin typeface="cmr10"/>
              </a:rPr>
              <a:t>Nearest </a:t>
            </a:r>
            <a:r>
              <a:rPr lang="en-ZA" dirty="0" err="1">
                <a:latin typeface="cmr10"/>
              </a:rPr>
              <a:t>neighbor</a:t>
            </a:r>
            <a:r>
              <a:rPr lang="en-ZA" dirty="0">
                <a:latin typeface="cmr10"/>
              </a:rPr>
              <a:t> method</a:t>
            </a:r>
            <a:endParaRPr lang="en-ZA" dirty="0"/>
          </a:p>
        </p:txBody>
      </p:sp>
      <p:sp>
        <p:nvSpPr>
          <p:cNvPr id="3" name="Content Placeholder 2">
            <a:extLst>
              <a:ext uri="{FF2B5EF4-FFF2-40B4-BE49-F238E27FC236}">
                <a16:creationId xmlns:a16="http://schemas.microsoft.com/office/drawing/2014/main" id="{46F1D10A-688C-432D-B337-894536D6463C}"/>
              </a:ext>
            </a:extLst>
          </p:cNvPr>
          <p:cNvSpPr>
            <a:spLocks noGrp="1"/>
          </p:cNvSpPr>
          <p:nvPr>
            <p:ph idx="1"/>
          </p:nvPr>
        </p:nvSpPr>
        <p:spPr/>
        <p:txBody>
          <a:bodyPr/>
          <a:lstStyle/>
          <a:p>
            <a:r>
              <a:rPr lang="en-ZA" dirty="0">
                <a:latin typeface="cmr10"/>
              </a:rPr>
              <a:t>select (</a:t>
            </a:r>
            <a:r>
              <a:rPr lang="en-ZA" dirty="0" err="1">
                <a:latin typeface="cmmi10"/>
              </a:rPr>
              <a:t>a;d</a:t>
            </a:r>
            <a:r>
              <a:rPr lang="en-ZA" dirty="0">
                <a:latin typeface="cmr10"/>
              </a:rPr>
              <a:t>) as the new cluster</a:t>
            </a:r>
          </a:p>
          <a:p>
            <a:endParaRPr lang="en-ZA" dirty="0"/>
          </a:p>
        </p:txBody>
      </p:sp>
      <p:pic>
        <p:nvPicPr>
          <p:cNvPr id="4" name="Picture 3">
            <a:extLst>
              <a:ext uri="{FF2B5EF4-FFF2-40B4-BE49-F238E27FC236}">
                <a16:creationId xmlns:a16="http://schemas.microsoft.com/office/drawing/2014/main" id="{2E6E2057-DCFD-44D4-853C-2A2A4576C34F}"/>
              </a:ext>
            </a:extLst>
          </p:cNvPr>
          <p:cNvPicPr>
            <a:picLocks noChangeAspect="1"/>
          </p:cNvPicPr>
          <p:nvPr/>
        </p:nvPicPr>
        <p:blipFill>
          <a:blip r:embed="rId2"/>
          <a:stretch>
            <a:fillRect/>
          </a:stretch>
        </p:blipFill>
        <p:spPr>
          <a:xfrm>
            <a:off x="838200" y="2515394"/>
            <a:ext cx="11180884" cy="3028156"/>
          </a:xfrm>
          <a:prstGeom prst="rect">
            <a:avLst/>
          </a:prstGeom>
        </p:spPr>
      </p:pic>
    </p:spTree>
    <p:extLst>
      <p:ext uri="{BB962C8B-B14F-4D97-AF65-F5344CB8AC3E}">
        <p14:creationId xmlns:p14="http://schemas.microsoft.com/office/powerpoint/2010/main" val="36358998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B9C75-A67E-4A7B-AF52-E7B4668D8111}"/>
              </a:ext>
            </a:extLst>
          </p:cNvPr>
          <p:cNvSpPr>
            <a:spLocks noGrp="1"/>
          </p:cNvSpPr>
          <p:nvPr>
            <p:ph type="title"/>
          </p:nvPr>
        </p:nvSpPr>
        <p:spPr/>
        <p:txBody>
          <a:bodyPr/>
          <a:lstStyle/>
          <a:p>
            <a:r>
              <a:rPr lang="en-ZA" dirty="0">
                <a:latin typeface="cmr10"/>
              </a:rPr>
              <a:t>Nearest </a:t>
            </a:r>
            <a:r>
              <a:rPr lang="en-ZA" dirty="0" err="1">
                <a:latin typeface="cmr10"/>
              </a:rPr>
              <a:t>neighbor</a:t>
            </a:r>
            <a:r>
              <a:rPr lang="en-ZA" dirty="0">
                <a:latin typeface="cmr10"/>
              </a:rPr>
              <a:t> method</a:t>
            </a:r>
            <a:endParaRPr lang="en-ZA" dirty="0"/>
          </a:p>
        </p:txBody>
      </p:sp>
      <p:pic>
        <p:nvPicPr>
          <p:cNvPr id="4" name="Content Placeholder 3">
            <a:extLst>
              <a:ext uri="{FF2B5EF4-FFF2-40B4-BE49-F238E27FC236}">
                <a16:creationId xmlns:a16="http://schemas.microsoft.com/office/drawing/2014/main" id="{681D2A00-83C3-4EDD-9E9D-AD29A6D953CD}"/>
              </a:ext>
            </a:extLst>
          </p:cNvPr>
          <p:cNvPicPr>
            <a:picLocks noGrp="1" noChangeAspect="1"/>
          </p:cNvPicPr>
          <p:nvPr>
            <p:ph idx="1"/>
          </p:nvPr>
        </p:nvPicPr>
        <p:blipFill>
          <a:blip r:embed="rId2"/>
          <a:stretch>
            <a:fillRect/>
          </a:stretch>
        </p:blipFill>
        <p:spPr>
          <a:xfrm>
            <a:off x="1252537" y="1981994"/>
            <a:ext cx="9476009" cy="1732756"/>
          </a:xfrm>
          <a:prstGeom prst="rect">
            <a:avLst/>
          </a:prstGeom>
        </p:spPr>
      </p:pic>
      <p:pic>
        <p:nvPicPr>
          <p:cNvPr id="5" name="Picture 4">
            <a:extLst>
              <a:ext uri="{FF2B5EF4-FFF2-40B4-BE49-F238E27FC236}">
                <a16:creationId xmlns:a16="http://schemas.microsoft.com/office/drawing/2014/main" id="{2069AF51-674D-4C4F-929C-DC2175221238}"/>
              </a:ext>
            </a:extLst>
          </p:cNvPr>
          <p:cNvPicPr>
            <a:picLocks noChangeAspect="1"/>
          </p:cNvPicPr>
          <p:nvPr/>
        </p:nvPicPr>
        <p:blipFill>
          <a:blip r:embed="rId3"/>
          <a:stretch>
            <a:fillRect/>
          </a:stretch>
        </p:blipFill>
        <p:spPr>
          <a:xfrm>
            <a:off x="1252537" y="3714750"/>
            <a:ext cx="9906464" cy="1732756"/>
          </a:xfrm>
          <a:prstGeom prst="rect">
            <a:avLst/>
          </a:prstGeom>
        </p:spPr>
      </p:pic>
    </p:spTree>
    <p:extLst>
      <p:ext uri="{BB962C8B-B14F-4D97-AF65-F5344CB8AC3E}">
        <p14:creationId xmlns:p14="http://schemas.microsoft.com/office/powerpoint/2010/main" val="21755865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52A51B-7B32-41D3-8185-7982FE9F66FF}"/>
              </a:ext>
            </a:extLst>
          </p:cNvPr>
          <p:cNvSpPr>
            <a:spLocks noGrp="1"/>
          </p:cNvSpPr>
          <p:nvPr>
            <p:ph type="title"/>
          </p:nvPr>
        </p:nvSpPr>
        <p:spPr/>
        <p:txBody>
          <a:bodyPr/>
          <a:lstStyle/>
          <a:p>
            <a:r>
              <a:rPr lang="en-ZA" dirty="0">
                <a:latin typeface="cmr10"/>
              </a:rPr>
              <a:t>Nearest </a:t>
            </a:r>
            <a:r>
              <a:rPr lang="en-ZA" dirty="0" err="1">
                <a:latin typeface="cmr10"/>
              </a:rPr>
              <a:t>neighbor</a:t>
            </a:r>
            <a:r>
              <a:rPr lang="en-ZA" dirty="0">
                <a:latin typeface="cmr10"/>
              </a:rPr>
              <a:t> method</a:t>
            </a:r>
            <a:endParaRPr lang="en-ZA" dirty="0"/>
          </a:p>
        </p:txBody>
      </p:sp>
      <p:pic>
        <p:nvPicPr>
          <p:cNvPr id="4" name="Content Placeholder 3">
            <a:extLst>
              <a:ext uri="{FF2B5EF4-FFF2-40B4-BE49-F238E27FC236}">
                <a16:creationId xmlns:a16="http://schemas.microsoft.com/office/drawing/2014/main" id="{451D80AA-6772-4A86-83EA-01802D82D4ED}"/>
              </a:ext>
            </a:extLst>
          </p:cNvPr>
          <p:cNvPicPr>
            <a:picLocks noGrp="1" noChangeAspect="1"/>
          </p:cNvPicPr>
          <p:nvPr>
            <p:ph idx="1"/>
          </p:nvPr>
        </p:nvPicPr>
        <p:blipFill>
          <a:blip r:embed="rId2"/>
          <a:stretch>
            <a:fillRect/>
          </a:stretch>
        </p:blipFill>
        <p:spPr>
          <a:xfrm>
            <a:off x="704850" y="1915318"/>
            <a:ext cx="10693374" cy="4409281"/>
          </a:xfrm>
          <a:prstGeom prst="rect">
            <a:avLst/>
          </a:prstGeom>
        </p:spPr>
      </p:pic>
    </p:spTree>
    <p:extLst>
      <p:ext uri="{BB962C8B-B14F-4D97-AF65-F5344CB8AC3E}">
        <p14:creationId xmlns:p14="http://schemas.microsoft.com/office/powerpoint/2010/main" val="16775837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45382-AA08-4CCD-A44B-B8F6297F4B83}"/>
              </a:ext>
            </a:extLst>
          </p:cNvPr>
          <p:cNvSpPr>
            <a:spLocks noGrp="1"/>
          </p:cNvSpPr>
          <p:nvPr>
            <p:ph type="title"/>
          </p:nvPr>
        </p:nvSpPr>
        <p:spPr/>
        <p:txBody>
          <a:bodyPr/>
          <a:lstStyle/>
          <a:p>
            <a:r>
              <a:rPr lang="en-ZA" dirty="0">
                <a:latin typeface="cmr10"/>
              </a:rPr>
              <a:t>Nearest </a:t>
            </a:r>
            <a:r>
              <a:rPr lang="en-ZA" dirty="0" err="1">
                <a:latin typeface="cmr10"/>
              </a:rPr>
              <a:t>neighbor</a:t>
            </a:r>
            <a:r>
              <a:rPr lang="en-ZA" dirty="0">
                <a:latin typeface="cmr10"/>
              </a:rPr>
              <a:t> method</a:t>
            </a:r>
            <a:endParaRPr lang="en-ZA" dirty="0"/>
          </a:p>
        </p:txBody>
      </p:sp>
      <p:pic>
        <p:nvPicPr>
          <p:cNvPr id="4" name="Content Placeholder 3">
            <a:extLst>
              <a:ext uri="{FF2B5EF4-FFF2-40B4-BE49-F238E27FC236}">
                <a16:creationId xmlns:a16="http://schemas.microsoft.com/office/drawing/2014/main" id="{E38DEF46-7B06-41D5-87BA-DB37C36CD261}"/>
              </a:ext>
            </a:extLst>
          </p:cNvPr>
          <p:cNvPicPr>
            <a:picLocks noGrp="1" noChangeAspect="1"/>
          </p:cNvPicPr>
          <p:nvPr>
            <p:ph idx="1"/>
          </p:nvPr>
        </p:nvPicPr>
        <p:blipFill>
          <a:blip r:embed="rId2"/>
          <a:stretch>
            <a:fillRect/>
          </a:stretch>
        </p:blipFill>
        <p:spPr>
          <a:xfrm>
            <a:off x="1338262" y="2291556"/>
            <a:ext cx="10710039" cy="3937794"/>
          </a:xfrm>
          <a:prstGeom prst="rect">
            <a:avLst/>
          </a:prstGeom>
        </p:spPr>
      </p:pic>
    </p:spTree>
    <p:extLst>
      <p:ext uri="{BB962C8B-B14F-4D97-AF65-F5344CB8AC3E}">
        <p14:creationId xmlns:p14="http://schemas.microsoft.com/office/powerpoint/2010/main" val="11609529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2AD4C-D86B-4908-8B5F-A8FA88DC445E}"/>
              </a:ext>
            </a:extLst>
          </p:cNvPr>
          <p:cNvSpPr>
            <a:spLocks noGrp="1"/>
          </p:cNvSpPr>
          <p:nvPr>
            <p:ph type="title"/>
          </p:nvPr>
        </p:nvSpPr>
        <p:spPr/>
        <p:txBody>
          <a:bodyPr/>
          <a:lstStyle/>
          <a:p>
            <a:r>
              <a:rPr lang="en-ZA" dirty="0">
                <a:latin typeface="cmr10"/>
              </a:rPr>
              <a:t>Nearest </a:t>
            </a:r>
            <a:r>
              <a:rPr lang="en-ZA" dirty="0" err="1">
                <a:latin typeface="cmr10"/>
              </a:rPr>
              <a:t>neighbor</a:t>
            </a:r>
            <a:r>
              <a:rPr lang="en-ZA" dirty="0">
                <a:latin typeface="cmr10"/>
              </a:rPr>
              <a:t> method, dendrogram</a:t>
            </a:r>
            <a:endParaRPr lang="en-ZA" dirty="0"/>
          </a:p>
        </p:txBody>
      </p:sp>
      <p:sp>
        <p:nvSpPr>
          <p:cNvPr id="3" name="Content Placeholder 2">
            <a:extLst>
              <a:ext uri="{FF2B5EF4-FFF2-40B4-BE49-F238E27FC236}">
                <a16:creationId xmlns:a16="http://schemas.microsoft.com/office/drawing/2014/main" id="{5DB437AA-8EC5-4188-992B-DD51DA84D5DF}"/>
              </a:ext>
            </a:extLst>
          </p:cNvPr>
          <p:cNvSpPr>
            <a:spLocks noGrp="1"/>
          </p:cNvSpPr>
          <p:nvPr>
            <p:ph idx="1"/>
          </p:nvPr>
        </p:nvSpPr>
        <p:spPr/>
        <p:txBody>
          <a:bodyPr/>
          <a:lstStyle/>
          <a:p>
            <a:r>
              <a:rPr lang="en-ZA" dirty="0">
                <a:latin typeface="cmr10"/>
              </a:rPr>
              <a:t>The groupings and the distance at which these took place are also shown in the </a:t>
            </a:r>
            <a:r>
              <a:rPr lang="en-ZA" dirty="0">
                <a:solidFill>
                  <a:srgbClr val="FF0F21"/>
                </a:solidFill>
                <a:latin typeface="cmr10"/>
              </a:rPr>
              <a:t>tree diagram (</a:t>
            </a:r>
            <a:r>
              <a:rPr lang="en-ZA" dirty="0">
                <a:solidFill>
                  <a:srgbClr val="FF0F21"/>
                </a:solidFill>
                <a:latin typeface="cmti10"/>
              </a:rPr>
              <a:t>dendrogram</a:t>
            </a:r>
            <a:r>
              <a:rPr lang="en-ZA" dirty="0">
                <a:solidFill>
                  <a:srgbClr val="FF0F21"/>
                </a:solidFill>
                <a:latin typeface="cmr10"/>
              </a:rPr>
              <a:t>)</a:t>
            </a:r>
            <a:endParaRPr lang="en-ZA" dirty="0">
              <a:solidFill>
                <a:srgbClr val="FF0F21"/>
              </a:solidFill>
            </a:endParaRPr>
          </a:p>
        </p:txBody>
      </p:sp>
      <p:pic>
        <p:nvPicPr>
          <p:cNvPr id="4" name="Picture 3">
            <a:extLst>
              <a:ext uri="{FF2B5EF4-FFF2-40B4-BE49-F238E27FC236}">
                <a16:creationId xmlns:a16="http://schemas.microsoft.com/office/drawing/2014/main" id="{7F74AAD4-3820-49DE-8410-883D266F27F6}"/>
              </a:ext>
            </a:extLst>
          </p:cNvPr>
          <p:cNvPicPr>
            <a:picLocks noChangeAspect="1"/>
          </p:cNvPicPr>
          <p:nvPr/>
        </p:nvPicPr>
        <p:blipFill>
          <a:blip r:embed="rId3"/>
          <a:stretch>
            <a:fillRect/>
          </a:stretch>
        </p:blipFill>
        <p:spPr>
          <a:xfrm>
            <a:off x="2124075" y="2671763"/>
            <a:ext cx="7229475" cy="3505200"/>
          </a:xfrm>
          <a:prstGeom prst="rect">
            <a:avLst/>
          </a:prstGeom>
        </p:spPr>
      </p:pic>
    </p:spTree>
    <p:extLst>
      <p:ext uri="{BB962C8B-B14F-4D97-AF65-F5344CB8AC3E}">
        <p14:creationId xmlns:p14="http://schemas.microsoft.com/office/powerpoint/2010/main" val="71733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1ECDE-DD73-4C55-9895-16E43923A17C}"/>
              </a:ext>
            </a:extLst>
          </p:cNvPr>
          <p:cNvSpPr>
            <a:spLocks noGrp="1"/>
          </p:cNvSpPr>
          <p:nvPr>
            <p:ph type="title"/>
          </p:nvPr>
        </p:nvSpPr>
        <p:spPr>
          <a:xfrm>
            <a:off x="838200" y="365126"/>
            <a:ext cx="10515600" cy="315912"/>
          </a:xfrm>
        </p:spPr>
        <p:txBody>
          <a:bodyPr>
            <a:normAutofit fontScale="90000"/>
          </a:bodyPr>
          <a:lstStyle/>
          <a:p>
            <a:pPr algn="ctr"/>
            <a:r>
              <a:rPr lang="en-ZA" dirty="0"/>
              <a:t>Cluster Analysis Explained</a:t>
            </a:r>
          </a:p>
        </p:txBody>
      </p:sp>
      <p:sp>
        <p:nvSpPr>
          <p:cNvPr id="3" name="Content Placeholder 2">
            <a:extLst>
              <a:ext uri="{FF2B5EF4-FFF2-40B4-BE49-F238E27FC236}">
                <a16:creationId xmlns:a16="http://schemas.microsoft.com/office/drawing/2014/main" id="{D47F1940-C0A0-4B1B-9D72-8396AFBE92C2}"/>
              </a:ext>
            </a:extLst>
          </p:cNvPr>
          <p:cNvSpPr>
            <a:spLocks noGrp="1"/>
          </p:cNvSpPr>
          <p:nvPr>
            <p:ph idx="1"/>
          </p:nvPr>
        </p:nvSpPr>
        <p:spPr>
          <a:xfrm>
            <a:off x="838200" y="1108953"/>
            <a:ext cx="10757170" cy="5068010"/>
          </a:xfrm>
        </p:spPr>
        <p:txBody>
          <a:bodyPr>
            <a:normAutofit lnSpcReduction="10000"/>
          </a:bodyPr>
          <a:lstStyle/>
          <a:p>
            <a:r>
              <a:rPr lang="en-ZA" dirty="0">
                <a:latin typeface="Minion-Regular"/>
              </a:rPr>
              <a:t>In clustering you first partition the set of data into groups based on data similarity </a:t>
            </a:r>
            <a:r>
              <a:rPr lang="en-ZA" dirty="0"/>
              <a:t>and then assign labels to the relatively small number of groups.</a:t>
            </a:r>
          </a:p>
          <a:p>
            <a:r>
              <a:rPr lang="en-ZA" dirty="0"/>
              <a:t>In contrast to the classification problem where each observation is known to belong to one of a number of groups and the objective is to predict the group to which a new observation belongs, cluster analysis seeks to discover the number and composition of the groups.</a:t>
            </a:r>
          </a:p>
          <a:p>
            <a:r>
              <a:rPr lang="en-ZA" dirty="0"/>
              <a:t>Classification tries to </a:t>
            </a:r>
            <a:r>
              <a:rPr lang="en-ZA" b="1" dirty="0"/>
              <a:t>predict </a:t>
            </a:r>
            <a:r>
              <a:rPr lang="en-ZA" dirty="0"/>
              <a:t>the label of (</a:t>
            </a:r>
            <a:r>
              <a:rPr lang="en-ZA" dirty="0" err="1"/>
              <a:t>unlabeled</a:t>
            </a:r>
            <a:r>
              <a:rPr lang="en-ZA" dirty="0"/>
              <a:t>) data.</a:t>
            </a:r>
          </a:p>
          <a:p>
            <a:r>
              <a:rPr lang="en-ZA" dirty="0"/>
              <a:t>Clustering is grouping things into “natural” categories when </a:t>
            </a:r>
            <a:r>
              <a:rPr lang="en-ZA" b="1" dirty="0"/>
              <a:t>no class label </a:t>
            </a:r>
            <a:r>
              <a:rPr lang="en-ZA" dirty="0"/>
              <a:t>is available</a:t>
            </a:r>
          </a:p>
          <a:p>
            <a:r>
              <a:rPr lang="en-ZA" dirty="0"/>
              <a:t>Clustering is </a:t>
            </a:r>
            <a:r>
              <a:rPr lang="en-ZA" b="1" dirty="0"/>
              <a:t>unsupervised </a:t>
            </a:r>
            <a:r>
              <a:rPr lang="en-ZA" dirty="0"/>
              <a:t>learning.</a:t>
            </a:r>
          </a:p>
          <a:p>
            <a:r>
              <a:rPr lang="en-ZA" dirty="0"/>
              <a:t>Need to automatically decide on the grouping structure</a:t>
            </a:r>
          </a:p>
        </p:txBody>
      </p:sp>
    </p:spTree>
    <p:extLst>
      <p:ext uri="{BB962C8B-B14F-4D97-AF65-F5344CB8AC3E}">
        <p14:creationId xmlns:p14="http://schemas.microsoft.com/office/powerpoint/2010/main" val="1335943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24C08A0-7BF5-41BA-9DFB-4D13DF502EF2}"/>
              </a:ext>
            </a:extLst>
          </p:cNvPr>
          <p:cNvPicPr>
            <a:picLocks noChangeAspect="1"/>
          </p:cNvPicPr>
          <p:nvPr/>
        </p:nvPicPr>
        <p:blipFill>
          <a:blip r:embed="rId2"/>
          <a:stretch>
            <a:fillRect/>
          </a:stretch>
        </p:blipFill>
        <p:spPr>
          <a:xfrm>
            <a:off x="2438400" y="1357439"/>
            <a:ext cx="6096000" cy="3452602"/>
          </a:xfrm>
          <a:prstGeom prst="rect">
            <a:avLst/>
          </a:prstGeom>
        </p:spPr>
      </p:pic>
      <p:sp>
        <p:nvSpPr>
          <p:cNvPr id="2" name="Title 1">
            <a:extLst>
              <a:ext uri="{FF2B5EF4-FFF2-40B4-BE49-F238E27FC236}">
                <a16:creationId xmlns:a16="http://schemas.microsoft.com/office/drawing/2014/main" id="{E8D7579B-8B3F-4634-ABBA-B937B138317B}"/>
              </a:ext>
            </a:extLst>
          </p:cNvPr>
          <p:cNvSpPr>
            <a:spLocks noGrp="1"/>
          </p:cNvSpPr>
          <p:nvPr>
            <p:ph type="title"/>
          </p:nvPr>
        </p:nvSpPr>
        <p:spPr/>
        <p:txBody>
          <a:bodyPr/>
          <a:lstStyle/>
          <a:p>
            <a:r>
              <a:rPr lang="en-ZA" dirty="0">
                <a:latin typeface="cmr10"/>
              </a:rPr>
              <a:t>Cluster distance, furthest </a:t>
            </a:r>
            <a:r>
              <a:rPr lang="en-ZA" dirty="0" err="1">
                <a:latin typeface="cmr10"/>
              </a:rPr>
              <a:t>neighbor</a:t>
            </a:r>
            <a:r>
              <a:rPr lang="en-ZA" dirty="0">
                <a:latin typeface="cmr10"/>
              </a:rPr>
              <a:t> method</a:t>
            </a:r>
            <a:endParaRPr lang="en-ZA" dirty="0"/>
          </a:p>
        </p:txBody>
      </p:sp>
      <p:sp>
        <p:nvSpPr>
          <p:cNvPr id="3" name="Content Placeholder 2">
            <a:extLst>
              <a:ext uri="{FF2B5EF4-FFF2-40B4-BE49-F238E27FC236}">
                <a16:creationId xmlns:a16="http://schemas.microsoft.com/office/drawing/2014/main" id="{6FE14FFC-9762-45E0-9697-FF8C3B9B93B1}"/>
              </a:ext>
            </a:extLst>
          </p:cNvPr>
          <p:cNvSpPr>
            <a:spLocks noGrp="1"/>
          </p:cNvSpPr>
          <p:nvPr>
            <p:ph idx="1"/>
          </p:nvPr>
        </p:nvSpPr>
        <p:spPr>
          <a:xfrm>
            <a:off x="838200" y="1451017"/>
            <a:ext cx="10515600" cy="4351338"/>
          </a:xfrm>
        </p:spPr>
        <p:txBody>
          <a:bodyPr>
            <a:normAutofit fontScale="85000" lnSpcReduction="10000"/>
          </a:bodyPr>
          <a:lstStyle/>
          <a:p>
            <a:endParaRPr lang="en-ZA" dirty="0"/>
          </a:p>
          <a:p>
            <a:endParaRPr lang="en-ZA" dirty="0"/>
          </a:p>
          <a:p>
            <a:endParaRPr lang="en-ZA" dirty="0"/>
          </a:p>
          <a:p>
            <a:endParaRPr lang="en-ZA" dirty="0"/>
          </a:p>
          <a:p>
            <a:endParaRPr lang="en-ZA" dirty="0"/>
          </a:p>
          <a:p>
            <a:endParaRPr lang="en-ZA" dirty="0"/>
          </a:p>
          <a:p>
            <a:endParaRPr lang="en-ZA" dirty="0">
              <a:solidFill>
                <a:srgbClr val="FF0F21"/>
              </a:solidFill>
            </a:endParaRPr>
          </a:p>
          <a:p>
            <a:r>
              <a:rPr lang="en-ZA" dirty="0">
                <a:solidFill>
                  <a:srgbClr val="FF0F21"/>
                </a:solidFill>
              </a:rPr>
              <a:t>The nearest </a:t>
            </a:r>
            <a:r>
              <a:rPr lang="en-ZA" dirty="0" err="1">
                <a:solidFill>
                  <a:srgbClr val="FF0F21"/>
                </a:solidFill>
              </a:rPr>
              <a:t>neighbor</a:t>
            </a:r>
            <a:r>
              <a:rPr lang="en-ZA" dirty="0">
                <a:solidFill>
                  <a:srgbClr val="FF0F21"/>
                </a:solidFill>
              </a:rPr>
              <a:t> is not the only method for measuring the distance between clusters. </a:t>
            </a:r>
          </a:p>
          <a:p>
            <a:r>
              <a:rPr lang="en-ZA" dirty="0">
                <a:solidFill>
                  <a:srgbClr val="FF0F21"/>
                </a:solidFill>
              </a:rPr>
              <a:t>Under the furthest </a:t>
            </a:r>
            <a:r>
              <a:rPr lang="en-ZA" dirty="0" err="1">
                <a:solidFill>
                  <a:srgbClr val="FF0F21"/>
                </a:solidFill>
              </a:rPr>
              <a:t>neighbor</a:t>
            </a:r>
            <a:r>
              <a:rPr lang="en-ZA" dirty="0">
                <a:solidFill>
                  <a:srgbClr val="FF0F21"/>
                </a:solidFill>
              </a:rPr>
              <a:t> (or complete linkage) method,</a:t>
            </a:r>
            <a:r>
              <a:rPr lang="en-ZA" dirty="0"/>
              <a:t> </a:t>
            </a:r>
            <a:r>
              <a:rPr lang="en-ZA" dirty="0">
                <a:solidFill>
                  <a:srgbClr val="FF0F21"/>
                </a:solidFill>
              </a:rPr>
              <a:t>the distance between two clusters is the distance between their two most distant members.</a:t>
            </a:r>
          </a:p>
        </p:txBody>
      </p:sp>
    </p:spTree>
    <p:extLst>
      <p:ext uri="{BB962C8B-B14F-4D97-AF65-F5344CB8AC3E}">
        <p14:creationId xmlns:p14="http://schemas.microsoft.com/office/powerpoint/2010/main" val="7159336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D4C382-5783-4C3E-9FA7-549ED50755C4}"/>
              </a:ext>
            </a:extLst>
          </p:cNvPr>
          <p:cNvSpPr>
            <a:spLocks noGrp="1"/>
          </p:cNvSpPr>
          <p:nvPr>
            <p:ph type="title"/>
          </p:nvPr>
        </p:nvSpPr>
        <p:spPr/>
        <p:txBody>
          <a:bodyPr/>
          <a:lstStyle/>
          <a:p>
            <a:r>
              <a:rPr lang="en-ZA" dirty="0">
                <a:solidFill>
                  <a:prstClr val="black"/>
                </a:solidFill>
                <a:latin typeface="cmr10"/>
              </a:rPr>
              <a:t>Cluster distance, furthest </a:t>
            </a:r>
            <a:r>
              <a:rPr lang="en-ZA" dirty="0" err="1">
                <a:solidFill>
                  <a:prstClr val="black"/>
                </a:solidFill>
                <a:latin typeface="cmr10"/>
              </a:rPr>
              <a:t>neighbor</a:t>
            </a:r>
            <a:r>
              <a:rPr lang="en-ZA" dirty="0">
                <a:solidFill>
                  <a:prstClr val="black"/>
                </a:solidFill>
                <a:latin typeface="cmr10"/>
              </a:rPr>
              <a:t> method</a:t>
            </a:r>
            <a:endParaRPr lang="en-ZA" dirty="0"/>
          </a:p>
        </p:txBody>
      </p:sp>
      <p:sp>
        <p:nvSpPr>
          <p:cNvPr id="3" name="Content Placeholder 2">
            <a:extLst>
              <a:ext uri="{FF2B5EF4-FFF2-40B4-BE49-F238E27FC236}">
                <a16:creationId xmlns:a16="http://schemas.microsoft.com/office/drawing/2014/main" id="{04F96370-08E4-4CD7-B04B-5EB8F26E8639}"/>
              </a:ext>
            </a:extLst>
          </p:cNvPr>
          <p:cNvSpPr>
            <a:spLocks noGrp="1"/>
          </p:cNvSpPr>
          <p:nvPr>
            <p:ph idx="1"/>
          </p:nvPr>
        </p:nvSpPr>
        <p:spPr/>
        <p:txBody>
          <a:bodyPr/>
          <a:lstStyle/>
          <a:p>
            <a:r>
              <a:rPr lang="en-ZA" dirty="0">
                <a:latin typeface="cmr10"/>
              </a:rPr>
              <a:t>The furthest </a:t>
            </a:r>
            <a:r>
              <a:rPr lang="en-ZA" dirty="0" err="1">
                <a:latin typeface="cmr10"/>
              </a:rPr>
              <a:t>neighbor</a:t>
            </a:r>
            <a:r>
              <a:rPr lang="en-ZA" dirty="0">
                <a:latin typeface="cmr10"/>
              </a:rPr>
              <a:t> method also calls for grouping </a:t>
            </a:r>
            <a:r>
              <a:rPr lang="en-ZA" dirty="0">
                <a:solidFill>
                  <a:srgbClr val="FF0F21"/>
                </a:solidFill>
                <a:latin typeface="cmmi10"/>
              </a:rPr>
              <a:t>b</a:t>
            </a:r>
            <a:r>
              <a:rPr lang="en-ZA" dirty="0">
                <a:latin typeface="cmmi10"/>
              </a:rPr>
              <a:t> </a:t>
            </a:r>
            <a:r>
              <a:rPr lang="en-ZA" dirty="0"/>
              <a:t>and </a:t>
            </a:r>
            <a:r>
              <a:rPr lang="en-ZA" dirty="0">
                <a:solidFill>
                  <a:srgbClr val="FF0F21"/>
                </a:solidFill>
              </a:rPr>
              <a:t>e</a:t>
            </a:r>
            <a:r>
              <a:rPr lang="en-ZA" dirty="0"/>
              <a:t> at step 1. </a:t>
            </a:r>
          </a:p>
          <a:p>
            <a:r>
              <a:rPr lang="en-ZA" dirty="0"/>
              <a:t>However, the distances between </a:t>
            </a:r>
            <a:r>
              <a:rPr lang="en-ZA" dirty="0">
                <a:solidFill>
                  <a:srgbClr val="FF0F21"/>
                </a:solidFill>
              </a:rPr>
              <a:t>(be), </a:t>
            </a:r>
            <a:r>
              <a:rPr lang="en-ZA" dirty="0"/>
              <a:t>on the one hand, and the clusters (a), (c), and (d), on the other, are different:</a:t>
            </a:r>
          </a:p>
        </p:txBody>
      </p:sp>
      <p:pic>
        <p:nvPicPr>
          <p:cNvPr id="4" name="Picture 3">
            <a:extLst>
              <a:ext uri="{FF2B5EF4-FFF2-40B4-BE49-F238E27FC236}">
                <a16:creationId xmlns:a16="http://schemas.microsoft.com/office/drawing/2014/main" id="{3DE979BA-3326-4526-9FD1-6C4D61B41B26}"/>
              </a:ext>
            </a:extLst>
          </p:cNvPr>
          <p:cNvPicPr>
            <a:picLocks noChangeAspect="1"/>
          </p:cNvPicPr>
          <p:nvPr/>
        </p:nvPicPr>
        <p:blipFill>
          <a:blip r:embed="rId3"/>
          <a:stretch>
            <a:fillRect/>
          </a:stretch>
        </p:blipFill>
        <p:spPr>
          <a:xfrm>
            <a:off x="1366837" y="4001294"/>
            <a:ext cx="10197741" cy="1808956"/>
          </a:xfrm>
          <a:prstGeom prst="rect">
            <a:avLst/>
          </a:prstGeom>
        </p:spPr>
      </p:pic>
    </p:spTree>
    <p:extLst>
      <p:ext uri="{BB962C8B-B14F-4D97-AF65-F5344CB8AC3E}">
        <p14:creationId xmlns:p14="http://schemas.microsoft.com/office/powerpoint/2010/main" val="38195530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9A3AB-D1FF-4D52-8DF4-34E5F6386564}"/>
              </a:ext>
            </a:extLst>
          </p:cNvPr>
          <p:cNvSpPr>
            <a:spLocks noGrp="1"/>
          </p:cNvSpPr>
          <p:nvPr>
            <p:ph type="title"/>
          </p:nvPr>
        </p:nvSpPr>
        <p:spPr>
          <a:xfrm>
            <a:off x="0" y="384175"/>
            <a:ext cx="10515600" cy="701675"/>
          </a:xfrm>
        </p:spPr>
        <p:txBody>
          <a:bodyPr/>
          <a:lstStyle/>
          <a:p>
            <a:r>
              <a:rPr lang="en-ZA" dirty="0"/>
              <a:t>Cluster distance, furthest </a:t>
            </a:r>
            <a:r>
              <a:rPr lang="en-ZA" dirty="0" err="1"/>
              <a:t>neighbor</a:t>
            </a:r>
            <a:r>
              <a:rPr lang="en-ZA" dirty="0"/>
              <a:t> method</a:t>
            </a:r>
          </a:p>
        </p:txBody>
      </p:sp>
      <p:pic>
        <p:nvPicPr>
          <p:cNvPr id="4" name="Content Placeholder 3">
            <a:extLst>
              <a:ext uri="{FF2B5EF4-FFF2-40B4-BE49-F238E27FC236}">
                <a16:creationId xmlns:a16="http://schemas.microsoft.com/office/drawing/2014/main" id="{795024DA-6778-48E3-B406-D33BC755883B}"/>
              </a:ext>
            </a:extLst>
          </p:cNvPr>
          <p:cNvPicPr>
            <a:picLocks noGrp="1" noChangeAspect="1"/>
          </p:cNvPicPr>
          <p:nvPr>
            <p:ph idx="1"/>
          </p:nvPr>
        </p:nvPicPr>
        <p:blipFill>
          <a:blip r:embed="rId2"/>
          <a:stretch>
            <a:fillRect/>
          </a:stretch>
        </p:blipFill>
        <p:spPr>
          <a:xfrm>
            <a:off x="838200" y="2134394"/>
            <a:ext cx="11023326" cy="3828256"/>
          </a:xfrm>
          <a:prstGeom prst="rect">
            <a:avLst/>
          </a:prstGeom>
        </p:spPr>
      </p:pic>
    </p:spTree>
    <p:extLst>
      <p:ext uri="{BB962C8B-B14F-4D97-AF65-F5344CB8AC3E}">
        <p14:creationId xmlns:p14="http://schemas.microsoft.com/office/powerpoint/2010/main" val="27769155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2253E-BF69-4C5D-BA57-B7A020221C0D}"/>
              </a:ext>
            </a:extLst>
          </p:cNvPr>
          <p:cNvSpPr>
            <a:spLocks noGrp="1"/>
          </p:cNvSpPr>
          <p:nvPr>
            <p:ph type="title"/>
          </p:nvPr>
        </p:nvSpPr>
        <p:spPr/>
        <p:txBody>
          <a:bodyPr/>
          <a:lstStyle/>
          <a:p>
            <a:r>
              <a:rPr lang="en-ZA" dirty="0"/>
              <a:t>Cluster distance, furthest </a:t>
            </a:r>
            <a:r>
              <a:rPr lang="en-ZA" dirty="0" err="1"/>
              <a:t>neighbor</a:t>
            </a:r>
            <a:r>
              <a:rPr lang="en-ZA" dirty="0"/>
              <a:t> method</a:t>
            </a:r>
          </a:p>
        </p:txBody>
      </p:sp>
      <p:sp>
        <p:nvSpPr>
          <p:cNvPr id="3" name="Content Placeholder 2">
            <a:extLst>
              <a:ext uri="{FF2B5EF4-FFF2-40B4-BE49-F238E27FC236}">
                <a16:creationId xmlns:a16="http://schemas.microsoft.com/office/drawing/2014/main" id="{032D54C7-26BA-400C-A993-E526EC159C50}"/>
              </a:ext>
            </a:extLst>
          </p:cNvPr>
          <p:cNvSpPr>
            <a:spLocks noGrp="1"/>
          </p:cNvSpPr>
          <p:nvPr>
            <p:ph idx="1"/>
          </p:nvPr>
        </p:nvSpPr>
        <p:spPr/>
        <p:txBody>
          <a:bodyPr/>
          <a:lstStyle/>
          <a:p>
            <a:r>
              <a:rPr lang="en-ZA" dirty="0">
                <a:latin typeface="cmr10"/>
              </a:rPr>
              <a:t>The nearest clusters are (</a:t>
            </a:r>
            <a:r>
              <a:rPr lang="en-ZA" dirty="0">
                <a:latin typeface="cmmi10"/>
              </a:rPr>
              <a:t>a</a:t>
            </a:r>
            <a:r>
              <a:rPr lang="en-ZA" dirty="0">
                <a:latin typeface="cmr10"/>
              </a:rPr>
              <a:t>) and (</a:t>
            </a:r>
            <a:r>
              <a:rPr lang="en-ZA" dirty="0">
                <a:latin typeface="cmmi10"/>
              </a:rPr>
              <a:t>d</a:t>
            </a:r>
            <a:r>
              <a:rPr lang="en-ZA" dirty="0">
                <a:latin typeface="cmr10"/>
              </a:rPr>
              <a:t>), which are now grouped into the cluster (</a:t>
            </a:r>
            <a:r>
              <a:rPr lang="en-ZA" dirty="0">
                <a:latin typeface="cmmi10"/>
              </a:rPr>
              <a:t>ad</a:t>
            </a:r>
            <a:r>
              <a:rPr lang="en-ZA" dirty="0">
                <a:latin typeface="cmr10"/>
              </a:rPr>
              <a:t>).</a:t>
            </a:r>
          </a:p>
          <a:p>
            <a:r>
              <a:rPr lang="en-ZA" dirty="0"/>
              <a:t>the nearest and furthest </a:t>
            </a:r>
            <a:r>
              <a:rPr lang="en-ZA" dirty="0" err="1"/>
              <a:t>neighbor</a:t>
            </a:r>
            <a:r>
              <a:rPr lang="en-ZA" dirty="0"/>
              <a:t> methods produced the same results in this example.</a:t>
            </a:r>
          </a:p>
          <a:p>
            <a:r>
              <a:rPr lang="en-ZA" dirty="0"/>
              <a:t> In other cases, however, the two methods may not agree.</a:t>
            </a:r>
          </a:p>
        </p:txBody>
      </p:sp>
    </p:spTree>
    <p:extLst>
      <p:ext uri="{BB962C8B-B14F-4D97-AF65-F5344CB8AC3E}">
        <p14:creationId xmlns:p14="http://schemas.microsoft.com/office/powerpoint/2010/main" val="1255331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AFF28-2F99-4E59-932C-64F03934D5F5}"/>
              </a:ext>
            </a:extLst>
          </p:cNvPr>
          <p:cNvSpPr>
            <a:spLocks noGrp="1"/>
          </p:cNvSpPr>
          <p:nvPr>
            <p:ph type="title"/>
          </p:nvPr>
        </p:nvSpPr>
        <p:spPr>
          <a:xfrm>
            <a:off x="838200" y="365126"/>
            <a:ext cx="10515600" cy="315912"/>
          </a:xfrm>
        </p:spPr>
        <p:txBody>
          <a:bodyPr>
            <a:normAutofit fontScale="90000"/>
          </a:bodyPr>
          <a:lstStyle/>
          <a:p>
            <a:r>
              <a:rPr lang="en-ZA" dirty="0"/>
              <a:t>Cluster distance, furthest </a:t>
            </a:r>
            <a:r>
              <a:rPr lang="en-ZA" dirty="0" err="1"/>
              <a:t>neighbor</a:t>
            </a:r>
            <a:r>
              <a:rPr lang="en-ZA" dirty="0"/>
              <a:t> method</a:t>
            </a:r>
          </a:p>
        </p:txBody>
      </p:sp>
      <p:sp>
        <p:nvSpPr>
          <p:cNvPr id="3" name="Content Placeholder 2">
            <a:extLst>
              <a:ext uri="{FF2B5EF4-FFF2-40B4-BE49-F238E27FC236}">
                <a16:creationId xmlns:a16="http://schemas.microsoft.com/office/drawing/2014/main" id="{A8AA04B0-92BC-491F-BC61-5B5D3B5AE4FE}"/>
              </a:ext>
            </a:extLst>
          </p:cNvPr>
          <p:cNvSpPr>
            <a:spLocks noGrp="1"/>
          </p:cNvSpPr>
          <p:nvPr>
            <p:ph idx="1"/>
          </p:nvPr>
        </p:nvSpPr>
        <p:spPr>
          <a:xfrm>
            <a:off x="838200" y="1003123"/>
            <a:ext cx="10515600" cy="4351338"/>
          </a:xfrm>
        </p:spPr>
        <p:txBody>
          <a:bodyPr>
            <a:normAutofit/>
          </a:bodyPr>
          <a:lstStyle/>
          <a:p>
            <a:r>
              <a:rPr lang="en-ZA" dirty="0">
                <a:latin typeface="cmr10"/>
              </a:rPr>
              <a:t>The nearest </a:t>
            </a:r>
            <a:r>
              <a:rPr lang="en-ZA" dirty="0" err="1">
                <a:latin typeface="cmr10"/>
              </a:rPr>
              <a:t>neighbor</a:t>
            </a:r>
            <a:r>
              <a:rPr lang="en-ZA" dirty="0">
                <a:latin typeface="cmr10"/>
              </a:rPr>
              <a:t> method will probably not form the two groups </a:t>
            </a:r>
            <a:r>
              <a:rPr lang="en-ZA" dirty="0" err="1">
                <a:latin typeface="cmr10"/>
              </a:rPr>
              <a:t>percived</a:t>
            </a:r>
            <a:r>
              <a:rPr lang="en-ZA" dirty="0">
                <a:latin typeface="cmr10"/>
              </a:rPr>
              <a:t> by the naked eye. </a:t>
            </a:r>
          </a:p>
          <a:p>
            <a:r>
              <a:rPr lang="en-ZA" dirty="0">
                <a:latin typeface="cmr10"/>
              </a:rPr>
              <a:t>This is so because at some intermediate step the method will probably merge the two “closest" points joined into the same cluster, and proceed to string along the remaining points in chain-link fashion</a:t>
            </a:r>
          </a:p>
          <a:p>
            <a:r>
              <a:rPr lang="en-ZA" dirty="0"/>
              <a:t>The furthest </a:t>
            </a:r>
            <a:r>
              <a:rPr lang="en-ZA" dirty="0" err="1"/>
              <a:t>neighbor</a:t>
            </a:r>
            <a:r>
              <a:rPr lang="en-ZA" dirty="0"/>
              <a:t> method, will probably identify the two clusters because it tends to resist merging clusters the elements of which vary substantially in distance from those of the other cluster.</a:t>
            </a:r>
          </a:p>
        </p:txBody>
      </p:sp>
      <p:pic>
        <p:nvPicPr>
          <p:cNvPr id="4" name="Picture 3">
            <a:extLst>
              <a:ext uri="{FF2B5EF4-FFF2-40B4-BE49-F238E27FC236}">
                <a16:creationId xmlns:a16="http://schemas.microsoft.com/office/drawing/2014/main" id="{D16BDFBA-EE08-45FF-9267-1A591E63295A}"/>
              </a:ext>
            </a:extLst>
          </p:cNvPr>
          <p:cNvPicPr>
            <a:picLocks noChangeAspect="1"/>
          </p:cNvPicPr>
          <p:nvPr/>
        </p:nvPicPr>
        <p:blipFill>
          <a:blip r:embed="rId2"/>
          <a:stretch>
            <a:fillRect/>
          </a:stretch>
        </p:blipFill>
        <p:spPr>
          <a:xfrm>
            <a:off x="323850" y="4535312"/>
            <a:ext cx="3905250" cy="1939923"/>
          </a:xfrm>
          <a:prstGeom prst="rect">
            <a:avLst/>
          </a:prstGeom>
        </p:spPr>
      </p:pic>
      <p:sp>
        <p:nvSpPr>
          <p:cNvPr id="5" name="Rectangle 4">
            <a:extLst>
              <a:ext uri="{FF2B5EF4-FFF2-40B4-BE49-F238E27FC236}">
                <a16:creationId xmlns:a16="http://schemas.microsoft.com/office/drawing/2014/main" id="{88A8633C-F63D-4A8D-9D95-2C6BEB3C15A0}"/>
              </a:ext>
            </a:extLst>
          </p:cNvPr>
          <p:cNvSpPr/>
          <p:nvPr/>
        </p:nvSpPr>
        <p:spPr>
          <a:xfrm>
            <a:off x="4229100" y="4569631"/>
            <a:ext cx="5181600" cy="1569660"/>
          </a:xfrm>
          <a:prstGeom prst="rect">
            <a:avLst/>
          </a:prstGeom>
        </p:spPr>
        <p:txBody>
          <a:bodyPr wrap="square">
            <a:spAutoFit/>
          </a:bodyPr>
          <a:lstStyle/>
          <a:p>
            <a:r>
              <a:rPr lang="en-ZA" sz="2400" dirty="0">
                <a:solidFill>
                  <a:srgbClr val="FF0F21"/>
                </a:solidFill>
                <a:latin typeface="cmr10"/>
              </a:rPr>
              <a:t>On the other hand, the nearest </a:t>
            </a:r>
            <a:r>
              <a:rPr lang="en-ZA" sz="2400" dirty="0" err="1">
                <a:solidFill>
                  <a:srgbClr val="FF0F21"/>
                </a:solidFill>
                <a:latin typeface="cmr10"/>
              </a:rPr>
              <a:t>neighbor</a:t>
            </a:r>
            <a:r>
              <a:rPr lang="en-ZA" sz="2400" dirty="0">
                <a:solidFill>
                  <a:srgbClr val="FF0F21"/>
                </a:solidFill>
                <a:latin typeface="cmr10"/>
              </a:rPr>
              <a:t> method will probably </a:t>
            </a:r>
            <a:r>
              <a:rPr lang="en-ZA" sz="2400" dirty="0" err="1">
                <a:solidFill>
                  <a:srgbClr val="FF0F21"/>
                </a:solidFill>
                <a:latin typeface="cmr10"/>
              </a:rPr>
              <a:t>succeedd</a:t>
            </a:r>
            <a:r>
              <a:rPr lang="en-ZA" sz="2400" dirty="0">
                <a:solidFill>
                  <a:srgbClr val="FF0F21"/>
                </a:solidFill>
                <a:latin typeface="cmr10"/>
              </a:rPr>
              <a:t> in forming the two groups marked</a:t>
            </a:r>
            <a:endParaRPr lang="en-ZA" sz="2400" dirty="0">
              <a:solidFill>
                <a:srgbClr val="FF0F21"/>
              </a:solidFill>
            </a:endParaRPr>
          </a:p>
        </p:txBody>
      </p:sp>
      <p:pic>
        <p:nvPicPr>
          <p:cNvPr id="6" name="Picture 5">
            <a:extLst>
              <a:ext uri="{FF2B5EF4-FFF2-40B4-BE49-F238E27FC236}">
                <a16:creationId xmlns:a16="http://schemas.microsoft.com/office/drawing/2014/main" id="{8B137CAA-3D55-4786-9E17-BF48CE787125}"/>
              </a:ext>
            </a:extLst>
          </p:cNvPr>
          <p:cNvPicPr>
            <a:picLocks noChangeAspect="1"/>
          </p:cNvPicPr>
          <p:nvPr/>
        </p:nvPicPr>
        <p:blipFill>
          <a:blip r:embed="rId3"/>
          <a:stretch>
            <a:fillRect/>
          </a:stretch>
        </p:blipFill>
        <p:spPr>
          <a:xfrm>
            <a:off x="8944124" y="4353940"/>
            <a:ext cx="3095476" cy="1939923"/>
          </a:xfrm>
          <a:prstGeom prst="rect">
            <a:avLst/>
          </a:prstGeom>
        </p:spPr>
      </p:pic>
    </p:spTree>
    <p:extLst>
      <p:ext uri="{BB962C8B-B14F-4D97-AF65-F5344CB8AC3E}">
        <p14:creationId xmlns:p14="http://schemas.microsoft.com/office/powerpoint/2010/main" val="39829363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C0DA9-D1A0-4C2A-ADF6-6B9450AECE55}"/>
              </a:ext>
            </a:extLst>
          </p:cNvPr>
          <p:cNvSpPr>
            <a:spLocks noGrp="1"/>
          </p:cNvSpPr>
          <p:nvPr>
            <p:ph type="title"/>
          </p:nvPr>
        </p:nvSpPr>
        <p:spPr/>
        <p:txBody>
          <a:bodyPr>
            <a:normAutofit/>
          </a:bodyPr>
          <a:lstStyle/>
          <a:p>
            <a:pPr algn="ctr"/>
            <a:r>
              <a:rPr lang="en-ZA" sz="5400" dirty="0">
                <a:solidFill>
                  <a:prstClr val="black"/>
                </a:solidFill>
                <a:latin typeface="cmti10"/>
                <a:ea typeface="+mn-ea"/>
                <a:cs typeface="+mn-cs"/>
              </a:rPr>
              <a:t>Average Linkage</a:t>
            </a:r>
            <a:endParaRPr lang="en-ZA" sz="5400" dirty="0"/>
          </a:p>
        </p:txBody>
      </p:sp>
      <p:sp>
        <p:nvSpPr>
          <p:cNvPr id="3" name="Content Placeholder 2">
            <a:extLst>
              <a:ext uri="{FF2B5EF4-FFF2-40B4-BE49-F238E27FC236}">
                <a16:creationId xmlns:a16="http://schemas.microsoft.com/office/drawing/2014/main" id="{0C10A01E-AB79-4144-AC6F-E476ED22EA16}"/>
              </a:ext>
            </a:extLst>
          </p:cNvPr>
          <p:cNvSpPr>
            <a:spLocks noGrp="1"/>
          </p:cNvSpPr>
          <p:nvPr>
            <p:ph idx="1"/>
          </p:nvPr>
        </p:nvSpPr>
        <p:spPr/>
        <p:txBody>
          <a:bodyPr/>
          <a:lstStyle/>
          <a:p>
            <a:r>
              <a:rPr lang="en-ZA" dirty="0">
                <a:latin typeface="cmr10"/>
              </a:rPr>
              <a:t>A compromise method is </a:t>
            </a:r>
            <a:r>
              <a:rPr lang="en-ZA" dirty="0">
                <a:solidFill>
                  <a:srgbClr val="FF0F21"/>
                </a:solidFill>
                <a:latin typeface="cmti10"/>
              </a:rPr>
              <a:t>average linkage</a:t>
            </a:r>
            <a:r>
              <a:rPr lang="en-ZA" dirty="0">
                <a:latin typeface="cmr10"/>
              </a:rPr>
              <a:t>, under which the distance between two clusters is the average of the distances of all pairs of observations, one observation in the pair taken from the first cluster and the other from the second cluster</a:t>
            </a:r>
            <a:endParaRPr lang="en-ZA" dirty="0"/>
          </a:p>
        </p:txBody>
      </p:sp>
      <p:pic>
        <p:nvPicPr>
          <p:cNvPr id="4" name="Picture 3">
            <a:extLst>
              <a:ext uri="{FF2B5EF4-FFF2-40B4-BE49-F238E27FC236}">
                <a16:creationId xmlns:a16="http://schemas.microsoft.com/office/drawing/2014/main" id="{FBED27B1-CE3B-4F3C-A842-3BEA373F3103}"/>
              </a:ext>
            </a:extLst>
          </p:cNvPr>
          <p:cNvPicPr>
            <a:picLocks noChangeAspect="1"/>
          </p:cNvPicPr>
          <p:nvPr/>
        </p:nvPicPr>
        <p:blipFill>
          <a:blip r:embed="rId3"/>
          <a:stretch>
            <a:fillRect/>
          </a:stretch>
        </p:blipFill>
        <p:spPr>
          <a:xfrm>
            <a:off x="1543050" y="3586162"/>
            <a:ext cx="5105400" cy="2600563"/>
          </a:xfrm>
          <a:prstGeom prst="rect">
            <a:avLst/>
          </a:prstGeom>
        </p:spPr>
      </p:pic>
      <p:sp>
        <p:nvSpPr>
          <p:cNvPr id="5" name="Rectangle 4">
            <a:extLst>
              <a:ext uri="{FF2B5EF4-FFF2-40B4-BE49-F238E27FC236}">
                <a16:creationId xmlns:a16="http://schemas.microsoft.com/office/drawing/2014/main" id="{50C0D4ED-0AA1-461F-8B64-4F1DB2DD31FE}"/>
              </a:ext>
            </a:extLst>
          </p:cNvPr>
          <p:cNvSpPr/>
          <p:nvPr/>
        </p:nvSpPr>
        <p:spPr>
          <a:xfrm>
            <a:off x="6724650" y="4018513"/>
            <a:ext cx="5334000" cy="480131"/>
          </a:xfrm>
          <a:prstGeom prst="rect">
            <a:avLst/>
          </a:prstGeom>
        </p:spPr>
        <p:txBody>
          <a:bodyPr wrap="square">
            <a:spAutoFit/>
          </a:bodyPr>
          <a:lstStyle/>
          <a:p>
            <a:pPr marL="228600" lvl="0" indent="-228600">
              <a:lnSpc>
                <a:spcPct val="90000"/>
              </a:lnSpc>
              <a:spcBef>
                <a:spcPts val="1000"/>
              </a:spcBef>
              <a:buFont typeface="Arial" panose="020B0604020202020204" pitchFamily="34" charset="0"/>
              <a:buChar char="•"/>
            </a:pPr>
            <a:r>
              <a:rPr lang="en-ZA" sz="2800" dirty="0">
                <a:solidFill>
                  <a:srgbClr val="FF0F21"/>
                </a:solidFill>
                <a:latin typeface="cmr10"/>
              </a:rPr>
              <a:t>.</a:t>
            </a:r>
            <a:endParaRPr lang="en-ZA" sz="2800" dirty="0">
              <a:solidFill>
                <a:srgbClr val="FF0F21"/>
              </a:solidFill>
              <a:latin typeface="AvantGarde Bk BT" panose="020B0402020202020204" pitchFamily="34" charset="0"/>
            </a:endParaRPr>
          </a:p>
        </p:txBody>
      </p:sp>
    </p:spTree>
    <p:extLst>
      <p:ext uri="{BB962C8B-B14F-4D97-AF65-F5344CB8AC3E}">
        <p14:creationId xmlns:p14="http://schemas.microsoft.com/office/powerpoint/2010/main" val="7665740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4F484-0B9E-45F8-8856-D40D0FA5CB24}"/>
              </a:ext>
            </a:extLst>
          </p:cNvPr>
          <p:cNvSpPr>
            <a:spLocks noGrp="1"/>
          </p:cNvSpPr>
          <p:nvPr>
            <p:ph type="title"/>
          </p:nvPr>
        </p:nvSpPr>
        <p:spPr/>
        <p:txBody>
          <a:bodyPr/>
          <a:lstStyle/>
          <a:p>
            <a:r>
              <a:rPr lang="en-ZA" dirty="0">
                <a:latin typeface="cmti10"/>
              </a:rPr>
              <a:t>Hierarchical divisive </a:t>
            </a:r>
            <a:r>
              <a:rPr lang="en-ZA" dirty="0">
                <a:latin typeface="cmr10"/>
              </a:rPr>
              <a:t>method</a:t>
            </a:r>
            <a:endParaRPr lang="en-ZA" dirty="0"/>
          </a:p>
        </p:txBody>
      </p:sp>
      <p:sp>
        <p:nvSpPr>
          <p:cNvPr id="3" name="Content Placeholder 2">
            <a:extLst>
              <a:ext uri="{FF2B5EF4-FFF2-40B4-BE49-F238E27FC236}">
                <a16:creationId xmlns:a16="http://schemas.microsoft.com/office/drawing/2014/main" id="{6B56E243-79C0-4C5E-9A55-395C7CF4AD3B}"/>
              </a:ext>
            </a:extLst>
          </p:cNvPr>
          <p:cNvSpPr>
            <a:spLocks noGrp="1"/>
          </p:cNvSpPr>
          <p:nvPr>
            <p:ph idx="1"/>
          </p:nvPr>
        </p:nvSpPr>
        <p:spPr/>
        <p:txBody>
          <a:bodyPr/>
          <a:lstStyle/>
          <a:p>
            <a:r>
              <a:rPr lang="en-ZA" dirty="0">
                <a:latin typeface="cmr10"/>
              </a:rPr>
              <a:t>This method follows the reverse procedure in that it begins with a single cluster consisting of all observations, forms next 2, 3, etc. clusters, and ends with as many clusters as there are observations</a:t>
            </a:r>
            <a:endParaRPr lang="en-ZA" dirty="0"/>
          </a:p>
        </p:txBody>
      </p:sp>
    </p:spTree>
    <p:extLst>
      <p:ext uri="{BB962C8B-B14F-4D97-AF65-F5344CB8AC3E}">
        <p14:creationId xmlns:p14="http://schemas.microsoft.com/office/powerpoint/2010/main" val="31647841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240351-959F-478C-A1AA-095F12EF919A}"/>
              </a:ext>
            </a:extLst>
          </p:cNvPr>
          <p:cNvSpPr>
            <a:spLocks noGrp="1"/>
          </p:cNvSpPr>
          <p:nvPr>
            <p:ph type="title"/>
          </p:nvPr>
        </p:nvSpPr>
        <p:spPr/>
        <p:txBody>
          <a:bodyPr/>
          <a:lstStyle/>
          <a:p>
            <a:pPr algn="ctr"/>
            <a:r>
              <a:rPr lang="en-ZA" dirty="0">
                <a:latin typeface="cmti10"/>
              </a:rPr>
              <a:t>Non-hierarchical </a:t>
            </a:r>
            <a:r>
              <a:rPr lang="en-ZA" dirty="0">
                <a:latin typeface="cmr10"/>
              </a:rPr>
              <a:t>clustering method, </a:t>
            </a:r>
            <a:br>
              <a:rPr lang="en-ZA" dirty="0">
                <a:latin typeface="cmr10"/>
              </a:rPr>
            </a:br>
            <a:r>
              <a:rPr lang="en-ZA" dirty="0">
                <a:solidFill>
                  <a:srgbClr val="FF0F21"/>
                </a:solidFill>
                <a:latin typeface="cmr10"/>
              </a:rPr>
              <a:t>(</a:t>
            </a:r>
            <a:r>
              <a:rPr lang="en-ZA" dirty="0">
                <a:solidFill>
                  <a:srgbClr val="FF0F21"/>
                </a:solidFill>
                <a:latin typeface="cmmi10"/>
              </a:rPr>
              <a:t>k</a:t>
            </a:r>
            <a:r>
              <a:rPr lang="en-ZA" dirty="0">
                <a:solidFill>
                  <a:srgbClr val="FF0F21"/>
                </a:solidFill>
                <a:latin typeface="cmti10"/>
              </a:rPr>
              <a:t>-means method)</a:t>
            </a:r>
            <a:endParaRPr lang="en-ZA" dirty="0">
              <a:solidFill>
                <a:srgbClr val="FF0F21"/>
              </a:solidFill>
            </a:endParaRPr>
          </a:p>
        </p:txBody>
      </p:sp>
      <p:sp>
        <p:nvSpPr>
          <p:cNvPr id="3" name="Content Placeholder 2">
            <a:extLst>
              <a:ext uri="{FF2B5EF4-FFF2-40B4-BE49-F238E27FC236}">
                <a16:creationId xmlns:a16="http://schemas.microsoft.com/office/drawing/2014/main" id="{AC4A5815-2F7F-46AD-83A8-0C960FE9B5BC}"/>
              </a:ext>
            </a:extLst>
          </p:cNvPr>
          <p:cNvSpPr>
            <a:spLocks noGrp="1"/>
          </p:cNvSpPr>
          <p:nvPr>
            <p:ph idx="1"/>
          </p:nvPr>
        </p:nvSpPr>
        <p:spPr/>
        <p:txBody>
          <a:bodyPr>
            <a:normAutofit fontScale="92500" lnSpcReduction="10000"/>
          </a:bodyPr>
          <a:lstStyle/>
          <a:p>
            <a:r>
              <a:rPr lang="en-ZA" dirty="0">
                <a:solidFill>
                  <a:srgbClr val="FF0F21"/>
                </a:solidFill>
                <a:latin typeface="cmti10"/>
              </a:rPr>
              <a:t>Step 1. </a:t>
            </a:r>
            <a:r>
              <a:rPr lang="en-ZA" dirty="0">
                <a:latin typeface="cmr10"/>
              </a:rPr>
              <a:t>Specify the number of clusters and, arbitrarily or deliberately,  the members of each cluster.</a:t>
            </a:r>
          </a:p>
          <a:p>
            <a:r>
              <a:rPr lang="en-ZA" dirty="0">
                <a:solidFill>
                  <a:srgbClr val="FF0F21"/>
                </a:solidFill>
                <a:latin typeface="cmti10"/>
              </a:rPr>
              <a:t>Step 2. </a:t>
            </a:r>
            <a:r>
              <a:rPr lang="en-ZA" dirty="0">
                <a:latin typeface="cmr10"/>
              </a:rPr>
              <a:t>Calculate each cluster’s “centroid" and the distances between each observation and centroid. If an observation is nearer the centroid of a cluster other than the one to which it currently belongs, re-assign it to the nearer cluster.</a:t>
            </a:r>
          </a:p>
          <a:p>
            <a:r>
              <a:rPr lang="en-ZA" dirty="0">
                <a:solidFill>
                  <a:srgbClr val="FF0F21"/>
                </a:solidFill>
                <a:latin typeface="cmti10"/>
              </a:rPr>
              <a:t>Step 3</a:t>
            </a:r>
            <a:r>
              <a:rPr lang="en-ZA" dirty="0">
                <a:latin typeface="cmti10"/>
              </a:rPr>
              <a:t>. </a:t>
            </a:r>
            <a:r>
              <a:rPr lang="en-ZA" dirty="0">
                <a:latin typeface="cmr10"/>
              </a:rPr>
              <a:t>Repeat Step 2 until all observations are nearest the centroid of the cluster to which they belong.</a:t>
            </a:r>
          </a:p>
          <a:p>
            <a:r>
              <a:rPr lang="en-ZA" dirty="0">
                <a:solidFill>
                  <a:srgbClr val="FF0F21"/>
                </a:solidFill>
                <a:latin typeface="cmti10"/>
              </a:rPr>
              <a:t>Step 4. </a:t>
            </a:r>
            <a:r>
              <a:rPr lang="en-ZA" dirty="0">
                <a:latin typeface="cmr10"/>
              </a:rPr>
              <a:t>If the number of clusters cannot be specified with confidence in advance, repeat Steps 1 to 3 with a different number of clusters and evaluate the results</a:t>
            </a:r>
            <a:endParaRPr lang="en-ZA" dirty="0"/>
          </a:p>
        </p:txBody>
      </p:sp>
    </p:spTree>
    <p:extLst>
      <p:ext uri="{BB962C8B-B14F-4D97-AF65-F5344CB8AC3E}">
        <p14:creationId xmlns:p14="http://schemas.microsoft.com/office/powerpoint/2010/main" val="40113976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DFF83C-D53A-4941-AD75-2C665DE043EC}"/>
              </a:ext>
            </a:extLst>
          </p:cNvPr>
          <p:cNvSpPr>
            <a:spLocks noGrp="1"/>
          </p:cNvSpPr>
          <p:nvPr>
            <p:ph type="title"/>
          </p:nvPr>
        </p:nvSpPr>
        <p:spPr/>
        <p:txBody>
          <a:bodyPr/>
          <a:lstStyle/>
          <a:p>
            <a:r>
              <a:rPr lang="en-ZA" dirty="0">
                <a:solidFill>
                  <a:srgbClr val="FF0F21"/>
                </a:solidFill>
                <a:latin typeface="cmr10"/>
              </a:rPr>
              <a:t>(</a:t>
            </a:r>
            <a:r>
              <a:rPr lang="en-ZA" dirty="0">
                <a:solidFill>
                  <a:srgbClr val="FF0F21"/>
                </a:solidFill>
                <a:latin typeface="cmmi10"/>
              </a:rPr>
              <a:t>k</a:t>
            </a:r>
            <a:r>
              <a:rPr lang="en-ZA" dirty="0">
                <a:solidFill>
                  <a:srgbClr val="FF0F21"/>
                </a:solidFill>
                <a:latin typeface="cmti10"/>
              </a:rPr>
              <a:t>-means method)</a:t>
            </a:r>
            <a:endParaRPr lang="en-ZA" dirty="0"/>
          </a:p>
        </p:txBody>
      </p:sp>
      <p:pic>
        <p:nvPicPr>
          <p:cNvPr id="4" name="Content Placeholder 3">
            <a:extLst>
              <a:ext uri="{FF2B5EF4-FFF2-40B4-BE49-F238E27FC236}">
                <a16:creationId xmlns:a16="http://schemas.microsoft.com/office/drawing/2014/main" id="{0457F202-F94B-401D-8CCE-2434698AA9F5}"/>
              </a:ext>
            </a:extLst>
          </p:cNvPr>
          <p:cNvPicPr>
            <a:picLocks noGrp="1" noChangeAspect="1"/>
          </p:cNvPicPr>
          <p:nvPr>
            <p:ph idx="1"/>
          </p:nvPr>
        </p:nvPicPr>
        <p:blipFill>
          <a:blip r:embed="rId2"/>
          <a:stretch>
            <a:fillRect/>
          </a:stretch>
        </p:blipFill>
        <p:spPr>
          <a:xfrm>
            <a:off x="544229" y="1690688"/>
            <a:ext cx="5159942" cy="4351338"/>
          </a:xfrm>
          <a:prstGeom prst="rect">
            <a:avLst/>
          </a:prstGeom>
        </p:spPr>
      </p:pic>
      <p:sp>
        <p:nvSpPr>
          <p:cNvPr id="5" name="Rectangle 4">
            <a:extLst>
              <a:ext uri="{FF2B5EF4-FFF2-40B4-BE49-F238E27FC236}">
                <a16:creationId xmlns:a16="http://schemas.microsoft.com/office/drawing/2014/main" id="{3A6C1B54-DFDA-47A8-B029-39ACC6934F94}"/>
              </a:ext>
            </a:extLst>
          </p:cNvPr>
          <p:cNvSpPr/>
          <p:nvPr/>
        </p:nvSpPr>
        <p:spPr>
          <a:xfrm>
            <a:off x="6487831" y="1841957"/>
            <a:ext cx="6096000" cy="1569660"/>
          </a:xfrm>
          <a:prstGeom prst="rect">
            <a:avLst/>
          </a:prstGeom>
        </p:spPr>
        <p:txBody>
          <a:bodyPr>
            <a:spAutoFit/>
          </a:bodyPr>
          <a:lstStyle/>
          <a:p>
            <a:r>
              <a:rPr lang="en-ZA" sz="2400" dirty="0">
                <a:latin typeface="cmr10"/>
              </a:rPr>
              <a:t>Suppose two clusters are to be formed</a:t>
            </a:r>
          </a:p>
          <a:p>
            <a:r>
              <a:rPr lang="en-ZA" sz="2400" dirty="0">
                <a:latin typeface="cmr10"/>
              </a:rPr>
              <a:t>First assign </a:t>
            </a:r>
            <a:r>
              <a:rPr lang="en-ZA" sz="2400" dirty="0">
                <a:latin typeface="cmmi10"/>
              </a:rPr>
              <a:t>a</a:t>
            </a:r>
            <a:r>
              <a:rPr lang="en-ZA" sz="2400" dirty="0">
                <a:latin typeface="cmr10"/>
              </a:rPr>
              <a:t>, </a:t>
            </a:r>
            <a:r>
              <a:rPr lang="en-ZA" sz="2400" dirty="0">
                <a:latin typeface="cmmi10"/>
              </a:rPr>
              <a:t>b </a:t>
            </a:r>
            <a:r>
              <a:rPr lang="en-ZA" sz="2400" dirty="0">
                <a:latin typeface="cmr10"/>
              </a:rPr>
              <a:t>and </a:t>
            </a:r>
            <a:r>
              <a:rPr lang="en-ZA" sz="2400" dirty="0">
                <a:latin typeface="cmmi10"/>
              </a:rPr>
              <a:t>d </a:t>
            </a:r>
            <a:r>
              <a:rPr lang="en-ZA" sz="2400" dirty="0">
                <a:latin typeface="cmr10"/>
              </a:rPr>
              <a:t>to Cluster 1,</a:t>
            </a:r>
          </a:p>
          <a:p>
            <a:r>
              <a:rPr lang="en-ZA" sz="2400" dirty="0">
                <a:latin typeface="cmr10"/>
              </a:rPr>
              <a:t>Next assign </a:t>
            </a:r>
            <a:r>
              <a:rPr lang="en-ZA" sz="2400" dirty="0">
                <a:latin typeface="cmmi10"/>
              </a:rPr>
              <a:t>c and e to Cluster 2.</a:t>
            </a:r>
          </a:p>
          <a:p>
            <a:r>
              <a:rPr lang="en-ZA" sz="2400" dirty="0"/>
              <a:t>Calculate cluster centroids</a:t>
            </a:r>
          </a:p>
        </p:txBody>
      </p:sp>
      <p:sp>
        <p:nvSpPr>
          <p:cNvPr id="6" name="Rectangle 5">
            <a:extLst>
              <a:ext uri="{FF2B5EF4-FFF2-40B4-BE49-F238E27FC236}">
                <a16:creationId xmlns:a16="http://schemas.microsoft.com/office/drawing/2014/main" id="{644809BA-CB16-446B-978B-BC9B0993C3A8}"/>
              </a:ext>
            </a:extLst>
          </p:cNvPr>
          <p:cNvSpPr/>
          <p:nvPr/>
        </p:nvSpPr>
        <p:spPr>
          <a:xfrm>
            <a:off x="6096000" y="3446384"/>
            <a:ext cx="6096000" cy="1477328"/>
          </a:xfrm>
          <a:prstGeom prst="rect">
            <a:avLst/>
          </a:prstGeom>
        </p:spPr>
        <p:txBody>
          <a:bodyPr>
            <a:spAutoFit/>
          </a:bodyPr>
          <a:lstStyle/>
          <a:p>
            <a:r>
              <a:rPr lang="en-ZA" sz="2400" dirty="0">
                <a:solidFill>
                  <a:srgbClr val="FF0F21"/>
                </a:solidFill>
                <a:latin typeface="cmr10"/>
              </a:rPr>
              <a:t>The cluster centroid is the point with coordinates equal to the average values of the variables for the observations in that cluster</a:t>
            </a:r>
          </a:p>
          <a:p>
            <a:r>
              <a:rPr lang="en-ZA" dirty="0"/>
              <a:t>Centroid of Cluster 1 is the point (X1 = 3:67, X2 = 3:67),</a:t>
            </a:r>
            <a:endParaRPr lang="en-ZA" sz="2400" dirty="0">
              <a:solidFill>
                <a:srgbClr val="FF0F21"/>
              </a:solidFill>
            </a:endParaRPr>
          </a:p>
        </p:txBody>
      </p:sp>
    </p:spTree>
    <p:extLst>
      <p:ext uri="{BB962C8B-B14F-4D97-AF65-F5344CB8AC3E}">
        <p14:creationId xmlns:p14="http://schemas.microsoft.com/office/powerpoint/2010/main" val="30857504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0DE173-F176-4B51-A61A-C0466611A021}"/>
              </a:ext>
            </a:extLst>
          </p:cNvPr>
          <p:cNvSpPr>
            <a:spLocks noGrp="1"/>
          </p:cNvSpPr>
          <p:nvPr>
            <p:ph type="title"/>
          </p:nvPr>
        </p:nvSpPr>
        <p:spPr>
          <a:xfrm>
            <a:off x="838200" y="365126"/>
            <a:ext cx="10515600" cy="594490"/>
          </a:xfrm>
        </p:spPr>
        <p:txBody>
          <a:bodyPr>
            <a:normAutofit fontScale="90000"/>
          </a:bodyPr>
          <a:lstStyle/>
          <a:p>
            <a:pPr algn="ctr"/>
            <a:r>
              <a:rPr lang="en-ZA" dirty="0">
                <a:solidFill>
                  <a:srgbClr val="FF0F21"/>
                </a:solidFill>
                <a:latin typeface="cmr10"/>
              </a:rPr>
              <a:t>(</a:t>
            </a:r>
            <a:r>
              <a:rPr lang="en-ZA" dirty="0">
                <a:solidFill>
                  <a:srgbClr val="FF0F21"/>
                </a:solidFill>
                <a:latin typeface="cmmi10"/>
              </a:rPr>
              <a:t>k</a:t>
            </a:r>
            <a:r>
              <a:rPr lang="en-ZA" dirty="0">
                <a:solidFill>
                  <a:srgbClr val="FF0F21"/>
                </a:solidFill>
                <a:latin typeface="cmti10"/>
              </a:rPr>
              <a:t>-means method)</a:t>
            </a:r>
            <a:endParaRPr lang="en-ZA" dirty="0"/>
          </a:p>
        </p:txBody>
      </p:sp>
      <p:sp>
        <p:nvSpPr>
          <p:cNvPr id="10" name="Content Placeholder 9">
            <a:extLst>
              <a:ext uri="{FF2B5EF4-FFF2-40B4-BE49-F238E27FC236}">
                <a16:creationId xmlns:a16="http://schemas.microsoft.com/office/drawing/2014/main" id="{EAFBEA58-F75F-44EB-A444-D6E7B4D4561C}"/>
              </a:ext>
            </a:extLst>
          </p:cNvPr>
          <p:cNvSpPr>
            <a:spLocks noGrp="1"/>
          </p:cNvSpPr>
          <p:nvPr>
            <p:ph idx="1"/>
          </p:nvPr>
        </p:nvSpPr>
        <p:spPr>
          <a:xfrm>
            <a:off x="760814" y="959616"/>
            <a:ext cx="10515600" cy="4351338"/>
          </a:xfrm>
        </p:spPr>
        <p:txBody>
          <a:bodyPr/>
          <a:lstStyle/>
          <a:p>
            <a:r>
              <a:rPr lang="en-ZA" dirty="0">
                <a:latin typeface="cmr10"/>
              </a:rPr>
              <a:t>The cluster centroid is the point with coordinates equal to the average values of the variables for the observations in that cluster.</a:t>
            </a:r>
            <a:endParaRPr lang="en-ZA" dirty="0"/>
          </a:p>
        </p:txBody>
      </p:sp>
      <p:pic>
        <p:nvPicPr>
          <p:cNvPr id="11" name="Picture 10">
            <a:extLst>
              <a:ext uri="{FF2B5EF4-FFF2-40B4-BE49-F238E27FC236}">
                <a16:creationId xmlns:a16="http://schemas.microsoft.com/office/drawing/2014/main" id="{AA0A3377-C71F-435C-878E-D23E2E46D2CE}"/>
              </a:ext>
            </a:extLst>
          </p:cNvPr>
          <p:cNvPicPr>
            <a:picLocks noChangeAspect="1"/>
          </p:cNvPicPr>
          <p:nvPr/>
        </p:nvPicPr>
        <p:blipFill>
          <a:blip r:embed="rId3"/>
          <a:stretch>
            <a:fillRect/>
          </a:stretch>
        </p:blipFill>
        <p:spPr>
          <a:xfrm>
            <a:off x="356595" y="1779689"/>
            <a:ext cx="5627203" cy="2226237"/>
          </a:xfrm>
          <a:prstGeom prst="rect">
            <a:avLst/>
          </a:prstGeom>
        </p:spPr>
      </p:pic>
      <p:sp>
        <p:nvSpPr>
          <p:cNvPr id="12" name="Rectangle 11">
            <a:extLst>
              <a:ext uri="{FF2B5EF4-FFF2-40B4-BE49-F238E27FC236}">
                <a16:creationId xmlns:a16="http://schemas.microsoft.com/office/drawing/2014/main" id="{D70849ED-2AA8-4353-8BCE-3C4E5E0E4F8C}"/>
              </a:ext>
            </a:extLst>
          </p:cNvPr>
          <p:cNvSpPr/>
          <p:nvPr/>
        </p:nvSpPr>
        <p:spPr>
          <a:xfrm>
            <a:off x="6959199" y="1781617"/>
            <a:ext cx="4394601" cy="954107"/>
          </a:xfrm>
          <a:prstGeom prst="rect">
            <a:avLst/>
          </a:prstGeom>
        </p:spPr>
        <p:txBody>
          <a:bodyPr wrap="none">
            <a:spAutoFit/>
          </a:bodyPr>
          <a:lstStyle/>
          <a:p>
            <a:r>
              <a:rPr lang="en-ZA" sz="2400" dirty="0">
                <a:solidFill>
                  <a:srgbClr val="FF0F21"/>
                </a:solidFill>
                <a:latin typeface="cmr10"/>
              </a:rPr>
              <a:t>calculate the distance between </a:t>
            </a:r>
            <a:r>
              <a:rPr lang="en-ZA" sz="3200" b="1" dirty="0">
                <a:solidFill>
                  <a:srgbClr val="FF0F21"/>
                </a:solidFill>
                <a:latin typeface="cmmi10"/>
              </a:rPr>
              <a:t>a</a:t>
            </a:r>
            <a:r>
              <a:rPr lang="en-ZA" sz="2400" dirty="0">
                <a:solidFill>
                  <a:srgbClr val="FF0F21"/>
                </a:solidFill>
                <a:latin typeface="cmmi10"/>
              </a:rPr>
              <a:t> </a:t>
            </a:r>
          </a:p>
          <a:p>
            <a:r>
              <a:rPr lang="en-ZA" sz="2400" dirty="0">
                <a:solidFill>
                  <a:srgbClr val="FF0F21"/>
                </a:solidFill>
                <a:latin typeface="cmr10"/>
              </a:rPr>
              <a:t>and the two centroids:</a:t>
            </a:r>
            <a:endParaRPr lang="en-ZA" sz="2400" dirty="0">
              <a:solidFill>
                <a:srgbClr val="FF0F21"/>
              </a:solidFill>
            </a:endParaRPr>
          </a:p>
        </p:txBody>
      </p:sp>
      <p:pic>
        <p:nvPicPr>
          <p:cNvPr id="13" name="Picture 12">
            <a:extLst>
              <a:ext uri="{FF2B5EF4-FFF2-40B4-BE49-F238E27FC236}">
                <a16:creationId xmlns:a16="http://schemas.microsoft.com/office/drawing/2014/main" id="{490F4225-39AC-46FF-A1E1-459FB02E633C}"/>
              </a:ext>
            </a:extLst>
          </p:cNvPr>
          <p:cNvPicPr>
            <a:picLocks noChangeAspect="1"/>
          </p:cNvPicPr>
          <p:nvPr/>
        </p:nvPicPr>
        <p:blipFill>
          <a:blip r:embed="rId4"/>
          <a:stretch>
            <a:fillRect/>
          </a:stretch>
        </p:blipFill>
        <p:spPr>
          <a:xfrm>
            <a:off x="6102554" y="2717741"/>
            <a:ext cx="5395913" cy="954107"/>
          </a:xfrm>
          <a:prstGeom prst="rect">
            <a:avLst/>
          </a:prstGeom>
        </p:spPr>
      </p:pic>
      <p:sp>
        <p:nvSpPr>
          <p:cNvPr id="14" name="Rectangle 13">
            <a:extLst>
              <a:ext uri="{FF2B5EF4-FFF2-40B4-BE49-F238E27FC236}">
                <a16:creationId xmlns:a16="http://schemas.microsoft.com/office/drawing/2014/main" id="{0989606E-2EC9-4646-9467-13FC54F91CB5}"/>
              </a:ext>
            </a:extLst>
          </p:cNvPr>
          <p:cNvSpPr/>
          <p:nvPr/>
        </p:nvSpPr>
        <p:spPr>
          <a:xfrm>
            <a:off x="6208204" y="3671848"/>
            <a:ext cx="5566446" cy="830997"/>
          </a:xfrm>
          <a:prstGeom prst="rect">
            <a:avLst/>
          </a:prstGeom>
        </p:spPr>
        <p:txBody>
          <a:bodyPr wrap="square">
            <a:spAutoFit/>
          </a:bodyPr>
          <a:lstStyle/>
          <a:p>
            <a:r>
              <a:rPr lang="en-ZA" sz="2000" dirty="0">
                <a:solidFill>
                  <a:srgbClr val="FF0F21"/>
                </a:solidFill>
              </a:rPr>
              <a:t>a is closer to the centroid of Cluster 1, to which it is currently assigned. </a:t>
            </a:r>
            <a:r>
              <a:rPr lang="en-ZA" sz="2800" dirty="0">
                <a:solidFill>
                  <a:srgbClr val="00B0F0"/>
                </a:solidFill>
              </a:rPr>
              <a:t>a is not reassigned</a:t>
            </a:r>
          </a:p>
        </p:txBody>
      </p:sp>
      <p:sp>
        <p:nvSpPr>
          <p:cNvPr id="15" name="Rectangle 14">
            <a:extLst>
              <a:ext uri="{FF2B5EF4-FFF2-40B4-BE49-F238E27FC236}">
                <a16:creationId xmlns:a16="http://schemas.microsoft.com/office/drawing/2014/main" id="{EA84478F-22EE-4012-AEA4-B5816D4A5BEC}"/>
              </a:ext>
            </a:extLst>
          </p:cNvPr>
          <p:cNvSpPr/>
          <p:nvPr/>
        </p:nvSpPr>
        <p:spPr>
          <a:xfrm>
            <a:off x="154485" y="4615291"/>
            <a:ext cx="3819381" cy="1200329"/>
          </a:xfrm>
          <a:prstGeom prst="rect">
            <a:avLst/>
          </a:prstGeom>
        </p:spPr>
        <p:txBody>
          <a:bodyPr wrap="square">
            <a:spAutoFit/>
          </a:bodyPr>
          <a:lstStyle/>
          <a:p>
            <a:r>
              <a:rPr lang="en-ZA" sz="2400" dirty="0">
                <a:solidFill>
                  <a:srgbClr val="FF0F21"/>
                </a:solidFill>
              </a:rPr>
              <a:t>Next, calculate the distance </a:t>
            </a:r>
          </a:p>
          <a:p>
            <a:r>
              <a:rPr lang="en-ZA" sz="2400" dirty="0">
                <a:solidFill>
                  <a:srgbClr val="FF0F21"/>
                </a:solidFill>
              </a:rPr>
              <a:t>between b and  the two cluster centroids:</a:t>
            </a:r>
          </a:p>
        </p:txBody>
      </p:sp>
      <p:pic>
        <p:nvPicPr>
          <p:cNvPr id="16" name="Picture 15">
            <a:extLst>
              <a:ext uri="{FF2B5EF4-FFF2-40B4-BE49-F238E27FC236}">
                <a16:creationId xmlns:a16="http://schemas.microsoft.com/office/drawing/2014/main" id="{028AF2A5-CE4F-4DF5-8F37-551A5517BD02}"/>
              </a:ext>
            </a:extLst>
          </p:cNvPr>
          <p:cNvPicPr>
            <a:picLocks noChangeAspect="1"/>
          </p:cNvPicPr>
          <p:nvPr/>
        </p:nvPicPr>
        <p:blipFill>
          <a:blip r:embed="rId5"/>
          <a:stretch>
            <a:fillRect/>
          </a:stretch>
        </p:blipFill>
        <p:spPr>
          <a:xfrm>
            <a:off x="3923270" y="4632390"/>
            <a:ext cx="5566446" cy="963700"/>
          </a:xfrm>
          <a:prstGeom prst="rect">
            <a:avLst/>
          </a:prstGeom>
        </p:spPr>
      </p:pic>
      <p:sp>
        <p:nvSpPr>
          <p:cNvPr id="17" name="Rectangle 16">
            <a:extLst>
              <a:ext uri="{FF2B5EF4-FFF2-40B4-BE49-F238E27FC236}">
                <a16:creationId xmlns:a16="http://schemas.microsoft.com/office/drawing/2014/main" id="{57083421-E5AA-41D4-95E8-C74E60B48EF3}"/>
              </a:ext>
            </a:extLst>
          </p:cNvPr>
          <p:cNvSpPr/>
          <p:nvPr/>
        </p:nvSpPr>
        <p:spPr>
          <a:xfrm>
            <a:off x="3766258" y="5530862"/>
            <a:ext cx="8008392" cy="830997"/>
          </a:xfrm>
          <a:prstGeom prst="rect">
            <a:avLst/>
          </a:prstGeom>
        </p:spPr>
        <p:txBody>
          <a:bodyPr wrap="square">
            <a:spAutoFit/>
          </a:bodyPr>
          <a:lstStyle/>
          <a:p>
            <a:r>
              <a:rPr lang="en-ZA" sz="2400" dirty="0">
                <a:solidFill>
                  <a:srgbClr val="FF0000"/>
                </a:solidFill>
                <a:latin typeface="cmr10"/>
              </a:rPr>
              <a:t>Since </a:t>
            </a:r>
            <a:r>
              <a:rPr lang="en-ZA" sz="2400" dirty="0">
                <a:solidFill>
                  <a:srgbClr val="FF0000"/>
                </a:solidFill>
                <a:latin typeface="cmmi10"/>
              </a:rPr>
              <a:t>b </a:t>
            </a:r>
            <a:r>
              <a:rPr lang="en-ZA" sz="2400" dirty="0">
                <a:solidFill>
                  <a:srgbClr val="FF0000"/>
                </a:solidFill>
                <a:latin typeface="cmr10"/>
              </a:rPr>
              <a:t>is closer to Cluster 2's centroid than to that of Cluster 1, it is reassigned to Cluster 2.</a:t>
            </a:r>
            <a:endParaRPr lang="en-ZA" sz="2400" dirty="0">
              <a:solidFill>
                <a:srgbClr val="FF0000"/>
              </a:solidFill>
            </a:endParaRPr>
          </a:p>
        </p:txBody>
      </p:sp>
    </p:spTree>
    <p:extLst>
      <p:ext uri="{BB962C8B-B14F-4D97-AF65-F5344CB8AC3E}">
        <p14:creationId xmlns:p14="http://schemas.microsoft.com/office/powerpoint/2010/main" val="2689480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5CDF5-2ADB-466D-8C45-70F867DD9B62}"/>
              </a:ext>
            </a:extLst>
          </p:cNvPr>
          <p:cNvSpPr>
            <a:spLocks noGrp="1"/>
          </p:cNvSpPr>
          <p:nvPr>
            <p:ph type="title"/>
          </p:nvPr>
        </p:nvSpPr>
        <p:spPr/>
        <p:txBody>
          <a:bodyPr/>
          <a:lstStyle/>
          <a:p>
            <a:r>
              <a:rPr lang="en-ZA" dirty="0">
                <a:solidFill>
                  <a:srgbClr val="400081"/>
                </a:solidFill>
                <a:latin typeface="HelveticaNeue"/>
              </a:rPr>
              <a:t>Why clustering?</a:t>
            </a:r>
            <a:endParaRPr lang="en-ZA" dirty="0"/>
          </a:p>
        </p:txBody>
      </p:sp>
      <p:sp>
        <p:nvSpPr>
          <p:cNvPr id="3" name="Content Placeholder 2">
            <a:extLst>
              <a:ext uri="{FF2B5EF4-FFF2-40B4-BE49-F238E27FC236}">
                <a16:creationId xmlns:a16="http://schemas.microsoft.com/office/drawing/2014/main" id="{616059F9-247F-43CC-90C2-4BEF2C848781}"/>
              </a:ext>
            </a:extLst>
          </p:cNvPr>
          <p:cNvSpPr>
            <a:spLocks noGrp="1"/>
          </p:cNvSpPr>
          <p:nvPr>
            <p:ph idx="1"/>
          </p:nvPr>
        </p:nvSpPr>
        <p:spPr/>
        <p:txBody>
          <a:bodyPr/>
          <a:lstStyle/>
          <a:p>
            <a:r>
              <a:rPr lang="en-ZA" dirty="0" err="1">
                <a:latin typeface="HelveticaNeue"/>
              </a:rPr>
              <a:t>Labeling</a:t>
            </a:r>
            <a:r>
              <a:rPr lang="en-ZA" dirty="0">
                <a:latin typeface="HelveticaNeue"/>
              </a:rPr>
              <a:t> a large set of sample patterns can be costly.</a:t>
            </a:r>
          </a:p>
          <a:p>
            <a:r>
              <a:rPr lang="en-ZA" dirty="0">
                <a:latin typeface="HelveticaNeue"/>
              </a:rPr>
              <a:t>The contents of the database may not be known.</a:t>
            </a:r>
          </a:p>
          <a:p>
            <a:r>
              <a:rPr lang="en-ZA" dirty="0">
                <a:latin typeface="HelveticaNeue"/>
              </a:rPr>
              <a:t>Clustering can be used for finding features that will later be useful for </a:t>
            </a:r>
            <a:r>
              <a:rPr lang="en-ZA" dirty="0">
                <a:solidFill>
                  <a:srgbClr val="FF0000"/>
                </a:solidFill>
                <a:latin typeface="HelveticaNeue"/>
              </a:rPr>
              <a:t>categorization.</a:t>
            </a:r>
          </a:p>
          <a:p>
            <a:r>
              <a:rPr lang="en-ZA" dirty="0">
                <a:latin typeface="HelveticaNeue"/>
              </a:rPr>
              <a:t>It may help to gain insight into the nature of the data.</a:t>
            </a:r>
          </a:p>
          <a:p>
            <a:r>
              <a:rPr lang="en-ZA" dirty="0">
                <a:latin typeface="HelveticaNeue"/>
              </a:rPr>
              <a:t>It may lead to discovery of distinct subclasses or similarities among patterns.</a:t>
            </a:r>
            <a:endParaRPr lang="en-ZA" dirty="0"/>
          </a:p>
        </p:txBody>
      </p:sp>
    </p:spTree>
    <p:extLst>
      <p:ext uri="{BB962C8B-B14F-4D97-AF65-F5344CB8AC3E}">
        <p14:creationId xmlns:p14="http://schemas.microsoft.com/office/powerpoint/2010/main" val="110887987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677D9-DCD2-4469-AD18-A49B27FE53B7}"/>
              </a:ext>
            </a:extLst>
          </p:cNvPr>
          <p:cNvSpPr>
            <a:spLocks noGrp="1"/>
          </p:cNvSpPr>
          <p:nvPr>
            <p:ph type="title"/>
          </p:nvPr>
        </p:nvSpPr>
        <p:spPr>
          <a:xfrm>
            <a:off x="838200" y="365125"/>
            <a:ext cx="10515600" cy="282575"/>
          </a:xfrm>
        </p:spPr>
        <p:txBody>
          <a:bodyPr>
            <a:normAutofit fontScale="90000"/>
          </a:bodyPr>
          <a:lstStyle/>
          <a:p>
            <a:pPr algn="ctr"/>
            <a:r>
              <a:rPr lang="en-ZA" sz="4000" dirty="0">
                <a:solidFill>
                  <a:srgbClr val="FF0F21"/>
                </a:solidFill>
                <a:latin typeface="cmr10"/>
              </a:rPr>
              <a:t>(</a:t>
            </a:r>
            <a:r>
              <a:rPr lang="en-ZA" sz="4000" dirty="0">
                <a:solidFill>
                  <a:srgbClr val="FF0F21"/>
                </a:solidFill>
                <a:latin typeface="cmmi10"/>
              </a:rPr>
              <a:t>k</a:t>
            </a:r>
            <a:r>
              <a:rPr lang="en-ZA" sz="4000" dirty="0">
                <a:solidFill>
                  <a:srgbClr val="FF0F21"/>
                </a:solidFill>
                <a:latin typeface="cmti10"/>
              </a:rPr>
              <a:t>-means method)</a:t>
            </a:r>
            <a:endParaRPr lang="en-ZA" dirty="0"/>
          </a:p>
        </p:txBody>
      </p:sp>
      <p:pic>
        <p:nvPicPr>
          <p:cNvPr id="4" name="Content Placeholder 3">
            <a:extLst>
              <a:ext uri="{FF2B5EF4-FFF2-40B4-BE49-F238E27FC236}">
                <a16:creationId xmlns:a16="http://schemas.microsoft.com/office/drawing/2014/main" id="{4177D55B-D77F-469F-B783-E76567303C94}"/>
              </a:ext>
            </a:extLst>
          </p:cNvPr>
          <p:cNvPicPr>
            <a:picLocks noGrp="1" noChangeAspect="1"/>
          </p:cNvPicPr>
          <p:nvPr>
            <p:ph idx="1"/>
          </p:nvPr>
        </p:nvPicPr>
        <p:blipFill>
          <a:blip r:embed="rId2"/>
          <a:stretch>
            <a:fillRect/>
          </a:stretch>
        </p:blipFill>
        <p:spPr>
          <a:xfrm>
            <a:off x="273390" y="842478"/>
            <a:ext cx="7194210" cy="3475486"/>
          </a:xfrm>
          <a:prstGeom prst="rect">
            <a:avLst/>
          </a:prstGeom>
        </p:spPr>
      </p:pic>
      <p:sp>
        <p:nvSpPr>
          <p:cNvPr id="5" name="Rectangle 4">
            <a:extLst>
              <a:ext uri="{FF2B5EF4-FFF2-40B4-BE49-F238E27FC236}">
                <a16:creationId xmlns:a16="http://schemas.microsoft.com/office/drawing/2014/main" id="{E955B9C2-AF36-49D4-ACBF-B5C45E79FF05}"/>
              </a:ext>
            </a:extLst>
          </p:cNvPr>
          <p:cNvSpPr/>
          <p:nvPr/>
        </p:nvSpPr>
        <p:spPr>
          <a:xfrm>
            <a:off x="8189265" y="2286328"/>
            <a:ext cx="3417730" cy="523220"/>
          </a:xfrm>
          <a:prstGeom prst="rect">
            <a:avLst/>
          </a:prstGeom>
        </p:spPr>
        <p:txBody>
          <a:bodyPr wrap="none">
            <a:spAutoFit/>
          </a:bodyPr>
          <a:lstStyle/>
          <a:p>
            <a:r>
              <a:rPr lang="en-ZA" sz="2800" b="1" dirty="0">
                <a:solidFill>
                  <a:srgbClr val="FF0000"/>
                </a:solidFill>
                <a:latin typeface="cmr10"/>
              </a:rPr>
              <a:t>New cluster centroids</a:t>
            </a:r>
            <a:endParaRPr lang="en-ZA" sz="2800" b="1" dirty="0">
              <a:solidFill>
                <a:srgbClr val="FF0000"/>
              </a:solidFill>
            </a:endParaRPr>
          </a:p>
        </p:txBody>
      </p:sp>
      <p:pic>
        <p:nvPicPr>
          <p:cNvPr id="6" name="Picture 5">
            <a:extLst>
              <a:ext uri="{FF2B5EF4-FFF2-40B4-BE49-F238E27FC236}">
                <a16:creationId xmlns:a16="http://schemas.microsoft.com/office/drawing/2014/main" id="{EC684845-BFFB-46C4-9880-329704A4D14E}"/>
              </a:ext>
            </a:extLst>
          </p:cNvPr>
          <p:cNvPicPr>
            <a:picLocks noChangeAspect="1"/>
          </p:cNvPicPr>
          <p:nvPr/>
        </p:nvPicPr>
        <p:blipFill>
          <a:blip r:embed="rId3"/>
          <a:stretch>
            <a:fillRect/>
          </a:stretch>
        </p:blipFill>
        <p:spPr>
          <a:xfrm>
            <a:off x="7281862" y="3004326"/>
            <a:ext cx="4838830" cy="3205974"/>
          </a:xfrm>
          <a:prstGeom prst="rect">
            <a:avLst/>
          </a:prstGeom>
        </p:spPr>
      </p:pic>
      <p:sp>
        <p:nvSpPr>
          <p:cNvPr id="7" name="Rectangle 6">
            <a:extLst>
              <a:ext uri="{FF2B5EF4-FFF2-40B4-BE49-F238E27FC236}">
                <a16:creationId xmlns:a16="http://schemas.microsoft.com/office/drawing/2014/main" id="{1AE37000-ADE3-49C3-9D91-171B3D31E35B}"/>
              </a:ext>
            </a:extLst>
          </p:cNvPr>
          <p:cNvSpPr/>
          <p:nvPr/>
        </p:nvSpPr>
        <p:spPr>
          <a:xfrm>
            <a:off x="838200" y="4391869"/>
            <a:ext cx="6096000" cy="1200329"/>
          </a:xfrm>
          <a:prstGeom prst="rect">
            <a:avLst/>
          </a:prstGeom>
        </p:spPr>
        <p:txBody>
          <a:bodyPr>
            <a:spAutoFit/>
          </a:bodyPr>
          <a:lstStyle/>
          <a:p>
            <a:r>
              <a:rPr lang="en-ZA" sz="2400" dirty="0">
                <a:solidFill>
                  <a:srgbClr val="FF0000"/>
                </a:solidFill>
                <a:latin typeface="cmr10"/>
              </a:rPr>
              <a:t>Every observation belongs to the cluster to the centroid of which it is nearest, and the k-means method stops</a:t>
            </a:r>
            <a:endParaRPr lang="en-ZA" sz="2400" dirty="0">
              <a:solidFill>
                <a:srgbClr val="FF0000"/>
              </a:solidFill>
            </a:endParaRPr>
          </a:p>
        </p:txBody>
      </p:sp>
    </p:spTree>
    <p:extLst>
      <p:ext uri="{BB962C8B-B14F-4D97-AF65-F5344CB8AC3E}">
        <p14:creationId xmlns:p14="http://schemas.microsoft.com/office/powerpoint/2010/main" val="311463106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60B6C-6A40-4E42-AD70-F235B1324F96}"/>
              </a:ext>
            </a:extLst>
          </p:cNvPr>
          <p:cNvSpPr>
            <a:spLocks noGrp="1"/>
          </p:cNvSpPr>
          <p:nvPr>
            <p:ph type="title"/>
          </p:nvPr>
        </p:nvSpPr>
        <p:spPr/>
        <p:txBody>
          <a:bodyPr/>
          <a:lstStyle/>
          <a:p>
            <a:r>
              <a:rPr lang="en-ZA" dirty="0">
                <a:latin typeface="cmbx10"/>
              </a:rPr>
              <a:t>DISTANCE MEASURES FOR ATTRIBUTES</a:t>
            </a:r>
            <a:endParaRPr lang="en-ZA" dirty="0"/>
          </a:p>
        </p:txBody>
      </p:sp>
      <p:pic>
        <p:nvPicPr>
          <p:cNvPr id="4" name="Content Placeholder 3">
            <a:extLst>
              <a:ext uri="{FF2B5EF4-FFF2-40B4-BE49-F238E27FC236}">
                <a16:creationId xmlns:a16="http://schemas.microsoft.com/office/drawing/2014/main" id="{03901F9D-A95E-4902-A784-533BC0D2BF34}"/>
              </a:ext>
            </a:extLst>
          </p:cNvPr>
          <p:cNvPicPr>
            <a:picLocks noGrp="1" noChangeAspect="1"/>
          </p:cNvPicPr>
          <p:nvPr>
            <p:ph idx="1"/>
          </p:nvPr>
        </p:nvPicPr>
        <p:blipFill>
          <a:blip r:embed="rId3"/>
          <a:stretch>
            <a:fillRect/>
          </a:stretch>
        </p:blipFill>
        <p:spPr>
          <a:xfrm>
            <a:off x="6007397" y="2658221"/>
            <a:ext cx="5975053" cy="2886823"/>
          </a:xfrm>
          <a:prstGeom prst="rect">
            <a:avLst/>
          </a:prstGeom>
        </p:spPr>
      </p:pic>
      <p:sp>
        <p:nvSpPr>
          <p:cNvPr id="5" name="Rectangle 4">
            <a:extLst>
              <a:ext uri="{FF2B5EF4-FFF2-40B4-BE49-F238E27FC236}">
                <a16:creationId xmlns:a16="http://schemas.microsoft.com/office/drawing/2014/main" id="{1A9049AD-DC7B-4159-87A9-AC5E5DB69F6A}"/>
              </a:ext>
            </a:extLst>
          </p:cNvPr>
          <p:cNvSpPr/>
          <p:nvPr/>
        </p:nvSpPr>
        <p:spPr>
          <a:xfrm>
            <a:off x="1581150" y="1876844"/>
            <a:ext cx="6096000" cy="1200329"/>
          </a:xfrm>
          <a:prstGeom prst="rect">
            <a:avLst/>
          </a:prstGeom>
        </p:spPr>
        <p:txBody>
          <a:bodyPr>
            <a:spAutoFit/>
          </a:bodyPr>
          <a:lstStyle/>
          <a:p>
            <a:r>
              <a:rPr lang="en-ZA" sz="2400" dirty="0">
                <a:solidFill>
                  <a:srgbClr val="FF0000"/>
                </a:solidFill>
                <a:latin typeface="cmr10"/>
              </a:rPr>
              <a:t>description of four persons according to marital status (single, married, divorced, other) and gender (</a:t>
            </a:r>
            <a:r>
              <a:rPr lang="en-ZA" sz="2400" dirty="0" err="1">
                <a:solidFill>
                  <a:srgbClr val="FF0000"/>
                </a:solidFill>
                <a:latin typeface="cmr10"/>
              </a:rPr>
              <a:t>male,female</a:t>
            </a:r>
            <a:r>
              <a:rPr lang="en-ZA" sz="2400" dirty="0">
                <a:solidFill>
                  <a:srgbClr val="FF0000"/>
                </a:solidFill>
                <a:latin typeface="cmr10"/>
              </a:rPr>
              <a:t>):</a:t>
            </a:r>
            <a:endParaRPr lang="en-ZA" sz="2400" dirty="0">
              <a:solidFill>
                <a:srgbClr val="FF0000"/>
              </a:solidFill>
            </a:endParaRPr>
          </a:p>
        </p:txBody>
      </p:sp>
      <p:sp>
        <p:nvSpPr>
          <p:cNvPr id="6" name="Rectangle 5">
            <a:extLst>
              <a:ext uri="{FF2B5EF4-FFF2-40B4-BE49-F238E27FC236}">
                <a16:creationId xmlns:a16="http://schemas.microsoft.com/office/drawing/2014/main" id="{063158F4-7F78-4D61-A2B9-A31F2793A102}"/>
              </a:ext>
            </a:extLst>
          </p:cNvPr>
          <p:cNvSpPr/>
          <p:nvPr/>
        </p:nvSpPr>
        <p:spPr>
          <a:xfrm>
            <a:off x="209550" y="3418726"/>
            <a:ext cx="4743450" cy="1938992"/>
          </a:xfrm>
          <a:prstGeom prst="rect">
            <a:avLst/>
          </a:prstGeom>
        </p:spPr>
        <p:txBody>
          <a:bodyPr wrap="square">
            <a:spAutoFit/>
          </a:bodyPr>
          <a:lstStyle/>
          <a:p>
            <a:r>
              <a:rPr lang="en-ZA" sz="2400" dirty="0">
                <a:solidFill>
                  <a:srgbClr val="FF0000"/>
                </a:solidFill>
              </a:rPr>
              <a:t>A reasonable measure of the similarity of two observations is the ratio of the number of matches (identical categories) to the number of attributes.</a:t>
            </a:r>
          </a:p>
        </p:txBody>
      </p:sp>
      <p:pic>
        <p:nvPicPr>
          <p:cNvPr id="7" name="Picture 6">
            <a:extLst>
              <a:ext uri="{FF2B5EF4-FFF2-40B4-BE49-F238E27FC236}">
                <a16:creationId xmlns:a16="http://schemas.microsoft.com/office/drawing/2014/main" id="{4229D1DC-BCD5-478E-BD94-175D218C21AC}"/>
              </a:ext>
            </a:extLst>
          </p:cNvPr>
          <p:cNvPicPr>
            <a:picLocks noChangeAspect="1"/>
          </p:cNvPicPr>
          <p:nvPr/>
        </p:nvPicPr>
        <p:blipFill>
          <a:blip r:embed="rId4"/>
          <a:stretch>
            <a:fillRect/>
          </a:stretch>
        </p:blipFill>
        <p:spPr>
          <a:xfrm>
            <a:off x="209550" y="5545044"/>
            <a:ext cx="5441252" cy="947831"/>
          </a:xfrm>
          <a:prstGeom prst="rect">
            <a:avLst/>
          </a:prstGeom>
        </p:spPr>
      </p:pic>
    </p:spTree>
    <p:extLst>
      <p:ext uri="{BB962C8B-B14F-4D97-AF65-F5344CB8AC3E}">
        <p14:creationId xmlns:p14="http://schemas.microsoft.com/office/powerpoint/2010/main" val="16645638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58BBE8-C006-410E-A198-103CCFC9C71A}"/>
              </a:ext>
            </a:extLst>
          </p:cNvPr>
          <p:cNvSpPr>
            <a:spLocks noGrp="1"/>
          </p:cNvSpPr>
          <p:nvPr>
            <p:ph type="title"/>
          </p:nvPr>
        </p:nvSpPr>
        <p:spPr/>
        <p:txBody>
          <a:bodyPr/>
          <a:lstStyle/>
          <a:p>
            <a:r>
              <a:rPr lang="en-ZA" dirty="0"/>
              <a:t>DISTANCE MEASURES FOR ATTRIBUTES</a:t>
            </a:r>
          </a:p>
        </p:txBody>
      </p:sp>
      <p:sp>
        <p:nvSpPr>
          <p:cNvPr id="3" name="Content Placeholder 2">
            <a:extLst>
              <a:ext uri="{FF2B5EF4-FFF2-40B4-BE49-F238E27FC236}">
                <a16:creationId xmlns:a16="http://schemas.microsoft.com/office/drawing/2014/main" id="{CC723966-5CE5-4B39-959D-FA159834007F}"/>
              </a:ext>
            </a:extLst>
          </p:cNvPr>
          <p:cNvSpPr>
            <a:spLocks noGrp="1"/>
          </p:cNvSpPr>
          <p:nvPr>
            <p:ph idx="1"/>
          </p:nvPr>
        </p:nvSpPr>
        <p:spPr/>
        <p:txBody>
          <a:bodyPr/>
          <a:lstStyle/>
          <a:p>
            <a:r>
              <a:rPr lang="en-ZA" dirty="0">
                <a:latin typeface="cmr10"/>
              </a:rPr>
              <a:t>Since</a:t>
            </a:r>
            <a:r>
              <a:rPr lang="en-ZA" b="1" dirty="0">
                <a:solidFill>
                  <a:srgbClr val="FF0000"/>
                </a:solidFill>
                <a:latin typeface="cmr10"/>
              </a:rPr>
              <a:t> </a:t>
            </a:r>
            <a:r>
              <a:rPr lang="en-ZA" b="1" dirty="0">
                <a:solidFill>
                  <a:srgbClr val="FF0000"/>
                </a:solidFill>
                <a:latin typeface="cmmi10"/>
              </a:rPr>
              <a:t>a </a:t>
            </a:r>
            <a:r>
              <a:rPr lang="en-ZA" dirty="0">
                <a:latin typeface="cmr10"/>
              </a:rPr>
              <a:t>and </a:t>
            </a:r>
            <a:r>
              <a:rPr lang="en-ZA" b="1" dirty="0">
                <a:solidFill>
                  <a:srgbClr val="FF0000"/>
                </a:solidFill>
                <a:latin typeface="cmmi10"/>
              </a:rPr>
              <a:t>d</a:t>
            </a:r>
            <a:r>
              <a:rPr lang="en-ZA" dirty="0">
                <a:latin typeface="cmmi10"/>
              </a:rPr>
              <a:t> </a:t>
            </a:r>
            <a:r>
              <a:rPr lang="en-ZA" dirty="0">
                <a:latin typeface="cmr10"/>
              </a:rPr>
              <a:t>are both single and female, the similarity measure is 2/2 or 1; </a:t>
            </a:r>
            <a:r>
              <a:rPr lang="en-ZA" dirty="0">
                <a:latin typeface="cmmi10"/>
              </a:rPr>
              <a:t>b </a:t>
            </a:r>
            <a:r>
              <a:rPr lang="en-ZA" dirty="0">
                <a:latin typeface="cmr10"/>
              </a:rPr>
              <a:t>and </a:t>
            </a:r>
            <a:r>
              <a:rPr lang="en-ZA" dirty="0">
                <a:latin typeface="cmmi10"/>
              </a:rPr>
              <a:t>c </a:t>
            </a:r>
            <a:r>
              <a:rPr lang="en-ZA" dirty="0">
                <a:latin typeface="cmr10"/>
              </a:rPr>
              <a:t>do not have the same marital status but are both male, so the similarity measure is 1/2. </a:t>
            </a:r>
          </a:p>
          <a:p>
            <a:r>
              <a:rPr lang="en-ZA" dirty="0">
                <a:latin typeface="cmr10"/>
              </a:rPr>
              <a:t>The distances between all pairs of observations in our example are as follows:</a:t>
            </a:r>
          </a:p>
        </p:txBody>
      </p:sp>
      <p:pic>
        <p:nvPicPr>
          <p:cNvPr id="4" name="Picture 3">
            <a:extLst>
              <a:ext uri="{FF2B5EF4-FFF2-40B4-BE49-F238E27FC236}">
                <a16:creationId xmlns:a16="http://schemas.microsoft.com/office/drawing/2014/main" id="{55709058-7A1C-4EAA-A9B9-DDDF1FB27D39}"/>
              </a:ext>
            </a:extLst>
          </p:cNvPr>
          <p:cNvPicPr>
            <a:picLocks noChangeAspect="1"/>
          </p:cNvPicPr>
          <p:nvPr/>
        </p:nvPicPr>
        <p:blipFill>
          <a:blip r:embed="rId3"/>
          <a:stretch>
            <a:fillRect/>
          </a:stretch>
        </p:blipFill>
        <p:spPr>
          <a:xfrm>
            <a:off x="3762374" y="3657600"/>
            <a:ext cx="3476626" cy="1466789"/>
          </a:xfrm>
          <a:prstGeom prst="rect">
            <a:avLst/>
          </a:prstGeom>
        </p:spPr>
      </p:pic>
      <p:sp>
        <p:nvSpPr>
          <p:cNvPr id="5" name="Rectangle 4">
            <a:extLst>
              <a:ext uri="{FF2B5EF4-FFF2-40B4-BE49-F238E27FC236}">
                <a16:creationId xmlns:a16="http://schemas.microsoft.com/office/drawing/2014/main" id="{03D1E518-4C01-40A7-BC8D-B7AAB900B9A6}"/>
              </a:ext>
            </a:extLst>
          </p:cNvPr>
          <p:cNvSpPr/>
          <p:nvPr/>
        </p:nvSpPr>
        <p:spPr>
          <a:xfrm>
            <a:off x="695324" y="5235177"/>
            <a:ext cx="11077576" cy="1200329"/>
          </a:xfrm>
          <a:prstGeom prst="rect">
            <a:avLst/>
          </a:prstGeom>
        </p:spPr>
        <p:txBody>
          <a:bodyPr wrap="square">
            <a:spAutoFit/>
          </a:bodyPr>
          <a:lstStyle/>
          <a:p>
            <a:r>
              <a:rPr lang="en-ZA" sz="2400" dirty="0">
                <a:solidFill>
                  <a:srgbClr val="FF0000"/>
                </a:solidFill>
                <a:latin typeface="cmr10"/>
              </a:rPr>
              <a:t>Any of the clustering methods described earlier can be applied to the above distances. nearest </a:t>
            </a:r>
            <a:r>
              <a:rPr lang="en-ZA" sz="2400" dirty="0" err="1">
                <a:solidFill>
                  <a:srgbClr val="FF0000"/>
                </a:solidFill>
                <a:latin typeface="cmr10"/>
              </a:rPr>
              <a:t>neighbor</a:t>
            </a:r>
            <a:r>
              <a:rPr lang="en-ZA" sz="2400" dirty="0">
                <a:solidFill>
                  <a:srgbClr val="FF0000"/>
                </a:solidFill>
                <a:latin typeface="cmr10"/>
              </a:rPr>
              <a:t>, furthest </a:t>
            </a:r>
            <a:r>
              <a:rPr lang="en-ZA" sz="2400" dirty="0" err="1">
                <a:solidFill>
                  <a:srgbClr val="FF0000"/>
                </a:solidFill>
                <a:latin typeface="cmr10"/>
              </a:rPr>
              <a:t>neighbor</a:t>
            </a:r>
            <a:r>
              <a:rPr lang="en-ZA" sz="2400" dirty="0">
                <a:solidFill>
                  <a:srgbClr val="FF0000"/>
                </a:solidFill>
                <a:latin typeface="cmr10"/>
              </a:rPr>
              <a:t>, or complete linkage methods a and d would be grouped to form the first cluster.</a:t>
            </a:r>
            <a:endParaRPr lang="en-ZA" sz="2400" dirty="0">
              <a:solidFill>
                <a:srgbClr val="FF0000"/>
              </a:solidFill>
            </a:endParaRPr>
          </a:p>
        </p:txBody>
      </p:sp>
    </p:spTree>
    <p:extLst>
      <p:ext uri="{BB962C8B-B14F-4D97-AF65-F5344CB8AC3E}">
        <p14:creationId xmlns:p14="http://schemas.microsoft.com/office/powerpoint/2010/main" val="10756292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E362-1621-45C2-8925-6BEB270C9ED2}"/>
              </a:ext>
            </a:extLst>
          </p:cNvPr>
          <p:cNvSpPr>
            <a:spLocks noGrp="1"/>
          </p:cNvSpPr>
          <p:nvPr>
            <p:ph type="title"/>
          </p:nvPr>
        </p:nvSpPr>
        <p:spPr>
          <a:xfrm>
            <a:off x="838200" y="365125"/>
            <a:ext cx="10515600" cy="454025"/>
          </a:xfrm>
        </p:spPr>
        <p:txBody>
          <a:bodyPr>
            <a:normAutofit fontScale="90000"/>
          </a:bodyPr>
          <a:lstStyle/>
          <a:p>
            <a:r>
              <a:rPr lang="en-ZA" dirty="0">
                <a:solidFill>
                  <a:prstClr val="black"/>
                </a:solidFill>
              </a:rPr>
              <a:t>DISTANCE MEASURES FOR ATTRIBUTES</a:t>
            </a:r>
            <a:endParaRPr lang="en-ZA" dirty="0"/>
          </a:p>
        </p:txBody>
      </p:sp>
      <p:sp>
        <p:nvSpPr>
          <p:cNvPr id="3" name="Content Placeholder 2">
            <a:extLst>
              <a:ext uri="{FF2B5EF4-FFF2-40B4-BE49-F238E27FC236}">
                <a16:creationId xmlns:a16="http://schemas.microsoft.com/office/drawing/2014/main" id="{2A73942F-248E-4D57-BE42-7F98E99D26D5}"/>
              </a:ext>
            </a:extLst>
          </p:cNvPr>
          <p:cNvSpPr>
            <a:spLocks noGrp="1"/>
          </p:cNvSpPr>
          <p:nvPr>
            <p:ph idx="1"/>
          </p:nvPr>
        </p:nvSpPr>
        <p:spPr>
          <a:xfrm>
            <a:off x="514350" y="1023937"/>
            <a:ext cx="11163300" cy="4351338"/>
          </a:xfrm>
        </p:spPr>
        <p:txBody>
          <a:bodyPr/>
          <a:lstStyle/>
          <a:p>
            <a:r>
              <a:rPr lang="en-ZA" dirty="0"/>
              <a:t>When the grouping is to be based on variables and attributes the simplest approach is to convert the variables to attributes and then apply the measure </a:t>
            </a:r>
            <a:r>
              <a:rPr lang="en-ZA" dirty="0">
                <a:solidFill>
                  <a:srgbClr val="FF0000"/>
                </a:solidFill>
              </a:rPr>
              <a:t>D</a:t>
            </a:r>
            <a:r>
              <a:rPr lang="en-ZA" sz="4000" baseline="-25000" dirty="0">
                <a:solidFill>
                  <a:srgbClr val="FF0000"/>
                </a:solidFill>
              </a:rPr>
              <a:t>a</a:t>
            </a:r>
            <a:r>
              <a:rPr lang="en-ZA" dirty="0">
                <a:solidFill>
                  <a:srgbClr val="FF0000"/>
                </a:solidFill>
              </a:rPr>
              <a:t>(</a:t>
            </a:r>
            <a:r>
              <a:rPr lang="en-ZA" dirty="0" err="1">
                <a:solidFill>
                  <a:srgbClr val="FF0000"/>
                </a:solidFill>
              </a:rPr>
              <a:t>i</a:t>
            </a:r>
            <a:r>
              <a:rPr lang="en-ZA" dirty="0">
                <a:solidFill>
                  <a:srgbClr val="FF0000"/>
                </a:solidFill>
              </a:rPr>
              <a:t>; j) </a:t>
            </a:r>
            <a:r>
              <a:rPr lang="en-ZA" dirty="0"/>
              <a:t>to the distance between any pair of observations</a:t>
            </a:r>
          </a:p>
          <a:p>
            <a:r>
              <a:rPr lang="en-ZA" dirty="0"/>
              <a:t>Say the four observations will be grouped according to marital status, gender, and age: </a:t>
            </a:r>
          </a:p>
        </p:txBody>
      </p:sp>
      <p:pic>
        <p:nvPicPr>
          <p:cNvPr id="4" name="Picture 3">
            <a:extLst>
              <a:ext uri="{FF2B5EF4-FFF2-40B4-BE49-F238E27FC236}">
                <a16:creationId xmlns:a16="http://schemas.microsoft.com/office/drawing/2014/main" id="{F34D4A15-A5F6-40DC-BB29-F095561D699B}"/>
              </a:ext>
            </a:extLst>
          </p:cNvPr>
          <p:cNvPicPr>
            <a:picLocks noChangeAspect="1"/>
          </p:cNvPicPr>
          <p:nvPr/>
        </p:nvPicPr>
        <p:blipFill>
          <a:blip r:embed="rId2"/>
          <a:stretch>
            <a:fillRect/>
          </a:stretch>
        </p:blipFill>
        <p:spPr>
          <a:xfrm>
            <a:off x="3271837" y="3199606"/>
            <a:ext cx="6577013" cy="1997390"/>
          </a:xfrm>
          <a:prstGeom prst="rect">
            <a:avLst/>
          </a:prstGeom>
        </p:spPr>
      </p:pic>
    </p:spTree>
    <p:extLst>
      <p:ext uri="{BB962C8B-B14F-4D97-AF65-F5344CB8AC3E}">
        <p14:creationId xmlns:p14="http://schemas.microsoft.com/office/powerpoint/2010/main" val="27475451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0B4647-CF7C-484E-9829-8DD5D06C29CF}"/>
              </a:ext>
            </a:extLst>
          </p:cNvPr>
          <p:cNvSpPr>
            <a:spLocks noGrp="1"/>
          </p:cNvSpPr>
          <p:nvPr>
            <p:ph type="title"/>
          </p:nvPr>
        </p:nvSpPr>
        <p:spPr>
          <a:xfrm>
            <a:off x="838200" y="365125"/>
            <a:ext cx="10515600" cy="621605"/>
          </a:xfrm>
        </p:spPr>
        <p:txBody>
          <a:bodyPr>
            <a:normAutofit fontScale="90000"/>
          </a:bodyPr>
          <a:lstStyle/>
          <a:p>
            <a:r>
              <a:rPr lang="en-ZA" sz="4000" dirty="0">
                <a:solidFill>
                  <a:prstClr val="black"/>
                </a:solidFill>
              </a:rPr>
              <a:t>DISTANCE MEASURES FOR ATTRIBUTES</a:t>
            </a:r>
            <a:endParaRPr lang="en-ZA" dirty="0"/>
          </a:p>
        </p:txBody>
      </p:sp>
      <p:sp>
        <p:nvSpPr>
          <p:cNvPr id="3" name="Content Placeholder 2">
            <a:extLst>
              <a:ext uri="{FF2B5EF4-FFF2-40B4-BE49-F238E27FC236}">
                <a16:creationId xmlns:a16="http://schemas.microsoft.com/office/drawing/2014/main" id="{AAF5F1D1-832E-4747-AE64-78C9B17B5F76}"/>
              </a:ext>
            </a:extLst>
          </p:cNvPr>
          <p:cNvSpPr>
            <a:spLocks noGrp="1"/>
          </p:cNvSpPr>
          <p:nvPr>
            <p:ph idx="1"/>
          </p:nvPr>
        </p:nvSpPr>
        <p:spPr>
          <a:xfrm>
            <a:off x="600161" y="986730"/>
            <a:ext cx="10515600" cy="4351338"/>
          </a:xfrm>
        </p:spPr>
        <p:txBody>
          <a:bodyPr/>
          <a:lstStyle/>
          <a:p>
            <a:pPr>
              <a:lnSpc>
                <a:spcPct val="107000"/>
              </a:lnSpc>
              <a:spcAft>
                <a:spcPts val="0"/>
              </a:spcAft>
            </a:pPr>
            <a:r>
              <a:rPr lang="en-ZA" dirty="0">
                <a:latin typeface="cmr10"/>
                <a:ea typeface="Calibri" panose="020F0502020204030204" pitchFamily="34" charset="0"/>
                <a:cs typeface="cmr10"/>
              </a:rPr>
              <a:t>If we make age an attribute with, three categories: Y (under 25 years old), M (25 to 50), and O (more than 50 years old).</a:t>
            </a:r>
            <a:endParaRPr lang="en-ZA"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ZA" dirty="0">
                <a:latin typeface="cmr10"/>
                <a:ea typeface="Calibri" panose="020F0502020204030204" pitchFamily="34" charset="0"/>
                <a:cs typeface="cmr10"/>
              </a:rPr>
              <a:t>The “distance" between </a:t>
            </a:r>
            <a:r>
              <a:rPr lang="en-ZA" dirty="0">
                <a:latin typeface="cmmi10"/>
                <a:ea typeface="Calibri" panose="020F0502020204030204" pitchFamily="34" charset="0"/>
                <a:cs typeface="cmmi10"/>
              </a:rPr>
              <a:t>b </a:t>
            </a:r>
            <a:r>
              <a:rPr lang="en-ZA" dirty="0">
                <a:latin typeface="cmr10"/>
                <a:ea typeface="Calibri" panose="020F0502020204030204" pitchFamily="34" charset="0"/>
                <a:cs typeface="cmr10"/>
              </a:rPr>
              <a:t>and </a:t>
            </a:r>
            <a:r>
              <a:rPr lang="en-ZA" dirty="0">
                <a:latin typeface="cmmi10"/>
                <a:ea typeface="Calibri" panose="020F0502020204030204" pitchFamily="34" charset="0"/>
                <a:cs typeface="cmmi10"/>
              </a:rPr>
              <a:t>c</a:t>
            </a:r>
            <a:r>
              <a:rPr lang="en-ZA" dirty="0">
                <a:latin typeface="cmr10"/>
                <a:ea typeface="Calibri" panose="020F0502020204030204" pitchFamily="34" charset="0"/>
                <a:cs typeface="cmr10"/>
              </a:rPr>
              <a:t>, is</a:t>
            </a:r>
            <a:endParaRPr lang="en-ZA" sz="2400" dirty="0">
              <a:latin typeface="Calibri" panose="020F0502020204030204" pitchFamily="34" charset="0"/>
              <a:ea typeface="Calibri" panose="020F0502020204030204" pitchFamily="34" charset="0"/>
              <a:cs typeface="Times New Roman" panose="02020603050405020304" pitchFamily="18" charset="0"/>
            </a:endParaRPr>
          </a:p>
          <a:p>
            <a:endParaRPr lang="en-ZA" dirty="0"/>
          </a:p>
        </p:txBody>
      </p:sp>
      <p:pic>
        <p:nvPicPr>
          <p:cNvPr id="8" name="Picture 7">
            <a:extLst>
              <a:ext uri="{FF2B5EF4-FFF2-40B4-BE49-F238E27FC236}">
                <a16:creationId xmlns:a16="http://schemas.microsoft.com/office/drawing/2014/main" id="{FBAFE4FD-6011-4B06-A556-322FE486867C}"/>
              </a:ext>
            </a:extLst>
          </p:cNvPr>
          <p:cNvPicPr>
            <a:picLocks noChangeAspect="1"/>
          </p:cNvPicPr>
          <p:nvPr/>
        </p:nvPicPr>
        <p:blipFill>
          <a:blip r:embed="rId2"/>
          <a:stretch>
            <a:fillRect/>
          </a:stretch>
        </p:blipFill>
        <p:spPr>
          <a:xfrm>
            <a:off x="2771775" y="2525984"/>
            <a:ext cx="3476625" cy="864916"/>
          </a:xfrm>
          <a:prstGeom prst="rect">
            <a:avLst/>
          </a:prstGeom>
        </p:spPr>
      </p:pic>
      <p:sp>
        <p:nvSpPr>
          <p:cNvPr id="9" name="Rectangle 8">
            <a:extLst>
              <a:ext uri="{FF2B5EF4-FFF2-40B4-BE49-F238E27FC236}">
                <a16:creationId xmlns:a16="http://schemas.microsoft.com/office/drawing/2014/main" id="{DA850089-0491-4BEA-A94C-560F021F870F}"/>
              </a:ext>
            </a:extLst>
          </p:cNvPr>
          <p:cNvSpPr/>
          <p:nvPr/>
        </p:nvSpPr>
        <p:spPr>
          <a:xfrm>
            <a:off x="1076239" y="3194000"/>
            <a:ext cx="7949549" cy="470000"/>
          </a:xfrm>
          <a:prstGeom prst="rect">
            <a:avLst/>
          </a:prstGeom>
        </p:spPr>
        <p:txBody>
          <a:bodyPr wrap="none">
            <a:spAutoFit/>
          </a:bodyPr>
          <a:lstStyle/>
          <a:p>
            <a:pPr>
              <a:lnSpc>
                <a:spcPct val="107000"/>
              </a:lnSpc>
              <a:spcAft>
                <a:spcPts val="0"/>
              </a:spcAft>
            </a:pPr>
            <a:r>
              <a:rPr lang="en-ZA" sz="2400" dirty="0">
                <a:solidFill>
                  <a:srgbClr val="FF0000"/>
                </a:solidFill>
                <a:latin typeface="cmr10"/>
                <a:ea typeface="Calibri" panose="020F0502020204030204" pitchFamily="34" charset="0"/>
                <a:cs typeface="cmr10"/>
              </a:rPr>
              <a:t> What will  be the distances between all pairs of observations?</a:t>
            </a:r>
            <a:endParaRPr lang="en-ZA" sz="2400" dirty="0">
              <a:solidFill>
                <a:srgbClr val="FF0000"/>
              </a:solidFill>
              <a:latin typeface="Calibri" panose="020F0502020204030204" pitchFamily="34" charset="0"/>
              <a:ea typeface="Calibri" panose="020F0502020204030204" pitchFamily="34" charset="0"/>
              <a:cs typeface="Times New Roman" panose="02020603050405020304" pitchFamily="18" charset="0"/>
            </a:endParaRPr>
          </a:p>
        </p:txBody>
      </p:sp>
      <p:pic>
        <p:nvPicPr>
          <p:cNvPr id="12" name="Picture 11">
            <a:extLst>
              <a:ext uri="{FF2B5EF4-FFF2-40B4-BE49-F238E27FC236}">
                <a16:creationId xmlns:a16="http://schemas.microsoft.com/office/drawing/2014/main" id="{E423BD01-704C-4D9F-AC0F-F5914B13FEB7}"/>
              </a:ext>
            </a:extLst>
          </p:cNvPr>
          <p:cNvPicPr>
            <a:picLocks noChangeAspect="1"/>
          </p:cNvPicPr>
          <p:nvPr/>
        </p:nvPicPr>
        <p:blipFill>
          <a:blip r:embed="rId3"/>
          <a:stretch>
            <a:fillRect/>
          </a:stretch>
        </p:blipFill>
        <p:spPr>
          <a:xfrm>
            <a:off x="1762506" y="3873880"/>
            <a:ext cx="6577013" cy="1997390"/>
          </a:xfrm>
          <a:prstGeom prst="rect">
            <a:avLst/>
          </a:prstGeom>
        </p:spPr>
      </p:pic>
    </p:spTree>
    <p:extLst>
      <p:ext uri="{BB962C8B-B14F-4D97-AF65-F5344CB8AC3E}">
        <p14:creationId xmlns:p14="http://schemas.microsoft.com/office/powerpoint/2010/main" val="1928281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C3BDF-8833-45CA-A25E-4D9E52112EFF}"/>
              </a:ext>
            </a:extLst>
          </p:cNvPr>
          <p:cNvSpPr>
            <a:spLocks noGrp="1"/>
          </p:cNvSpPr>
          <p:nvPr>
            <p:ph type="title"/>
          </p:nvPr>
        </p:nvSpPr>
        <p:spPr/>
        <p:txBody>
          <a:bodyPr/>
          <a:lstStyle/>
          <a:p>
            <a:r>
              <a:rPr lang="en-ZA" sz="3600" dirty="0">
                <a:solidFill>
                  <a:prstClr val="black"/>
                </a:solidFill>
              </a:rPr>
              <a:t>DISTANCE MEASURES FOR ATTRIBUTES</a:t>
            </a:r>
            <a:endParaRPr lang="en-ZA" dirty="0"/>
          </a:p>
        </p:txBody>
      </p:sp>
      <p:pic>
        <p:nvPicPr>
          <p:cNvPr id="4" name="Content Placeholder 3">
            <a:extLst>
              <a:ext uri="{FF2B5EF4-FFF2-40B4-BE49-F238E27FC236}">
                <a16:creationId xmlns:a16="http://schemas.microsoft.com/office/drawing/2014/main" id="{9DC8EF0C-C639-4196-A657-0FE77F48F702}"/>
              </a:ext>
            </a:extLst>
          </p:cNvPr>
          <p:cNvPicPr>
            <a:picLocks noGrp="1" noChangeAspect="1"/>
          </p:cNvPicPr>
          <p:nvPr>
            <p:ph idx="1"/>
          </p:nvPr>
        </p:nvPicPr>
        <p:blipFill>
          <a:blip r:embed="rId2"/>
          <a:stretch>
            <a:fillRect/>
          </a:stretch>
        </p:blipFill>
        <p:spPr>
          <a:xfrm>
            <a:off x="2600324" y="1895475"/>
            <a:ext cx="5648325" cy="3697615"/>
          </a:xfrm>
          <a:prstGeom prst="rect">
            <a:avLst/>
          </a:prstGeom>
        </p:spPr>
      </p:pic>
    </p:spTree>
    <p:extLst>
      <p:ext uri="{BB962C8B-B14F-4D97-AF65-F5344CB8AC3E}">
        <p14:creationId xmlns:p14="http://schemas.microsoft.com/office/powerpoint/2010/main" val="22134727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1B06F-3E8F-4D1D-A06D-B18A245A8EDE}"/>
              </a:ext>
            </a:extLst>
          </p:cNvPr>
          <p:cNvSpPr>
            <a:spLocks noGrp="1"/>
          </p:cNvSpPr>
          <p:nvPr>
            <p:ph type="title"/>
          </p:nvPr>
        </p:nvSpPr>
        <p:spPr>
          <a:xfrm>
            <a:off x="838200" y="365126"/>
            <a:ext cx="10515600" cy="315912"/>
          </a:xfrm>
        </p:spPr>
        <p:txBody>
          <a:bodyPr>
            <a:normAutofit fontScale="90000"/>
          </a:bodyPr>
          <a:lstStyle/>
          <a:p>
            <a:pPr algn="ctr"/>
            <a:r>
              <a:rPr lang="en-ZA" dirty="0"/>
              <a:t>Question </a:t>
            </a:r>
          </a:p>
        </p:txBody>
      </p:sp>
      <p:sp>
        <p:nvSpPr>
          <p:cNvPr id="3" name="Content Placeholder 2">
            <a:extLst>
              <a:ext uri="{FF2B5EF4-FFF2-40B4-BE49-F238E27FC236}">
                <a16:creationId xmlns:a16="http://schemas.microsoft.com/office/drawing/2014/main" id="{F058F423-1D84-45A5-BEE0-ED553E3D49BF}"/>
              </a:ext>
            </a:extLst>
          </p:cNvPr>
          <p:cNvSpPr>
            <a:spLocks noGrp="1"/>
          </p:cNvSpPr>
          <p:nvPr>
            <p:ph idx="1"/>
          </p:nvPr>
        </p:nvSpPr>
        <p:spPr>
          <a:xfrm>
            <a:off x="990600" y="1253331"/>
            <a:ext cx="10515600" cy="4351338"/>
          </a:xfrm>
        </p:spPr>
        <p:txBody>
          <a:bodyPr/>
          <a:lstStyle/>
          <a:p>
            <a:r>
              <a:rPr lang="en-ZA" dirty="0"/>
              <a:t>Six observations on two variables are available, as shown in the following table:</a:t>
            </a:r>
          </a:p>
        </p:txBody>
      </p:sp>
      <p:pic>
        <p:nvPicPr>
          <p:cNvPr id="4" name="Picture 3">
            <a:extLst>
              <a:ext uri="{FF2B5EF4-FFF2-40B4-BE49-F238E27FC236}">
                <a16:creationId xmlns:a16="http://schemas.microsoft.com/office/drawing/2014/main" id="{4272DA44-B65A-4A2F-88C5-89B339FD77EE}"/>
              </a:ext>
            </a:extLst>
          </p:cNvPr>
          <p:cNvPicPr>
            <a:picLocks noChangeAspect="1"/>
          </p:cNvPicPr>
          <p:nvPr/>
        </p:nvPicPr>
        <p:blipFill>
          <a:blip r:embed="rId2"/>
          <a:stretch>
            <a:fillRect/>
          </a:stretch>
        </p:blipFill>
        <p:spPr>
          <a:xfrm>
            <a:off x="5295900" y="1956813"/>
            <a:ext cx="2743200" cy="1839609"/>
          </a:xfrm>
          <a:prstGeom prst="rect">
            <a:avLst/>
          </a:prstGeom>
        </p:spPr>
      </p:pic>
      <p:sp>
        <p:nvSpPr>
          <p:cNvPr id="5" name="Rectangle 4">
            <a:extLst>
              <a:ext uri="{FF2B5EF4-FFF2-40B4-BE49-F238E27FC236}">
                <a16:creationId xmlns:a16="http://schemas.microsoft.com/office/drawing/2014/main" id="{55482AA4-47DA-4E7D-9D18-63FF834DCF7D}"/>
              </a:ext>
            </a:extLst>
          </p:cNvPr>
          <p:cNvSpPr/>
          <p:nvPr/>
        </p:nvSpPr>
        <p:spPr>
          <a:xfrm>
            <a:off x="466724" y="3796422"/>
            <a:ext cx="11534775" cy="2677656"/>
          </a:xfrm>
          <a:prstGeom prst="rect">
            <a:avLst/>
          </a:prstGeom>
        </p:spPr>
        <p:txBody>
          <a:bodyPr wrap="square">
            <a:spAutoFit/>
          </a:bodyPr>
          <a:lstStyle/>
          <a:p>
            <a:pPr marL="457200" indent="-457200">
              <a:buFont typeface="+mj-lt"/>
              <a:buAutoNum type="alphaLcPeriod"/>
            </a:pPr>
            <a:r>
              <a:rPr lang="en-ZA" sz="2400" dirty="0"/>
              <a:t>Plot the observations in a scatter diagram. How many groups would you say there are, and what are their members?</a:t>
            </a:r>
          </a:p>
          <a:p>
            <a:pPr marL="457200" indent="-457200">
              <a:buFont typeface="+mj-lt"/>
              <a:buAutoNum type="alphaLcPeriod"/>
            </a:pPr>
            <a:r>
              <a:rPr lang="en-ZA" sz="2400" dirty="0"/>
              <a:t> Apply the nearest neighbour method and the squared Euclidean distance as a measure of dissimilarity. Use a dendrogram to arrive at the number of groups and their membership.</a:t>
            </a:r>
          </a:p>
          <a:p>
            <a:pPr marL="342900" indent="-342900">
              <a:buFont typeface="+mj-lt"/>
              <a:buAutoNum type="alphaLcPeriod"/>
            </a:pPr>
            <a:r>
              <a:rPr lang="en-ZA" sz="2400" dirty="0"/>
              <a:t>Apply the k-means method, assuming that the observations belong to two groups and that one of these groups consists of a and e.</a:t>
            </a:r>
          </a:p>
        </p:txBody>
      </p:sp>
    </p:spTree>
    <p:extLst>
      <p:ext uri="{BB962C8B-B14F-4D97-AF65-F5344CB8AC3E}">
        <p14:creationId xmlns:p14="http://schemas.microsoft.com/office/powerpoint/2010/main" val="1005203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0694D1-946D-4730-89EF-335B04456330}"/>
              </a:ext>
            </a:extLst>
          </p:cNvPr>
          <p:cNvSpPr>
            <a:spLocks noGrp="1"/>
          </p:cNvSpPr>
          <p:nvPr>
            <p:ph type="title"/>
          </p:nvPr>
        </p:nvSpPr>
        <p:spPr>
          <a:xfrm>
            <a:off x="838200" y="365125"/>
            <a:ext cx="10515600" cy="607641"/>
          </a:xfrm>
        </p:spPr>
        <p:txBody>
          <a:bodyPr>
            <a:normAutofit fontScale="90000"/>
          </a:bodyPr>
          <a:lstStyle/>
          <a:p>
            <a:r>
              <a:rPr lang="en-ZA" sz="4000" dirty="0">
                <a:solidFill>
                  <a:prstClr val="black"/>
                </a:solidFill>
              </a:rPr>
              <a:t>Cluster Analysis Example</a:t>
            </a:r>
            <a:endParaRPr lang="en-ZA" dirty="0"/>
          </a:p>
        </p:txBody>
      </p:sp>
      <p:sp>
        <p:nvSpPr>
          <p:cNvPr id="3" name="Content Placeholder 2">
            <a:extLst>
              <a:ext uri="{FF2B5EF4-FFF2-40B4-BE49-F238E27FC236}">
                <a16:creationId xmlns:a16="http://schemas.microsoft.com/office/drawing/2014/main" id="{05A98311-4B39-474E-A9CF-78C1D2A28BD7}"/>
              </a:ext>
            </a:extLst>
          </p:cNvPr>
          <p:cNvSpPr>
            <a:spLocks noGrp="1"/>
          </p:cNvSpPr>
          <p:nvPr>
            <p:ph idx="1"/>
          </p:nvPr>
        </p:nvSpPr>
        <p:spPr>
          <a:xfrm>
            <a:off x="838200" y="1217984"/>
            <a:ext cx="10515600" cy="4351338"/>
          </a:xfrm>
        </p:spPr>
        <p:txBody>
          <a:bodyPr/>
          <a:lstStyle/>
          <a:p>
            <a:r>
              <a:rPr lang="en-ZA" dirty="0">
                <a:latin typeface="cmr10"/>
              </a:rPr>
              <a:t>Cluster analysis embraces a variety of techniques, the main objective of which is to group observations or variables into homogeneous and distinct clusters.</a:t>
            </a:r>
          </a:p>
          <a:p>
            <a:r>
              <a:rPr lang="en-ZA" dirty="0">
                <a:latin typeface="cmr10"/>
              </a:rPr>
              <a:t> A simple numerical example will help explain these objectives.</a:t>
            </a:r>
          </a:p>
          <a:p>
            <a:r>
              <a:rPr lang="en-ZA" dirty="0"/>
              <a:t>The daily expenditures on food (X1) and clothing (X2) of five persons</a:t>
            </a:r>
          </a:p>
        </p:txBody>
      </p:sp>
      <p:pic>
        <p:nvPicPr>
          <p:cNvPr id="4" name="Picture 3">
            <a:extLst>
              <a:ext uri="{FF2B5EF4-FFF2-40B4-BE49-F238E27FC236}">
                <a16:creationId xmlns:a16="http://schemas.microsoft.com/office/drawing/2014/main" id="{0BC1C6D8-0935-4460-8C66-FA8E202EC51B}"/>
              </a:ext>
            </a:extLst>
          </p:cNvPr>
          <p:cNvPicPr>
            <a:picLocks noChangeAspect="1"/>
          </p:cNvPicPr>
          <p:nvPr/>
        </p:nvPicPr>
        <p:blipFill>
          <a:blip r:embed="rId3"/>
          <a:stretch>
            <a:fillRect/>
          </a:stretch>
        </p:blipFill>
        <p:spPr>
          <a:xfrm>
            <a:off x="838200" y="3519462"/>
            <a:ext cx="6022637" cy="2825055"/>
          </a:xfrm>
          <a:prstGeom prst="rect">
            <a:avLst/>
          </a:prstGeom>
        </p:spPr>
      </p:pic>
      <p:pic>
        <p:nvPicPr>
          <p:cNvPr id="8" name="Picture 7">
            <a:extLst>
              <a:ext uri="{FF2B5EF4-FFF2-40B4-BE49-F238E27FC236}">
                <a16:creationId xmlns:a16="http://schemas.microsoft.com/office/drawing/2014/main" id="{5F65BE28-77D0-492D-A37D-121575C1CA7A}"/>
              </a:ext>
            </a:extLst>
          </p:cNvPr>
          <p:cNvPicPr>
            <a:picLocks noChangeAspect="1"/>
          </p:cNvPicPr>
          <p:nvPr/>
        </p:nvPicPr>
        <p:blipFill>
          <a:blip r:embed="rId4"/>
          <a:stretch>
            <a:fillRect/>
          </a:stretch>
        </p:blipFill>
        <p:spPr>
          <a:xfrm>
            <a:off x="6536176" y="3519462"/>
            <a:ext cx="5448301" cy="2742370"/>
          </a:xfrm>
          <a:prstGeom prst="rect">
            <a:avLst/>
          </a:prstGeom>
        </p:spPr>
      </p:pic>
      <p:pic>
        <p:nvPicPr>
          <p:cNvPr id="9" name="Picture 8">
            <a:extLst>
              <a:ext uri="{FF2B5EF4-FFF2-40B4-BE49-F238E27FC236}">
                <a16:creationId xmlns:a16="http://schemas.microsoft.com/office/drawing/2014/main" id="{BA83D071-1E9E-4BC9-98EE-E9ED11D8B6BE}"/>
              </a:ext>
            </a:extLst>
          </p:cNvPr>
          <p:cNvPicPr>
            <a:picLocks noChangeAspect="1"/>
          </p:cNvPicPr>
          <p:nvPr/>
        </p:nvPicPr>
        <p:blipFill>
          <a:blip r:embed="rId5"/>
          <a:stretch>
            <a:fillRect/>
          </a:stretch>
        </p:blipFill>
        <p:spPr>
          <a:xfrm>
            <a:off x="8772956" y="3519462"/>
            <a:ext cx="3211521" cy="847417"/>
          </a:xfrm>
          <a:prstGeom prst="rect">
            <a:avLst/>
          </a:prstGeom>
        </p:spPr>
      </p:pic>
    </p:spTree>
    <p:extLst>
      <p:ext uri="{BB962C8B-B14F-4D97-AF65-F5344CB8AC3E}">
        <p14:creationId xmlns:p14="http://schemas.microsoft.com/office/powerpoint/2010/main" val="8807738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76524-EC28-4790-B104-DB7E93094C4E}"/>
              </a:ext>
            </a:extLst>
          </p:cNvPr>
          <p:cNvSpPr>
            <a:spLocks noGrp="1"/>
          </p:cNvSpPr>
          <p:nvPr>
            <p:ph type="title"/>
          </p:nvPr>
        </p:nvSpPr>
        <p:spPr/>
        <p:txBody>
          <a:bodyPr/>
          <a:lstStyle/>
          <a:p>
            <a:r>
              <a:rPr lang="en-ZA" dirty="0">
                <a:solidFill>
                  <a:srgbClr val="400081"/>
                </a:solidFill>
                <a:latin typeface="HelveticaNeue"/>
              </a:rPr>
              <a:t>Clustering</a:t>
            </a:r>
            <a:br>
              <a:rPr lang="en-ZA" dirty="0">
                <a:solidFill>
                  <a:srgbClr val="400081"/>
                </a:solidFill>
                <a:latin typeface="HelveticaNeue"/>
              </a:rPr>
            </a:br>
            <a:r>
              <a:rPr lang="en-ZA" sz="3600" dirty="0">
                <a:solidFill>
                  <a:srgbClr val="400081"/>
                </a:solidFill>
                <a:latin typeface="HelveticaNeue"/>
              </a:rPr>
              <a:t>Challenges</a:t>
            </a:r>
            <a:endParaRPr lang="en-ZA" dirty="0"/>
          </a:p>
        </p:txBody>
      </p:sp>
      <p:sp>
        <p:nvSpPr>
          <p:cNvPr id="3" name="Content Placeholder 2">
            <a:extLst>
              <a:ext uri="{FF2B5EF4-FFF2-40B4-BE49-F238E27FC236}">
                <a16:creationId xmlns:a16="http://schemas.microsoft.com/office/drawing/2014/main" id="{557CA13F-2A8A-42C7-9C4A-704EFABBA1A2}"/>
              </a:ext>
            </a:extLst>
          </p:cNvPr>
          <p:cNvSpPr>
            <a:spLocks noGrp="1"/>
          </p:cNvSpPr>
          <p:nvPr>
            <p:ph idx="1"/>
          </p:nvPr>
        </p:nvSpPr>
        <p:spPr/>
        <p:txBody>
          <a:bodyPr/>
          <a:lstStyle/>
          <a:p>
            <a:r>
              <a:rPr lang="en-ZA" dirty="0">
                <a:latin typeface="HelveticaNeue"/>
              </a:rPr>
              <a:t>What cost function to use?</a:t>
            </a:r>
          </a:p>
          <a:p>
            <a:r>
              <a:rPr lang="en-ZA" dirty="0">
                <a:latin typeface="HelveticaNeue"/>
              </a:rPr>
              <a:t>What underlying structure to assume?</a:t>
            </a:r>
          </a:p>
          <a:p>
            <a:r>
              <a:rPr lang="en-ZA" dirty="0">
                <a:latin typeface="HelveticaNeue"/>
              </a:rPr>
              <a:t>How to measure similarity?</a:t>
            </a:r>
          </a:p>
          <a:p>
            <a:r>
              <a:rPr lang="en-ZA" dirty="0">
                <a:latin typeface="HelveticaNeue"/>
              </a:rPr>
              <a:t>How to decide on the number of clusters?</a:t>
            </a:r>
          </a:p>
          <a:p>
            <a:r>
              <a:rPr lang="en-ZA" dirty="0">
                <a:latin typeface="HelveticaNeue"/>
              </a:rPr>
              <a:t>Different answers to these questions may lead to different clustering algorithms and different clustering outcomes.</a:t>
            </a:r>
          </a:p>
          <a:p>
            <a:r>
              <a:rPr lang="en-ZA" dirty="0">
                <a:latin typeface="HelveticaNeue"/>
              </a:rPr>
              <a:t>Common objective: </a:t>
            </a:r>
            <a:r>
              <a:rPr lang="en-ZA" b="1" dirty="0">
                <a:latin typeface="HelveticaNeue-Bold"/>
              </a:rPr>
              <a:t>generalize well</a:t>
            </a:r>
            <a:r>
              <a:rPr lang="en-ZA" dirty="0">
                <a:latin typeface="HelveticaNeue"/>
              </a:rPr>
              <a:t>.</a:t>
            </a:r>
            <a:endParaRPr lang="en-ZA" dirty="0"/>
          </a:p>
        </p:txBody>
      </p:sp>
    </p:spTree>
    <p:extLst>
      <p:ext uri="{BB962C8B-B14F-4D97-AF65-F5344CB8AC3E}">
        <p14:creationId xmlns:p14="http://schemas.microsoft.com/office/powerpoint/2010/main" val="2288131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B484-B0DA-4E4A-B3F3-F9BE61202BED}"/>
              </a:ext>
            </a:extLst>
          </p:cNvPr>
          <p:cNvSpPr>
            <a:spLocks noGrp="1"/>
          </p:cNvSpPr>
          <p:nvPr>
            <p:ph type="title"/>
          </p:nvPr>
        </p:nvSpPr>
        <p:spPr>
          <a:xfrm>
            <a:off x="838200" y="365126"/>
            <a:ext cx="10515600" cy="562734"/>
          </a:xfrm>
        </p:spPr>
        <p:txBody>
          <a:bodyPr>
            <a:normAutofit fontScale="90000"/>
          </a:bodyPr>
          <a:lstStyle/>
          <a:p>
            <a:r>
              <a:rPr lang="en-ZA" dirty="0"/>
              <a:t>Clustering General approach for learning</a:t>
            </a:r>
          </a:p>
        </p:txBody>
      </p:sp>
      <p:sp>
        <p:nvSpPr>
          <p:cNvPr id="3" name="Content Placeholder 2">
            <a:extLst>
              <a:ext uri="{FF2B5EF4-FFF2-40B4-BE49-F238E27FC236}">
                <a16:creationId xmlns:a16="http://schemas.microsoft.com/office/drawing/2014/main" id="{A10C0F37-2A20-45CA-B3E8-BE4B12D0EBE9}"/>
              </a:ext>
            </a:extLst>
          </p:cNvPr>
          <p:cNvSpPr>
            <a:spLocks noGrp="1"/>
          </p:cNvSpPr>
          <p:nvPr>
            <p:ph idx="1"/>
          </p:nvPr>
        </p:nvSpPr>
        <p:spPr>
          <a:xfrm>
            <a:off x="838200" y="1154517"/>
            <a:ext cx="10515600" cy="4351338"/>
          </a:xfrm>
        </p:spPr>
        <p:txBody>
          <a:bodyPr>
            <a:normAutofit lnSpcReduction="10000"/>
          </a:bodyPr>
          <a:lstStyle/>
          <a:p>
            <a:r>
              <a:rPr lang="en-ZA" dirty="0">
                <a:latin typeface="HelveticaNeue"/>
              </a:rPr>
              <a:t>For a given set of points, </a:t>
            </a:r>
            <a:r>
              <a:rPr lang="en-ZA" i="1" dirty="0">
                <a:solidFill>
                  <a:srgbClr val="FF0000"/>
                </a:solidFill>
              </a:rPr>
              <a:t>x</a:t>
            </a:r>
            <a:r>
              <a:rPr lang="en-ZA" sz="4300" i="1" baseline="-25000" dirty="0">
                <a:solidFill>
                  <a:srgbClr val="FF0000"/>
                </a:solidFill>
              </a:rPr>
              <a:t>i </a:t>
            </a:r>
            <a:r>
              <a:rPr lang="en-ZA" sz="4300" i="1" dirty="0">
                <a:solidFill>
                  <a:srgbClr val="FF0000"/>
                </a:solidFill>
              </a:rPr>
              <a:t>, </a:t>
            </a:r>
            <a:r>
              <a:rPr lang="en-ZA" i="1" dirty="0" err="1">
                <a:solidFill>
                  <a:srgbClr val="FF0000"/>
                </a:solidFill>
              </a:rPr>
              <a:t>i</a:t>
            </a:r>
            <a:r>
              <a:rPr lang="en-ZA" i="1" dirty="0">
                <a:solidFill>
                  <a:srgbClr val="FF0000"/>
                </a:solidFill>
              </a:rPr>
              <a:t> </a:t>
            </a:r>
            <a:r>
              <a:rPr lang="en-ZA" b="1" i="1" dirty="0">
                <a:solidFill>
                  <a:srgbClr val="FF0000"/>
                </a:solidFill>
                <a:latin typeface="Calibri" panose="020F0502020204030204" pitchFamily="34" charset="0"/>
              </a:rPr>
              <a:t>Ꞓ  </a:t>
            </a:r>
            <a:r>
              <a:rPr lang="en-ZA" i="1" dirty="0">
                <a:solidFill>
                  <a:srgbClr val="FF0000"/>
                </a:solidFill>
              </a:rPr>
              <a:t>{</a:t>
            </a:r>
            <a:r>
              <a:rPr lang="en-ZA" dirty="0">
                <a:solidFill>
                  <a:srgbClr val="FF0000"/>
                </a:solidFill>
              </a:rPr>
              <a:t>1</a:t>
            </a:r>
            <a:r>
              <a:rPr lang="en-ZA" i="1" dirty="0">
                <a:solidFill>
                  <a:srgbClr val="FF0000"/>
                </a:solidFill>
              </a:rPr>
              <a:t>, . . . ,N}</a:t>
            </a:r>
            <a:r>
              <a:rPr lang="en-ZA" dirty="0">
                <a:solidFill>
                  <a:srgbClr val="FF0000"/>
                </a:solidFill>
                <a:latin typeface="HelveticaNeue"/>
              </a:rPr>
              <a:t> </a:t>
            </a:r>
            <a:r>
              <a:rPr lang="en-ZA" dirty="0">
                <a:latin typeface="HelveticaNeue"/>
              </a:rPr>
              <a:t>learn a class  </a:t>
            </a:r>
            <a:r>
              <a:rPr lang="en-ZA" b="1" dirty="0">
                <a:latin typeface="HelveticaNeue-Bold"/>
              </a:rPr>
              <a:t>Assignment  </a:t>
            </a:r>
            <a:r>
              <a:rPr lang="en-ZA" sz="3800" i="1" dirty="0" err="1">
                <a:solidFill>
                  <a:srgbClr val="FF0000"/>
                </a:solidFill>
                <a:latin typeface="CMMI10"/>
              </a:rPr>
              <a:t>y</a:t>
            </a:r>
            <a:r>
              <a:rPr lang="en-ZA" sz="3800" i="1" baseline="-25000" dirty="0" err="1">
                <a:solidFill>
                  <a:srgbClr val="FF0000"/>
                </a:solidFill>
                <a:latin typeface="CMMI7"/>
              </a:rPr>
              <a:t>i</a:t>
            </a:r>
            <a:r>
              <a:rPr lang="en-ZA" sz="3800" i="1" baseline="-25000" dirty="0">
                <a:solidFill>
                  <a:srgbClr val="FF0000"/>
                </a:solidFill>
                <a:latin typeface="CMMI7"/>
              </a:rPr>
              <a:t> </a:t>
            </a:r>
            <a:r>
              <a:rPr lang="en-ZA" sz="3800" i="1" dirty="0">
                <a:solidFill>
                  <a:srgbClr val="FF0000"/>
                </a:solidFill>
                <a:latin typeface="CMMI7"/>
              </a:rPr>
              <a:t>  </a:t>
            </a:r>
            <a:r>
              <a:rPr lang="en-ZA" sz="3800" b="1" i="1" dirty="0">
                <a:solidFill>
                  <a:srgbClr val="FF0000"/>
                </a:solidFill>
                <a:latin typeface="Calibri" panose="020F0502020204030204" pitchFamily="34" charset="0"/>
              </a:rPr>
              <a:t>Ꞓ  </a:t>
            </a:r>
            <a:r>
              <a:rPr lang="en-ZA" sz="3800" i="1" dirty="0">
                <a:solidFill>
                  <a:srgbClr val="FF0000"/>
                </a:solidFill>
                <a:latin typeface="CMSY10"/>
              </a:rPr>
              <a:t>{</a:t>
            </a:r>
            <a:r>
              <a:rPr lang="en-ZA" sz="3800" dirty="0">
                <a:solidFill>
                  <a:srgbClr val="FF0000"/>
                </a:solidFill>
                <a:latin typeface="CMR10"/>
              </a:rPr>
              <a:t>1</a:t>
            </a:r>
            <a:r>
              <a:rPr lang="en-ZA" sz="3800" i="1" dirty="0">
                <a:solidFill>
                  <a:srgbClr val="FF0000"/>
                </a:solidFill>
                <a:latin typeface="CMMI10"/>
              </a:rPr>
              <a:t>, . . . ,K</a:t>
            </a:r>
            <a:r>
              <a:rPr lang="en-ZA" sz="3800" i="1" dirty="0">
                <a:solidFill>
                  <a:srgbClr val="FF0000"/>
                </a:solidFill>
                <a:latin typeface="CMSY10"/>
              </a:rPr>
              <a:t>} </a:t>
            </a:r>
            <a:r>
              <a:rPr lang="en-ZA" dirty="0">
                <a:latin typeface="HelveticaNeue"/>
              </a:rPr>
              <a:t>for each data point.</a:t>
            </a:r>
          </a:p>
          <a:p>
            <a:r>
              <a:rPr lang="en-ZA" dirty="0">
                <a:latin typeface="HelveticaNeue"/>
              </a:rPr>
              <a:t>Describe each cluster  c using a set of </a:t>
            </a:r>
            <a:r>
              <a:rPr lang="en-ZA" b="1" dirty="0">
                <a:latin typeface="HelveticaNeue-Bold"/>
              </a:rPr>
              <a:t>parameters </a:t>
            </a:r>
            <a:r>
              <a:rPr lang="en-ZA" dirty="0">
                <a:latin typeface="HelveticaNeue"/>
              </a:rPr>
              <a:t>.</a:t>
            </a:r>
            <a:r>
              <a:rPr lang="en-ZA" sz="4000" dirty="0">
                <a:latin typeface="Calibri" panose="020F0502020204030204" pitchFamily="34" charset="0"/>
              </a:rPr>
              <a:t>Ꝋ</a:t>
            </a:r>
            <a:r>
              <a:rPr lang="en-ZA" sz="4000" baseline="-25000" dirty="0">
                <a:latin typeface="Calibri" panose="020F0502020204030204" pitchFamily="34" charset="0"/>
              </a:rPr>
              <a:t>c</a:t>
            </a:r>
            <a:endParaRPr lang="en-ZA" sz="4000" baseline="-25000" dirty="0">
              <a:latin typeface="HelveticaNeue"/>
            </a:endParaRPr>
          </a:p>
          <a:p>
            <a:r>
              <a:rPr lang="en-ZA" dirty="0">
                <a:latin typeface="HelveticaNeue"/>
              </a:rPr>
              <a:t>Use an </a:t>
            </a:r>
            <a:r>
              <a:rPr lang="en-ZA" b="1" dirty="0">
                <a:latin typeface="HelveticaNeue-Bold"/>
              </a:rPr>
              <a:t>objective (cost) function </a:t>
            </a:r>
            <a:r>
              <a:rPr lang="en-ZA" dirty="0">
                <a:latin typeface="HelveticaNeue"/>
              </a:rPr>
              <a:t>to measure the quality of clustering.</a:t>
            </a:r>
          </a:p>
          <a:p>
            <a:r>
              <a:rPr lang="en-ZA" sz="2600" dirty="0">
                <a:latin typeface="HelveticaNeue"/>
              </a:rPr>
              <a:t>A function  of model parameters and assignment variables.</a:t>
            </a:r>
          </a:p>
          <a:p>
            <a:pPr marL="1828800" lvl="4" indent="0">
              <a:buNone/>
            </a:pPr>
            <a:r>
              <a:rPr lang="en-ZA" sz="4000" i="1" dirty="0">
                <a:solidFill>
                  <a:srgbClr val="FF0000"/>
                </a:solidFill>
                <a:latin typeface="CMMI10"/>
              </a:rPr>
              <a:t>f</a:t>
            </a:r>
            <a:r>
              <a:rPr lang="en-ZA" sz="4000" dirty="0">
                <a:solidFill>
                  <a:srgbClr val="FF0000"/>
                </a:solidFill>
                <a:latin typeface="CMR10"/>
              </a:rPr>
              <a:t>(</a:t>
            </a:r>
            <a:r>
              <a:rPr lang="en-ZA" sz="4000" i="1" dirty="0">
                <a:solidFill>
                  <a:srgbClr val="FF0000"/>
                </a:solidFill>
                <a:latin typeface="CMMI10"/>
              </a:rPr>
              <a:t>O, Y </a:t>
            </a:r>
            <a:r>
              <a:rPr lang="en-ZA" sz="4000" dirty="0">
                <a:solidFill>
                  <a:srgbClr val="FF0000"/>
                </a:solidFill>
                <a:latin typeface="CMR10"/>
              </a:rPr>
              <a:t>)</a:t>
            </a:r>
            <a:endParaRPr lang="en-ZA" sz="4000" dirty="0">
              <a:solidFill>
                <a:srgbClr val="FF0000"/>
              </a:solidFill>
              <a:latin typeface="HelveticaNeue"/>
            </a:endParaRPr>
          </a:p>
          <a:p>
            <a:r>
              <a:rPr lang="en-ZA" dirty="0">
                <a:latin typeface="HelveticaNeue"/>
              </a:rPr>
              <a:t>Clustering is the process of optimizing the objective function.</a:t>
            </a:r>
          </a:p>
        </p:txBody>
      </p:sp>
      <p:pic>
        <p:nvPicPr>
          <p:cNvPr id="4" name="Picture 3">
            <a:extLst>
              <a:ext uri="{FF2B5EF4-FFF2-40B4-BE49-F238E27FC236}">
                <a16:creationId xmlns:a16="http://schemas.microsoft.com/office/drawing/2014/main" id="{BAF959E7-61CE-4EA4-9856-C5F34173D370}"/>
              </a:ext>
            </a:extLst>
          </p:cNvPr>
          <p:cNvPicPr>
            <a:picLocks noChangeAspect="1"/>
          </p:cNvPicPr>
          <p:nvPr/>
        </p:nvPicPr>
        <p:blipFill>
          <a:blip r:embed="rId2"/>
          <a:stretch>
            <a:fillRect/>
          </a:stretch>
        </p:blipFill>
        <p:spPr>
          <a:xfrm>
            <a:off x="3213776" y="5505855"/>
            <a:ext cx="3128658" cy="987019"/>
          </a:xfrm>
          <a:prstGeom prst="rect">
            <a:avLst/>
          </a:prstGeom>
        </p:spPr>
      </p:pic>
    </p:spTree>
    <p:extLst>
      <p:ext uri="{BB962C8B-B14F-4D97-AF65-F5344CB8AC3E}">
        <p14:creationId xmlns:p14="http://schemas.microsoft.com/office/powerpoint/2010/main" val="7624786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CA1F-1777-4BED-BEDD-10C3E66BD410}"/>
              </a:ext>
            </a:extLst>
          </p:cNvPr>
          <p:cNvSpPr>
            <a:spLocks noGrp="1"/>
          </p:cNvSpPr>
          <p:nvPr>
            <p:ph type="title"/>
          </p:nvPr>
        </p:nvSpPr>
        <p:spPr/>
        <p:txBody>
          <a:bodyPr/>
          <a:lstStyle/>
          <a:p>
            <a:r>
              <a:rPr lang="en-ZA" dirty="0">
                <a:latin typeface="ArialMT"/>
              </a:rPr>
              <a:t>Applications of Clustering</a:t>
            </a:r>
            <a:endParaRPr lang="en-ZA" dirty="0"/>
          </a:p>
        </p:txBody>
      </p:sp>
      <p:sp>
        <p:nvSpPr>
          <p:cNvPr id="3" name="Content Placeholder 2">
            <a:extLst>
              <a:ext uri="{FF2B5EF4-FFF2-40B4-BE49-F238E27FC236}">
                <a16:creationId xmlns:a16="http://schemas.microsoft.com/office/drawing/2014/main" id="{D4055C0F-86F5-4112-A392-971CB5F909A3}"/>
              </a:ext>
            </a:extLst>
          </p:cNvPr>
          <p:cNvSpPr>
            <a:spLocks noGrp="1"/>
          </p:cNvSpPr>
          <p:nvPr>
            <p:ph idx="1"/>
          </p:nvPr>
        </p:nvSpPr>
        <p:spPr/>
        <p:txBody>
          <a:bodyPr>
            <a:normAutofit fontScale="92500" lnSpcReduction="10000"/>
          </a:bodyPr>
          <a:lstStyle/>
          <a:p>
            <a:r>
              <a:rPr lang="en-ZA" dirty="0"/>
              <a:t>Clustering has wide applications in</a:t>
            </a:r>
          </a:p>
          <a:p>
            <a:pPr lvl="1">
              <a:buFont typeface="Wingdings" panose="05000000000000000000" pitchFamily="2" charset="2"/>
              <a:buChar char="Ø"/>
            </a:pPr>
            <a:r>
              <a:rPr lang="en-ZA" dirty="0">
                <a:latin typeface="Minion-Regular"/>
              </a:rPr>
              <a:t>Market research, pattern recognition, data analysis, and image processing</a:t>
            </a:r>
          </a:p>
          <a:p>
            <a:pPr lvl="1">
              <a:buFont typeface="Wingdings" panose="05000000000000000000" pitchFamily="2" charset="2"/>
              <a:buChar char="Ø"/>
            </a:pPr>
            <a:r>
              <a:rPr lang="en-ZA" dirty="0"/>
              <a:t>Help marketers discover distinct groups in their customer bases and characterize customer groups based on purchasing patterns</a:t>
            </a:r>
          </a:p>
          <a:p>
            <a:pPr lvl="1">
              <a:buFont typeface="Wingdings" panose="05000000000000000000" pitchFamily="2" charset="2"/>
              <a:buChar char="Ø"/>
            </a:pPr>
            <a:r>
              <a:rPr lang="en-ZA" dirty="0"/>
              <a:t>Identification of areas of similar land use</a:t>
            </a:r>
          </a:p>
          <a:p>
            <a:pPr lvl="1">
              <a:buFont typeface="Wingdings" panose="05000000000000000000" pitchFamily="2" charset="2"/>
              <a:buChar char="Ø"/>
            </a:pPr>
            <a:r>
              <a:rPr lang="en-ZA" dirty="0"/>
              <a:t>In an earth observation database </a:t>
            </a:r>
          </a:p>
          <a:p>
            <a:pPr lvl="1">
              <a:buFont typeface="Wingdings" panose="05000000000000000000" pitchFamily="2" charset="2"/>
              <a:buChar char="Ø"/>
            </a:pPr>
            <a:r>
              <a:rPr lang="en-ZA" dirty="0"/>
              <a:t>The identification of groups of houses in a city according to house type, value, and geographic location, </a:t>
            </a:r>
          </a:p>
          <a:p>
            <a:pPr lvl="1">
              <a:buFont typeface="Wingdings" panose="05000000000000000000" pitchFamily="2" charset="2"/>
              <a:buChar char="Ø"/>
            </a:pPr>
            <a:r>
              <a:rPr lang="en-ZA" dirty="0"/>
              <a:t>The identification of groups of automobile insurance policy holders with a high average claim cost.</a:t>
            </a:r>
          </a:p>
          <a:p>
            <a:pPr lvl="1">
              <a:buFont typeface="Wingdings" panose="05000000000000000000" pitchFamily="2" charset="2"/>
              <a:buChar char="Ø"/>
            </a:pPr>
            <a:r>
              <a:rPr lang="en-ZA" dirty="0"/>
              <a:t>Help classify documents on the web for information discovery</a:t>
            </a:r>
          </a:p>
          <a:p>
            <a:pPr lvl="1">
              <a:buFont typeface="Wingdings" panose="05000000000000000000" pitchFamily="2" charset="2"/>
              <a:buChar char="Ø"/>
            </a:pPr>
            <a:r>
              <a:rPr lang="en-ZA" dirty="0"/>
              <a:t>used for outlier detection (detection of credit card fraud and the monitoring of criminal activities in electronic commerce.</a:t>
            </a:r>
          </a:p>
        </p:txBody>
      </p:sp>
    </p:spTree>
    <p:extLst>
      <p:ext uri="{BB962C8B-B14F-4D97-AF65-F5344CB8AC3E}">
        <p14:creationId xmlns:p14="http://schemas.microsoft.com/office/powerpoint/2010/main" val="519431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BDCB4-8828-47C8-8945-9C655C8995C8}"/>
              </a:ext>
            </a:extLst>
          </p:cNvPr>
          <p:cNvSpPr>
            <a:spLocks noGrp="1"/>
          </p:cNvSpPr>
          <p:nvPr>
            <p:ph type="title"/>
          </p:nvPr>
        </p:nvSpPr>
        <p:spPr/>
        <p:txBody>
          <a:bodyPr/>
          <a:lstStyle/>
          <a:p>
            <a:pPr algn="ctr"/>
            <a:r>
              <a:rPr lang="en-ZA" dirty="0">
                <a:latin typeface="Minion-Regular"/>
              </a:rPr>
              <a:t>Requirements of clustering in</a:t>
            </a:r>
            <a:br>
              <a:rPr lang="en-ZA" dirty="0">
                <a:latin typeface="Minion-Regular"/>
              </a:rPr>
            </a:br>
            <a:r>
              <a:rPr lang="en-ZA" dirty="0">
                <a:latin typeface="Minion-Regular"/>
              </a:rPr>
              <a:t>data mining:</a:t>
            </a:r>
            <a:endParaRPr lang="en-ZA" dirty="0"/>
          </a:p>
        </p:txBody>
      </p:sp>
      <p:sp>
        <p:nvSpPr>
          <p:cNvPr id="3" name="Content Placeholder 2">
            <a:extLst>
              <a:ext uri="{FF2B5EF4-FFF2-40B4-BE49-F238E27FC236}">
                <a16:creationId xmlns:a16="http://schemas.microsoft.com/office/drawing/2014/main" id="{26154794-0EEF-4B5A-ABF1-C36D486F65CF}"/>
              </a:ext>
            </a:extLst>
          </p:cNvPr>
          <p:cNvSpPr>
            <a:spLocks noGrp="1"/>
          </p:cNvSpPr>
          <p:nvPr>
            <p:ph idx="1"/>
          </p:nvPr>
        </p:nvSpPr>
        <p:spPr/>
        <p:txBody>
          <a:bodyPr>
            <a:normAutofit fontScale="85000" lnSpcReduction="10000"/>
          </a:bodyPr>
          <a:lstStyle/>
          <a:p>
            <a:r>
              <a:rPr lang="en-ZA" b="1" dirty="0"/>
              <a:t>Scalability: </a:t>
            </a:r>
            <a:r>
              <a:rPr lang="en-ZA" dirty="0">
                <a:latin typeface="Minion-Regular"/>
              </a:rPr>
              <a:t>Clustering on a </a:t>
            </a:r>
            <a:r>
              <a:rPr lang="en-ZA" i="1" dirty="0">
                <a:latin typeface="Minion-Italic"/>
              </a:rPr>
              <a:t>sample </a:t>
            </a:r>
            <a:r>
              <a:rPr lang="en-ZA" dirty="0">
                <a:latin typeface="Minion-Regular"/>
              </a:rPr>
              <a:t>of a given large data set may lead to biased results. Highly scalable clustering algorithms are needed.</a:t>
            </a:r>
          </a:p>
          <a:p>
            <a:r>
              <a:rPr lang="en-ZA" b="1" dirty="0"/>
              <a:t>Ability to deal with different types of attributes</a:t>
            </a:r>
            <a:r>
              <a:rPr lang="en-ZA" dirty="0"/>
              <a:t>: applications may require clustering other types of data different from numeric,, such as binary, categorical (nominal), and ordinal data, or mixtures of these data types.</a:t>
            </a:r>
          </a:p>
          <a:p>
            <a:r>
              <a:rPr lang="en-ZA" b="1" dirty="0"/>
              <a:t>Discovery of clusters with arbitrary </a:t>
            </a:r>
            <a:r>
              <a:rPr lang="en-ZA" b="1" dirty="0" err="1"/>
              <a:t>shape:</a:t>
            </a:r>
            <a:r>
              <a:rPr lang="en-ZA" dirty="0" err="1"/>
              <a:t>Many</a:t>
            </a:r>
            <a:r>
              <a:rPr lang="en-ZA" dirty="0"/>
              <a:t> clustering algorithms determine clusters based on Euclidean or Manhattan distance measures. It is important to develop algorithms that can detect clusters of arbitrary shape.</a:t>
            </a:r>
          </a:p>
          <a:p>
            <a:r>
              <a:rPr lang="en-ZA" b="1" dirty="0"/>
              <a:t>Minimal requirements for domain knowledge to determine input parameters: </a:t>
            </a:r>
            <a:r>
              <a:rPr lang="en-ZA" dirty="0"/>
              <a:t>Many clustering algorithms require users to input certain parameters in cluster analysis. Parameters are often difficult to determine, especially for data sets containing high-dimensional objects, makes the quality of clustering difficult to control</a:t>
            </a:r>
          </a:p>
        </p:txBody>
      </p:sp>
    </p:spTree>
    <p:extLst>
      <p:ext uri="{BB962C8B-B14F-4D97-AF65-F5344CB8AC3E}">
        <p14:creationId xmlns:p14="http://schemas.microsoft.com/office/powerpoint/2010/main" val="1902647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45699E85BA5754D8CF866EBBE319EB1" ma:contentTypeVersion="3" ma:contentTypeDescription="Create a new document." ma:contentTypeScope="" ma:versionID="81c699d9ca6f826d3ac14b05c07f860f">
  <xsd:schema xmlns:xsd="http://www.w3.org/2001/XMLSchema" xmlns:xs="http://www.w3.org/2001/XMLSchema" xmlns:p="http://schemas.microsoft.com/office/2006/metadata/properties" xmlns:ns2="0dbf5560-7f34-4578-adde-35f2b64a47a2" targetNamespace="http://schemas.microsoft.com/office/2006/metadata/properties" ma:root="true" ma:fieldsID="4e5ade3ac6cfbffae8f65a4a3beba365" ns2:_="">
    <xsd:import namespace="0dbf5560-7f34-4578-adde-35f2b64a47a2"/>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dbf5560-7f34-4578-adde-35f2b64a47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A7FBF6F-87AB-4110-92D6-FF3A4CFBCE92}"/>
</file>

<file path=customXml/itemProps2.xml><?xml version="1.0" encoding="utf-8"?>
<ds:datastoreItem xmlns:ds="http://schemas.openxmlformats.org/officeDocument/2006/customXml" ds:itemID="{44435B82-4124-46D2-A46F-CB9A3F465D87}"/>
</file>

<file path=customXml/itemProps3.xml><?xml version="1.0" encoding="utf-8"?>
<ds:datastoreItem xmlns:ds="http://schemas.openxmlformats.org/officeDocument/2006/customXml" ds:itemID="{AEDCE36F-5D29-44D2-8D08-3E44736FB4FE}"/>
</file>

<file path=docProps/app.xml><?xml version="1.0" encoding="utf-8"?>
<Properties xmlns="http://schemas.openxmlformats.org/officeDocument/2006/extended-properties" xmlns:vt="http://schemas.openxmlformats.org/officeDocument/2006/docPropsVTypes">
  <Template/>
  <TotalTime>9704</TotalTime>
  <Words>2871</Words>
  <Application>Microsoft Office PowerPoint</Application>
  <PresentationFormat>Widescreen</PresentationFormat>
  <Paragraphs>213</Paragraphs>
  <Slides>46</Slides>
  <Notes>12</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46</vt:i4>
      </vt:variant>
    </vt:vector>
  </HeadingPairs>
  <TitlesOfParts>
    <vt:vector size="71" baseType="lpstr">
      <vt:lpstr>Arial</vt:lpstr>
      <vt:lpstr>Arial, Helvetica, sans-serif</vt:lpstr>
      <vt:lpstr>ArialMT</vt:lpstr>
      <vt:lpstr>AvantGarde Bk BT</vt:lpstr>
      <vt:lpstr>Bebas Neue Bold</vt:lpstr>
      <vt:lpstr>Calibri</vt:lpstr>
      <vt:lpstr>cmbx10</vt:lpstr>
      <vt:lpstr>CMBX12</vt:lpstr>
      <vt:lpstr>CMMI10</vt:lpstr>
      <vt:lpstr>CMMI10</vt:lpstr>
      <vt:lpstr>CMMI7</vt:lpstr>
      <vt:lpstr>CMR10</vt:lpstr>
      <vt:lpstr>CMR10</vt:lpstr>
      <vt:lpstr>CMSS12</vt:lpstr>
      <vt:lpstr>CMSY10</vt:lpstr>
      <vt:lpstr>cmti10</vt:lpstr>
      <vt:lpstr>GillSans-Bold</vt:lpstr>
      <vt:lpstr>HelveticaNeue</vt:lpstr>
      <vt:lpstr>HelveticaNeue-Bold</vt:lpstr>
      <vt:lpstr>Minion-Italic</vt:lpstr>
      <vt:lpstr>Minion-Regular</vt:lpstr>
      <vt:lpstr>Minion-Semibold</vt:lpstr>
      <vt:lpstr>Times New Roman</vt:lpstr>
      <vt:lpstr>Wingdings</vt:lpstr>
      <vt:lpstr>Office Theme</vt:lpstr>
      <vt:lpstr>    Business Intelligence G. Mudare </vt:lpstr>
      <vt:lpstr>Cluster Analysis</vt:lpstr>
      <vt:lpstr>Cluster Analysis Explained</vt:lpstr>
      <vt:lpstr>Why clustering?</vt:lpstr>
      <vt:lpstr>Cluster Analysis Example</vt:lpstr>
      <vt:lpstr>Clustering Challenges</vt:lpstr>
      <vt:lpstr>Clustering General approach for learning</vt:lpstr>
      <vt:lpstr>Applications of Clustering</vt:lpstr>
      <vt:lpstr>Requirements of clustering in data mining:</vt:lpstr>
      <vt:lpstr>Requirements of clustering in data mining</vt:lpstr>
      <vt:lpstr>Approaches to cluster analysis</vt:lpstr>
      <vt:lpstr>Clustering Algorithms</vt:lpstr>
      <vt:lpstr>Clustering Algorithms</vt:lpstr>
      <vt:lpstr>Types of Data in Cluster Analysis</vt:lpstr>
      <vt:lpstr>Types of data and measures of distance</vt:lpstr>
      <vt:lpstr>Types of data and measures of distance</vt:lpstr>
      <vt:lpstr>Types of data and measures of distance</vt:lpstr>
      <vt:lpstr>Types of data and measures of distance (hierarchical  agglomerative clustering methods</vt:lpstr>
      <vt:lpstr>Euclidean distance</vt:lpstr>
      <vt:lpstr>Euclidean distance</vt:lpstr>
      <vt:lpstr>Euclidean distance</vt:lpstr>
      <vt:lpstr>Fill in the stars</vt:lpstr>
      <vt:lpstr>Euclidean distance</vt:lpstr>
      <vt:lpstr>Nearest neighbor method</vt:lpstr>
      <vt:lpstr>Nearest neighbor method</vt:lpstr>
      <vt:lpstr>Nearest neighbor method</vt:lpstr>
      <vt:lpstr>Nearest neighbor method</vt:lpstr>
      <vt:lpstr>Nearest neighbor method</vt:lpstr>
      <vt:lpstr>Nearest neighbor method, dendrogram</vt:lpstr>
      <vt:lpstr>Cluster distance, furthest neighbor method</vt:lpstr>
      <vt:lpstr>Cluster distance, furthest neighbor method</vt:lpstr>
      <vt:lpstr>Cluster distance, furthest neighbor method</vt:lpstr>
      <vt:lpstr>Cluster distance, furthest neighbor method</vt:lpstr>
      <vt:lpstr>Cluster distance, furthest neighbor method</vt:lpstr>
      <vt:lpstr>Average Linkage</vt:lpstr>
      <vt:lpstr>Hierarchical divisive method</vt:lpstr>
      <vt:lpstr>Non-hierarchical clustering method,  (k-means method)</vt:lpstr>
      <vt:lpstr>(k-means method)</vt:lpstr>
      <vt:lpstr>(k-means method)</vt:lpstr>
      <vt:lpstr>(k-means method)</vt:lpstr>
      <vt:lpstr>DISTANCE MEASURES FOR ATTRIBUTES</vt:lpstr>
      <vt:lpstr>DISTANCE MEASURES FOR ATTRIBUTES</vt:lpstr>
      <vt:lpstr>DISTANCE MEASURES FOR ATTRIBUTES</vt:lpstr>
      <vt:lpstr>DISTANCE MEASURES FOR ATTRIBUTES</vt:lpstr>
      <vt:lpstr>DISTANCE MEASURES FOR ATTRIBUTES</vt:lpstr>
      <vt:lpstr>Question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Enrico Jacobs</dc:creator>
  <cp:lastModifiedBy>Gift T. Mudare</cp:lastModifiedBy>
  <cp:revision>264</cp:revision>
  <cp:lastPrinted>2018-10-19T08:19:46Z</cp:lastPrinted>
  <dcterms:created xsi:type="dcterms:W3CDTF">2017-04-18T07:22:51Z</dcterms:created>
  <dcterms:modified xsi:type="dcterms:W3CDTF">2020-05-10T23:53:27Z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0x010100F45699E85BA5754D8CF866EBBE319EB1</vt:lpwstr>
  </property>
</Properties>
</file>