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289" r:id="rId5"/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91" r:id="rId18"/>
    <p:sldId id="290" r:id="rId19"/>
    <p:sldId id="292" r:id="rId20"/>
    <p:sldId id="295" r:id="rId21"/>
    <p:sldId id="296" r:id="rId22"/>
    <p:sldId id="297" r:id="rId23"/>
    <p:sldId id="311" r:id="rId24"/>
    <p:sldId id="300" r:id="rId25"/>
    <p:sldId id="313" r:id="rId26"/>
    <p:sldId id="312" r:id="rId27"/>
    <p:sldId id="314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04" r:id="rId36"/>
    <p:sldId id="305" r:id="rId37"/>
    <p:sldId id="307" r:id="rId38"/>
    <p:sldId id="309" r:id="rId39"/>
    <p:sldId id="308" r:id="rId40"/>
    <p:sldId id="316" r:id="rId41"/>
    <p:sldId id="3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54759-F5A2-470D-AFE8-2CF10159D900}" v="12" dt="2023-09-07T12:17:10.864"/>
    <p1510:client id="{2A29C391-4FCB-41DA-A06D-C0E3C2DE2544}" v="3" dt="2023-05-09T14:45:03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re Sundire" userId="dcc4c647-515e-41c4-9f81-5914807259d6" providerId="ADAL" clId="{2A29C391-4FCB-41DA-A06D-C0E3C2DE2544}"/>
    <pc:docChg chg="modSld">
      <pc:chgData name="Desire Sundire" userId="dcc4c647-515e-41c4-9f81-5914807259d6" providerId="ADAL" clId="{2A29C391-4FCB-41DA-A06D-C0E3C2DE2544}" dt="2023-05-09T14:45:12.908" v="8" actId="20577"/>
      <pc:docMkLst>
        <pc:docMk/>
      </pc:docMkLst>
      <pc:sldChg chg="modSp mod">
        <pc:chgData name="Desire Sundire" userId="dcc4c647-515e-41c4-9f81-5914807259d6" providerId="ADAL" clId="{2A29C391-4FCB-41DA-A06D-C0E3C2DE2544}" dt="2023-05-09T14:45:12.908" v="8" actId="20577"/>
        <pc:sldMkLst>
          <pc:docMk/>
          <pc:sldMk cId="1086763968" sldId="313"/>
        </pc:sldMkLst>
        <pc:spChg chg="mod">
          <ac:chgData name="Desire Sundire" userId="dcc4c647-515e-41c4-9f81-5914807259d6" providerId="ADAL" clId="{2A29C391-4FCB-41DA-A06D-C0E3C2DE2544}" dt="2023-05-09T14:45:12.908" v="8" actId="20577"/>
          <ac:spMkLst>
            <pc:docMk/>
            <pc:sldMk cId="1086763968" sldId="313"/>
            <ac:spMk id="2" creationId="{F5446871-C10F-48F0-F86B-E138638AC58A}"/>
          </ac:spMkLst>
        </pc:spChg>
      </pc:sldChg>
    </pc:docChg>
  </pc:docChgLst>
  <pc:docChgLst>
    <pc:chgData name="Desire Sundire" userId="S::sundire.d@belgiumcampus.ac.za::dcc4c647-515e-41c4-9f81-5914807259d6" providerId="AD" clId="Web-{29054759-F5A2-470D-AFE8-2CF10159D900}"/>
    <pc:docChg chg="modSld">
      <pc:chgData name="Desire Sundire" userId="S::sundire.d@belgiumcampus.ac.za::dcc4c647-515e-41c4-9f81-5914807259d6" providerId="AD" clId="Web-{29054759-F5A2-470D-AFE8-2CF10159D900}" dt="2023-09-07T12:17:10.864" v="11" actId="20577"/>
      <pc:docMkLst>
        <pc:docMk/>
      </pc:docMkLst>
      <pc:sldChg chg="modSp">
        <pc:chgData name="Desire Sundire" userId="S::sundire.d@belgiumcampus.ac.za::dcc4c647-515e-41c4-9f81-5914807259d6" providerId="AD" clId="Web-{29054759-F5A2-470D-AFE8-2CF10159D900}" dt="2023-09-07T12:17:10.864" v="11" actId="20577"/>
        <pc:sldMkLst>
          <pc:docMk/>
          <pc:sldMk cId="4265152425" sldId="289"/>
        </pc:sldMkLst>
        <pc:spChg chg="mod">
          <ac:chgData name="Desire Sundire" userId="S::sundire.d@belgiumcampus.ac.za::dcc4c647-515e-41c4-9f81-5914807259d6" providerId="AD" clId="Web-{29054759-F5A2-470D-AFE8-2CF10159D900}" dt="2023-09-07T12:17:10.864" v="11" actId="20577"/>
          <ac:spMkLst>
            <pc:docMk/>
            <pc:sldMk cId="4265152425" sldId="28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F7335-7CF7-44A0-B6D2-534D9FFC734F}" type="datetimeFigureOut">
              <a:rPr lang="en-ZA" smtClean="0"/>
              <a:t>2025/10/14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F12D6-811D-4E07-A373-6519AD619B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020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61402F-95FE-4318-9635-A0FAD1F1B3B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5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0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27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5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2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7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0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2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08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04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90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90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>
                <a:latin typeface="Bebas Neue Bold"/>
              </a:rPr>
              <a:t>BUSINESS INTELLIGENCE 381</a:t>
            </a:r>
            <a:br>
              <a:rPr lang="en-ZA" sz="5400" dirty="0"/>
            </a:br>
            <a:r>
              <a:rPr lang="en-ZA" sz="3200">
                <a:latin typeface="Bebas Neue Bold"/>
              </a:rPr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661F-E124-449E-AB34-D590EE3B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Data frames- </a:t>
            </a:r>
            <a:r>
              <a:rPr lang="en-ZA" dirty="0" err="1"/>
              <a:t>data.frame</a:t>
            </a:r>
            <a:r>
              <a:rPr lang="en-ZA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619D-F0A5-4AAC-89AD-B03762A1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frame is a data format that we mostly deal with in R. </a:t>
            </a:r>
          </a:p>
          <a:p>
            <a:r>
              <a:rPr lang="en-US" dirty="0"/>
              <a:t>A data frame is similar to a table in databases, with each row being an observation (or record) and each column being a variable (or feature).</a:t>
            </a:r>
            <a:r>
              <a:rPr lang="en-ZA" dirty="0"/>
              <a:t> 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US" dirty="0"/>
              <a:t>A data frame is a list with class "</a:t>
            </a:r>
            <a:r>
              <a:rPr lang="en-US" dirty="0" err="1"/>
              <a:t>data.frame</a:t>
            </a:r>
            <a:r>
              <a:rPr lang="en-US" dirty="0"/>
              <a:t>“</a:t>
            </a:r>
            <a:r>
              <a:rPr lang="en-ZA" dirty="0"/>
              <a:t> and may </a:t>
            </a:r>
            <a:r>
              <a:rPr lang="en-US" dirty="0"/>
              <a:t>be regarded as a matrix with columns possibly of differing modes and attributes. </a:t>
            </a:r>
            <a:endParaRPr lang="en-ZA" dirty="0"/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2CB2D-639C-47AD-9E39-44A5B574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12" y="2960652"/>
            <a:ext cx="7091917" cy="22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9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9C0F-BF07-4860-AC4A-66ABDEE4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Data frames- </a:t>
            </a:r>
            <a:r>
              <a:rPr lang="en-ZA" dirty="0" err="1"/>
              <a:t>data.frame</a:t>
            </a:r>
            <a:r>
              <a:rPr lang="en-ZA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846C-4802-4870-827D-B0897753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878"/>
            <a:ext cx="10515600" cy="4351338"/>
          </a:xfrm>
        </p:spPr>
        <p:txBody>
          <a:bodyPr/>
          <a:lstStyle/>
          <a:p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To define a data frame we use </a:t>
            </a:r>
            <a:r>
              <a:rPr lang="en-ZA" dirty="0" err="1">
                <a:solidFill>
                  <a:srgbClr val="FF0000"/>
                </a:solidFill>
                <a:latin typeface="Segoe UI" panose="020B0502040204020203" pitchFamily="34" charset="0"/>
              </a:rPr>
              <a:t>data.frame</a:t>
            </a:r>
            <a:r>
              <a:rPr lang="en-ZA" dirty="0">
                <a:solidFill>
                  <a:srgbClr val="FF0000"/>
                </a:solidFill>
                <a:latin typeface="Segoe UI" panose="020B0502040204020203" pitchFamily="34" charset="0"/>
              </a:rPr>
              <a:t>() </a:t>
            </a:r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syntax as below: </a:t>
            </a:r>
          </a:p>
          <a:p>
            <a:pPr marL="0" indent="0">
              <a:buNone/>
            </a:pPr>
            <a:r>
              <a:rPr lang="en-ZA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pt_data</a:t>
            </a:r>
            <a:r>
              <a:rPr lang="en-Z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ZA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Z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subject_name</a:t>
            </a:r>
            <a:r>
              <a:rPr lang="en-Z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temperature, </a:t>
            </a:r>
            <a:r>
              <a:rPr lang="en-ZA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flu_status</a:t>
            </a:r>
            <a:r>
              <a:rPr lang="en-Z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gender, blood, symptoms, </a:t>
            </a:r>
            <a:r>
              <a:rPr lang="en-ZA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Z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r>
              <a:rPr lang="en-US" dirty="0"/>
              <a:t>R automatically converts every character vector to a factor.</a:t>
            </a:r>
          </a:p>
          <a:p>
            <a:r>
              <a:rPr lang="en-US" dirty="0"/>
              <a:t> To avoid that we use </a:t>
            </a:r>
            <a:r>
              <a:rPr lang="en-US" dirty="0" err="1">
                <a:solidFill>
                  <a:srgbClr val="FF0000"/>
                </a:solidFill>
              </a:rPr>
              <a:t>StringAsfactors</a:t>
            </a:r>
            <a:r>
              <a:rPr lang="en-US" dirty="0"/>
              <a:t> as parameter that specify character data type should not be considered as factor. </a:t>
            </a:r>
          </a:p>
          <a:p>
            <a:r>
              <a:rPr lang="en-US" dirty="0"/>
              <a:t>Example of a data frame:</a:t>
            </a:r>
          </a:p>
          <a:p>
            <a:endParaRPr lang="en-US" dirty="0"/>
          </a:p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E1525F-601C-4A28-C890-275B480B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97" y="4632101"/>
            <a:ext cx="7376838" cy="16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5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FAC6-7C0F-4707-ADDA-A028E2BA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frames- </a:t>
            </a:r>
            <a:r>
              <a:rPr lang="en-ZA" dirty="0" err="1"/>
              <a:t>data.frame</a:t>
            </a:r>
            <a:r>
              <a:rPr lang="en-ZA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A15C-C1D9-4CA3-867E-F34E2F24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Since a data frame is like a table we can access the cells, rows and columns separately </a:t>
            </a:r>
          </a:p>
          <a:p>
            <a:r>
              <a:rPr lang="en-ZA" dirty="0"/>
              <a:t>To fetch a specific column like </a:t>
            </a:r>
            <a:r>
              <a:rPr lang="en-ZA" b="1" dirty="0"/>
              <a:t>age </a:t>
            </a:r>
            <a:r>
              <a:rPr lang="en-ZA" dirty="0"/>
              <a:t>we use below code 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39649-A001-4A33-ACB6-B5457D0A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51" y="3169500"/>
            <a:ext cx="4795430" cy="7796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E68A01-E385-42AF-9A25-A1ADC66EECF2}"/>
              </a:ext>
            </a:extLst>
          </p:cNvPr>
          <p:cNvSpPr/>
          <p:nvPr/>
        </p:nvSpPr>
        <p:spPr>
          <a:xfrm>
            <a:off x="995437" y="3853252"/>
            <a:ext cx="6962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latin typeface="Segoe UI" panose="020B0502040204020203" pitchFamily="34" charset="0"/>
              </a:rPr>
              <a:t>If we just want to see age and gender of students </a:t>
            </a:r>
            <a:endParaRPr lang="en-Z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75C19-7744-4519-AD33-690C6416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50" y="4501513"/>
            <a:ext cx="8310597" cy="199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8C36-95D1-4C59-AFBA-63CBD15A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frames- </a:t>
            </a:r>
            <a:r>
              <a:rPr lang="en-ZA" dirty="0" err="1"/>
              <a:t>data.frame</a:t>
            </a:r>
            <a:r>
              <a:rPr lang="en-ZA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FCA4-335B-4427-97BF-94565591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we can extract all the rows of the first column 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399B6-A2D4-4824-AB10-91C083FB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28" y="2354291"/>
            <a:ext cx="6126803" cy="7864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F9258C-59E6-46AE-AEB7-BAD93A0AB616}"/>
              </a:ext>
            </a:extLst>
          </p:cNvPr>
          <p:cNvSpPr/>
          <p:nvPr/>
        </p:nvSpPr>
        <p:spPr>
          <a:xfrm>
            <a:off x="970690" y="3298195"/>
            <a:ext cx="8475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latin typeface="Segoe UI" panose="020B0502040204020203" pitchFamily="34" charset="0"/>
              </a:rPr>
              <a:t>We can also extract all columns of data for a specific student </a:t>
            </a:r>
            <a:endParaRPr lang="en-Z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F204C-49DA-4882-8362-9D255CF09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28" y="3759860"/>
            <a:ext cx="9558022" cy="131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B394-49B7-2551-659F-CF7D1B8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Exploration and Visualization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6A0E-65FC-4C75-A03D-954F3B07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exploration with R starts with inspecting the dimensionality, structure and data of an R object, followed by basic statistics and various charts like pie charts and histograms.</a:t>
            </a:r>
          </a:p>
          <a:p>
            <a:r>
              <a:rPr lang="en-US" dirty="0"/>
              <a:t>Function </a:t>
            </a:r>
            <a:r>
              <a:rPr lang="en-US" dirty="0">
                <a:solidFill>
                  <a:srgbClr val="FF0000"/>
                </a:solidFill>
              </a:rPr>
              <a:t>dim() </a:t>
            </a:r>
            <a:r>
              <a:rPr lang="en-US" dirty="0"/>
              <a:t>returns the dimensionality of data variables (or columns). </a:t>
            </a:r>
          </a:p>
          <a:p>
            <a:r>
              <a:rPr lang="en-US" dirty="0"/>
              <a:t>The name of variables are returned by </a:t>
            </a:r>
            <a:r>
              <a:rPr lang="en-US" dirty="0">
                <a:solidFill>
                  <a:srgbClr val="FF0000"/>
                </a:solidFill>
              </a:rPr>
              <a:t>names()</a:t>
            </a:r>
            <a:r>
              <a:rPr lang="en-US" dirty="0"/>
              <a:t>. </a:t>
            </a:r>
          </a:p>
          <a:p>
            <a:r>
              <a:rPr lang="en-US" dirty="0"/>
              <a:t>Functions </a:t>
            </a:r>
            <a:r>
              <a:rPr lang="en-US" dirty="0">
                <a:solidFill>
                  <a:srgbClr val="FF0000"/>
                </a:solidFill>
              </a:rPr>
              <a:t>str()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attributes()</a:t>
            </a:r>
            <a:r>
              <a:rPr lang="en-US" dirty="0"/>
              <a:t> return the structure and attributes of data.</a:t>
            </a:r>
          </a:p>
          <a:p>
            <a:r>
              <a:rPr lang="en-US" dirty="0"/>
              <a:t>The first or last rows of data can be retrieved with </a:t>
            </a:r>
            <a:r>
              <a:rPr lang="en-US" dirty="0">
                <a:solidFill>
                  <a:srgbClr val="FF0000"/>
                </a:solidFill>
              </a:rPr>
              <a:t>head()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tail()</a:t>
            </a:r>
            <a:r>
              <a:rPr lang="en-US" dirty="0"/>
              <a:t>, which by default return the first or last 6 rows. </a:t>
            </a:r>
          </a:p>
          <a:p>
            <a:r>
              <a:rPr lang="en-US" dirty="0"/>
              <a:t>Alternatively, we can get a certain number of rows by setting the second parameter to both functions.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529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B394-49B7-2551-659F-CF7D1B8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Exploration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6A0E-65FC-4C75-A03D-954F3B07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R contains some sample datasets, </a:t>
            </a:r>
          </a:p>
          <a:p>
            <a:r>
              <a:rPr lang="en-ZA" dirty="0"/>
              <a:t>For example,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iris</a:t>
            </a:r>
            <a:r>
              <a:rPr lang="en-US" dirty="0"/>
              <a:t> dataset has been used for classification in many research publications. </a:t>
            </a:r>
          </a:p>
          <a:p>
            <a:r>
              <a:rPr lang="en-US" dirty="0"/>
              <a:t>It consists of 50 samples from each of three classes of iris flowers.</a:t>
            </a:r>
          </a:p>
          <a:p>
            <a:r>
              <a:rPr lang="en-ZA" dirty="0"/>
              <a:t>T</a:t>
            </a:r>
            <a:r>
              <a:rPr lang="en-US" dirty="0"/>
              <a:t>he </a:t>
            </a:r>
            <a:r>
              <a:rPr lang="en-US" dirty="0">
                <a:solidFill>
                  <a:srgbClr val="FF0000"/>
                </a:solidFill>
              </a:rPr>
              <a:t>datasets</a:t>
            </a:r>
            <a:r>
              <a:rPr lang="en-US" dirty="0"/>
              <a:t> package needs to be loaded to access the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library(datasets)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data(iris)</a:t>
            </a:r>
            <a:endParaRPr lang="en-ZA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dim(iris)</a:t>
            </a:r>
            <a:endParaRPr lang="en-ZA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names(iris)</a:t>
            </a:r>
            <a:endParaRPr lang="en-ZA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str(iris)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attributes(iris)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head(iris)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summary(iris)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01BCC-9FA9-AAC2-6A40-E7EB4CAA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52" y="4440597"/>
            <a:ext cx="6463141" cy="17363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183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B394-49B7-2551-659F-CF7D1B8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Exploration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6A0E-65FC-4C75-A03D-954F3B07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also check the variance of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Sepal.Length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var()</a:t>
            </a:r>
            <a:r>
              <a:rPr lang="en-US" dirty="0"/>
              <a:t>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var(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iris$Sepal.Length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Also check its distribution with histogram and density using functions </a:t>
            </a:r>
            <a:r>
              <a:rPr lang="en-US" dirty="0">
                <a:solidFill>
                  <a:srgbClr val="FF0000"/>
                </a:solidFill>
              </a:rPr>
              <a:t>hist()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density()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hist(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iris$Sepal.Length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plot(density(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iris$Sepal.Length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/>
              <a:t>The frequency of a factor variable can be calculated with function </a:t>
            </a:r>
            <a:r>
              <a:rPr lang="en-US" dirty="0">
                <a:solidFill>
                  <a:srgbClr val="FF0000"/>
                </a:solidFill>
              </a:rPr>
              <a:t>table()</a:t>
            </a:r>
            <a:r>
              <a:rPr lang="en-US" dirty="0"/>
              <a:t>, and then plotted as a pie chart with </a:t>
            </a:r>
            <a:r>
              <a:rPr lang="en-US" dirty="0">
                <a:solidFill>
                  <a:srgbClr val="FF0000"/>
                </a:solidFill>
              </a:rPr>
              <a:t>pie() </a:t>
            </a:r>
            <a:r>
              <a:rPr lang="en-US" dirty="0"/>
              <a:t>or a bar chart with </a:t>
            </a:r>
            <a:r>
              <a:rPr lang="en-US" dirty="0" err="1">
                <a:solidFill>
                  <a:srgbClr val="FF0000"/>
                </a:solidFill>
              </a:rPr>
              <a:t>barplot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table(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iris$Species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pie(table(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iris$Species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barplot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(table(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iris$Species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cor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iris$Sepal.Length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iris$Petal.Length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64515-4644-C3C6-488A-FB1642E6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291" y="4625266"/>
            <a:ext cx="2284682" cy="16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9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B53-EC12-4193-A6D4-1BE28F89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rgbClr val="FF0000"/>
                </a:solidFill>
              </a:rPr>
              <a:t>Advanced Analytics with Power BI and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4DE4D-C08E-45E7-80ED-4FFFEBEFA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Segoe UI" panose="020B0502040204020203" pitchFamily="34" charset="0"/>
              </a:rPr>
              <a:t>Create Power BI visuals using R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89354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A3FE-E290-4C8B-8C58-8016A18C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ZA" dirty="0"/>
              <a:t>Having Charts by writing R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3344-D72B-41DD-99AF-DB2F48CD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Power BI enables users to embed R graphs in Power BI. </a:t>
            </a:r>
          </a:p>
          <a:p>
            <a:r>
              <a:rPr lang="en-ZA" dirty="0"/>
              <a:t>There are some R visuals that would be very nice to have them in Power BI. </a:t>
            </a:r>
          </a:p>
          <a:p>
            <a:r>
              <a:rPr lang="en-ZA" dirty="0"/>
              <a:t>The R language is widely used among statisticians and data miners for developing statistical software and data analysis of polls, surveys of data miners, and studies of scholarly literature databases </a:t>
            </a:r>
          </a:p>
          <a:p>
            <a:r>
              <a:rPr lang="en-ZA" dirty="0"/>
              <a:t>R’s popularity has increased substantially in recent years. </a:t>
            </a:r>
          </a:p>
          <a:p>
            <a:r>
              <a:rPr lang="en-ZA" dirty="0"/>
              <a:t>R has more than 1000 packages to perform different tasks. </a:t>
            </a:r>
          </a:p>
          <a:p>
            <a:r>
              <a:rPr lang="en-ZA" dirty="0"/>
              <a:t>“</a:t>
            </a:r>
            <a:r>
              <a:rPr lang="en-ZA" dirty="0">
                <a:solidFill>
                  <a:srgbClr val="FF0000"/>
                </a:solidFill>
              </a:rPr>
              <a:t>ggplot2</a:t>
            </a:r>
            <a:r>
              <a:rPr lang="en-ZA" dirty="0"/>
              <a:t>” is the main package for drawing visuals which contains various functions to draw different type of charts. </a:t>
            </a:r>
          </a:p>
        </p:txBody>
      </p:sp>
    </p:spTree>
    <p:extLst>
      <p:ext uri="{BB962C8B-B14F-4D97-AF65-F5344CB8AC3E}">
        <p14:creationId xmlns:p14="http://schemas.microsoft.com/office/powerpoint/2010/main" val="182663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A894-6EBD-48D5-B50E-CEEDAB9E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2E0E-EA05-4427-A7FB-660519F3B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You must already have one version of R on your machine. </a:t>
            </a:r>
          </a:p>
          <a:p>
            <a:r>
              <a:rPr lang="en-ZA" dirty="0"/>
              <a:t>In Power BI Desktop click on the </a:t>
            </a:r>
            <a:r>
              <a:rPr lang="en-ZA" b="1" dirty="0"/>
              <a:t>File</a:t>
            </a:r>
            <a:r>
              <a:rPr lang="en-ZA" dirty="0"/>
              <a:t> menu, then  click on the “</a:t>
            </a:r>
            <a:r>
              <a:rPr lang="en-ZA" b="1" dirty="0"/>
              <a:t>Options and Settings</a:t>
            </a:r>
            <a:r>
              <a:rPr lang="en-ZA" dirty="0"/>
              <a:t>” </a:t>
            </a:r>
          </a:p>
          <a:p>
            <a:r>
              <a:rPr lang="en-ZA" dirty="0"/>
              <a:t>Then on ” </a:t>
            </a:r>
            <a:r>
              <a:rPr lang="en-ZA" b="1" dirty="0"/>
              <a:t>Options</a:t>
            </a:r>
            <a:r>
              <a:rPr lang="en-ZA" dirty="0"/>
              <a:t>” under the “</a:t>
            </a:r>
            <a:r>
              <a:rPr lang="en-ZA" b="1" dirty="0"/>
              <a:t>Global</a:t>
            </a:r>
            <a:r>
              <a:rPr lang="en-ZA" dirty="0"/>
              <a:t>” option click on “</a:t>
            </a:r>
            <a:r>
              <a:rPr lang="en-ZA" b="1" dirty="0"/>
              <a:t>R Scripting</a:t>
            </a:r>
            <a:r>
              <a:rPr lang="en-ZA" dirty="0"/>
              <a:t>”.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772CDD-DED9-818E-1054-F1FFDB97CB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7781" y="1825625"/>
            <a:ext cx="39504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4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9EAC-59D3-42FB-8816-C0BED36A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Advanced Analytics with Power BI and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0DE66-CD5E-464E-BB0C-E049B451A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/>
              <a:t>Part 1: R Basics</a:t>
            </a:r>
          </a:p>
        </p:txBody>
      </p:sp>
    </p:spTree>
    <p:extLst>
      <p:ext uri="{BB962C8B-B14F-4D97-AF65-F5344CB8AC3E}">
        <p14:creationId xmlns:p14="http://schemas.microsoft.com/office/powerpoint/2010/main" val="3961389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A894-6EBD-48D5-B50E-CEEDAB9E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2E0E-EA05-4427-A7FB-660519F3B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that your local R installation is specified in </a:t>
            </a:r>
            <a:r>
              <a:rPr lang="en-US" b="1" dirty="0"/>
              <a:t>Detected R home directories</a:t>
            </a:r>
            <a:r>
              <a:rPr lang="en-US" dirty="0"/>
              <a:t> and that it properly reflects the local R installation you want Power BI Desktop to use.</a:t>
            </a:r>
          </a:p>
          <a:p>
            <a:r>
              <a:rPr lang="en-US" dirty="0"/>
              <a:t>You are ready to begin creating R visuals.</a:t>
            </a:r>
            <a:endParaRPr lang="en-Z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D5D8A6-DF5C-7EE3-9B59-601EB197EB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2180" y="1825625"/>
            <a:ext cx="42416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4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72A5-E0A7-488A-8CA2-93EC7AEC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INSTALL REQUIRED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3B25-608A-475E-947D-CD50DB11E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Open RStudio</a:t>
            </a:r>
          </a:p>
          <a:p>
            <a:r>
              <a:rPr lang="en-ZA" dirty="0"/>
              <a:t>If it is the first time working in R, it is a requirement that  you install the packages you need. </a:t>
            </a:r>
          </a:p>
          <a:p>
            <a:r>
              <a:rPr lang="en-ZA" dirty="0"/>
              <a:t>In this instance use “</a:t>
            </a:r>
            <a:r>
              <a:rPr lang="en-ZA" dirty="0">
                <a:solidFill>
                  <a:srgbClr val="FF0000"/>
                </a:solidFill>
              </a:rPr>
              <a:t>ggplot2</a:t>
            </a:r>
            <a:r>
              <a:rPr lang="en-ZA" dirty="0"/>
              <a:t>″ in Power BI for your various charts:</a:t>
            </a:r>
          </a:p>
          <a:p>
            <a:r>
              <a:rPr lang="en-ZA" dirty="0"/>
              <a:t>Check if “ggplot2″ is already installed. </a:t>
            </a:r>
          </a:p>
          <a:p>
            <a:r>
              <a:rPr lang="en-ZA" dirty="0"/>
              <a:t>If it is not you would use:</a:t>
            </a:r>
          </a:p>
          <a:p>
            <a:pPr marL="457200" lvl="1" indent="0">
              <a:buNone/>
            </a:pP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install.packages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("ggplot2")</a:t>
            </a:r>
          </a:p>
          <a:p>
            <a:pPr marL="0" indent="0">
              <a:buNone/>
            </a:pPr>
            <a:r>
              <a:rPr lang="en-ZA" dirty="0"/>
              <a:t>(or click </a:t>
            </a:r>
            <a:r>
              <a:rPr lang="en-ZA" b="1" dirty="0"/>
              <a:t>Install</a:t>
            </a:r>
            <a:r>
              <a:rPr lang="en-ZA" dirty="0"/>
              <a:t> on </a:t>
            </a:r>
            <a:r>
              <a:rPr lang="en-ZA" i="1" dirty="0"/>
              <a:t>Packages</a:t>
            </a:r>
            <a:r>
              <a:rPr lang="en-ZA" dirty="0"/>
              <a:t> pane)</a:t>
            </a:r>
          </a:p>
          <a:p>
            <a:r>
              <a:rPr lang="en-ZA" dirty="0"/>
              <a:t>ggplot2 will install some other packages itself.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F8A05B-16B0-4476-60FA-E241B2300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75099"/>
            <a:ext cx="5881156" cy="2191692"/>
          </a:xfrm>
        </p:spPr>
      </p:pic>
    </p:spTree>
    <p:extLst>
      <p:ext uri="{BB962C8B-B14F-4D97-AF65-F5344CB8AC3E}">
        <p14:creationId xmlns:p14="http://schemas.microsoft.com/office/powerpoint/2010/main" val="203870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6871-C10F-48F0-F86B-E138638A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Load </a:t>
            </a:r>
            <a:r>
              <a:rPr lang="en-ZA"/>
              <a:t>Dataset in Power BI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5BA1-6CF4-7A6D-64D4-CDB7847A4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In Power BI Desktop, load the “</a:t>
            </a:r>
            <a:r>
              <a:rPr lang="en-ZA" i="1" dirty="0"/>
              <a:t>coweeta.csv</a:t>
            </a:r>
            <a:r>
              <a:rPr lang="en-ZA" dirty="0"/>
              <a:t>” file.</a:t>
            </a:r>
          </a:p>
          <a:p>
            <a:r>
              <a:rPr lang="en-ZA" dirty="0"/>
              <a:t>After inspecting the data, click </a:t>
            </a:r>
            <a:r>
              <a:rPr lang="en-ZA" b="1" dirty="0"/>
              <a:t>Transform</a:t>
            </a:r>
            <a:r>
              <a:rPr lang="en-ZA" dirty="0"/>
              <a:t>.</a:t>
            </a:r>
          </a:p>
          <a:p>
            <a:r>
              <a:rPr lang="en-ZA" dirty="0"/>
              <a:t>Check the data types and if necessary perform some data transformations.</a:t>
            </a:r>
          </a:p>
          <a:p>
            <a:r>
              <a:rPr lang="en-ZA" dirty="0"/>
              <a:t>Click </a:t>
            </a:r>
            <a:r>
              <a:rPr lang="en-ZA" b="1" dirty="0"/>
              <a:t>Close &amp; Apply</a:t>
            </a:r>
            <a:r>
              <a:rPr lang="en-ZA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0461D-D839-2ECA-A1DE-E972172793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55975"/>
            <a:ext cx="5181600" cy="30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63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6871-C10F-48F0-F86B-E138638A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 visuals in Power BI Desktop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5BA1-6CF4-7A6D-64D4-CDB7847A4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In Power BI Desktop, select </a:t>
            </a:r>
            <a:r>
              <a:rPr lang="en-ZA" i="1" dirty="0"/>
              <a:t>age</a:t>
            </a:r>
            <a:r>
              <a:rPr lang="en-ZA" dirty="0"/>
              <a:t> </a:t>
            </a:r>
            <a:r>
              <a:rPr lang="en-ZA" i="1" dirty="0"/>
              <a:t>species</a:t>
            </a:r>
            <a:r>
              <a:rPr lang="en-ZA" dirty="0"/>
              <a:t> and in the </a:t>
            </a:r>
            <a:r>
              <a:rPr lang="en-ZA" b="1" dirty="0"/>
              <a:t>Fields</a:t>
            </a:r>
            <a:r>
              <a:rPr lang="en-ZA" dirty="0"/>
              <a:t> pane.</a:t>
            </a:r>
          </a:p>
          <a:p>
            <a:r>
              <a:rPr lang="en-ZA" dirty="0"/>
              <a:t>Change the default aggregation for </a:t>
            </a:r>
            <a:r>
              <a:rPr lang="en-ZA" i="1" dirty="0"/>
              <a:t>age</a:t>
            </a:r>
            <a:r>
              <a:rPr lang="en-ZA" dirty="0"/>
              <a:t> from sum to average.</a:t>
            </a:r>
          </a:p>
          <a:p>
            <a:r>
              <a:rPr lang="en-US" dirty="0"/>
              <a:t>A column chart will be created by default.</a:t>
            </a:r>
          </a:p>
          <a:p>
            <a:r>
              <a:rPr lang="en-US" dirty="0"/>
              <a:t>Select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/>
              <a:t> Visual icon in the </a:t>
            </a:r>
            <a:r>
              <a:rPr lang="en-US" i="1" dirty="0"/>
              <a:t>Visualization</a:t>
            </a:r>
            <a:r>
              <a:rPr lang="en-US" dirty="0"/>
              <a:t> pane to change to an R visual.</a:t>
            </a:r>
          </a:p>
          <a:p>
            <a:r>
              <a:rPr lang="en-US" dirty="0"/>
              <a:t>In the Enable script visuals window that appears, click on the canvas and </a:t>
            </a:r>
            <a:r>
              <a:rPr lang="en-US" dirty="0">
                <a:solidFill>
                  <a:srgbClr val="FF0000"/>
                </a:solidFill>
              </a:rPr>
              <a:t>Enable </a:t>
            </a:r>
            <a:r>
              <a:rPr lang="en-US" dirty="0"/>
              <a:t>scripts.</a:t>
            </a:r>
          </a:p>
          <a:p>
            <a:endParaRPr lang="en-Z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5257D2-4E80-7788-B887-FBCBFD838D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4637" y="1872456"/>
            <a:ext cx="4276725" cy="4257675"/>
          </a:xfrm>
        </p:spPr>
      </p:pic>
    </p:spTree>
    <p:extLst>
      <p:ext uri="{BB962C8B-B14F-4D97-AF65-F5344CB8AC3E}">
        <p14:creationId xmlns:p14="http://schemas.microsoft.com/office/powerpoint/2010/main" val="92615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6871-C10F-48F0-F86B-E138638A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 visuals in Power BI Desktop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5BA1-6CF4-7A6D-64D4-CDB7847A4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you add an R visual to a report, Power BI Desktop makes the following changes:</a:t>
            </a:r>
          </a:p>
          <a:p>
            <a:pPr lvl="1"/>
            <a:r>
              <a:rPr lang="en-US" dirty="0"/>
              <a:t>A placeholder R visual image appears on the report canvas.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 script editor </a:t>
            </a:r>
            <a:r>
              <a:rPr lang="en-US" dirty="0"/>
              <a:t>appears along the bottom of the center pane.</a:t>
            </a:r>
          </a:p>
          <a:p>
            <a:r>
              <a:rPr lang="en-US" dirty="0"/>
              <a:t>In the Values section of the </a:t>
            </a:r>
            <a:r>
              <a:rPr lang="en-US" i="1" dirty="0"/>
              <a:t>Visualization</a:t>
            </a:r>
            <a:r>
              <a:rPr lang="en-US" dirty="0"/>
              <a:t> pane, drag fields from the Fields pane that you want to consume in your R script, just as you would with any other visual. </a:t>
            </a:r>
          </a:p>
          <a:p>
            <a:pPr lvl="1"/>
            <a:r>
              <a:rPr lang="en-US" dirty="0"/>
              <a:t>As you select fields, the </a:t>
            </a:r>
            <a:r>
              <a:rPr lang="en-US" b="1" dirty="0"/>
              <a:t>R script editor </a:t>
            </a:r>
            <a:r>
              <a:rPr lang="en-US" dirty="0"/>
              <a:t>generates supporting R script binding code for those fields in the gray section along the top of the editor pane.</a:t>
            </a:r>
          </a:p>
          <a:p>
            <a:pPr lvl="1"/>
            <a:r>
              <a:rPr lang="en-US" dirty="0"/>
              <a:t>If you remove a field, the R script editor automatically removes the supporting code for that field.</a:t>
            </a:r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4C9362-F28A-ED7D-0C52-18AC69E479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8199"/>
          <a:stretch/>
        </p:blipFill>
        <p:spPr>
          <a:xfrm>
            <a:off x="6253647" y="1863201"/>
            <a:ext cx="5100153" cy="42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1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A4E7-23F4-F869-6611-0140B78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7B3D-23AA-B78C-6A57-907EDFC975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library(ggplot2) </a:t>
            </a:r>
          </a:p>
          <a:p>
            <a:r>
              <a:rPr lang="en-US" dirty="0"/>
              <a:t>t&lt;-</a:t>
            </a:r>
            <a:r>
              <a:rPr lang="en-US" dirty="0" err="1"/>
              <a:t>ggplot</a:t>
            </a:r>
            <a:r>
              <a:rPr lang="en-US" dirty="0"/>
              <a:t>(dataset,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cty</a:t>
            </a:r>
            <a:r>
              <a:rPr lang="en-US" dirty="0"/>
              <a:t>, y=</a:t>
            </a:r>
            <a:r>
              <a:rPr lang="en-US" dirty="0" err="1"/>
              <a:t>hwy,size</a:t>
            </a:r>
            <a:r>
              <a:rPr lang="en-US" dirty="0"/>
              <a:t>=</a:t>
            </a:r>
            <a:r>
              <a:rPr lang="en-US" dirty="0" err="1"/>
              <a:t>cyl,fill</a:t>
            </a:r>
            <a:r>
              <a:rPr lang="en-US" dirty="0"/>
              <a:t>="Red"))  +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pch</a:t>
            </a:r>
            <a:r>
              <a:rPr lang="en-US" dirty="0"/>
              <a:t>=23)+</a:t>
            </a:r>
            <a:r>
              <a:rPr lang="en-US" dirty="0" err="1"/>
              <a:t>scale_size_continuous</a:t>
            </a:r>
            <a:r>
              <a:rPr lang="en-US" dirty="0"/>
              <a:t>(range=c(1,10)) </a:t>
            </a:r>
          </a:p>
          <a:p>
            <a:r>
              <a:rPr lang="en-US" dirty="0"/>
              <a:t>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9D1B4-EDD6-7141-9BD4-F1C2399376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other layers to this chart. add year and car drive option to the chart. </a:t>
            </a:r>
          </a:p>
          <a:p>
            <a:r>
              <a:rPr lang="en-US" dirty="0"/>
              <a:t>first choose </a:t>
            </a:r>
            <a:r>
              <a:rPr lang="en-US" dirty="0">
                <a:solidFill>
                  <a:srgbClr val="FF0000"/>
                </a:solidFill>
              </a:rPr>
              <a:t>year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drv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use function “</a:t>
            </a:r>
            <a:r>
              <a:rPr lang="en-US" dirty="0" err="1">
                <a:solidFill>
                  <a:srgbClr val="FF0000"/>
                </a:solidFill>
              </a:rPr>
              <a:t>facet_grid</a:t>
            </a:r>
            <a:r>
              <a:rPr lang="en-US" dirty="0">
                <a:solidFill>
                  <a:srgbClr val="FF0000"/>
                </a:solidFill>
              </a:rPr>
              <a:t>” </a:t>
            </a:r>
          </a:p>
          <a:p>
            <a:r>
              <a:rPr lang="en-US" dirty="0">
                <a:solidFill>
                  <a:srgbClr val="FF0000"/>
                </a:solidFill>
              </a:rPr>
              <a:t>t&lt;-</a:t>
            </a: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(dataset,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cty</a:t>
            </a:r>
            <a:r>
              <a:rPr lang="en-US" dirty="0">
                <a:solidFill>
                  <a:srgbClr val="FF0000"/>
                </a:solidFill>
              </a:rPr>
              <a:t>, y=</a:t>
            </a:r>
            <a:r>
              <a:rPr lang="en-US" dirty="0" err="1">
                <a:solidFill>
                  <a:srgbClr val="FF0000"/>
                </a:solidFill>
              </a:rPr>
              <a:t>hwy,colour</a:t>
            </a:r>
            <a:r>
              <a:rPr lang="en-US" dirty="0">
                <a:solidFill>
                  <a:srgbClr val="FF0000"/>
                </a:solidFill>
              </a:rPr>
              <a:t> = factor(</a:t>
            </a:r>
            <a:r>
              <a:rPr lang="en-US" dirty="0" err="1">
                <a:solidFill>
                  <a:srgbClr val="FF0000"/>
                </a:solidFill>
              </a:rPr>
              <a:t>cyl</a:t>
            </a:r>
            <a:r>
              <a:rPr lang="en-US" dirty="0">
                <a:solidFill>
                  <a:srgbClr val="FF0000"/>
                </a:solidFill>
              </a:rPr>
              <a:t>))) +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(size=4) t&lt;-t + </a:t>
            </a:r>
            <a:r>
              <a:rPr lang="en-US" dirty="0" err="1">
                <a:solidFill>
                  <a:srgbClr val="FF0000"/>
                </a:solidFill>
              </a:rPr>
              <a:t>facet_grid</a:t>
            </a:r>
            <a:r>
              <a:rPr lang="en-US" dirty="0">
                <a:solidFill>
                  <a:srgbClr val="FF0000"/>
                </a:solidFill>
              </a:rPr>
              <a:t>(year ~ </a:t>
            </a:r>
            <a:r>
              <a:rPr lang="en-US" dirty="0" err="1">
                <a:solidFill>
                  <a:srgbClr val="FF0000"/>
                </a:solidFill>
              </a:rPr>
              <a:t>drv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96955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B0D2-F0E7-844F-B9E0-62F32737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 visuals in Power BI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F1E5E-182B-04E7-7E81-D625E505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library(ggplot2) </a:t>
            </a:r>
          </a:p>
          <a:p>
            <a:r>
              <a:rPr lang="en-US" dirty="0"/>
              <a:t>#</a:t>
            </a:r>
            <a:r>
              <a:rPr lang="en-US" dirty="0">
                <a:solidFill>
                  <a:srgbClr val="FF0000"/>
                </a:solidFill>
              </a:rPr>
              <a:t>t&lt;-ggplot(dataset,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cty</a:t>
            </a:r>
            <a:r>
              <a:rPr lang="en-US" dirty="0">
                <a:solidFill>
                  <a:srgbClr val="FF0000"/>
                </a:solidFill>
              </a:rPr>
              <a:t>, y=</a:t>
            </a:r>
            <a:r>
              <a:rPr lang="en-US" dirty="0" err="1">
                <a:solidFill>
                  <a:srgbClr val="FF0000"/>
                </a:solidFill>
              </a:rPr>
              <a:t>hwy,size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cyl,fill</a:t>
            </a:r>
            <a:r>
              <a:rPr lang="en-US" dirty="0">
                <a:solidFill>
                  <a:srgbClr val="FF0000"/>
                </a:solidFill>
              </a:rPr>
              <a:t>="Red"))  +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pch</a:t>
            </a:r>
            <a:r>
              <a:rPr lang="en-US" dirty="0">
                <a:solidFill>
                  <a:srgbClr val="FF0000"/>
                </a:solidFill>
              </a:rPr>
              <a:t>=23)#+scale_size_continuous(range=c(1,10)) </a:t>
            </a:r>
          </a:p>
          <a:p>
            <a:r>
              <a:rPr lang="en-US" dirty="0">
                <a:solidFill>
                  <a:srgbClr val="FF0000"/>
                </a:solidFill>
              </a:rPr>
              <a:t>#t&lt;-ggplot(dataset,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cty</a:t>
            </a:r>
            <a:r>
              <a:rPr lang="en-US" dirty="0">
                <a:solidFill>
                  <a:srgbClr val="FF0000"/>
                </a:solidFill>
              </a:rPr>
              <a:t>, y=</a:t>
            </a:r>
            <a:r>
              <a:rPr lang="en-US" dirty="0" err="1">
                <a:solidFill>
                  <a:srgbClr val="FF0000"/>
                </a:solidFill>
              </a:rPr>
              <a:t>hwy,colour</a:t>
            </a:r>
            <a:r>
              <a:rPr lang="en-US" dirty="0">
                <a:solidFill>
                  <a:srgbClr val="FF0000"/>
                </a:solidFill>
              </a:rPr>
              <a:t> = factor(</a:t>
            </a:r>
            <a:r>
              <a:rPr lang="en-US" dirty="0" err="1">
                <a:solidFill>
                  <a:srgbClr val="FF0000"/>
                </a:solidFill>
              </a:rPr>
              <a:t>cyl</a:t>
            </a:r>
            <a:r>
              <a:rPr lang="en-US" dirty="0">
                <a:solidFill>
                  <a:srgbClr val="FF0000"/>
                </a:solidFill>
              </a:rPr>
              <a:t>))) +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(size=4) </a:t>
            </a:r>
          </a:p>
          <a:p>
            <a:r>
              <a:rPr lang="en-US" dirty="0">
                <a:solidFill>
                  <a:srgbClr val="FF0000"/>
                </a:solidFill>
              </a:rPr>
              <a:t>t&lt;-</a:t>
            </a: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(dataset,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cty</a:t>
            </a:r>
            <a:r>
              <a:rPr lang="en-US" dirty="0">
                <a:solidFill>
                  <a:srgbClr val="FF0000"/>
                </a:solidFill>
              </a:rPr>
              <a:t>, y=</a:t>
            </a:r>
            <a:r>
              <a:rPr lang="en-US" dirty="0" err="1">
                <a:solidFill>
                  <a:srgbClr val="FF0000"/>
                </a:solidFill>
              </a:rPr>
              <a:t>hwy,colour</a:t>
            </a:r>
            <a:r>
              <a:rPr lang="en-US" dirty="0">
                <a:solidFill>
                  <a:srgbClr val="FF0000"/>
                </a:solidFill>
              </a:rPr>
              <a:t> = factor(</a:t>
            </a:r>
            <a:r>
              <a:rPr lang="en-US" dirty="0" err="1">
                <a:solidFill>
                  <a:srgbClr val="FF0000"/>
                </a:solidFill>
              </a:rPr>
              <a:t>cyl</a:t>
            </a:r>
            <a:r>
              <a:rPr lang="en-US" dirty="0">
                <a:solidFill>
                  <a:srgbClr val="FF0000"/>
                </a:solidFill>
              </a:rPr>
              <a:t>))) +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(size=4) </a:t>
            </a:r>
          </a:p>
          <a:p>
            <a:r>
              <a:rPr lang="en-US" dirty="0">
                <a:solidFill>
                  <a:srgbClr val="FF0000"/>
                </a:solidFill>
              </a:rPr>
              <a:t>t&lt;-t + </a:t>
            </a:r>
            <a:r>
              <a:rPr lang="en-US" dirty="0" err="1">
                <a:solidFill>
                  <a:srgbClr val="FF0000"/>
                </a:solidFill>
              </a:rPr>
              <a:t>facet_grid</a:t>
            </a:r>
            <a:r>
              <a:rPr lang="en-US" dirty="0">
                <a:solidFill>
                  <a:srgbClr val="FF0000"/>
                </a:solidFill>
              </a:rPr>
              <a:t>(year ~ </a:t>
            </a:r>
            <a:r>
              <a:rPr lang="en-US" dirty="0" err="1">
                <a:solidFill>
                  <a:srgbClr val="FF0000"/>
                </a:solidFill>
              </a:rPr>
              <a:t>drv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  <a:p>
            <a:r>
              <a:rPr lang="en-US" b="1" dirty="0">
                <a:solidFill>
                  <a:srgbClr val="0070C0"/>
                </a:solidFill>
              </a:rPr>
              <a:t>add a slicer to filter “car brands”,</a:t>
            </a:r>
          </a:p>
        </p:txBody>
      </p:sp>
    </p:spTree>
    <p:extLst>
      <p:ext uri="{BB962C8B-B14F-4D97-AF65-F5344CB8AC3E}">
        <p14:creationId xmlns:p14="http://schemas.microsoft.com/office/powerpoint/2010/main" val="450652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EA29-4336-A45C-26BA-8590ABF2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A14F-F543-1229-07B3-D60745B7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using the following</a:t>
            </a:r>
          </a:p>
          <a:p>
            <a:r>
              <a:rPr lang="en-US" dirty="0">
                <a:solidFill>
                  <a:srgbClr val="FF0000"/>
                </a:solidFill>
              </a:rPr>
              <a:t>t&lt;-</a:t>
            </a: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(dataset,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cty</a:t>
            </a:r>
            <a:r>
              <a:rPr lang="en-US" dirty="0">
                <a:solidFill>
                  <a:srgbClr val="FF0000"/>
                </a:solidFill>
              </a:rPr>
              <a:t>, y=</a:t>
            </a:r>
            <a:r>
              <a:rPr lang="en-US" dirty="0" err="1">
                <a:solidFill>
                  <a:srgbClr val="FF0000"/>
                </a:solidFill>
              </a:rPr>
              <a:t>hwy,color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cyl</a:t>
            </a:r>
            <a:r>
              <a:rPr lang="en-US" dirty="0">
                <a:solidFill>
                  <a:srgbClr val="FF0000"/>
                </a:solidFill>
              </a:rPr>
              <a:t>)) +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(size=5) t&lt;-t + </a:t>
            </a:r>
            <a:r>
              <a:rPr lang="en-US" dirty="0" err="1">
                <a:solidFill>
                  <a:srgbClr val="FF0000"/>
                </a:solidFill>
              </a:rPr>
              <a:t>facet_wrap</a:t>
            </a:r>
            <a:r>
              <a:rPr lang="en-US" dirty="0">
                <a:solidFill>
                  <a:srgbClr val="FF0000"/>
                </a:solidFill>
              </a:rPr>
              <a:t>(year~ </a:t>
            </a:r>
            <a:r>
              <a:rPr lang="en-US" dirty="0" err="1">
                <a:solidFill>
                  <a:srgbClr val="FF0000"/>
                </a:solidFill>
              </a:rPr>
              <a:t>drv</a:t>
            </a:r>
            <a:r>
              <a:rPr lang="en-US" dirty="0">
                <a:solidFill>
                  <a:srgbClr val="FF0000"/>
                </a:solidFill>
              </a:rPr>
              <a:t>)  </a:t>
            </a:r>
          </a:p>
          <a:p>
            <a:r>
              <a:rPr lang="en-US" dirty="0">
                <a:solidFill>
                  <a:srgbClr val="FF0000"/>
                </a:solidFill>
              </a:rPr>
              <a:t>t </a:t>
            </a:r>
          </a:p>
        </p:txBody>
      </p:sp>
    </p:spTree>
    <p:extLst>
      <p:ext uri="{BB962C8B-B14F-4D97-AF65-F5344CB8AC3E}">
        <p14:creationId xmlns:p14="http://schemas.microsoft.com/office/powerpoint/2010/main" val="2966410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705D-008C-1210-03D4-5A668CBF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show some sub plots in a map chart.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7948A-22BB-DC9A-8455-024BD8745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92" y="1690688"/>
            <a:ext cx="10239024" cy="43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C17C-A757-5534-42B5-B439D089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some sub plots in a map chart.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691B-080E-CBD2-D35D-794F299E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# dataset &lt;- </a:t>
            </a:r>
            <a:r>
              <a:rPr lang="en-US" dirty="0" err="1"/>
              <a:t>data.frame</a:t>
            </a:r>
            <a:r>
              <a:rPr lang="en-US" dirty="0"/>
              <a:t>(Country, Value1, Value2, Value3)</a:t>
            </a:r>
          </a:p>
          <a:p>
            <a:r>
              <a:rPr lang="en-US" dirty="0"/>
              <a:t># dataset &lt;- unique(dataset)</a:t>
            </a:r>
          </a:p>
          <a:p>
            <a:r>
              <a:rPr lang="en-US" dirty="0"/>
              <a:t>library(</a:t>
            </a:r>
            <a:r>
              <a:rPr lang="en-US" dirty="0" err="1"/>
              <a:t>rworldmap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 err="1"/>
              <a:t>ddf</a:t>
            </a:r>
            <a:r>
              <a:rPr lang="en-US" dirty="0"/>
              <a:t> =dataset </a:t>
            </a:r>
          </a:p>
          <a:p>
            <a:r>
              <a:rPr lang="en-US" dirty="0" err="1"/>
              <a:t>sPDF</a:t>
            </a:r>
            <a:r>
              <a:rPr lang="en-US" dirty="0"/>
              <a:t> &lt;- joinCountryData2Map(</a:t>
            </a:r>
            <a:r>
              <a:rPr lang="en-US" dirty="0" err="1"/>
              <a:t>ddf</a:t>
            </a:r>
            <a:r>
              <a:rPr lang="en-US" dirty="0"/>
              <a:t>, </a:t>
            </a:r>
            <a:r>
              <a:rPr lang="en-US" dirty="0" err="1"/>
              <a:t>joinCode</a:t>
            </a:r>
            <a:r>
              <a:rPr lang="en-US" dirty="0"/>
              <a:t> = "NAME", </a:t>
            </a:r>
            <a:r>
              <a:rPr lang="en-US" dirty="0" err="1"/>
              <a:t>nameJoinColumn</a:t>
            </a:r>
            <a:r>
              <a:rPr lang="en-US" dirty="0"/>
              <a:t> = "country", verbose = TRUE) </a:t>
            </a:r>
          </a:p>
          <a:p>
            <a:r>
              <a:rPr lang="en-US" dirty="0"/>
              <a:t>plot(</a:t>
            </a:r>
            <a:r>
              <a:rPr lang="en-US" dirty="0" err="1"/>
              <a:t>getMap</a:t>
            </a:r>
            <a:r>
              <a:rPr lang="en-US" dirty="0"/>
              <a:t>()) 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6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7382-0B3C-47F5-B203-C87A02B8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R Data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819-D91B-4092-906C-875D0F3D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R language has predefined data structures that each serves specific purpose. </a:t>
            </a:r>
          </a:p>
          <a:p>
            <a:r>
              <a:rPr lang="en-ZA" dirty="0"/>
              <a:t>R, uses data structures such as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srgbClr val="FF0000"/>
                </a:solidFill>
              </a:rPr>
              <a:t>Vector</a:t>
            </a:r>
            <a:r>
              <a:rPr lang="en-ZA" dirty="0"/>
              <a:t> - </a:t>
            </a:r>
            <a:r>
              <a:rPr lang="en-US" dirty="0"/>
              <a:t>an ordered collection of values of the same atomic data type</a:t>
            </a:r>
            <a:endParaRPr lang="en-ZA" dirty="0"/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srgbClr val="FF0000"/>
                </a:solidFill>
              </a:rPr>
              <a:t>List</a:t>
            </a:r>
            <a:r>
              <a:rPr lang="en-ZA" dirty="0"/>
              <a:t> - </a:t>
            </a:r>
            <a:r>
              <a:rPr lang="en-US" dirty="0"/>
              <a:t>an ordered collection of objects known as its components with differing modes or types.</a:t>
            </a:r>
            <a:endParaRPr lang="en-ZA" dirty="0"/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srgbClr val="FF0000"/>
                </a:solidFill>
              </a:rPr>
              <a:t>Data</a:t>
            </a:r>
            <a:r>
              <a:rPr lang="en-ZA" dirty="0"/>
              <a:t> </a:t>
            </a:r>
            <a:r>
              <a:rPr lang="en-ZA" dirty="0">
                <a:solidFill>
                  <a:srgbClr val="FF0000"/>
                </a:solidFill>
              </a:rPr>
              <a:t>Frame</a:t>
            </a:r>
            <a:r>
              <a:rPr lang="en-ZA" dirty="0"/>
              <a:t> - rectangular array of data, similar to a matrix, but </a:t>
            </a:r>
            <a:r>
              <a:rPr lang="en-US" dirty="0"/>
              <a:t>may have columns of differing types.</a:t>
            </a:r>
            <a:endParaRPr lang="en-ZA" dirty="0"/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srgbClr val="FF0000"/>
                </a:solidFill>
              </a:rPr>
              <a:t>Factor</a:t>
            </a:r>
            <a:r>
              <a:rPr lang="en-ZA" dirty="0"/>
              <a:t> - </a:t>
            </a:r>
            <a:r>
              <a:rPr lang="en-US" dirty="0" err="1"/>
              <a:t>codings</a:t>
            </a:r>
            <a:r>
              <a:rPr lang="en-US" dirty="0"/>
              <a:t> for categorical variables, that take on one of a finite number of categories e.g. </a:t>
            </a:r>
            <a:r>
              <a:rPr lang="en-US" dirty="0">
                <a:latin typeface="Consolas" panose="020B0609020204030204" pitchFamily="49" charset="0"/>
              </a:rPr>
              <a:t>{"high", "medium", and "low"} </a:t>
            </a:r>
            <a:r>
              <a:rPr lang="en-US" dirty="0"/>
              <a:t>.</a:t>
            </a:r>
            <a:endParaRPr lang="en-ZA" dirty="0"/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srgbClr val="FF0000"/>
                </a:solidFill>
              </a:rPr>
              <a:t>Array</a:t>
            </a:r>
            <a:r>
              <a:rPr lang="en-ZA" dirty="0"/>
              <a:t> -  </a:t>
            </a:r>
            <a:r>
              <a:rPr lang="en-US" dirty="0"/>
              <a:t>a vector with one or more dimensions. (A one-dimensional array can be considered a vector, and an array with two dimensions can be considered a matrix.)</a:t>
            </a:r>
            <a:endParaRPr lang="en-ZA" dirty="0"/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srgbClr val="FF0000"/>
                </a:solidFill>
              </a:rPr>
              <a:t>Matrix</a:t>
            </a:r>
            <a:r>
              <a:rPr lang="en-ZA" dirty="0"/>
              <a:t> - </a:t>
            </a:r>
            <a:r>
              <a:rPr lang="en-US" dirty="0"/>
              <a:t>rectangular array of values of one type arranged in rows and columns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1229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FA0D-CAE2-A3D6-675C-0EBDC238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some sub plots in a map chart.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F3BD-97C6-691D-0EF0-ACCE1E96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merg</a:t>
            </a:r>
            <a:r>
              <a:rPr lang="en-US" dirty="0"/>
              <a:t> the data to get the location information from “</a:t>
            </a:r>
            <a:r>
              <a:rPr lang="en-US" dirty="0" err="1"/>
              <a:t>sPDF</a:t>
            </a:r>
            <a:r>
              <a:rPr lang="en-US" dirty="0"/>
              <a:t>” into “</a:t>
            </a:r>
            <a:r>
              <a:rPr lang="en-US" dirty="0" err="1"/>
              <a:t>ddf</a:t>
            </a:r>
            <a:r>
              <a:rPr lang="en-US" dirty="0"/>
              <a:t>”</a:t>
            </a:r>
          </a:p>
          <a:p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&lt;- merge(x=</a:t>
            </a:r>
            <a:r>
              <a:rPr lang="en-US" dirty="0" err="1">
                <a:solidFill>
                  <a:srgbClr val="FF0000"/>
                </a:solidFill>
              </a:rPr>
              <a:t>ddf</a:t>
            </a:r>
            <a:r>
              <a:rPr lang="en-US" dirty="0">
                <a:solidFill>
                  <a:srgbClr val="FF0000"/>
                </a:solidFill>
              </a:rPr>
              <a:t>, y=</a:t>
            </a:r>
            <a:r>
              <a:rPr lang="en-US" dirty="0" err="1">
                <a:solidFill>
                  <a:srgbClr val="FF0000"/>
                </a:solidFill>
              </a:rPr>
              <a:t>sPDF@data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sPDF@data$ADMIN</a:t>
            </a:r>
            <a:r>
              <a:rPr lang="en-US" dirty="0">
                <a:solidFill>
                  <a:srgbClr val="FF0000"/>
                </a:solidFill>
              </a:rPr>
              <a:t>, c("ADMIN", "LON", "LAT")], </a:t>
            </a:r>
            <a:r>
              <a:rPr lang="en-US" dirty="0" err="1">
                <a:solidFill>
                  <a:srgbClr val="FF0000"/>
                </a:solidFill>
              </a:rPr>
              <a:t>by.x</a:t>
            </a:r>
            <a:r>
              <a:rPr lang="en-US" dirty="0">
                <a:solidFill>
                  <a:srgbClr val="FF0000"/>
                </a:solidFill>
              </a:rPr>
              <a:t>="country", </a:t>
            </a:r>
            <a:r>
              <a:rPr lang="en-US" dirty="0" err="1">
                <a:solidFill>
                  <a:srgbClr val="FF0000"/>
                </a:solidFill>
              </a:rPr>
              <a:t>by.y</a:t>
            </a:r>
            <a:r>
              <a:rPr lang="en-US" dirty="0">
                <a:solidFill>
                  <a:srgbClr val="FF0000"/>
                </a:solidFill>
              </a:rPr>
              <a:t>="ADMIN", </a:t>
            </a:r>
            <a:r>
              <a:rPr lang="en-US" dirty="0" err="1">
                <a:solidFill>
                  <a:srgbClr val="FF0000"/>
                </a:solidFill>
              </a:rPr>
              <a:t>all.x</a:t>
            </a:r>
            <a:r>
              <a:rPr lang="en-US" dirty="0">
                <a:solidFill>
                  <a:srgbClr val="FF0000"/>
                </a:solidFill>
              </a:rPr>
              <a:t>=TRUE) . </a:t>
            </a:r>
          </a:p>
          <a:p>
            <a:r>
              <a:rPr lang="en-US" dirty="0">
                <a:solidFill>
                  <a:srgbClr val="FF0000"/>
                </a:solidFill>
              </a:rPr>
              <a:t>draw a simple bar chart that show the value1, Value2, and Value 3 for each country.</a:t>
            </a:r>
          </a:p>
          <a:p>
            <a:r>
              <a:rPr lang="en-US" dirty="0">
                <a:solidFill>
                  <a:srgbClr val="00B0F0"/>
                </a:solidFill>
              </a:rPr>
              <a:t>for (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in 1:nrow(</a:t>
            </a:r>
            <a:r>
              <a:rPr lang="en-US" dirty="0" err="1">
                <a:solidFill>
                  <a:srgbClr val="00B0F0"/>
                </a:solidFill>
              </a:rPr>
              <a:t>df</a:t>
            </a:r>
            <a:r>
              <a:rPr lang="en-US" dirty="0">
                <a:solidFill>
                  <a:srgbClr val="00B0F0"/>
                </a:solidFill>
              </a:rPr>
              <a:t>))  subplot(</a:t>
            </a:r>
            <a:r>
              <a:rPr lang="en-US" dirty="0" err="1">
                <a:solidFill>
                  <a:srgbClr val="00B0F0"/>
                </a:solidFill>
              </a:rPr>
              <a:t>barplot</a:t>
            </a:r>
            <a:r>
              <a:rPr lang="en-US" dirty="0">
                <a:solidFill>
                  <a:srgbClr val="00B0F0"/>
                </a:solidFill>
              </a:rPr>
              <a:t>(height=</a:t>
            </a:r>
            <a:r>
              <a:rPr lang="en-US" dirty="0" err="1">
                <a:solidFill>
                  <a:srgbClr val="00B0F0"/>
                </a:solidFill>
              </a:rPr>
              <a:t>as.numeric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as.character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unlist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df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, 2:4], </a:t>
            </a:r>
            <a:r>
              <a:rPr lang="en-US" dirty="0" err="1">
                <a:solidFill>
                  <a:srgbClr val="00B0F0"/>
                </a:solidFill>
              </a:rPr>
              <a:t>use.names</a:t>
            </a:r>
            <a:r>
              <a:rPr lang="en-US" dirty="0">
                <a:solidFill>
                  <a:srgbClr val="00B0F0"/>
                </a:solidFill>
              </a:rPr>
              <a:t>=F) ) ),  axes=F,  col=rainbow(3), </a:t>
            </a:r>
            <a:r>
              <a:rPr lang="en-US" dirty="0" err="1">
                <a:solidFill>
                  <a:srgbClr val="00B0F0"/>
                </a:solidFill>
              </a:rPr>
              <a:t>ylim</a:t>
            </a:r>
            <a:r>
              <a:rPr lang="en-US" dirty="0">
                <a:solidFill>
                  <a:srgbClr val="00B0F0"/>
                </a:solidFill>
              </a:rPr>
              <a:t>=range(</a:t>
            </a:r>
            <a:r>
              <a:rPr lang="en-US" dirty="0" err="1">
                <a:solidFill>
                  <a:srgbClr val="00B0F0"/>
                </a:solidFill>
              </a:rPr>
              <a:t>df</a:t>
            </a:r>
            <a:r>
              <a:rPr lang="en-US" dirty="0">
                <a:solidFill>
                  <a:srgbClr val="00B0F0"/>
                </a:solidFill>
              </a:rPr>
              <a:t>[,2:4]) ), x=</a:t>
            </a:r>
            <a:r>
              <a:rPr lang="en-US" dirty="0" err="1">
                <a:solidFill>
                  <a:srgbClr val="00B0F0"/>
                </a:solidFill>
              </a:rPr>
              <a:t>df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, 'LON'], y=</a:t>
            </a:r>
            <a:r>
              <a:rPr lang="en-US" dirty="0" err="1">
                <a:solidFill>
                  <a:srgbClr val="00B0F0"/>
                </a:solidFill>
              </a:rPr>
              <a:t>df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, 'LAT'], size=c(.6, .6) ) </a:t>
            </a:r>
          </a:p>
          <a:p>
            <a:r>
              <a:rPr lang="en-US" dirty="0">
                <a:solidFill>
                  <a:srgbClr val="FF0000"/>
                </a:solidFill>
              </a:rPr>
              <a:t> a legend on the side of the map</a:t>
            </a:r>
          </a:p>
          <a:p>
            <a:r>
              <a:rPr lang="en-US" dirty="0">
                <a:solidFill>
                  <a:srgbClr val="00B0F0"/>
                </a:solidFill>
              </a:rPr>
              <a:t>legend("</a:t>
            </a:r>
            <a:r>
              <a:rPr lang="en-US" dirty="0" err="1">
                <a:solidFill>
                  <a:srgbClr val="00B0F0"/>
                </a:solidFill>
              </a:rPr>
              <a:t>topright</a:t>
            </a:r>
            <a:r>
              <a:rPr lang="en-US" dirty="0">
                <a:solidFill>
                  <a:srgbClr val="00B0F0"/>
                </a:solidFill>
              </a:rPr>
              <a:t>", legend=names(</a:t>
            </a:r>
            <a:r>
              <a:rPr lang="en-US" dirty="0" err="1">
                <a:solidFill>
                  <a:srgbClr val="00B0F0"/>
                </a:solidFill>
              </a:rPr>
              <a:t>df</a:t>
            </a:r>
            <a:r>
              <a:rPr lang="en-US" dirty="0">
                <a:solidFill>
                  <a:srgbClr val="00B0F0"/>
                </a:solidFill>
              </a:rPr>
              <a:t>[, 2:4]), fill=rainbow(3))</a:t>
            </a:r>
          </a:p>
          <a:p>
            <a:r>
              <a:rPr lang="en-US" dirty="0">
                <a:solidFill>
                  <a:srgbClr val="00B0F0"/>
                </a:solidFill>
              </a:rPr>
              <a:t>subplot(pie(</a:t>
            </a:r>
            <a:r>
              <a:rPr lang="en-US" dirty="0" err="1">
                <a:solidFill>
                  <a:srgbClr val="00B0F0"/>
                </a:solidFill>
              </a:rPr>
              <a:t>as.numeric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as.character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unlist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df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, 2:4], </a:t>
            </a:r>
            <a:r>
              <a:rPr lang="en-US" dirty="0" err="1">
                <a:solidFill>
                  <a:srgbClr val="00B0F0"/>
                </a:solidFill>
              </a:rPr>
              <a:t>use.names</a:t>
            </a:r>
            <a:r>
              <a:rPr lang="en-US">
                <a:solidFill>
                  <a:srgbClr val="00B0F0"/>
                </a:solidFill>
              </a:rPr>
              <a:t>=F))),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86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BBD7-3D75-0A3A-B0D2-0D305E11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some sub plots in a map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EBD55-8946-4828-C32E-EC6C0A8E8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71" y="1201275"/>
            <a:ext cx="10515599" cy="57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11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25B1-5BC6-FF91-1A0D-7A29946B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 script editor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75845-3281-6F5D-85AA-C5943D7A6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430343"/>
            <a:ext cx="10374297" cy="1746619"/>
          </a:xfrm>
        </p:spPr>
        <p:txBody>
          <a:bodyPr>
            <a:normAutofit fontScale="77500" lnSpcReduction="20000"/>
          </a:bodyPr>
          <a:lstStyle/>
          <a:p>
            <a:r>
              <a:rPr lang="en-ZA" sz="2800" dirty="0">
                <a:solidFill>
                  <a:srgbClr val="FF0000"/>
                </a:solidFill>
                <a:latin typeface="Segoe UI" panose="020B0502040204020203" pitchFamily="34" charset="0"/>
              </a:rPr>
              <a:t>“#” is a symbol for comments in R language which you can see in R scripts Editor. </a:t>
            </a:r>
          </a:p>
          <a:p>
            <a:r>
              <a:rPr lang="en-ZA" sz="2800" dirty="0">
                <a:solidFill>
                  <a:srgbClr val="FF0000"/>
                </a:solidFill>
                <a:latin typeface="Segoe UI" panose="020B0502040204020203" pitchFamily="34" charset="0"/>
              </a:rPr>
              <a:t>Power BI automatically puts the selected fields in a variable name “dataset” so all fields (</a:t>
            </a:r>
            <a:r>
              <a:rPr lang="en-ZA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</a:rPr>
              <a:t>species, and age</a:t>
            </a:r>
            <a:r>
              <a:rPr lang="en-ZA" sz="2800" dirty="0">
                <a:solidFill>
                  <a:srgbClr val="FF0000"/>
                </a:solidFill>
                <a:latin typeface="Segoe UI" panose="020B0502040204020203" pitchFamily="34" charset="0"/>
              </a:rPr>
              <a:t>) will store in a </a:t>
            </a:r>
            <a:r>
              <a:rPr lang="en-ZA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</a:rPr>
              <a:t>dataset</a:t>
            </a:r>
            <a:r>
              <a:rPr lang="en-ZA" sz="2800" dirty="0">
                <a:solidFill>
                  <a:srgbClr val="FF0000"/>
                </a:solidFill>
                <a:latin typeface="Segoe UI" panose="020B0502040204020203" pitchFamily="34" charset="0"/>
              </a:rPr>
              <a:t> variable by “&lt;-” sign. </a:t>
            </a:r>
          </a:p>
          <a:p>
            <a:r>
              <a:rPr lang="en-ZA" sz="2800" dirty="0">
                <a:solidFill>
                  <a:srgbClr val="000000"/>
                </a:solidFill>
                <a:latin typeface="Segoe UI" panose="020B0502040204020203" pitchFamily="34" charset="0"/>
              </a:rPr>
              <a:t>Also it automatically removes the duplicated rows. </a:t>
            </a:r>
            <a:endParaRPr lang="en-ZA" sz="2800" dirty="0">
              <a:solidFill>
                <a:srgbClr val="FF0000"/>
              </a:solidFill>
            </a:endParaRPr>
          </a:p>
          <a:p>
            <a:endParaRPr lang="en-ZA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50423CB-8BDE-B295-3264-2EFA19E3F0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76493" cy="2739655"/>
          </a:xfrm>
        </p:spPr>
      </p:pic>
    </p:spTree>
    <p:extLst>
      <p:ext uri="{BB962C8B-B14F-4D97-AF65-F5344CB8AC3E}">
        <p14:creationId xmlns:p14="http://schemas.microsoft.com/office/powerpoint/2010/main" val="176605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2685-990C-4E76-993D-584CD1B1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Charts by writing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7B5E-4322-480B-9F7E-C4711286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Put R code for drawing a two dimensional graph in power BI. </a:t>
            </a:r>
          </a:p>
          <a:p>
            <a:r>
              <a:rPr lang="en-ZA" dirty="0"/>
              <a:t>You have to call the packages first using </a:t>
            </a:r>
            <a:r>
              <a:rPr lang="en-ZA" dirty="0">
                <a:solidFill>
                  <a:srgbClr val="FF0000"/>
                </a:solidFill>
              </a:rPr>
              <a:t>“library”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srgbClr val="FF0000"/>
                </a:solidFill>
              </a:rPr>
              <a:t>library(ggplot2</a:t>
            </a:r>
            <a:r>
              <a:rPr lang="en-ZA" sz="2800" dirty="0"/>
              <a:t>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3200" dirty="0">
                <a:solidFill>
                  <a:srgbClr val="000000"/>
                </a:solidFill>
                <a:latin typeface="Segoe UI" panose="020B0502040204020203" pitchFamily="34" charset="0"/>
              </a:rPr>
              <a:t>Whatever library you use in Power BI, call it by library function first.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Some cases will require you to install some other packages to make them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To draw a chart first use “</a:t>
            </a:r>
            <a:r>
              <a:rPr lang="en-ZA" dirty="0" err="1"/>
              <a:t>ggplot</a:t>
            </a:r>
            <a:r>
              <a:rPr lang="en-ZA" dirty="0"/>
              <a:t>” function to draw a two dimensional chart.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The first argument is </a:t>
            </a:r>
            <a:r>
              <a:rPr lang="en-ZA" dirty="0">
                <a:solidFill>
                  <a:srgbClr val="FF0000"/>
                </a:solidFill>
              </a:rPr>
              <a:t>“dataset” </a:t>
            </a:r>
            <a:r>
              <a:rPr lang="en-ZA" dirty="0"/>
              <a:t>which holds your two fields.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Have another function inside the </a:t>
            </a:r>
            <a:r>
              <a:rPr lang="en-ZA" dirty="0" err="1">
                <a:solidFill>
                  <a:srgbClr val="FF0000"/>
                </a:solidFill>
              </a:rPr>
              <a:t>ggplot</a:t>
            </a:r>
            <a:r>
              <a:rPr lang="en-ZA" dirty="0"/>
              <a:t>, named </a:t>
            </a:r>
            <a:r>
              <a:rPr lang="en-ZA" dirty="0">
                <a:solidFill>
                  <a:srgbClr val="FF0000"/>
                </a:solidFill>
              </a:rPr>
              <a:t>“</a:t>
            </a:r>
            <a:r>
              <a:rPr lang="en-ZA" dirty="0" err="1">
                <a:solidFill>
                  <a:srgbClr val="FF0000"/>
                </a:solidFill>
              </a:rPr>
              <a:t>aes</a:t>
            </a:r>
            <a:r>
              <a:rPr lang="en-ZA" dirty="0">
                <a:solidFill>
                  <a:srgbClr val="FF0000"/>
                </a:solidFill>
              </a:rPr>
              <a:t>” </a:t>
            </a:r>
            <a:r>
              <a:rPr lang="en-ZA" dirty="0"/>
              <a:t>that identifies which field should be in x axis or in y axis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You can add another layer in </a:t>
            </a:r>
            <a:r>
              <a:rPr lang="en-ZA" dirty="0" err="1">
                <a:solidFill>
                  <a:srgbClr val="FF0000"/>
                </a:solidFill>
              </a:rPr>
              <a:t>aes</a:t>
            </a:r>
            <a:r>
              <a:rPr lang="en-ZA" dirty="0"/>
              <a:t> function as “Size” for the size of dots in your  chart.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b="1" dirty="0">
                <a:solidFill>
                  <a:srgbClr val="FF0000"/>
                </a:solidFill>
              </a:rPr>
              <a:t>t&lt;-</a:t>
            </a:r>
            <a:r>
              <a:rPr lang="en-ZA" b="1" dirty="0" err="1">
                <a:solidFill>
                  <a:srgbClr val="FF0000"/>
                </a:solidFill>
              </a:rPr>
              <a:t>ggplot</a:t>
            </a:r>
            <a:r>
              <a:rPr lang="en-ZA" b="1" dirty="0">
                <a:solidFill>
                  <a:srgbClr val="FF0000"/>
                </a:solidFill>
              </a:rPr>
              <a:t>(dataset, </a:t>
            </a:r>
            <a:r>
              <a:rPr lang="en-ZA" b="1" dirty="0" err="1">
                <a:solidFill>
                  <a:srgbClr val="FF0000"/>
                </a:solidFill>
              </a:rPr>
              <a:t>aes</a:t>
            </a:r>
            <a:r>
              <a:rPr lang="en-ZA" b="1" dirty="0">
                <a:solidFill>
                  <a:srgbClr val="FF0000"/>
                </a:solidFill>
              </a:rPr>
              <a:t>(x=species, y=</a:t>
            </a:r>
            <a:r>
              <a:rPr lang="en-ZA" b="1" dirty="0" err="1">
                <a:solidFill>
                  <a:srgbClr val="FF0000"/>
                </a:solidFill>
              </a:rPr>
              <a:t>age,size</a:t>
            </a:r>
            <a:r>
              <a:rPr lang="en-ZA" b="1" dirty="0">
                <a:solidFill>
                  <a:srgbClr val="FF0000"/>
                </a:solidFill>
              </a:rPr>
              <a:t>=10))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3200" b="1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33557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548F-5C7F-46BE-83C5-76592903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by writing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8856-701E-4804-9DDF-A65D7FE0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The </a:t>
            </a:r>
            <a:r>
              <a:rPr lang="en-ZA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geom_point</a:t>
            </a:r>
            <a:r>
              <a:rPr lang="en-ZA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enables you to draw a scatter charts </a:t>
            </a:r>
          </a:p>
          <a:p>
            <a:r>
              <a:rPr lang="en-ZA" dirty="0"/>
              <a:t>This function has such value as </a:t>
            </a:r>
            <a:r>
              <a:rPr lang="en-ZA" dirty="0" err="1">
                <a:solidFill>
                  <a:srgbClr val="FF0000"/>
                </a:solidFill>
              </a:rPr>
              <a:t>pch</a:t>
            </a:r>
            <a:r>
              <a:rPr lang="en-ZA" dirty="0">
                <a:solidFill>
                  <a:srgbClr val="FF0000"/>
                </a:solidFill>
              </a:rPr>
              <a:t>=21 </a:t>
            </a:r>
            <a:r>
              <a:rPr lang="en-ZA" dirty="0"/>
              <a:t>which depicts the shape of the dot in chart, </a:t>
            </a:r>
          </a:p>
          <a:p>
            <a:r>
              <a:rPr lang="en-ZA" dirty="0" err="1">
                <a:solidFill>
                  <a:srgbClr val="FF0000"/>
                </a:solidFill>
              </a:rPr>
              <a:t>pch</a:t>
            </a:r>
            <a:r>
              <a:rPr lang="en-ZA" dirty="0">
                <a:solidFill>
                  <a:srgbClr val="FF0000"/>
                </a:solidFill>
              </a:rPr>
              <a:t>= 20</a:t>
            </a:r>
            <a:r>
              <a:rPr lang="en-ZA" dirty="0"/>
              <a:t> gives a filled circle and 23 gives a diamond shape.  </a:t>
            </a:r>
          </a:p>
          <a:p>
            <a:r>
              <a:rPr lang="en-ZA" dirty="0"/>
              <a:t>You can test other </a:t>
            </a:r>
            <a:r>
              <a:rPr lang="en-ZA" i="1" dirty="0" err="1"/>
              <a:t>pch</a:t>
            </a:r>
            <a:r>
              <a:rPr lang="en-ZA" dirty="0" err="1"/>
              <a:t>s</a:t>
            </a:r>
            <a:r>
              <a:rPr lang="en-ZA" dirty="0"/>
              <a:t> on your own.</a:t>
            </a:r>
          </a:p>
          <a:p>
            <a:r>
              <a:rPr lang="en-ZA" dirty="0"/>
              <a:t>In this case put 21 and run your script</a:t>
            </a:r>
          </a:p>
        </p:txBody>
      </p:sp>
    </p:spTree>
    <p:extLst>
      <p:ext uri="{BB962C8B-B14F-4D97-AF65-F5344CB8AC3E}">
        <p14:creationId xmlns:p14="http://schemas.microsoft.com/office/powerpoint/2010/main" val="1101551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E31F-BCC6-46C5-90CC-AD8A452B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by writing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114A-5D3F-4A39-9138-BA1CC249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You can add another code inside of</a:t>
            </a:r>
            <a:r>
              <a:rPr lang="en-ZA" dirty="0">
                <a:solidFill>
                  <a:srgbClr val="FF0000"/>
                </a:solidFill>
                <a:latin typeface="Segoe UI" panose="020B0502040204020203" pitchFamily="34" charset="0"/>
              </a:rPr>
              <a:t> ” </a:t>
            </a:r>
            <a:r>
              <a:rPr lang="en-ZA" dirty="0" err="1">
                <a:solidFill>
                  <a:srgbClr val="FF0000"/>
                </a:solidFill>
                <a:latin typeface="Segoe UI" panose="020B0502040204020203" pitchFamily="34" charset="0"/>
              </a:rPr>
              <a:t>aes</a:t>
            </a:r>
            <a:r>
              <a:rPr lang="en-ZA" dirty="0">
                <a:solidFill>
                  <a:srgbClr val="FF0000"/>
                </a:solidFill>
                <a:latin typeface="Segoe UI" panose="020B0502040204020203" pitchFamily="34" charset="0"/>
              </a:rPr>
              <a:t>” </a:t>
            </a:r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function name </a:t>
            </a:r>
            <a:r>
              <a:rPr lang="en-ZA" dirty="0">
                <a:solidFill>
                  <a:srgbClr val="FF0000"/>
                </a:solidFill>
                <a:latin typeface="Segoe UI" panose="020B0502040204020203" pitchFamily="34" charset="0"/>
              </a:rPr>
              <a:t>“fill=Red”  </a:t>
            </a:r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to show triangles filled in red colour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FF0000"/>
                </a:solidFill>
              </a:rPr>
              <a:t>t&lt;-</a:t>
            </a:r>
            <a:r>
              <a:rPr lang="en-ZA" dirty="0" err="1">
                <a:solidFill>
                  <a:srgbClr val="FF0000"/>
                </a:solidFill>
              </a:rPr>
              <a:t>ggplot</a:t>
            </a:r>
            <a:r>
              <a:rPr lang="en-ZA" dirty="0">
                <a:solidFill>
                  <a:srgbClr val="FF0000"/>
                </a:solidFill>
              </a:rPr>
              <a:t>(dataset, </a:t>
            </a:r>
            <a:r>
              <a:rPr lang="en-ZA" dirty="0" err="1">
                <a:solidFill>
                  <a:srgbClr val="FF0000"/>
                </a:solidFill>
              </a:rPr>
              <a:t>aes</a:t>
            </a:r>
            <a:r>
              <a:rPr lang="en-ZA" dirty="0">
                <a:solidFill>
                  <a:srgbClr val="FF0000"/>
                </a:solidFill>
              </a:rPr>
              <a:t>(x=species, y=</a:t>
            </a:r>
            <a:r>
              <a:rPr lang="en-ZA" dirty="0" err="1">
                <a:solidFill>
                  <a:srgbClr val="FF0000"/>
                </a:solidFill>
              </a:rPr>
              <a:t>age,size</a:t>
            </a:r>
            <a:r>
              <a:rPr lang="en-ZA" dirty="0">
                <a:solidFill>
                  <a:srgbClr val="FF0000"/>
                </a:solidFill>
              </a:rPr>
              <a:t>=10,</a:t>
            </a:r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fill="Red")) </a:t>
            </a:r>
            <a:r>
              <a:rPr lang="en-ZA" dirty="0">
                <a:solidFill>
                  <a:srgbClr val="FF0000"/>
                </a:solidFill>
              </a:rPr>
              <a:t>+ </a:t>
            </a:r>
            <a:r>
              <a:rPr lang="en-ZA" dirty="0" err="1">
                <a:solidFill>
                  <a:srgbClr val="FF0000"/>
                </a:solidFill>
              </a:rPr>
              <a:t>geom_point</a:t>
            </a:r>
            <a:r>
              <a:rPr lang="en-ZA" dirty="0">
                <a:solidFill>
                  <a:srgbClr val="FF0000"/>
                </a:solidFill>
              </a:rPr>
              <a:t>(</a:t>
            </a:r>
            <a:r>
              <a:rPr lang="en-ZA" dirty="0" err="1">
                <a:solidFill>
                  <a:srgbClr val="FF0000"/>
                </a:solidFill>
              </a:rPr>
              <a:t>pch</a:t>
            </a:r>
            <a:r>
              <a:rPr lang="en-ZA" dirty="0">
                <a:solidFill>
                  <a:srgbClr val="FF0000"/>
                </a:solidFill>
              </a:rPr>
              <a:t>=24)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FF0000"/>
                </a:solidFill>
              </a:rPr>
              <a:t>t</a:t>
            </a:r>
          </a:p>
          <a:p>
            <a:r>
              <a:rPr lang="en-US" dirty="0"/>
              <a:t>Make sue that your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matches with the selected fields in </a:t>
            </a:r>
            <a:r>
              <a:rPr lang="en-US" i="1" dirty="0"/>
              <a:t>Fields</a:t>
            </a:r>
            <a:r>
              <a:rPr lang="en-US" dirty="0"/>
              <a:t> pane.</a:t>
            </a:r>
          </a:p>
          <a:p>
            <a:r>
              <a:rPr lang="en-US" dirty="0"/>
              <a:t>You can also change the style of axis labels by using </a:t>
            </a:r>
            <a:r>
              <a:rPr lang="en-US" dirty="0">
                <a:solidFill>
                  <a:srgbClr val="FF0000"/>
                </a:solidFill>
              </a:rPr>
              <a:t>+ theme </a:t>
            </a:r>
            <a:r>
              <a:rPr lang="en-US" dirty="0"/>
              <a:t>e.g.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(dataset,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(x=species, y=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age,size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=800,fill="Red")) +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pch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=24, size=10)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theme(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axis.text.x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element_text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(color="#0000FF",size=20),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axis.text.y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element_text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(color="#0000FF",size=20))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  <a:p>
            <a:r>
              <a:rPr lang="en-US" dirty="0"/>
              <a:t>It is also possible to show 5 different variables in just one chart, by using facet command in R. This helps us to have more dimensions in our charts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91944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BB850B-2469-4053-B0C6-A43353D4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by writing R code</a:t>
            </a:r>
            <a:endParaRPr lang="en-Z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60FFD0-6801-706D-7905-EC9C07EA5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752" y="1457018"/>
            <a:ext cx="7421975" cy="4782089"/>
          </a:xfrm>
        </p:spPr>
      </p:pic>
    </p:spTree>
    <p:extLst>
      <p:ext uri="{BB962C8B-B14F-4D97-AF65-F5344CB8AC3E}">
        <p14:creationId xmlns:p14="http://schemas.microsoft.com/office/powerpoint/2010/main" val="618864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8A53-B1AA-B9AE-2122-91A34F1D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Some Common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D723-24FD-A391-CDB0-59D4C69C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 visuals in Power BI Desktop have the following limitations: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 sizes: </a:t>
            </a:r>
            <a:r>
              <a:rPr lang="en-US" dirty="0"/>
              <a:t>Data used by an R visual for plotting is limited to 150,000 rows. If more than 150,000 rows are selected, only the top 150,000 rows are used and a message is displayed on the image.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Calculation times: </a:t>
            </a:r>
            <a:r>
              <a:rPr lang="en-US" dirty="0"/>
              <a:t>If an R visual calculation exceeds five minutes, it causes a time-out error.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Relationships:</a:t>
            </a:r>
            <a:r>
              <a:rPr lang="en-US" dirty="0"/>
              <a:t> As with other Power BI Desktop visuals, if data fields from different tables with no defined relationship between them are selected, an error occurs.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Refreshes:</a:t>
            </a:r>
            <a:r>
              <a:rPr lang="en-US" dirty="0"/>
              <a:t> R visuals are refreshed upon data updates, filtering, and highlighting. However, the image itself isn't interactive and can't be the source of cross-filtering.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Highlights:</a:t>
            </a:r>
            <a:r>
              <a:rPr lang="en-US" dirty="0"/>
              <a:t> R visuals respond if you highlight other visuals, but you can't select elements in the R visual to cross filter other elements.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Display devices: </a:t>
            </a:r>
            <a:r>
              <a:rPr lang="en-US" dirty="0"/>
              <a:t>Only plots that are plotted to the R default display device are displayed correctly on the canvas. Avoid explicitly using a different R display device.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Column renaming: </a:t>
            </a:r>
            <a:r>
              <a:rPr lang="en-US" dirty="0"/>
              <a:t>R visuals do not support renaming input columns. Columns will be referred to by their original name during script execution.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3160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8B74-CAC5-FDE0-C77B-A544FC73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363E-248B-BCC9-CFD1-38F3B256D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3258" cy="4351338"/>
          </a:xfrm>
        </p:spPr>
        <p:txBody>
          <a:bodyPr/>
          <a:lstStyle/>
          <a:p>
            <a:r>
              <a:rPr lang="en-ZA" dirty="0"/>
              <a:t>Use the “</a:t>
            </a:r>
            <a:r>
              <a:rPr lang="en-ZA" i="1" dirty="0"/>
              <a:t>allometry.csv</a:t>
            </a:r>
            <a:r>
              <a:rPr lang="en-ZA" dirty="0"/>
              <a:t>” to visualize the relationship between </a:t>
            </a:r>
            <a:r>
              <a:rPr lang="en-ZA" i="1" dirty="0"/>
              <a:t>diameter</a:t>
            </a:r>
            <a:r>
              <a:rPr lang="en-ZA" dirty="0"/>
              <a:t> and </a:t>
            </a:r>
            <a:r>
              <a:rPr lang="en-ZA" i="1" dirty="0"/>
              <a:t>height</a:t>
            </a:r>
            <a:r>
              <a:rPr lang="en-ZA" dirty="0"/>
              <a:t> using R visual in Power BI.</a:t>
            </a:r>
          </a:p>
          <a:p>
            <a:r>
              <a:rPr lang="en-ZA" dirty="0"/>
              <a:t>Make use of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corrplot</a:t>
            </a:r>
            <a:r>
              <a:rPr lang="en-ZA" dirty="0"/>
              <a:t> in package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corrplot</a:t>
            </a:r>
            <a:r>
              <a:rPr lang="en-ZA" dirty="0"/>
              <a:t>.</a:t>
            </a:r>
          </a:p>
          <a:p>
            <a:r>
              <a:rPr lang="en-ZA" dirty="0">
                <a:solidFill>
                  <a:srgbClr val="00B050"/>
                </a:solidFill>
              </a:rPr>
              <a:t>(The visual on the right is just for illustration purposes and may vary from your final visual)</a:t>
            </a:r>
          </a:p>
          <a:p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EA2D2-A69B-560B-4751-8312FDE5FE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458" y="1690688"/>
            <a:ext cx="6156303" cy="37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2D78-7C81-49A1-B09D-8A702024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Vector – 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1C24-17CF-46E7-B2B9-50495C0E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Vector stores the order set of values. </a:t>
            </a:r>
          </a:p>
          <a:p>
            <a:r>
              <a:rPr lang="en-ZA" dirty="0"/>
              <a:t>Each value belongs to a data type. </a:t>
            </a:r>
          </a:p>
          <a:p>
            <a:r>
              <a:rPr lang="en-ZA" dirty="0"/>
              <a:t>Vector can hold data types like </a:t>
            </a:r>
          </a:p>
          <a:p>
            <a:pPr marL="742950" indent="-742950">
              <a:buFont typeface="+mj-lt"/>
              <a:buAutoNum type="arabicPeriod"/>
            </a:pPr>
            <a:r>
              <a:rPr lang="en-ZA" dirty="0"/>
              <a:t>Integer (numbers without decimals), </a:t>
            </a:r>
          </a:p>
          <a:p>
            <a:pPr marL="742950" indent="-742950">
              <a:buFont typeface="+mj-lt"/>
              <a:buAutoNum type="arabicPeriod"/>
            </a:pPr>
            <a:r>
              <a:rPr lang="en-ZA" dirty="0"/>
              <a:t>Double (numbers with decimals), </a:t>
            </a:r>
          </a:p>
          <a:p>
            <a:pPr marL="742950" indent="-742950">
              <a:buFont typeface="+mj-lt"/>
              <a:buAutoNum type="arabicPeriod"/>
            </a:pPr>
            <a:r>
              <a:rPr lang="en-ZA" dirty="0"/>
              <a:t>Character (text data),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   Logical (TRUE or FALSE values). </a:t>
            </a:r>
          </a:p>
        </p:txBody>
      </p:sp>
    </p:spTree>
    <p:extLst>
      <p:ext uri="{BB962C8B-B14F-4D97-AF65-F5344CB8AC3E}">
        <p14:creationId xmlns:p14="http://schemas.microsoft.com/office/powerpoint/2010/main" val="96087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88A6-0A44-42DE-8CB5-2577446F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prstClr val="black"/>
                </a:solidFill>
              </a:rPr>
              <a:t>Vector – C()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14BC-35E0-46A1-BDEA-699AABAE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We use Function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c()</a:t>
            </a:r>
            <a:r>
              <a:rPr lang="en-ZA" dirty="0"/>
              <a:t> to define a vector. </a:t>
            </a:r>
          </a:p>
          <a:p>
            <a:pPr marL="457200" lvl="1" indent="0">
              <a:buNone/>
            </a:pPr>
            <a:r>
              <a:rPr lang="en-ZA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subject_name</a:t>
            </a:r>
            <a:r>
              <a:rPr lang="en-Z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c("John Doe", "Jane Doe", "Steve Graves")</a:t>
            </a:r>
          </a:p>
          <a:p>
            <a:pPr marL="457200" lvl="1" indent="0">
              <a:buNone/>
            </a:pPr>
            <a:r>
              <a:rPr lang="en-Z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 &lt;- c(98.1, 98.6, 101.4)</a:t>
            </a:r>
          </a:p>
          <a:p>
            <a:pPr marL="457200" lvl="1" indent="0">
              <a:buNone/>
            </a:pPr>
            <a:r>
              <a:rPr lang="en-ZA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flu_status</a:t>
            </a:r>
            <a:r>
              <a:rPr lang="en-Z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c(FALSE, FALSE, TRUE)</a:t>
            </a:r>
          </a:p>
          <a:p>
            <a:r>
              <a:rPr lang="en-US" dirty="0"/>
              <a:t>To access the second element in body temperature vector use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temperature[2]</a:t>
            </a:r>
          </a:p>
          <a:p>
            <a:r>
              <a:rPr lang="en-US" dirty="0"/>
              <a:t>There is a possibility to get the range of values in a vector e.g. </a:t>
            </a:r>
            <a:r>
              <a:rPr lang="en-ZA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temperature[2:3]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All elements of an atomic vector must be the same type</a:t>
            </a:r>
          </a:p>
          <a:p>
            <a:r>
              <a:rPr lang="en-ZA" dirty="0">
                <a:latin typeface="LMRoman10-Regular-Identity-H"/>
              </a:rPr>
              <a:t>Given a vector, you can determine its type with </a:t>
            </a:r>
            <a:r>
              <a:rPr lang="en-ZA" sz="2400" dirty="0" err="1">
                <a:solidFill>
                  <a:srgbClr val="FF0000"/>
                </a:solidFill>
                <a:latin typeface="Inconsolata-Identity-H"/>
              </a:rPr>
              <a:t>typeof</a:t>
            </a:r>
            <a:r>
              <a:rPr lang="en-ZA" sz="2400" dirty="0">
                <a:solidFill>
                  <a:srgbClr val="FF0000"/>
                </a:solidFill>
                <a:latin typeface="Inconsolata-Identity-H"/>
              </a:rPr>
              <a:t>()</a:t>
            </a:r>
            <a:r>
              <a:rPr lang="en-ZA" dirty="0">
                <a:solidFill>
                  <a:srgbClr val="FF0000"/>
                </a:solidFill>
                <a:latin typeface="LMRoman10-Regular-Identity-H"/>
              </a:rPr>
              <a:t>,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flu_status</a:t>
            </a:r>
            <a:r>
              <a:rPr lang="en-Z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Depending on data type, we can use functions such as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mean(temperature)</a:t>
            </a:r>
          </a:p>
          <a:p>
            <a:pPr lvl="1"/>
            <a:r>
              <a:rPr lang="en-Z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en-ZA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subject_name</a:t>
            </a:r>
            <a:r>
              <a:rPr lang="en-Z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146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B3F5-3F9C-4694-B03C-8DEB202F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</a:rPr>
              <a:t>Vector – C()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17673-DEA4-4C1F-BA69-B666C031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We can select specific elements </a:t>
            </a:r>
            <a:r>
              <a:rPr lang="en-ZA">
                <a:solidFill>
                  <a:srgbClr val="000000"/>
                </a:solidFill>
                <a:latin typeface="Segoe UI" panose="020B0502040204020203" pitchFamily="34" charset="0"/>
              </a:rPr>
              <a:t>of each </a:t>
            </a:r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vector 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0421F-14CC-4945-A316-F77A3E55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64" y="2458922"/>
            <a:ext cx="4908014" cy="483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3B449F-3D66-488E-B992-644B53E7F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63" y="3075688"/>
            <a:ext cx="4535769" cy="8403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027A7B-156F-4A73-A85B-1627ED40518E}"/>
              </a:ext>
            </a:extLst>
          </p:cNvPr>
          <p:cNvSpPr/>
          <p:nvPr/>
        </p:nvSpPr>
        <p:spPr>
          <a:xfrm>
            <a:off x="1042101" y="3795456"/>
            <a:ext cx="7244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</a:rPr>
              <a:t>There is a possibility to get the range of value in a Vector </a:t>
            </a:r>
            <a:endParaRPr lang="en-Z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5E091-44B1-4666-87F3-052CE9FC2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736" y="4319073"/>
            <a:ext cx="3296754" cy="461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B777A0-8F2E-4470-BE7B-9656BB6FC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660" y="4911814"/>
            <a:ext cx="2537854" cy="9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9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5B7-17B1-43A2-9A4B-1EFD721A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Factor – Factor()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2914-7F9B-43DF-B248-ECB4CDD3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Factor is specific type of vector that stores the categorical or ordinal variables.</a:t>
            </a:r>
          </a:p>
          <a:p>
            <a:r>
              <a:rPr lang="en-ZA" dirty="0"/>
              <a:t>Instead of storing the “female” and “male” type in a vector, computer stores 1,2 that takes less space in storage. </a:t>
            </a:r>
          </a:p>
          <a:p>
            <a:r>
              <a:rPr lang="en-ZA" dirty="0"/>
              <a:t>To define a factor for storing gender we first should have a vector of gender e.g. </a:t>
            </a:r>
            <a:r>
              <a:rPr lang="en-Z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c(“Female”, “Male”) </a:t>
            </a:r>
          </a:p>
          <a:p>
            <a:r>
              <a:rPr lang="en-ZA" dirty="0"/>
              <a:t>Use command </a:t>
            </a:r>
            <a:r>
              <a:rPr lang="en-ZA" dirty="0">
                <a:solidFill>
                  <a:srgbClr val="FF0000"/>
                </a:solidFill>
              </a:rPr>
              <a:t>Factor()</a:t>
            </a:r>
            <a:r>
              <a:rPr lang="en-ZA" dirty="0"/>
              <a:t> 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F8EDB-5BAD-4DCF-AAFC-8781531D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53" y="5051119"/>
            <a:ext cx="7869206" cy="12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C854-05D1-484A-95A8-D231F0C2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Factor – Factor()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3337F-5B7B-4581-886B-FF93F964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When we call </a:t>
            </a:r>
            <a:r>
              <a:rPr lang="en-ZA" dirty="0">
                <a:latin typeface="Consolas" panose="020B0609020204030204" pitchFamily="49" charset="0"/>
              </a:rPr>
              <a:t>gender</a:t>
            </a:r>
            <a:r>
              <a:rPr lang="en-ZA" dirty="0"/>
              <a:t> it shows genders of people that we stored in vector plus a value called “Level”, </a:t>
            </a:r>
          </a:p>
          <a:p>
            <a:r>
              <a:rPr lang="en-ZA" dirty="0"/>
              <a:t>Level show the possible values in gender vector.</a:t>
            </a:r>
          </a:p>
          <a:p>
            <a:r>
              <a:rPr lang="en-ZA" dirty="0"/>
              <a:t>For instance, if currently we just have BA and Master students </a:t>
            </a:r>
          </a:p>
          <a:p>
            <a:r>
              <a:rPr lang="en-ZA" dirty="0"/>
              <a:t>in the future there is a possibility that we could have PhD or Diploma students, we create a factor 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0CD3A-7557-4304-B49D-4ADAAEA5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1230"/>
            <a:ext cx="11917066" cy="14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4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430C-2A18-4F67-8A82-BED19A5F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/>
              <a:t>Lists-list()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CEA8-C4B2-42DD-8EDC-6694C32F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>
                <a:solidFill>
                  <a:srgbClr val="000000"/>
                </a:solidFill>
                <a:latin typeface="Segoe UI" panose="020B0502040204020203" pitchFamily="34" charset="0"/>
              </a:rPr>
              <a:t>List is similar to vector but is able to have a combination of data types whilst in Vector we just can have one data type e.g.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list(name="Fred", wife="Mary",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no.children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child.ages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=c(4,7,9))</a:t>
            </a: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Components are always numbered and may always be referred to as such.</a:t>
            </a: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Components of lists may also be named, and in this case the component may be referred to either by giving the component name as a character string in place of the number in double square brackets e.g.</a:t>
            </a:r>
          </a:p>
          <a:p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</a:rPr>
              <a:t>lst$name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is the same as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</a:rPr>
              <a:t>lst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[[1]]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and is the string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"Fred"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ZA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54057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bf5560-7f34-4578-adde-35f2b64a47a2">
      <Terms xmlns="http://schemas.microsoft.com/office/infopath/2007/PartnerControls"/>
    </lcf76f155ced4ddcb4097134ff3c332f>
    <TaxCatchAll xmlns="00473a82-3e89-4603-8977-db5f84c2a96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10" ma:contentTypeDescription="Create a new document." ma:contentTypeScope="" ma:versionID="18a44769352d7c3a640c2998ffec52b8">
  <xsd:schema xmlns:xsd="http://www.w3.org/2001/XMLSchema" xmlns:xs="http://www.w3.org/2001/XMLSchema" xmlns:p="http://schemas.microsoft.com/office/2006/metadata/properties" xmlns:ns2="0dbf5560-7f34-4578-adde-35f2b64a47a2" xmlns:ns3="00473a82-3e89-4603-8977-db5f84c2a966" targetNamespace="http://schemas.microsoft.com/office/2006/metadata/properties" ma:root="true" ma:fieldsID="0aef365316f679b0b2520dabf6842b76" ns2:_="" ns3:_="">
    <xsd:import namespace="0dbf5560-7f34-4578-adde-35f2b64a47a2"/>
    <xsd:import namespace="00473a82-3e89-4603-8977-db5f84c2a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73a82-3e89-4603-8977-db5f84c2a96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428cfbf-06a7-420e-b2db-6245dd909ea4}" ma:internalName="TaxCatchAll" ma:showField="CatchAllData" ma:web="00473a82-3e89-4603-8977-db5f84c2a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2E358D-C62D-4B51-8437-46E38C0C38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4EF737-FAFF-43A4-BC47-5016F6ABA806}">
  <ds:schemaRefs>
    <ds:schemaRef ds:uri="http://schemas.microsoft.com/office/2006/metadata/properties"/>
    <ds:schemaRef ds:uri="http://schemas.microsoft.com/office/infopath/2007/PartnerControls"/>
    <ds:schemaRef ds:uri="0dbf5560-7f34-4578-adde-35f2b64a47a2"/>
    <ds:schemaRef ds:uri="00473a82-3e89-4603-8977-db5f84c2a966"/>
  </ds:schemaRefs>
</ds:datastoreItem>
</file>

<file path=customXml/itemProps3.xml><?xml version="1.0" encoding="utf-8"?>
<ds:datastoreItem xmlns:ds="http://schemas.openxmlformats.org/officeDocument/2006/customXml" ds:itemID="{AD3188E8-FCEB-46ED-855D-83E41DB554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bf5560-7f34-4578-adde-35f2b64a47a2"/>
    <ds:schemaRef ds:uri="00473a82-3e89-4603-8977-db5f84c2a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3163</Words>
  <Application>Microsoft Office PowerPoint</Application>
  <PresentationFormat>Widescreen</PresentationFormat>
  <Paragraphs>235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AvantGarde Bk BT</vt:lpstr>
      <vt:lpstr>Bebas Neue Bold</vt:lpstr>
      <vt:lpstr>Calibri</vt:lpstr>
      <vt:lpstr>Consolas</vt:lpstr>
      <vt:lpstr>Courier New</vt:lpstr>
      <vt:lpstr>Inconsolata-Identity-H</vt:lpstr>
      <vt:lpstr>LMRoman10-Regular-Identity-H</vt:lpstr>
      <vt:lpstr>Segoe UI</vt:lpstr>
      <vt:lpstr>Wingdings</vt:lpstr>
      <vt:lpstr>1_Office Theme</vt:lpstr>
      <vt:lpstr>    BUSINESS INTELLIGENCE 381 G. Mudare </vt:lpstr>
      <vt:lpstr>Advanced Analytics with Power BI and R</vt:lpstr>
      <vt:lpstr>R Data Structures </vt:lpstr>
      <vt:lpstr>Vector – C()</vt:lpstr>
      <vt:lpstr>Vector – C()</vt:lpstr>
      <vt:lpstr>Vector – C()</vt:lpstr>
      <vt:lpstr>Factor – Factor() </vt:lpstr>
      <vt:lpstr>Factor – Factor() </vt:lpstr>
      <vt:lpstr>Lists-list() </vt:lpstr>
      <vt:lpstr>Data frames- data.frame() </vt:lpstr>
      <vt:lpstr>Data frames- data.frame() </vt:lpstr>
      <vt:lpstr>Data frames- data.frame() </vt:lpstr>
      <vt:lpstr>Data frames- data.frame() </vt:lpstr>
      <vt:lpstr>Data Exploration and Visualization in R</vt:lpstr>
      <vt:lpstr>Data Exploration and Visualization</vt:lpstr>
      <vt:lpstr>Data Exploration and Visualization</vt:lpstr>
      <vt:lpstr>Advanced Analytics with Power BI and R</vt:lpstr>
      <vt:lpstr>Having Charts by writing R code </vt:lpstr>
      <vt:lpstr>Getting Started</vt:lpstr>
      <vt:lpstr>Getting Started</vt:lpstr>
      <vt:lpstr>INSTALL REQUIRED PACKAGES</vt:lpstr>
      <vt:lpstr>Load Dataset in Power BI</vt:lpstr>
      <vt:lpstr>Create R visuals in Power BI Desktop</vt:lpstr>
      <vt:lpstr>Create R visuals in Power BI Desktop</vt:lpstr>
      <vt:lpstr>mpg</vt:lpstr>
      <vt:lpstr>Create R visuals in Power BI Desktop</vt:lpstr>
      <vt:lpstr>PowerPoint Presentation</vt:lpstr>
      <vt:lpstr> show some sub plots in a map chart. </vt:lpstr>
      <vt:lpstr>show some sub plots in a map chart.</vt:lpstr>
      <vt:lpstr>show some sub plots in a map chart.</vt:lpstr>
      <vt:lpstr>show some sub plots in a map chart</vt:lpstr>
      <vt:lpstr>R script editor </vt:lpstr>
      <vt:lpstr>Charts by writing R code</vt:lpstr>
      <vt:lpstr>Charts by writing R code</vt:lpstr>
      <vt:lpstr>Charts by writing R code</vt:lpstr>
      <vt:lpstr>Charts by writing R code</vt:lpstr>
      <vt:lpstr>Some Common limitations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 R Data Structures</dc:title>
  <dc:creator>Gift T. Mudare</dc:creator>
  <cp:lastModifiedBy>Gift T. Mudare</cp:lastModifiedBy>
  <cp:revision>63</cp:revision>
  <dcterms:created xsi:type="dcterms:W3CDTF">2019-02-17T20:35:25Z</dcterms:created>
  <dcterms:modified xsi:type="dcterms:W3CDTF">2025-10-15T00:19:11Z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