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5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5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5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80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71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8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35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4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3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09/04/2020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5376-2664-4ADE-96B5-58FFDE0A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URWGothicL-Demi"/>
              </a:rPr>
              <a:t>Empty factor levels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2FF1-5755-4B8A-8D1D-4E2EF232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Each unique value of a factor variable is assigned a level, which is used every time you summarize your data by the factor variable.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Even when you delete data, the original factor </a:t>
            </a:r>
            <a:r>
              <a:rPr lang="en-ZA" i="1" dirty="0">
                <a:solidFill>
                  <a:prstClr val="black"/>
                </a:solidFill>
                <a:latin typeface="Calibri" panose="020F0502020204030204"/>
              </a:rPr>
              <a:t>level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is still present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Sometimes it is more convenient to drop empty factor levels with the drop levels function.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910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AC4D-8D24-4047-9B79-DD900414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8274"/>
            <a:ext cx="10515600" cy="1138536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URWGothicL-Demi"/>
              </a:rPr>
              <a:t>Empty factor levels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78FE-46CC-4C25-82C5-A156A35E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DB32C-96E9-47BE-B41F-1BD394EAB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70438"/>
            <a:ext cx="10515599" cy="52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5B02-1D9D-4AAB-A534-D521D080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>
                <a:solidFill>
                  <a:prstClr val="black"/>
                </a:solidFill>
                <a:latin typeface="URWGothicL-Demi"/>
              </a:rPr>
              <a:t>Changing the levels of a factor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14DE-FF5F-439D-A473-B98A6570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If you want to change the levels of a factor, to replace abbreviations with more readable labels.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To do this, you can assign new values with the </a:t>
            </a:r>
            <a:r>
              <a:rPr lang="en-ZA" dirty="0">
                <a:solidFill>
                  <a:prstClr val="black"/>
                </a:solidFill>
                <a:latin typeface="SFTT1000"/>
              </a:rPr>
              <a:t>levels 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function,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E10E1-3A0C-4BB0-83DB-6F7CE70D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2" y="3266350"/>
            <a:ext cx="11070915" cy="25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AB2-C5FF-4435-8930-3B20F2E4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URWGothicL-Demi"/>
              </a:rPr>
              <a:t>Working with logical data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FB5B-73A7-470B-B345-FCA519A4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Some data can only take two values: true, or false.</a:t>
            </a:r>
          </a:p>
          <a:p>
            <a:pPr lvl="0"/>
            <a:r>
              <a:rPr lang="en-ZA" b="1" dirty="0">
                <a:solidFill>
                  <a:prstClr val="black"/>
                </a:solidFill>
                <a:latin typeface="OpenSans-Bold"/>
              </a:rPr>
              <a:t>R 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has the </a:t>
            </a:r>
            <a:r>
              <a:rPr lang="en-ZA" i="1" dirty="0">
                <a:solidFill>
                  <a:prstClr val="black"/>
                </a:solidFill>
                <a:latin typeface="OpenSans-Italic"/>
              </a:rPr>
              <a:t>logical 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data type.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Logical data are coded by integer numbers (0 = </a:t>
            </a:r>
            <a:r>
              <a:rPr lang="en-ZA" dirty="0">
                <a:solidFill>
                  <a:prstClr val="black"/>
                </a:solidFill>
                <a:latin typeface="SFTT1000"/>
              </a:rPr>
              <a:t>FALSE, 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1= TRUE]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8563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333F-B8C3-49D2-B706-A4164BBE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URWGothicL-Demi"/>
              </a:rPr>
              <a:t>Working with logical data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6DFA2-2044-4C08-B5BB-F95A2193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AA781-F591-45E6-BC03-6E37D78A3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9856"/>
            <a:ext cx="10077450" cy="51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8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A2AF-D118-456D-98A1-EF910C5C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URWGothicL-Demi"/>
              </a:rPr>
              <a:t>Working with logical data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1078-0810-4953-BCEE-DB8A0A8F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FC38C-E745-4721-B5E5-C887ECB7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46173"/>
            <a:ext cx="10648950" cy="528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6000" dirty="0">
                <a:solidFill>
                  <a:prstClr val="black"/>
                </a:solidFill>
                <a:latin typeface="URWGothicL-Demi"/>
                <a:ea typeface="+mj-ea"/>
                <a:cs typeface="+mj-cs"/>
              </a:rPr>
              <a:t>Special data types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3098-D683-4B5D-907F-25F531D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ZA" sz="6000" dirty="0">
                <a:solidFill>
                  <a:prstClr val="black"/>
                </a:solidFill>
                <a:latin typeface="URWGothicL-Demi"/>
              </a:rPr>
              <a:t>Special data types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AC7A-6100-4F46-A87E-9F66D5F8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ZA" sz="4000" dirty="0">
                <a:solidFill>
                  <a:prstClr val="black"/>
                </a:solidFill>
                <a:latin typeface="+mn-lt"/>
              </a:rPr>
              <a:t>A </a:t>
            </a:r>
            <a:r>
              <a:rPr lang="en-ZA" sz="4000" dirty="0" err="1">
                <a:solidFill>
                  <a:srgbClr val="FF0000"/>
                </a:solidFill>
                <a:latin typeface="+mn-lt"/>
              </a:rPr>
              <a:t>dataframe</a:t>
            </a:r>
            <a:r>
              <a:rPr lang="en-ZA" sz="4000" dirty="0">
                <a:solidFill>
                  <a:prstClr val="black"/>
                </a:solidFill>
                <a:latin typeface="+mn-lt"/>
              </a:rPr>
              <a:t> can contain six types of data. These are summarized in the table below:</a:t>
            </a:r>
          </a:p>
          <a:p>
            <a:pPr lvl="0"/>
            <a:endParaRPr lang="en-ZA" sz="4000" dirty="0">
              <a:solidFill>
                <a:prstClr val="black"/>
              </a:solidFill>
              <a:latin typeface="+mn-lt"/>
            </a:endParaRPr>
          </a:p>
          <a:p>
            <a:pPr lvl="0"/>
            <a:endParaRPr lang="en-ZA" sz="4000" dirty="0">
              <a:solidFill>
                <a:prstClr val="black"/>
              </a:solidFill>
              <a:latin typeface="+mn-lt"/>
            </a:endParaRPr>
          </a:p>
          <a:p>
            <a:pPr lvl="0"/>
            <a:endParaRPr lang="en-ZA" sz="4000" dirty="0">
              <a:solidFill>
                <a:prstClr val="black"/>
              </a:solidFill>
              <a:latin typeface="+mn-lt"/>
            </a:endParaRPr>
          </a:p>
          <a:p>
            <a:pPr lvl="0"/>
            <a:endParaRPr lang="en-ZA" sz="4000" dirty="0">
              <a:solidFill>
                <a:prstClr val="black"/>
              </a:solidFill>
              <a:latin typeface="+mn-lt"/>
            </a:endParaRPr>
          </a:p>
          <a:p>
            <a:pPr lvl="0"/>
            <a:endParaRPr lang="en-ZA" sz="4000" dirty="0">
              <a:solidFill>
                <a:prstClr val="black"/>
              </a:solidFill>
              <a:latin typeface="+mn-lt"/>
            </a:endParaRPr>
          </a:p>
          <a:p>
            <a:pPr marL="0" lvl="0" indent="0">
              <a:buNone/>
            </a:pPr>
            <a:endParaRPr lang="en-ZA" sz="4000" dirty="0">
              <a:solidFill>
                <a:prstClr val="black"/>
              </a:solidFill>
              <a:latin typeface="+mn-lt"/>
            </a:endParaRPr>
          </a:p>
          <a:p>
            <a:pPr lvl="0"/>
            <a:r>
              <a:rPr lang="en-ZA" sz="4000" dirty="0">
                <a:solidFill>
                  <a:prstClr val="black"/>
                </a:solidFill>
                <a:latin typeface="+mn-lt"/>
              </a:rPr>
              <a:t>R has a very useful built-in data type to represent missing values. This is represented by NA (Not Available)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39E56-F8E5-4423-86F1-8FE62DF7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107078"/>
            <a:ext cx="9906000" cy="23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4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CAA7-E4C8-4F2C-AC40-930C5692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917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Working with factors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F9411-F721-4247-A0E4-24EA4356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042"/>
            <a:ext cx="10515600" cy="5086921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The </a:t>
            </a:r>
            <a:r>
              <a:rPr lang="en-ZA" i="1" dirty="0">
                <a:solidFill>
                  <a:prstClr val="black"/>
                </a:solidFill>
                <a:latin typeface="OpenSans-Italic"/>
              </a:rPr>
              <a:t>factor 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data type is used to represent qualitative, categorical data.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When reading data from file, for example with </a:t>
            </a:r>
            <a:r>
              <a:rPr lang="en-ZA" dirty="0">
                <a:solidFill>
                  <a:prstClr val="black"/>
                </a:solidFill>
                <a:latin typeface="SFTT1000"/>
              </a:rPr>
              <a:t>read.csv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, </a:t>
            </a:r>
            <a:r>
              <a:rPr lang="en-ZA" b="1" dirty="0">
                <a:solidFill>
                  <a:prstClr val="black"/>
                </a:solidFill>
                <a:latin typeface="OpenSans-Bold"/>
              </a:rPr>
              <a:t>R 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will automatically convert any variable to a factor if it is unable to convert it to a numeric variable.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You can use </a:t>
            </a:r>
            <a:r>
              <a:rPr lang="en-ZA" dirty="0" err="1">
                <a:solidFill>
                  <a:srgbClr val="FF0000"/>
                </a:solidFill>
                <a:latin typeface="Calibri" panose="020F0502020204030204"/>
              </a:rPr>
              <a:t>as.factor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to convert it to a factor if its already numeric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93642-286A-41D5-B8AF-166414C0A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991850" cy="260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1925-55F9-489E-BD44-9278AAF5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6"/>
            <a:ext cx="8001000" cy="668254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Working with factors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D6BAF-2CCD-42EC-AC32-FB713428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E789E-B954-49F6-B085-DD122107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33379"/>
            <a:ext cx="9525000" cy="51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8E5A4-E763-42C8-8D9E-B35F3919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Working with factors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B891-9754-40B8-B0F5-4A995FD6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A factor variable has a number of ’levels’, which are the text values that the variable has in the dataset.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DD881-E03C-4867-88ED-A30921BF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83" y="1961037"/>
            <a:ext cx="6209575" cy="15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BF19B6-22AE-4264-A5B0-B4298F4910FC}"/>
              </a:ext>
            </a:extLst>
          </p:cNvPr>
          <p:cNvSpPr/>
          <p:nvPr/>
        </p:nvSpPr>
        <p:spPr>
          <a:xfrm>
            <a:off x="2211440" y="3249582"/>
            <a:ext cx="62095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ans"/>
              </a:rPr>
              <a:t>This Shows the three  unique species in this dataset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 can count the number of rows in the </a:t>
            </a:r>
            <a:r>
              <a:rPr kumimoji="0" lang="en-ZA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dataframe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for each species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250D9-76DB-4320-A61D-146847EDE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5016819"/>
            <a:ext cx="7123060" cy="13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6133-16B8-4AA3-9C05-0A3FB903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Working with factors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363D-883E-4501-9203-FF56C3A8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when the </a:t>
            </a:r>
            <a:r>
              <a:rPr lang="en-ZA" dirty="0" err="1">
                <a:solidFill>
                  <a:prstClr val="black"/>
                </a:solidFill>
                <a:latin typeface="OpenSans"/>
              </a:rPr>
              <a:t>dataframe</a:t>
            </a:r>
            <a:r>
              <a:rPr lang="en-ZA" dirty="0">
                <a:solidFill>
                  <a:prstClr val="black"/>
                </a:solidFill>
                <a:latin typeface="OpenSans"/>
              </a:rPr>
              <a:t> is read, the levels are assigned based on alphabetical order(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Often, not  very logical)</a:t>
            </a:r>
          </a:p>
          <a:p>
            <a:pPr lvl="0"/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73ABE-4DA5-43D8-A75F-D7ABC29D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61" y="2179362"/>
            <a:ext cx="10612879" cy="4849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77CF19-1E1D-435F-B7A6-FD9C584F2BE5}"/>
              </a:ext>
            </a:extLst>
          </p:cNvPr>
          <p:cNvSpPr/>
          <p:nvPr/>
        </p:nvSpPr>
        <p:spPr>
          <a:xfrm>
            <a:off x="838200" y="2860675"/>
            <a:ext cx="916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ans"/>
              </a:rPr>
              <a:t>We can generate new factors, and add them to the </a:t>
            </a:r>
            <a:r>
              <a:rPr kumimoji="0" lang="en-ZA" sz="2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Sans"/>
              </a:rPr>
              <a:t>dataframe</a:t>
            </a:r>
            <a:endParaRPr kumimoji="0" lang="en-ZA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983EC-BF5A-4DDF-A5E3-51B17B3A4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80" y="3590340"/>
            <a:ext cx="10317439" cy="268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6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846C-0671-4BDA-B81B-96DEA3A8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Calibri Light" panose="020F0302020204030204"/>
              </a:rPr>
              <a:t>Working with factors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43EC-DFB8-42B8-9350-0C233BA7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to add a new factor based on a numeric variable with more than two levels: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2851A-587E-4063-898E-9A14EE16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83" y="2153478"/>
            <a:ext cx="11094234" cy="38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2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B7E4-5602-41AB-A790-1FC3525DE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425"/>
          </a:xfrm>
        </p:spPr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Calibri Light" panose="020F0302020204030204"/>
              </a:rPr>
              <a:t>Working with factors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EB9C-05C6-44CB-BE16-AA052E18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OpenSans"/>
              </a:rPr>
              <a:t>To add a new factor based on a numeric variable with more than two levels: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F9846-DB02-430E-BDE3-C15DF19F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3525"/>
            <a:ext cx="10515600" cy="36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3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3" ma:contentTypeDescription="Create a new document." ma:contentTypeScope="" ma:versionID="81c699d9ca6f826d3ac14b05c07f860f">
  <xsd:schema xmlns:xsd="http://www.w3.org/2001/XMLSchema" xmlns:xs="http://www.w3.org/2001/XMLSchema" xmlns:p="http://schemas.microsoft.com/office/2006/metadata/properties" xmlns:ns2="0dbf5560-7f34-4578-adde-35f2b64a47a2" targetNamespace="http://schemas.microsoft.com/office/2006/metadata/properties" ma:root="true" ma:fieldsID="4e5ade3ac6cfbffae8f65a4a3beba365" ns2:_="">
    <xsd:import namespace="0dbf5560-7f34-4578-adde-35f2b64a47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CE1C03-CCB6-4454-ACDB-4911D8037276}"/>
</file>

<file path=customXml/itemProps2.xml><?xml version="1.0" encoding="utf-8"?>
<ds:datastoreItem xmlns:ds="http://schemas.openxmlformats.org/officeDocument/2006/customXml" ds:itemID="{91DB6320-7AE6-4478-A991-833D325ECD7D}"/>
</file>

<file path=customXml/itemProps3.xml><?xml version="1.0" encoding="utf-8"?>
<ds:datastoreItem xmlns:ds="http://schemas.openxmlformats.org/officeDocument/2006/customXml" ds:itemID="{88D39486-4811-4BC1-838C-C54490E380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7497</TotalTime>
  <Words>404</Words>
  <Application>Microsoft Office PowerPoint</Application>
  <PresentationFormat>Widescreen</PresentationFormat>
  <Paragraphs>51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AvantGarde Bk BT</vt:lpstr>
      <vt:lpstr>Bebas Neue Bold</vt:lpstr>
      <vt:lpstr>Calibri</vt:lpstr>
      <vt:lpstr>Calibri Light</vt:lpstr>
      <vt:lpstr>OpenSans</vt:lpstr>
      <vt:lpstr>OpenSans-Bold</vt:lpstr>
      <vt:lpstr>OpenSans-Italic</vt:lpstr>
      <vt:lpstr>SFTT1000</vt:lpstr>
      <vt:lpstr>URWGothicL-Demi</vt:lpstr>
      <vt:lpstr>Office Theme</vt:lpstr>
      <vt:lpstr>    Business Intelligence G. Mudare </vt:lpstr>
      <vt:lpstr>PowerPoint Presentation</vt:lpstr>
      <vt:lpstr>Special data types</vt:lpstr>
      <vt:lpstr>Working with factors</vt:lpstr>
      <vt:lpstr>Working with factors</vt:lpstr>
      <vt:lpstr>Working with factors</vt:lpstr>
      <vt:lpstr>Working with factors</vt:lpstr>
      <vt:lpstr>Working with factors</vt:lpstr>
      <vt:lpstr>Working with factors</vt:lpstr>
      <vt:lpstr>Empty factor levels</vt:lpstr>
      <vt:lpstr>Empty factor levels</vt:lpstr>
      <vt:lpstr>Changing the levels of a factor</vt:lpstr>
      <vt:lpstr>Working with logical data</vt:lpstr>
      <vt:lpstr>Working with logical data</vt:lpstr>
      <vt:lpstr>Working with logical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182</cp:revision>
  <cp:lastPrinted>2018-10-19T08:19:46Z</cp:lastPrinted>
  <dcterms:created xsi:type="dcterms:W3CDTF">2017-04-18T07:22:51Z</dcterms:created>
  <dcterms:modified xsi:type="dcterms:W3CDTF">2020-04-09T07:06:00Z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