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9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2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00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8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F864-4B88-4E06-990C-CD0BA8FD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58250" cy="1325563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Regular"/>
              </a:rPr>
              <a:t>Other correlation measures, </a:t>
            </a:r>
            <a:br>
              <a:rPr lang="en-ZA" dirty="0">
                <a:solidFill>
                  <a:prstClr val="black"/>
                </a:solidFill>
                <a:latin typeface="Minion-Regular"/>
              </a:rPr>
            </a:br>
            <a:r>
              <a:rPr lang="en-ZA" i="1" dirty="0">
                <a:solidFill>
                  <a:srgbClr val="FF0000"/>
                </a:solidFill>
                <a:latin typeface="Minion-Italic"/>
              </a:rPr>
              <a:t>all confidence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EE0E-4005-40B9-84A3-4E6A8219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i="1" dirty="0">
                <a:solidFill>
                  <a:srgbClr val="FF0000"/>
                </a:solidFill>
                <a:latin typeface="Minion-Italic"/>
              </a:rPr>
              <a:t>all confidence: </a:t>
            </a:r>
          </a:p>
          <a:p>
            <a:pPr lvl="0"/>
            <a:r>
              <a:rPr lang="en-ZA" i="1" dirty="0">
                <a:solidFill>
                  <a:prstClr val="black"/>
                </a:solidFill>
                <a:latin typeface="Minion-Italic"/>
              </a:rPr>
              <a:t>Given an itemset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X = {i</a:t>
            </a:r>
            <a:r>
              <a:rPr lang="en-ZA" i="1" baseline="-25000" dirty="0">
                <a:solidFill>
                  <a:srgbClr val="FF0000"/>
                </a:solidFill>
                <a:latin typeface="Minion-Italic"/>
              </a:rPr>
              <a:t>1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, i</a:t>
            </a:r>
            <a:r>
              <a:rPr lang="en-ZA" i="1" baseline="-25000" dirty="0">
                <a:solidFill>
                  <a:srgbClr val="FF0000"/>
                </a:solidFill>
                <a:latin typeface="Minion-Italic"/>
              </a:rPr>
              <a:t>2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, : : : , </a:t>
            </a:r>
            <a:r>
              <a:rPr lang="en-ZA" i="1" dirty="0" err="1">
                <a:solidFill>
                  <a:srgbClr val="FF0000"/>
                </a:solidFill>
                <a:latin typeface="Minion-Italic"/>
              </a:rPr>
              <a:t>i</a:t>
            </a:r>
            <a:r>
              <a:rPr lang="en-ZA" i="1" baseline="-25000" dirty="0" err="1">
                <a:solidFill>
                  <a:srgbClr val="FF0000"/>
                </a:solidFill>
                <a:latin typeface="Minion-Italic"/>
              </a:rPr>
              <a:t>k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},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the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all confidence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of X is defined as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D4217-B57F-40AD-8FEA-928E3697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18" y="3091208"/>
            <a:ext cx="8617957" cy="9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81D7-7FDD-482D-9986-4CAD6A80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63000" cy="1325563"/>
          </a:xfrm>
        </p:spPr>
        <p:txBody>
          <a:bodyPr/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GillSans-Bold"/>
              </a:rPr>
              <a:t>Constraint-Based Association Mining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BF7A-39EF-48C7-BE86-EBF535EA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A data mining process may uncover thousands of rules from a given set of data, most of which end up being unrelated or uninteresting to the users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best is to have the users specify their expectations as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constraints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to confine the search space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This strategy is known as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constraint-based mining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238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D5F7-2D5E-4935-8EEF-D9CCE2A0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Mining constraints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AF03-7B53-4483-ABB2-2DBA319F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ZA" b="1" dirty="0">
                <a:solidFill>
                  <a:prstClr val="black"/>
                </a:solidFill>
                <a:latin typeface="Minion-Semibold"/>
              </a:rPr>
              <a:t>Knowledge type constraints: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These specify the type of knowledge to be mined, such as association or correlation.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b="1" dirty="0">
                <a:solidFill>
                  <a:prstClr val="black"/>
                </a:solidFill>
                <a:latin typeface="Minion-Semibold"/>
              </a:rPr>
              <a:t>Data constraints: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These specify the set of task-relevant data.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b="1" dirty="0">
                <a:solidFill>
                  <a:prstClr val="black"/>
                </a:solidFill>
                <a:latin typeface="Minion-Semibold"/>
              </a:rPr>
              <a:t>Dimension/level constraints: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These specify the desired dimensions (or attributes) of the data, or levels of the concept hierarchies, to be used in mining.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b="1" dirty="0">
                <a:solidFill>
                  <a:prstClr val="black"/>
                </a:solidFill>
                <a:latin typeface="Minion-Semibold"/>
              </a:rPr>
              <a:t>Interestingness constraints: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These specify thresholds on statistical measures of rule interestingness, such as support, confidence, and correlation.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b="1" dirty="0">
                <a:solidFill>
                  <a:prstClr val="black"/>
                </a:solidFill>
                <a:latin typeface="Minion-Semibold"/>
              </a:rPr>
              <a:t>Rule constraints: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These specify the form of rules to be mined. 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92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617C-0557-4BFB-8C13-B544712B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055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Metarule-Guided Mining of Association Rules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99CB-9A82-4E89-BE35-4A21C5B8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Metarules allow users to specify the syntactic form of rules that they are interested in mining.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rule forms can be used as constraints to help improve the efficiency of the mining process.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5FF4-A7AC-49D3-B4E4-BD4F675C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1" y="3509452"/>
            <a:ext cx="8286186" cy="1168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554401-A688-451A-88D8-FB4154065440}"/>
              </a:ext>
            </a:extLst>
          </p:cNvPr>
          <p:cNvSpPr/>
          <p:nvPr/>
        </p:nvSpPr>
        <p:spPr>
          <a:xfrm>
            <a:off x="649356" y="4678017"/>
            <a:ext cx="10190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In general, a metarule forms a hypothesis regarding the relationships that the user is interested in probing or confirming.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A6D0D-7FED-47C0-8537-F8777E3D9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47" y="5721452"/>
            <a:ext cx="9840800" cy="5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5400" b="1" dirty="0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Mining Frequent </a:t>
            </a:r>
            <a:r>
              <a:rPr lang="en-ZA" sz="5400" b="1" dirty="0" err="1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Itemsets</a:t>
            </a:r>
            <a:r>
              <a:rPr lang="en-ZA" sz="5400" b="1" dirty="0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 without Candidate Generation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9B41-2353-4DD8-BE91-735B61A0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sz="54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GillSans-Bold"/>
              </a:rPr>
              <a:t>Association Analysis to </a:t>
            </a:r>
            <a:br>
              <a:rPr lang="en-ZA" sz="54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GillSans-Bold"/>
              </a:rPr>
            </a:br>
            <a:r>
              <a:rPr lang="en-ZA" sz="54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GillSans-Bold"/>
              </a:rPr>
              <a:t>Correlation Analysis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397-7825-40EB-8D88-4D094C01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Sometimes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 support and confidence measures are insufficient at filtering out uninteresting association rules.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To tackle this weakness, a correlation measure can be used to augment the support-confidence framework for association rules.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87EB6-24EB-4DC7-842B-DA92B0D7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6573"/>
            <a:ext cx="10614056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3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C5E-31BC-42D5-BC08-D76E2E4B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939"/>
            <a:ext cx="10515600" cy="92419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Regular"/>
              </a:rPr>
              <a:t>Correlation Measures</a:t>
            </a:r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27B4ED-BDFB-4D19-BCB4-5A5617F1C268}"/>
              </a:ext>
            </a:extLst>
          </p:cNvPr>
          <p:cNvSpPr txBox="1">
            <a:spLocks/>
          </p:cNvSpPr>
          <p:nvPr/>
        </p:nvSpPr>
        <p:spPr>
          <a:xfrm>
            <a:off x="926824" y="1122809"/>
            <a:ext cx="10515600" cy="461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Semibold"/>
                <a:ea typeface="+mn-ea"/>
                <a:cs typeface="+mn-cs"/>
              </a:rPr>
              <a:t>Lift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is a simple correlation measure: and states: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The occurrence of itemset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A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is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Semibold"/>
                <a:ea typeface="+mn-ea"/>
                <a:cs typeface="+mn-cs"/>
              </a:rPr>
              <a:t>independent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of the occurrence of itemset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B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if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P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A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U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B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=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P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A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P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B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;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otherwise, </a:t>
            </a:r>
            <a:r>
              <a:rPr kumimoji="0" lang="en-ZA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itemsets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A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and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B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are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Semibold"/>
                <a:ea typeface="+mn-ea"/>
                <a:cs typeface="+mn-cs"/>
              </a:rPr>
              <a:t>dependent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and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Semibold"/>
                <a:ea typeface="+mn-ea"/>
                <a:cs typeface="+mn-cs"/>
              </a:rPr>
              <a:t>correlated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as events.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The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Semibold"/>
                <a:ea typeface="+mn-ea"/>
                <a:cs typeface="+mn-cs"/>
              </a:rPr>
              <a:t>lift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between the occurrence of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A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and </a:t>
            </a:r>
            <a:r>
              <a:rPr kumimoji="0" lang="en-ZA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-Italic-8r"/>
                <a:ea typeface="+mn-ea"/>
                <a:cs typeface="+mn-cs"/>
              </a:rPr>
              <a:t>B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can be measured by computing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ED56A-8A09-4345-8342-7D526AE5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79" y="3393674"/>
            <a:ext cx="3261071" cy="8910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7ADB91-B5BE-43C0-9E3D-DB535BBB6B55}"/>
              </a:ext>
            </a:extLst>
          </p:cNvPr>
          <p:cNvSpPr/>
          <p:nvPr/>
        </p:nvSpPr>
        <p:spPr>
          <a:xfrm>
            <a:off x="749576" y="4152123"/>
            <a:ext cx="102538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If the resulting value of this Equation is less than 1, then the occurrence of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A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is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Italic"/>
              </a:rPr>
              <a:t>negatively correlated with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 occurrence of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B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If the resulting value is greater than 1, then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A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B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are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Italic"/>
              </a:rPr>
              <a:t>positively correlated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 meaning that the occurrence of one implies the occurrence of the other.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If the resulting value is equal to 1, then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A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B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are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Italic"/>
              </a:rPr>
              <a:t>independent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there is no correlation between them.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200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C652-5781-44DB-B22B-A2B208FF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LIFT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92D9-31FD-452B-8628-76945EF9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Equation is equivalent to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P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B</a:t>
            </a:r>
            <a:r>
              <a:rPr lang="en-ZA" dirty="0">
                <a:solidFill>
                  <a:srgbClr val="FF0000"/>
                </a:solidFill>
                <a:latin typeface="cmsy10"/>
              </a:rPr>
              <a:t>/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)</a:t>
            </a:r>
            <a:r>
              <a:rPr lang="en-ZA" dirty="0">
                <a:solidFill>
                  <a:srgbClr val="FF0000"/>
                </a:solidFill>
                <a:latin typeface="cmmi10"/>
              </a:rPr>
              <a:t>/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P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B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)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or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conf 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dirty="0">
                <a:solidFill>
                  <a:srgbClr val="FF0000"/>
                </a:solidFill>
                <a:latin typeface="cmsy10"/>
                <a:sym typeface="Wingdings" panose="05000000000000000000" pitchFamily="2" charset="2"/>
              </a:rPr>
              <a:t>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B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)</a:t>
            </a:r>
            <a:r>
              <a:rPr lang="en-ZA" dirty="0">
                <a:solidFill>
                  <a:srgbClr val="FF0000"/>
                </a:solidFill>
                <a:latin typeface="cmmi10"/>
              </a:rPr>
              <a:t>/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sup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B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)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which is also referred as the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lift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of the association (or correlation) rule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dirty="0">
                <a:solidFill>
                  <a:srgbClr val="FF0000"/>
                </a:solidFill>
                <a:latin typeface="cmsy10"/>
                <a:sym typeface="Wingdings" panose="05000000000000000000" pitchFamily="2" charset="2"/>
              </a:rPr>
              <a:t>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B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Lift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 it assesses the degree to which the occurrence of one “lifts” the occurrence of the other. </a:t>
            </a:r>
          </a:p>
          <a:p>
            <a:pPr lvl="0"/>
            <a:r>
              <a:rPr lang="en-ZA" dirty="0" err="1">
                <a:solidFill>
                  <a:prstClr val="black"/>
                </a:solidFill>
                <a:latin typeface="Minion-Regular"/>
              </a:rPr>
              <a:t>eg</a:t>
            </a:r>
            <a:endParaRPr lang="en-ZA" dirty="0">
              <a:solidFill>
                <a:prstClr val="black"/>
              </a:solidFill>
              <a:latin typeface="Minion-Regular"/>
            </a:endParaRP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if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corresponds to the sale of computer games and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B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corresponds to the sale of videos, then given the current market conditions, the sale of games is said to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increase or “lift”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the likelihood of the sale of videos by a factor of the value returned by Equation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958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7D61-54F8-47B2-A538-1C8A23B3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02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Semibold"/>
              </a:rPr>
              <a:t>Correlation analysis using lift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8A3-CD60-4740-A5D2-EC7A1A08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CC48D6D-28C5-4E66-8A35-983F32C9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" y="940342"/>
            <a:ext cx="6401628" cy="22996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84262B-DC2C-46B9-A634-28AB4B56B3EA}"/>
              </a:ext>
            </a:extLst>
          </p:cNvPr>
          <p:cNvSpPr/>
          <p:nvPr/>
        </p:nvSpPr>
        <p:spPr>
          <a:xfrm>
            <a:off x="7182678" y="1050010"/>
            <a:ext cx="40518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A 2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</a:rPr>
              <a:t> x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 contingency table summarizing the transactions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with respect to game and video purchases.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862FA-10C3-427E-A9F1-F328B17D5877}"/>
              </a:ext>
            </a:extLst>
          </p:cNvPr>
          <p:cNvSpPr/>
          <p:nvPr/>
        </p:nvSpPr>
        <p:spPr>
          <a:xfrm>
            <a:off x="417004" y="3131951"/>
            <a:ext cx="70642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We want to study how the two </a:t>
            </a:r>
            <a:r>
              <a:rPr kumimoji="0" lang="en-Z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itemsets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A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B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are correlated.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Let                 refer to the transactions that do not contain computer games, and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           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refer to those that do not contain videos.</a:t>
            </a: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AA8C7-0B55-46F5-8547-06A13E4DF2B6}"/>
              </a:ext>
            </a:extLst>
          </p:cNvPr>
          <p:cNvSpPr/>
          <p:nvPr/>
        </p:nvSpPr>
        <p:spPr>
          <a:xfrm>
            <a:off x="8318909" y="3223391"/>
            <a:ext cx="3502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From the table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(g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ame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)               = 0:60,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video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)                = 0:75,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en-ZA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f</a:t>
            </a:r>
            <a:r>
              <a:rPr kumimoji="0" lang="en-ZA" sz="2400" b="0" i="1" u="none" strike="noStrike" kern="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game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; </a:t>
            </a:r>
            <a:r>
              <a:rPr kumimoji="0" lang="en-ZA" sz="2400" b="0" i="1" u="none" strike="noStrike" kern="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video</a:t>
            </a:r>
            <a:r>
              <a:rPr kumimoji="0" lang="en-ZA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g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rPr>
              <a:t>) = 0:40.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E8167-0A16-45EE-A529-09A3E65D7729}"/>
              </a:ext>
            </a:extLst>
          </p:cNvPr>
          <p:cNvSpPr/>
          <p:nvPr/>
        </p:nvSpPr>
        <p:spPr>
          <a:xfrm>
            <a:off x="0" y="4941570"/>
            <a:ext cx="119402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By Equation the lift is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P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game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video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)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</a:rPr>
              <a:t>/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P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(g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ame)</a:t>
            </a:r>
            <a:r>
              <a:rPr kumimoji="0" lang="en-Z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x</a:t>
            </a:r>
            <a:r>
              <a:rPr kumimoji="0" lang="en-ZA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P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video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))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=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0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</a:rPr>
              <a:t>.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40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</a:rPr>
              <a:t>/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0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</a:rPr>
              <a:t>.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60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</a:rPr>
              <a:t>x 0.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75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)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=0.89.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Because this value is less than 1, there is a negative correlation between the occurrence of </a:t>
            </a: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vsy10"/>
              </a:rPr>
              <a:t>{</a:t>
            </a:r>
            <a:r>
              <a:rPr kumimoji="0" lang="en-ZA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game</a:t>
            </a: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vsy10"/>
              </a:rPr>
              <a:t>}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sy10"/>
              </a:rPr>
              <a:t>{</a:t>
            </a:r>
            <a:r>
              <a:rPr kumimoji="0" lang="en-ZA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Italic"/>
              </a:rPr>
              <a:t>video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sy10"/>
              </a:rPr>
              <a:t>}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 numerator is the likelihood of a customer purchasing both, while the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denominator is what the likelihood would have been if the two purchases were completely independent.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Such a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negative correlation cannot be identified by a support confidence framework.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82638-3B2E-472A-834F-4568CD6A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04" y="4245736"/>
            <a:ext cx="2272920" cy="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9B4B-58E1-46BC-B510-8258D72A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Correlation analysis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29DF-9AD7-48F6-8BFE-884B59E2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991101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second correlation measure that we study is the </a:t>
            </a:r>
            <a:r>
              <a:rPr lang="en-ZA" dirty="0">
                <a:solidFill>
                  <a:prstClr val="black"/>
                </a:solidFill>
                <a:latin typeface="Symbol" panose="05050102010706020507" pitchFamily="18" charset="2"/>
              </a:rPr>
              <a:t>c</a:t>
            </a:r>
            <a:r>
              <a:rPr lang="en-ZA" sz="1600" b="1" dirty="0">
                <a:solidFill>
                  <a:prstClr val="black"/>
                </a:solidFill>
                <a:latin typeface="Times-Roman-8r"/>
              </a:rPr>
              <a:t>2</a:t>
            </a:r>
            <a:r>
              <a:rPr lang="en-ZA" sz="800" dirty="0">
                <a:solidFill>
                  <a:prstClr val="black"/>
                </a:solidFill>
                <a:latin typeface="Times-Roman-8r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measure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</a:t>
            </a:r>
            <a:r>
              <a:rPr lang="en-ZA" dirty="0">
                <a:solidFill>
                  <a:prstClr val="black"/>
                </a:solidFill>
                <a:latin typeface="Symbol" panose="05050102010706020507" pitchFamily="18" charset="2"/>
              </a:rPr>
              <a:t>c</a:t>
            </a:r>
            <a:r>
              <a:rPr lang="en-ZA" sz="1600" dirty="0">
                <a:solidFill>
                  <a:prstClr val="black"/>
                </a:solidFill>
                <a:latin typeface="Times-Roman-8r"/>
              </a:rPr>
              <a:t>2</a:t>
            </a:r>
            <a:r>
              <a:rPr lang="en-ZA" sz="800" dirty="0">
                <a:solidFill>
                  <a:prstClr val="black"/>
                </a:solidFill>
                <a:latin typeface="Times-Roman-8r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statistic tests the hypothesis that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and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B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are independent.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test is based on a significance level, with </a:t>
            </a:r>
            <a:r>
              <a:rPr lang="en-ZA" dirty="0">
                <a:solidFill>
                  <a:prstClr val="black"/>
                </a:solidFill>
                <a:latin typeface="cmr10"/>
              </a:rPr>
              <a:t>(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r</a:t>
            </a:r>
            <a:r>
              <a:rPr lang="en-ZA" dirty="0">
                <a:solidFill>
                  <a:prstClr val="black"/>
                </a:solidFill>
                <a:latin typeface="cmsy10"/>
              </a:rPr>
              <a:t>-1</a:t>
            </a:r>
            <a:r>
              <a:rPr lang="en-ZA" dirty="0">
                <a:solidFill>
                  <a:prstClr val="black"/>
                </a:solidFill>
                <a:latin typeface="cmr10"/>
              </a:rPr>
              <a:t>)x(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c</a:t>
            </a:r>
            <a:r>
              <a:rPr lang="en-ZA" dirty="0">
                <a:solidFill>
                  <a:prstClr val="black"/>
                </a:solidFill>
                <a:latin typeface="cmsy10"/>
              </a:rPr>
              <a:t>-1</a:t>
            </a:r>
            <a:r>
              <a:rPr lang="en-ZA" dirty="0">
                <a:solidFill>
                  <a:prstClr val="black"/>
                </a:solidFill>
                <a:latin typeface="cmr10"/>
              </a:rPr>
              <a:t>)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degrees of freedom.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To compute the </a:t>
            </a:r>
            <a:r>
              <a:rPr lang="en-ZA" dirty="0">
                <a:solidFill>
                  <a:prstClr val="black"/>
                </a:solidFill>
                <a:latin typeface="Symbol" panose="05050102010706020507" pitchFamily="18" charset="2"/>
              </a:rPr>
              <a:t>c</a:t>
            </a:r>
            <a:r>
              <a:rPr lang="en-ZA" sz="1800" b="1" dirty="0">
                <a:solidFill>
                  <a:prstClr val="black"/>
                </a:solidFill>
                <a:latin typeface="Times-Roman-8r"/>
              </a:rPr>
              <a:t>2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value, we take the squared difference between the observed and expected value for a slot (A and B pair) in the contingency table, divided by the expected value.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This amount is summed for all slots of the contingency table.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876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75C-F22B-40A4-9476-0056C43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87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ZA" sz="4000" dirty="0">
                <a:solidFill>
                  <a:prstClr val="black"/>
                </a:solidFill>
                <a:latin typeface="Minion-Regular"/>
              </a:rPr>
              <a:t>Contingency table, with the expected values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73D0-4952-49AD-9ADF-420C2D7B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E90A2-CE99-49EF-889E-6CA5EC7E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200"/>
            <a:ext cx="7647310" cy="2128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E3E4A-401A-4403-9C57-0A5B1D23635E}"/>
              </a:ext>
            </a:extLst>
          </p:cNvPr>
          <p:cNvSpPr/>
          <p:nvPr/>
        </p:nvSpPr>
        <p:spPr>
          <a:xfrm>
            <a:off x="0" y="2966530"/>
            <a:ext cx="10359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To compute the correlation using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</a:rPr>
              <a:t>c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2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-8r"/>
              </a:rPr>
              <a:t>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analysis, we need the observed value and expected value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38A01-A916-48E3-9D64-76C040ACF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3892"/>
            <a:ext cx="6979445" cy="14413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97F952-D9B9-4EBB-BA1B-B83387702C25}"/>
              </a:ext>
            </a:extLst>
          </p:cNvPr>
          <p:cNvSpPr/>
          <p:nvPr/>
        </p:nvSpPr>
        <p:spPr>
          <a:xfrm>
            <a:off x="7142922" y="4106410"/>
            <a:ext cx="5049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Because the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</a:rPr>
              <a:t>c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-8r"/>
              </a:rPr>
              <a:t>2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value is greater than one, and the observed value of the slot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(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game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video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) = 4,000,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which is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less than the expected value 4,500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,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Italic"/>
              </a:rPr>
              <a:t>buying game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Italic"/>
              </a:rPr>
              <a:t>buying video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nion-Regular"/>
              </a:rPr>
              <a:t>are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negatively correlated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484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1856-4695-4BB8-85B6-C1718218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 Light" panose="020F0302020204030204"/>
              </a:rPr>
              <a:t>How to calculate Expected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BCE9-36C4-4271-8AF7-CD53770E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Semibold"/>
              </a:rPr>
              <a:t>Correlation analysis of categorical attributes using </a:t>
            </a:r>
            <a:r>
              <a:rPr lang="en-ZA" dirty="0">
                <a:solidFill>
                  <a:prstClr val="black"/>
                </a:solidFill>
                <a:latin typeface="Symbol" panose="05050102010706020507" pitchFamily="18" charset="2"/>
              </a:rPr>
              <a:t>c</a:t>
            </a:r>
            <a:r>
              <a:rPr lang="en-ZA" sz="800" dirty="0">
                <a:solidFill>
                  <a:prstClr val="black"/>
                </a:solidFill>
                <a:latin typeface="Times-Roman-8r"/>
              </a:rPr>
              <a:t>2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.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Suppose that a group of 1,500 people was surveyed. The gender of each person was noted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D6B6-B036-4D6E-A293-B7D0A76E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87" y="5588967"/>
            <a:ext cx="6096000" cy="68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C4ECE-CACD-42C0-9014-220E71CF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22" y="4348767"/>
            <a:ext cx="5786163" cy="985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63BB95-F12B-43CF-986C-E2F6629AD306}"/>
              </a:ext>
            </a:extLst>
          </p:cNvPr>
          <p:cNvSpPr/>
          <p:nvPr/>
        </p:nvSpPr>
        <p:spPr>
          <a:xfrm>
            <a:off x="2494722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Each person was polled as to whether their preferred type of reading material was fiction or nonfiction. Thus, we have two attributes,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gender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preferred reading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055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3" ma:contentTypeDescription="Create a new document." ma:contentTypeScope="" ma:versionID="81c699d9ca6f826d3ac14b05c07f860f">
  <xsd:schema xmlns:xsd="http://www.w3.org/2001/XMLSchema" xmlns:xs="http://www.w3.org/2001/XMLSchema" xmlns:p="http://schemas.microsoft.com/office/2006/metadata/properties" xmlns:ns2="0dbf5560-7f34-4578-adde-35f2b64a47a2" targetNamespace="http://schemas.microsoft.com/office/2006/metadata/properties" ma:root="true" ma:fieldsID="4e5ade3ac6cfbffae8f65a4a3beba365" ns2:_="">
    <xsd:import namespace="0dbf5560-7f34-4578-adde-35f2b64a47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72AD3B-13C7-4E04-9A47-B96A868ACF58}"/>
</file>

<file path=customXml/itemProps2.xml><?xml version="1.0" encoding="utf-8"?>
<ds:datastoreItem xmlns:ds="http://schemas.openxmlformats.org/officeDocument/2006/customXml" ds:itemID="{BDE3E262-247C-4C87-A083-2AF7393EC763}"/>
</file>

<file path=customXml/itemProps3.xml><?xml version="1.0" encoding="utf-8"?>
<ds:datastoreItem xmlns:ds="http://schemas.openxmlformats.org/officeDocument/2006/customXml" ds:itemID="{D74372E0-1648-4981-A6E8-9C3F62DC90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981</Words>
  <Application>Microsoft Office PowerPoint</Application>
  <PresentationFormat>Widescreen</PresentationFormat>
  <Paragraphs>66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Arial</vt:lpstr>
      <vt:lpstr>AvantGarde Bk BT</vt:lpstr>
      <vt:lpstr>Bebas Neue Bold</vt:lpstr>
      <vt:lpstr>Calibri</vt:lpstr>
      <vt:lpstr>Calibri Light</vt:lpstr>
      <vt:lpstr>cmmi10</vt:lpstr>
      <vt:lpstr>cmr10</vt:lpstr>
      <vt:lpstr>cmsy10</vt:lpstr>
      <vt:lpstr>GillSans-Bold</vt:lpstr>
      <vt:lpstr>Minion-Italic</vt:lpstr>
      <vt:lpstr>Minion-Regular</vt:lpstr>
      <vt:lpstr>Minion-Semibold</vt:lpstr>
      <vt:lpstr>mvsy10</vt:lpstr>
      <vt:lpstr>Symbol</vt:lpstr>
      <vt:lpstr>Times-Italic-8r</vt:lpstr>
      <vt:lpstr>Times-Roman-8r</vt:lpstr>
      <vt:lpstr>Office Theme</vt:lpstr>
      <vt:lpstr>    Business Intelligence G. Mudare </vt:lpstr>
      <vt:lpstr>PowerPoint Presentation</vt:lpstr>
      <vt:lpstr>Association Analysis to  Correlation Analysis</vt:lpstr>
      <vt:lpstr>Correlation Measures</vt:lpstr>
      <vt:lpstr>LIFT</vt:lpstr>
      <vt:lpstr>Correlation analysis using lift</vt:lpstr>
      <vt:lpstr>Correlation analysis </vt:lpstr>
      <vt:lpstr>Contingency table, with the expected values</vt:lpstr>
      <vt:lpstr>How to calculate Expected</vt:lpstr>
      <vt:lpstr>Other correlation measures,  all confidence</vt:lpstr>
      <vt:lpstr>Constraint-Based Association Mining</vt:lpstr>
      <vt:lpstr>Mining constraints</vt:lpstr>
      <vt:lpstr>Metarule-Guided Mining of Association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195</cp:revision>
  <cp:lastPrinted>2018-10-19T08:19:46Z</cp:lastPrinted>
  <dcterms:created xsi:type="dcterms:W3CDTF">2017-04-18T07:22:51Z</dcterms:created>
  <dcterms:modified xsi:type="dcterms:W3CDTF">2020-04-08T09:08:50Z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