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267" r:id="rId2"/>
    <p:sldId id="268" r:id="rId3"/>
    <p:sldId id="269" r:id="rId4"/>
    <p:sldId id="270" r:id="rId5"/>
    <p:sldId id="271" r:id="rId6"/>
    <p:sldId id="273" r:id="rId7"/>
    <p:sldId id="274" r:id="rId8"/>
    <p:sldId id="27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591099-7EBE-4D12-B880-CCA6B38B92A6}" type="datetimeFigureOut">
              <a:rPr lang="en-US" smtClean="0"/>
              <a:t>5/28/2023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A36C10-A9D4-4995-9BAF-95FBD77A724B}" type="slidenum">
              <a:rPr lang="en-US" smtClean="0"/>
              <a:t>‹#›</a:t>
            </a:fld>
            <a:endParaRPr lang="en-US" dirty="0"/>
          </a:p>
        </p:txBody>
      </p:sp>
    </p:spTree>
    <p:extLst>
      <p:ext uri="{BB962C8B-B14F-4D97-AF65-F5344CB8AC3E}">
        <p14:creationId xmlns:p14="http://schemas.microsoft.com/office/powerpoint/2010/main" val="250921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CF4299-1721-48C6-878D-74296BE00D21}" type="datetimeFigureOut">
              <a:rPr lang="en-US" smtClean="0"/>
              <a:t>5/28/2023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EF9EC-8318-4FF6-847E-A85BBD2B7E49}" type="slidenum">
              <a:rPr lang="en-US" smtClean="0"/>
              <a:t>‹#›</a:t>
            </a:fld>
            <a:endParaRPr lang="en-US" dirty="0"/>
          </a:p>
        </p:txBody>
      </p:sp>
    </p:spTree>
    <p:extLst>
      <p:ext uri="{BB962C8B-B14F-4D97-AF65-F5344CB8AC3E}">
        <p14:creationId xmlns:p14="http://schemas.microsoft.com/office/powerpoint/2010/main" val="2283195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61254"/>
            <a:ext cx="8226490" cy="3083767"/>
          </a:xfrm>
        </p:spPr>
        <p:txBody>
          <a:bodyPr anchor="b">
            <a:normAutofit/>
          </a:bodyPr>
          <a:lstStyle>
            <a:lvl1pPr algn="l">
              <a:lnSpc>
                <a:spcPct val="80000"/>
              </a:lnSpc>
              <a:defRPr sz="7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09600" y="3386585"/>
            <a:ext cx="8229600" cy="1371600"/>
          </a:xfrm>
        </p:spPr>
        <p:txBody>
          <a:bodyPr/>
          <a:lstStyle>
            <a:lvl1pPr marL="0" indent="0" algn="l">
              <a:spcBef>
                <a:spcPts val="120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1C40B874-E53C-42B9-98BA-0781B387246C}" type="datetime1">
              <a:rPr lang="en-US" smtClean="0"/>
              <a:t>5/28/2023</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50680" y="365125"/>
            <a:ext cx="164592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95400" y="365125"/>
            <a:ext cx="7624664"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75D402F4-45D7-406A-9C33-75238E131A1E}" type="datetime1">
              <a:rPr lang="en-US" smtClean="0"/>
              <a:t>5/28/2023</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4506E011-4F7D-42D0-82E1-078A40B76F01}" type="datetime1">
              <a:rPr lang="en-US" smtClean="0"/>
              <a:t>5/28/2023</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2648" y="265176"/>
            <a:ext cx="8229600" cy="3081528"/>
          </a:xfrm>
        </p:spPr>
        <p:txBody>
          <a:bodyPr anchor="b">
            <a:normAutofit/>
          </a:bodyPr>
          <a:lstStyle>
            <a:lvl1pPr>
              <a:defRPr sz="5400"/>
            </a:lvl1pPr>
          </a:lstStyle>
          <a:p>
            <a:r>
              <a:rPr lang="en-US"/>
              <a:t>Click to edit Master title style</a:t>
            </a:r>
          </a:p>
        </p:txBody>
      </p:sp>
      <p:sp>
        <p:nvSpPr>
          <p:cNvPr id="3" name="Text Placeholder 2"/>
          <p:cNvSpPr>
            <a:spLocks noGrp="1"/>
          </p:cNvSpPr>
          <p:nvPr>
            <p:ph type="body" idx="1"/>
          </p:nvPr>
        </p:nvSpPr>
        <p:spPr>
          <a:xfrm>
            <a:off x="612648" y="3388268"/>
            <a:ext cx="8229600" cy="1371600"/>
          </a:xfrm>
        </p:spPr>
        <p:txBody>
          <a:bodyPr/>
          <a:lstStyle>
            <a:lvl1pPr marL="0" indent="0">
              <a:spcBef>
                <a:spcPts val="1200"/>
              </a:spcBef>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3DA471FE-0FCC-47A4-B218-06AF00AFA70F}" type="datetime1">
              <a:rPr lang="en-US" smtClean="0"/>
              <a:t>5/28/2023</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1" y="1828800"/>
            <a:ext cx="4572000" cy="43481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599" y="1828800"/>
            <a:ext cx="4572000" cy="43481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5" name="Date Placeholder 4"/>
          <p:cNvSpPr>
            <a:spLocks noGrp="1"/>
          </p:cNvSpPr>
          <p:nvPr>
            <p:ph type="dt" sz="half" idx="10"/>
          </p:nvPr>
        </p:nvSpPr>
        <p:spPr/>
        <p:txBody>
          <a:bodyPr/>
          <a:lstStyle/>
          <a:p>
            <a:fld id="{BE42C22A-A385-4013-8BC3-1C712ED98224}" type="datetime1">
              <a:rPr lang="en-US" smtClean="0"/>
              <a:t>5/28/2023</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8448" y="1627258"/>
            <a:ext cx="4572000" cy="68580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8448" y="2373284"/>
            <a:ext cx="4572000" cy="384048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627258"/>
            <a:ext cx="4572000" cy="68580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373284"/>
            <a:ext cx="4572000" cy="384048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7" name="Date Placeholder 6"/>
          <p:cNvSpPr>
            <a:spLocks noGrp="1"/>
          </p:cNvSpPr>
          <p:nvPr>
            <p:ph type="dt" sz="half" idx="10"/>
          </p:nvPr>
        </p:nvSpPr>
        <p:spPr/>
        <p:txBody>
          <a:bodyPr/>
          <a:lstStyle/>
          <a:p>
            <a:fld id="{A4143CD7-DDC2-4E28-B80E-11B3368F8846}" type="datetime1">
              <a:rPr lang="en-US" smtClean="0"/>
              <a:t>5/28/2023</a:t>
            </a:fld>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3" name="Date Placeholder 2"/>
          <p:cNvSpPr>
            <a:spLocks noGrp="1"/>
          </p:cNvSpPr>
          <p:nvPr>
            <p:ph type="dt" sz="half" idx="10"/>
          </p:nvPr>
        </p:nvSpPr>
        <p:spPr/>
        <p:txBody>
          <a:bodyPr/>
          <a:lstStyle/>
          <a:p>
            <a:fld id="{68882D6B-0F0F-41E5-8A0F-FC2D7E2110E0}" type="datetime1">
              <a:rPr lang="en-US" smtClean="0"/>
              <a:t>5/28/2023</a:t>
            </a:fld>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endParaRPr lang="en-US" dirty="0"/>
          </a:p>
        </p:txBody>
      </p:sp>
      <p:sp>
        <p:nvSpPr>
          <p:cNvPr id="2" name="Date Placeholder 1"/>
          <p:cNvSpPr>
            <a:spLocks noGrp="1"/>
          </p:cNvSpPr>
          <p:nvPr>
            <p:ph type="dt" sz="half" idx="10"/>
          </p:nvPr>
        </p:nvSpPr>
        <p:spPr/>
        <p:txBody>
          <a:bodyPr/>
          <a:lstStyle/>
          <a:p>
            <a:fld id="{399C1A38-D70F-41CF-857C-945C6FF6B07D}" type="datetime1">
              <a:rPr lang="en-US" smtClean="0"/>
              <a:t>5/28/2023</a:t>
            </a:fld>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79330" y="457200"/>
            <a:ext cx="3603070" cy="155448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606490" y="685800"/>
            <a:ext cx="6102220" cy="54864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79330" y="2101850"/>
            <a:ext cx="3603070" cy="1828800"/>
          </a:xfrm>
        </p:spPr>
        <p:txBody>
          <a:bodyPr/>
          <a:lstStyle>
            <a:lvl1pPr marL="0" indent="0">
              <a:spcBef>
                <a:spcPts val="12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5" name="Date Placeholder 4"/>
          <p:cNvSpPr>
            <a:spLocks noGrp="1"/>
          </p:cNvSpPr>
          <p:nvPr>
            <p:ph type="dt" sz="half" idx="10"/>
          </p:nvPr>
        </p:nvSpPr>
        <p:spPr/>
        <p:txBody>
          <a:bodyPr/>
          <a:lstStyle/>
          <a:p>
            <a:fld id="{E32B96DC-D1E7-4668-A471-A46ECA2AE34F}" type="datetime1">
              <a:rPr lang="en-US" smtClean="0"/>
              <a:t>5/28/2023</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82712" y="457200"/>
            <a:ext cx="3602736" cy="155448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0" y="-1"/>
            <a:ext cx="7315200" cy="6858000"/>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982712" y="2101850"/>
            <a:ext cx="3602736" cy="18288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362303"/>
            <a:ext cx="9601200" cy="10699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799"/>
            <a:ext cx="9601200" cy="4348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09600" y="6385492"/>
            <a:ext cx="6099048" cy="228600"/>
          </a:xfrm>
          <a:prstGeom prst="rect">
            <a:avLst/>
          </a:prstGeom>
        </p:spPr>
        <p:txBody>
          <a:bodyPr vert="horz" lIns="91440" tIns="45720" rIns="91440" bIns="45720" rtlCol="0" anchor="ctr"/>
          <a:lstStyle>
            <a:lvl1pPr algn="l">
              <a:defRPr sz="1100">
                <a:solidFill>
                  <a:schemeClr val="accent1"/>
                </a:solidFill>
              </a:defRPr>
            </a:lvl1pPr>
          </a:lstStyle>
          <a:p>
            <a:r>
              <a:rPr lang="en-US"/>
              <a:t>Add a footer</a:t>
            </a:r>
            <a:endParaRPr lang="en-US" dirty="0"/>
          </a:p>
        </p:txBody>
      </p:sp>
      <p:sp>
        <p:nvSpPr>
          <p:cNvPr id="4" name="Date Placeholder 3"/>
          <p:cNvSpPr>
            <a:spLocks noGrp="1"/>
          </p:cNvSpPr>
          <p:nvPr>
            <p:ph type="dt" sz="half" idx="2"/>
          </p:nvPr>
        </p:nvSpPr>
        <p:spPr>
          <a:xfrm>
            <a:off x="9419253" y="6385492"/>
            <a:ext cx="982047" cy="228600"/>
          </a:xfrm>
          <a:prstGeom prst="rect">
            <a:avLst/>
          </a:prstGeom>
        </p:spPr>
        <p:txBody>
          <a:bodyPr vert="horz" lIns="91440" tIns="45720" rIns="91440" bIns="45720" rtlCol="0" anchor="ctr"/>
          <a:lstStyle>
            <a:lvl1pPr algn="r">
              <a:defRPr sz="1100">
                <a:solidFill>
                  <a:schemeClr val="accent1"/>
                </a:solidFill>
              </a:defRPr>
            </a:lvl1pPr>
          </a:lstStyle>
          <a:p>
            <a:fld id="{CC444FFE-4BDB-4301-83D8-FE8B25E7CF5A}" type="datetime1">
              <a:rPr lang="en-US" smtClean="0"/>
              <a:t>5/28/2023</a:t>
            </a:fld>
            <a:endParaRPr lang="en-US" dirty="0"/>
          </a:p>
        </p:txBody>
      </p:sp>
      <p:sp>
        <p:nvSpPr>
          <p:cNvPr id="6" name="Slide Number Placeholder 5"/>
          <p:cNvSpPr>
            <a:spLocks noGrp="1"/>
          </p:cNvSpPr>
          <p:nvPr>
            <p:ph type="sldNum" sz="quarter" idx="4"/>
          </p:nvPr>
        </p:nvSpPr>
        <p:spPr>
          <a:xfrm>
            <a:off x="10753532" y="6385492"/>
            <a:ext cx="828868" cy="228600"/>
          </a:xfrm>
          <a:prstGeom prst="rect">
            <a:avLst/>
          </a:prstGeom>
        </p:spPr>
        <p:txBody>
          <a:bodyPr vert="horz" lIns="91440" tIns="45720" rIns="91440" bIns="45720" rtlCol="0" anchor="ctr"/>
          <a:lstStyle>
            <a:lvl1pPr algn="r">
              <a:defRPr sz="1100">
                <a:solidFill>
                  <a:schemeClr val="accent1"/>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hyperlink" Target="https://timesofindia.indiatimes.com/city/mumbai/unhappy-with-short-hair-cut-13-year-old-boy-leaps-to-death-in-bhayander/articleshow/99280604.cms?from=mdr"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9330" y="457200"/>
            <a:ext cx="3603070" cy="1554480"/>
          </a:xfrm>
        </p:spPr>
        <p:txBody>
          <a:bodyPr anchor="b">
            <a:normAutofit/>
          </a:bodyPr>
          <a:lstStyle/>
          <a:p>
            <a:r>
              <a:rPr lang="en-IN" dirty="0"/>
              <a:t>Overview Analysis of Suicide Rates in India</a:t>
            </a:r>
            <a:endParaRPr lang="en-US" dirty="0"/>
          </a:p>
        </p:txBody>
      </p:sp>
      <p:pic>
        <p:nvPicPr>
          <p:cNvPr id="1026" name="Picture 2">
            <a:extLst>
              <a:ext uri="{FF2B5EF4-FFF2-40B4-BE49-F238E27FC236}">
                <a16:creationId xmlns:a16="http://schemas.microsoft.com/office/drawing/2014/main" id="{8F09A8DA-36ED-AF54-394B-DF32A7FF4B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7436"/>
          <a:stretch/>
        </p:blipFill>
        <p:spPr bwMode="auto">
          <a:xfrm>
            <a:off x="606490" y="685800"/>
            <a:ext cx="6102220" cy="5486400"/>
          </a:xfrm>
          <a:prstGeom prst="rect">
            <a:avLst/>
          </a:prstGeom>
          <a:solidFill>
            <a:srgbClr val="FFFFFF"/>
          </a:solidFill>
        </p:spPr>
      </p:pic>
      <p:sp>
        <p:nvSpPr>
          <p:cNvPr id="3" name="Subtitle 2"/>
          <p:cNvSpPr>
            <a:spLocks noGrp="1"/>
          </p:cNvSpPr>
          <p:nvPr>
            <p:ph type="body" sz="half" idx="2"/>
          </p:nvPr>
        </p:nvSpPr>
        <p:spPr>
          <a:xfrm>
            <a:off x="7979330" y="2101850"/>
            <a:ext cx="3603625" cy="3384550"/>
          </a:xfrm>
        </p:spPr>
        <p:txBody>
          <a:bodyPr>
            <a:normAutofit/>
          </a:bodyPr>
          <a:lstStyle/>
          <a:p>
            <a:r>
              <a:rPr lang="en-US" dirty="0"/>
              <a:t>Abuzar Khan</a:t>
            </a:r>
          </a:p>
          <a:p>
            <a:r>
              <a:rPr lang="en-US" dirty="0"/>
              <a:t>10613710</a:t>
            </a:r>
          </a:p>
          <a:p>
            <a:r>
              <a:rPr lang="en-US" dirty="0"/>
              <a:t>Master of Science Data Analytics.</a:t>
            </a:r>
          </a:p>
          <a:p>
            <a:r>
              <a:rPr lang="en-US" dirty="0"/>
              <a:t>Dublin Business School</a:t>
            </a:r>
          </a:p>
          <a:p>
            <a:r>
              <a:rPr lang="en-US" dirty="0"/>
              <a:t>22-05-2023</a:t>
            </a:r>
          </a:p>
          <a:p>
            <a:endParaRPr lang="en-US" dirty="0"/>
          </a:p>
        </p:txBody>
      </p:sp>
    </p:spTree>
    <p:extLst>
      <p:ext uri="{BB962C8B-B14F-4D97-AF65-F5344CB8AC3E}">
        <p14:creationId xmlns:p14="http://schemas.microsoft.com/office/powerpoint/2010/main" val="105187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62303"/>
            <a:ext cx="9601200" cy="664392"/>
          </a:xfrm>
        </p:spPr>
        <p:txBody>
          <a:bodyPr/>
          <a:lstStyle/>
          <a:p>
            <a:r>
              <a:rPr lang="en-US" dirty="0"/>
              <a:t>Introduction</a:t>
            </a:r>
          </a:p>
        </p:txBody>
      </p:sp>
      <p:sp>
        <p:nvSpPr>
          <p:cNvPr id="3" name="Content Placeholder 2"/>
          <p:cNvSpPr>
            <a:spLocks noGrp="1"/>
          </p:cNvSpPr>
          <p:nvPr>
            <p:ph idx="1"/>
          </p:nvPr>
        </p:nvSpPr>
        <p:spPr>
          <a:xfrm>
            <a:off x="1295400" y="1219200"/>
            <a:ext cx="9601200" cy="5090160"/>
          </a:xfrm>
        </p:spPr>
        <p:txBody>
          <a:bodyPr>
            <a:normAutofit/>
          </a:bodyPr>
          <a:lstStyle/>
          <a:p>
            <a:r>
              <a:rPr lang="en-US" dirty="0"/>
              <a:t>Suicides served a major concern since in previous decade the records were going up and it was a repeating cause for one to lose life, some carefree approach as been around the stigma, as the victims may be underbarrier, it has been an accelerating cause in healthcare and mortality sector. </a:t>
            </a:r>
          </a:p>
          <a:p>
            <a:r>
              <a:rPr lang="en-US" dirty="0"/>
              <a:t>The emphasis of studying the rates of suicides, there wasn’t much work done to study the suicides, to have some insights to concern to public health sector, to create mental health awareness, Identification of the potential risk areas that needs to b e worked upon, to embark some light on potential interventions and have the policy makers </a:t>
            </a:r>
            <a:r>
              <a:rPr lang="en-US"/>
              <a:t>and legislations </a:t>
            </a:r>
            <a:r>
              <a:rPr lang="en-US" dirty="0"/>
              <a:t>. </a:t>
            </a:r>
          </a:p>
          <a:p>
            <a:r>
              <a:rPr lang="en-US" dirty="0"/>
              <a:t>study aims to contribute to the identification of the factors and trends that are making the statistics of the suicide go considerably up, analyzing the trends in the suicide rates of the India over the years through time series analysis. </a:t>
            </a:r>
          </a:p>
          <a:p>
            <a:pPr marL="0" indent="0">
              <a:buNone/>
            </a:pPr>
            <a:endParaRPr lang="en-US" dirty="0"/>
          </a:p>
        </p:txBody>
      </p:sp>
    </p:spTree>
    <p:extLst>
      <p:ext uri="{BB962C8B-B14F-4D97-AF65-F5344CB8AC3E}">
        <p14:creationId xmlns:p14="http://schemas.microsoft.com/office/powerpoint/2010/main" val="3346596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and Context</a:t>
            </a:r>
          </a:p>
        </p:txBody>
      </p:sp>
      <p:sp>
        <p:nvSpPr>
          <p:cNvPr id="4" name="Content Placeholder 3">
            <a:extLst>
              <a:ext uri="{FF2B5EF4-FFF2-40B4-BE49-F238E27FC236}">
                <a16:creationId xmlns:a16="http://schemas.microsoft.com/office/drawing/2014/main" id="{2DD124A5-6504-E6B4-BE1F-11FE65229136}"/>
              </a:ext>
            </a:extLst>
          </p:cNvPr>
          <p:cNvSpPr>
            <a:spLocks noGrp="1"/>
          </p:cNvSpPr>
          <p:nvPr>
            <p:ph idx="1"/>
          </p:nvPr>
        </p:nvSpPr>
        <p:spPr/>
        <p:txBody>
          <a:bodyPr/>
          <a:lstStyle/>
          <a:p>
            <a:r>
              <a:rPr lang="en-IN" dirty="0"/>
              <a:t>According to WHO report in 2019 India accounted 16.4%  of global suicide deaths, making it one of the leading countries in the terms of suicide rates, afflicted are the age range of 18-45 reported by NCRB(national crime records bureau.).</a:t>
            </a:r>
          </a:p>
          <a:p>
            <a:r>
              <a:rPr lang="en-IN" dirty="0"/>
              <a:t>Social economic factors that were discussed in the literature reviews that were skimmed were Lack of Education, Poverty, loss of a loved one, too much fame or family pressure was observed, lack or mental awareness due to cultural stigma, women being most victims, might revolve around being housewives, whilst males involved with debts etc, Gender Disparity 69% males and women 31%, regional integration is observed.</a:t>
            </a:r>
          </a:p>
          <a:p>
            <a:r>
              <a:rPr lang="en-IN" dirty="0"/>
              <a:t>Maharashtra has showed major increased in the death counts with middle aged people opting the dead, and Tamil Nādu following and children committing suicide in west Bengal is observed.</a:t>
            </a:r>
          </a:p>
        </p:txBody>
      </p:sp>
    </p:spTree>
    <p:extLst>
      <p:ext uri="{BB962C8B-B14F-4D97-AF65-F5344CB8AC3E}">
        <p14:creationId xmlns:p14="http://schemas.microsoft.com/office/powerpoint/2010/main" val="67957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411" y="146067"/>
            <a:ext cx="9601200" cy="1069940"/>
          </a:xfrm>
        </p:spPr>
        <p:txBody>
          <a:bodyPr anchor="b">
            <a:normAutofit/>
          </a:bodyPr>
          <a:lstStyle/>
          <a:p>
            <a:r>
              <a:rPr lang="en-US" dirty="0"/>
              <a:t>Methodology</a:t>
            </a:r>
          </a:p>
        </p:txBody>
      </p:sp>
      <p:sp>
        <p:nvSpPr>
          <p:cNvPr id="3" name="Content Placeholder 2"/>
          <p:cNvSpPr>
            <a:spLocks noGrp="1"/>
          </p:cNvSpPr>
          <p:nvPr>
            <p:ph sz="half" idx="1"/>
          </p:nvPr>
        </p:nvSpPr>
        <p:spPr>
          <a:xfrm>
            <a:off x="156411" y="1459832"/>
            <a:ext cx="5710990" cy="5101389"/>
          </a:xfrm>
        </p:spPr>
        <p:txBody>
          <a:bodyPr>
            <a:normAutofit fontScale="92500" lnSpcReduction="20000"/>
          </a:bodyPr>
          <a:lstStyle/>
          <a:p>
            <a:r>
              <a:rPr lang="en-US" dirty="0"/>
              <a:t>Data was acquired from the open data government website NCRB authorities are authorized to collect data from the hospitals and other places for research purpose and allow the researchers to make the utmost use of it through open data gov portal.</a:t>
            </a:r>
          </a:p>
          <a:p>
            <a:r>
              <a:rPr lang="en-US" dirty="0"/>
              <a:t>Research design including Machine learning revolves around the data set </a:t>
            </a:r>
            <a:r>
              <a:rPr lang="en-US" dirty="0" err="1"/>
              <a:t>acquiration</a:t>
            </a:r>
            <a:r>
              <a:rPr lang="en-US" dirty="0"/>
              <a:t>-&gt;preprocessing(PCA, Encoding, Heatmap etc.)-&gt;Regression(Models, B-Logistic, Poisson’s Regression) &amp; (Time Series Analysis)-&gt;Model Evaluation and interpretation of results.</a:t>
            </a:r>
          </a:p>
          <a:p>
            <a:r>
              <a:rPr lang="en-US" dirty="0"/>
              <a:t>Using Visualization tools for EDA such as Tableau and PowerBI, using libraries like </a:t>
            </a:r>
            <a:r>
              <a:rPr lang="en-US" dirty="0" err="1"/>
              <a:t>plotly</a:t>
            </a:r>
            <a:r>
              <a:rPr lang="en-US" dirty="0"/>
              <a:t> and </a:t>
            </a:r>
            <a:r>
              <a:rPr lang="en-US" dirty="0" err="1"/>
              <a:t>sns</a:t>
            </a:r>
            <a:r>
              <a:rPr lang="en-US" dirty="0"/>
              <a:t>, seaborn.</a:t>
            </a:r>
          </a:p>
          <a:p>
            <a:r>
              <a:rPr lang="en-US" dirty="0"/>
              <a:t>Limitations faced were Time was inadequate and data was not </a:t>
            </a:r>
            <a:r>
              <a:rPr lang="en-US" dirty="0" err="1"/>
              <a:t>upto</a:t>
            </a:r>
            <a:r>
              <a:rPr lang="en-US" dirty="0"/>
              <a:t> the standards for the  model to give out expected results, but in future that would be worked on, limited number of observational frequencies and limited resources around the subject.</a:t>
            </a:r>
          </a:p>
          <a:p>
            <a:endParaRPr lang="en-US" dirty="0"/>
          </a:p>
          <a:p>
            <a:endParaRPr lang="en-US" dirty="0"/>
          </a:p>
        </p:txBody>
      </p:sp>
      <p:pic>
        <p:nvPicPr>
          <p:cNvPr id="7" name="Content Placeholder 6" descr="A picture containing text, screenshot, font, electric blue">
            <a:extLst>
              <a:ext uri="{FF2B5EF4-FFF2-40B4-BE49-F238E27FC236}">
                <a16:creationId xmlns:a16="http://schemas.microsoft.com/office/drawing/2014/main" id="{C335A1C2-168F-5E35-A18B-E37A1456B632}"/>
              </a:ext>
            </a:extLst>
          </p:cNvPr>
          <p:cNvPicPr>
            <a:picLocks noGrp="1" noChangeAspect="1"/>
          </p:cNvPicPr>
          <p:nvPr>
            <p:ph sz="half" idx="2"/>
          </p:nvPr>
        </p:nvPicPr>
        <p:blipFill>
          <a:blip r:embed="rId2"/>
          <a:stretch>
            <a:fillRect/>
          </a:stretch>
        </p:blipFill>
        <p:spPr>
          <a:xfrm>
            <a:off x="6096000" y="266382"/>
            <a:ext cx="5827294" cy="3162617"/>
          </a:xfrm>
          <a:prstGeom prst="rect">
            <a:avLst/>
          </a:prstGeom>
          <a:noFill/>
        </p:spPr>
      </p:pic>
    </p:spTree>
    <p:extLst>
      <p:ext uri="{BB962C8B-B14F-4D97-AF65-F5344CB8AC3E}">
        <p14:creationId xmlns:p14="http://schemas.microsoft.com/office/powerpoint/2010/main" val="762081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305434"/>
            <a:ext cx="10896600" cy="751206"/>
          </a:xfrm>
        </p:spPr>
        <p:txBody>
          <a:bodyPr/>
          <a:lstStyle/>
          <a:p>
            <a:pPr algn="ctr"/>
            <a:r>
              <a:rPr lang="en-US" dirty="0"/>
              <a:t>Data Analysis and findings.</a:t>
            </a:r>
          </a:p>
        </p:txBody>
      </p:sp>
      <p:sp>
        <p:nvSpPr>
          <p:cNvPr id="3" name="Content Placeholder 2"/>
          <p:cNvSpPr>
            <a:spLocks noGrp="1"/>
          </p:cNvSpPr>
          <p:nvPr>
            <p:ph sz="half" idx="1"/>
          </p:nvPr>
        </p:nvSpPr>
        <p:spPr/>
        <p:txBody>
          <a:bodyPr>
            <a:normAutofit fontScale="92500" lnSpcReduction="20000"/>
          </a:bodyPr>
          <a:lstStyle/>
          <a:p>
            <a:r>
              <a:rPr lang="en-US" dirty="0"/>
              <a:t>Maharashtra has the highest rate of suicide across </a:t>
            </a:r>
            <a:r>
              <a:rPr lang="en-US" dirty="0" err="1"/>
              <a:t>india</a:t>
            </a:r>
            <a:r>
              <a:rPr lang="en-US" dirty="0"/>
              <a:t> in that period of time with 9,01,045 where the stats go around with folks aged 15-29 are more active, with </a:t>
            </a:r>
            <a:r>
              <a:rPr lang="en-US" dirty="0" err="1"/>
              <a:t>tamil</a:t>
            </a:r>
            <a:r>
              <a:rPr lang="en-US" dirty="0"/>
              <a:t> </a:t>
            </a:r>
            <a:r>
              <a:rPr lang="en-US" dirty="0" err="1"/>
              <a:t>nadu</a:t>
            </a:r>
            <a:r>
              <a:rPr lang="en-US" dirty="0"/>
              <a:t> following, majorly married people commit suicides according to the data with 1,125k with educational status of primary passed or no education.</a:t>
            </a:r>
          </a:p>
          <a:p>
            <a:r>
              <a:rPr lang="en-US" dirty="0"/>
              <a:t>Means adopted were typical hanging , and consumption of pesticides and insecticides, that was inferred from the EDA and visualizations </a:t>
            </a:r>
            <a:r>
              <a:rPr lang="en-US" dirty="0" err="1"/>
              <a:t>pecularily</a:t>
            </a:r>
            <a:endParaRPr lang="en-US" dirty="0"/>
          </a:p>
          <a:p>
            <a:r>
              <a:rPr lang="en-US" dirty="0"/>
              <a:t>Professional profiles that were involved in the higher records were mainly 0ther’s that dint specify and Farmers and Housewives in females were most affected in the decade</a:t>
            </a:r>
          </a:p>
        </p:txBody>
      </p:sp>
      <p:sp>
        <p:nvSpPr>
          <p:cNvPr id="11" name="Content Placeholder 10">
            <a:extLst>
              <a:ext uri="{FF2B5EF4-FFF2-40B4-BE49-F238E27FC236}">
                <a16:creationId xmlns:a16="http://schemas.microsoft.com/office/drawing/2014/main" id="{0DBB5FA7-CBA5-859A-905B-D6BA95E146E4}"/>
              </a:ext>
            </a:extLst>
          </p:cNvPr>
          <p:cNvSpPr>
            <a:spLocks noGrp="1"/>
          </p:cNvSpPr>
          <p:nvPr>
            <p:ph sz="half" idx="2"/>
          </p:nvPr>
        </p:nvSpPr>
        <p:spPr/>
        <p:txBody>
          <a:bodyPr>
            <a:normAutofit fontScale="92500" lnSpcReduction="20000"/>
          </a:bodyPr>
          <a:lstStyle/>
          <a:p>
            <a:r>
              <a:rPr lang="en-IN" dirty="0"/>
              <a:t>Running the Binary Logistic Regression the out put was not that satisfactory but the </a:t>
            </a:r>
            <a:r>
              <a:rPr lang="en-IN" dirty="0" err="1"/>
              <a:t>readinds</a:t>
            </a:r>
            <a:r>
              <a:rPr lang="en-IN" dirty="0"/>
              <a:t> should that, model tried to fit better but the AIC(</a:t>
            </a:r>
            <a:r>
              <a:rPr lang="en-IN" dirty="0" err="1"/>
              <a:t>Akakie</a:t>
            </a:r>
            <a:r>
              <a:rPr lang="en-IN" dirty="0"/>
              <a:t> Information Criterion) value was a bit high and which can be tailored with necessary tweaking of hyper parameters. Fisher scoring was 8 in readings which is okay for a model to converge, overall the model was a reasonably good fit for the data, since lower residual deviance compared to null deviance lower AIC value.</a:t>
            </a:r>
          </a:p>
          <a:p>
            <a:r>
              <a:rPr lang="en-IN" dirty="0"/>
              <a:t>ARIMA (Time series model)performed better with a reconsideration Forecasted with estimated number of deaths in next decade is 1.34, with 80% confidence range(-4.462 &amp; -7.153) to higher bound 95%(-7.53 &amp; 10.22818).</a:t>
            </a:r>
          </a:p>
          <a:p>
            <a:endParaRPr lang="en-IN" dirty="0"/>
          </a:p>
        </p:txBody>
      </p:sp>
    </p:spTree>
    <p:extLst>
      <p:ext uri="{BB962C8B-B14F-4D97-AF65-F5344CB8AC3E}">
        <p14:creationId xmlns:p14="http://schemas.microsoft.com/office/powerpoint/2010/main" val="249977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Recommendations</a:t>
            </a:r>
          </a:p>
        </p:txBody>
      </p:sp>
      <p:sp>
        <p:nvSpPr>
          <p:cNvPr id="14" name="Content Placeholder 13"/>
          <p:cNvSpPr>
            <a:spLocks noGrp="1"/>
          </p:cNvSpPr>
          <p:nvPr>
            <p:ph sz="half" idx="2"/>
          </p:nvPr>
        </p:nvSpPr>
        <p:spPr>
          <a:xfrm>
            <a:off x="1292352" y="1723044"/>
            <a:ext cx="4572000" cy="3840480"/>
          </a:xfrm>
        </p:spPr>
        <p:txBody>
          <a:bodyPr>
            <a:normAutofit fontScale="92500" lnSpcReduction="20000"/>
          </a:bodyPr>
          <a:lstStyle/>
          <a:p>
            <a:r>
              <a:rPr lang="en-US" dirty="0"/>
              <a:t>Areas of public health sector can be advised to work around the stigma and breaking of stereotypes in India around the male mental health.</a:t>
            </a:r>
          </a:p>
          <a:p>
            <a:r>
              <a:rPr lang="en-US" dirty="0"/>
              <a:t>Housewives can be heard through various platform and way and means should be formed to mediate the domestic abuse as the rate is alarming in that domain.</a:t>
            </a:r>
          </a:p>
          <a:p>
            <a:r>
              <a:rPr lang="en-US" dirty="0"/>
              <a:t>Mental health Organizations if they integrate themselves with government body as it would be a building bridge for people to seek help and the government to analyze and have some policy's around it</a:t>
            </a:r>
          </a:p>
        </p:txBody>
      </p:sp>
      <p:sp>
        <p:nvSpPr>
          <p:cNvPr id="16" name="Content Placeholder 15"/>
          <p:cNvSpPr>
            <a:spLocks noGrp="1"/>
          </p:cNvSpPr>
          <p:nvPr>
            <p:ph sz="quarter" idx="4"/>
          </p:nvPr>
        </p:nvSpPr>
        <p:spPr>
          <a:xfrm>
            <a:off x="6246368" y="1723044"/>
            <a:ext cx="4572000" cy="3840480"/>
          </a:xfrm>
        </p:spPr>
        <p:txBody>
          <a:bodyPr>
            <a:normAutofit fontScale="92500" lnSpcReduction="20000"/>
          </a:bodyPr>
          <a:lstStyle/>
          <a:p>
            <a:r>
              <a:rPr lang="en-US" dirty="0"/>
              <a:t>Education system in India should be reconsidered and much awareness of mental health should be provided from pre-primary level.</a:t>
            </a:r>
          </a:p>
          <a:p>
            <a:r>
              <a:rPr lang="en-US" dirty="0"/>
              <a:t>Selling of the hazardous chemicals should be regulated and licenses should be revoked upon selling of unauthorized chemicals.</a:t>
            </a:r>
          </a:p>
          <a:p>
            <a:r>
              <a:rPr lang="en-US" dirty="0"/>
              <a:t>Farmers should be given a priority and subsidy not just financially but mentally programs should be developed.</a:t>
            </a:r>
          </a:p>
        </p:txBody>
      </p:sp>
    </p:spTree>
    <p:extLst>
      <p:ext uri="{BB962C8B-B14F-4D97-AF65-F5344CB8AC3E}">
        <p14:creationId xmlns:p14="http://schemas.microsoft.com/office/powerpoint/2010/main" val="1428607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Conclusion</a:t>
            </a:r>
          </a:p>
        </p:txBody>
      </p:sp>
      <p:sp>
        <p:nvSpPr>
          <p:cNvPr id="2" name="TextBox 1">
            <a:extLst>
              <a:ext uri="{FF2B5EF4-FFF2-40B4-BE49-F238E27FC236}">
                <a16:creationId xmlns:a16="http://schemas.microsoft.com/office/drawing/2014/main" id="{B91365F0-1F90-07AE-EA87-4C6BEEFDA590}"/>
              </a:ext>
            </a:extLst>
          </p:cNvPr>
          <p:cNvSpPr txBox="1"/>
          <p:nvPr/>
        </p:nvSpPr>
        <p:spPr>
          <a:xfrm>
            <a:off x="1158240" y="1351281"/>
            <a:ext cx="10017760" cy="4801314"/>
          </a:xfrm>
          <a:prstGeom prst="rect">
            <a:avLst/>
          </a:prstGeom>
          <a:noFill/>
        </p:spPr>
        <p:txBody>
          <a:bodyPr wrap="square" rtlCol="0">
            <a:spAutoFit/>
          </a:bodyPr>
          <a:lstStyle/>
          <a:p>
            <a:pPr marL="285750" indent="-285750">
              <a:buFont typeface="Wingdings" panose="05000000000000000000" pitchFamily="2" charset="2"/>
              <a:buChar char="Ø"/>
            </a:pPr>
            <a:r>
              <a:rPr lang="en-IN" dirty="0"/>
              <a:t>Self harm and suicides are really a problem that needs a much deeper research and the insights should be called and shown to the public that what menace this has caused. </a:t>
            </a:r>
          </a:p>
          <a:p>
            <a:endParaRPr lang="en-IN" dirty="0"/>
          </a:p>
          <a:p>
            <a:pPr marL="285750" indent="-285750">
              <a:buFont typeface="Wingdings" panose="05000000000000000000" pitchFamily="2" charset="2"/>
              <a:buChar char="Ø"/>
            </a:pPr>
            <a:r>
              <a:rPr lang="en-IN" dirty="0"/>
              <a:t>Some factors that were never included in the research and collection of data should also be taken care of and the media coverage of the nature should reach such factors.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Mainly there should be much awareness among the students and the adolescents that are choosing to end lives in miserable way, researcher believes that because the influence that made researcher adopted to work in this domain, where a 13 year old boy jumps from the bathroom window and ends his life over a haircut (news article linked in the end of the slide)….. This is a question and a challenge to the humanity and we need to take care of it and have prominent solutions around so parents shouldn’t loose their children wives turning into widows and children turning orphans can be reduced considerably </a:t>
            </a:r>
          </a:p>
          <a:p>
            <a:endParaRPr lang="en-IN" dirty="0"/>
          </a:p>
          <a:p>
            <a:pPr marL="285750" indent="-285750">
              <a:buFont typeface="Wingdings" panose="05000000000000000000" pitchFamily="2" charset="2"/>
              <a:buChar char="Ø"/>
            </a:pPr>
            <a:r>
              <a:rPr lang="en-IN" dirty="0">
                <a:hlinkClick r:id="rId2"/>
              </a:rPr>
              <a:t>https://timesofindia.indiatimes.com/city/mumbai/unhappy-with-short-hair-cut-13-year-old-boy-leaps-to-death-in-bhayander/articleshow/99280604.cms?from=mdr</a:t>
            </a:r>
            <a:endParaRPr lang="en-IN" dirty="0"/>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3757355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74B2827-50D0-68C4-454F-B2E78770D2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7280" y="3120231"/>
            <a:ext cx="5110480" cy="343360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D62882C-39C4-FDE3-E36B-6F4F83CBCEBD}"/>
              </a:ext>
            </a:extLst>
          </p:cNvPr>
          <p:cNvSpPr txBox="1"/>
          <p:nvPr/>
        </p:nvSpPr>
        <p:spPr>
          <a:xfrm>
            <a:off x="904240" y="436880"/>
            <a:ext cx="10779760" cy="1754326"/>
          </a:xfrm>
          <a:prstGeom prst="rect">
            <a:avLst/>
          </a:prstGeom>
          <a:noFill/>
        </p:spPr>
        <p:txBody>
          <a:bodyPr wrap="square" rtlCol="0">
            <a:spAutoFit/>
          </a:bodyPr>
          <a:lstStyle/>
          <a:p>
            <a:pPr algn="ctr"/>
            <a:r>
              <a:rPr lang="en-IN" sz="3600" dirty="0"/>
              <a:t>Everyone can be a Samaritan!</a:t>
            </a:r>
          </a:p>
          <a:p>
            <a:pPr algn="ctr"/>
            <a:endParaRPr lang="en-IN" sz="3600" dirty="0"/>
          </a:p>
          <a:p>
            <a:pPr algn="ctr"/>
            <a:r>
              <a:rPr lang="en-IN" sz="3600" dirty="0"/>
              <a:t>Thank You! </a:t>
            </a:r>
          </a:p>
        </p:txBody>
      </p:sp>
    </p:spTree>
    <p:extLst>
      <p:ext uri="{BB962C8B-B14F-4D97-AF65-F5344CB8AC3E}">
        <p14:creationId xmlns:p14="http://schemas.microsoft.com/office/powerpoint/2010/main" val="726169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rushed Metal 16x9">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een brushed metal presentation (widescreen).potx" id="{C4E52658-42BB-4751-AD45-DBF99E6546BE}" vid="{DAEF9E1A-844D-45D9-BB7C-945DFF722FA1}"/>
    </a:ext>
  </a:extLst>
</a:theme>
</file>

<file path=ppt/theme/theme2.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Green brushed metal presentation (widescreen)</Template>
  <TotalTime>1011</TotalTime>
  <Words>1073</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Georgia</vt:lpstr>
      <vt:lpstr>Wingdings</vt:lpstr>
      <vt:lpstr>Brushed Metal 16x9</vt:lpstr>
      <vt:lpstr>Overview Analysis of Suicide Rates in India</vt:lpstr>
      <vt:lpstr>Introduction</vt:lpstr>
      <vt:lpstr>Background and Context</vt:lpstr>
      <vt:lpstr>Methodology</vt:lpstr>
      <vt:lpstr>Data Analysis and findings.</vt:lpstr>
      <vt:lpstr>Recommendations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Analysis of Suicide Rates in India</dc:title>
  <dc:creator>Abuzar Khan</dc:creator>
  <cp:lastModifiedBy>Abuzar Khan</cp:lastModifiedBy>
  <cp:revision>14</cp:revision>
  <dcterms:created xsi:type="dcterms:W3CDTF">2023-05-22T14:53:46Z</dcterms:created>
  <dcterms:modified xsi:type="dcterms:W3CDTF">2023-05-29T10:00:25Z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