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8" r:id="rId1"/>
  </p:sld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99E978-5DBB-4593-8AC8-A580E505DE58}" v="837" dt="2024-04-01T16:20:55.5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p:scale>
          <a:sx n="96" d="100"/>
          <a:sy n="96" d="100"/>
        </p:scale>
        <p:origin x="-108"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8140701"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572085" y="3337560"/>
            <a:ext cx="8640064"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77400" y="1544812"/>
            <a:ext cx="8640064"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2EE3B7B-C7B5-42CF-90CF-67B3D21B2314}" type="datetime1">
              <a:rPr lang="en-US" smtClean="0"/>
              <a:t>4/4/2024</a:t>
            </a:fld>
            <a:endParaRPr lang="en-US"/>
          </a:p>
        </p:txBody>
      </p:sp>
      <p:sp>
        <p:nvSpPr>
          <p:cNvPr id="19" name="Footer Placeholder 18"/>
          <p:cNvSpPr>
            <a:spLocks noGrp="1"/>
          </p:cNvSpPr>
          <p:nvPr>
            <p:ph type="ftr" sz="quarter" idx="11"/>
          </p:nvPr>
        </p:nvSpPr>
        <p:spPr/>
        <p:txBody>
          <a:bodyPr/>
          <a:lstStyle/>
          <a:p>
            <a:r>
              <a:rPr lang="en-US" smtClean="0"/>
              <a:t>Sample Footer Text</a:t>
            </a:r>
            <a:endParaRPr lang="en-US"/>
          </a:p>
        </p:txBody>
      </p:sp>
      <p:sp>
        <p:nvSpPr>
          <p:cNvPr id="27" name="Slide Number Placeholder 26"/>
          <p:cNvSpPr>
            <a:spLocks noGrp="1"/>
          </p:cNvSpPr>
          <p:nvPr>
            <p:ph type="sldNum" sz="quarter" idx="12"/>
          </p:nvPr>
        </p:nvSpPr>
        <p:spPr/>
        <p:txBody>
          <a:bodyPr/>
          <a:lstStyle/>
          <a:p>
            <a:fld id="{6E91CC32-6A6B-4E2E-BBA1-6864F305DA2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BAD9902-F134-45BD-ABD2-80C28059B090}" type="datetime1">
              <a:rPr lang="en-US" smtClean="0"/>
              <a:t>4/4/2024</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2B04DB0-379A-41B7-9B29-7F42F0D571D5}" type="datetime1">
              <a:rPr lang="en-US" smtClean="0"/>
              <a:t>4/4/2024</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F996519-E62D-4F8C-AE1E-36928EC7D15C}" type="datetime1">
              <a:rPr lang="en-US" smtClean="0"/>
              <a:t>4/4/2024</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8140701"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914400" y="3583838"/>
            <a:ext cx="88392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2485800"/>
            <a:ext cx="88392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477AEB6-FCE1-4CD5-923B-84E54F1460D5}" type="datetime1">
              <a:rPr lang="en-US" smtClean="0"/>
              <a:t>4/4/2024</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68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6374C2F-71A1-43C9-B2F6-A4FAC8157F1A}" type="datetime1">
              <a:rPr lang="en-US" smtClean="0"/>
              <a:t>4/4/2024</a:t>
            </a:fld>
            <a:endParaRPr lang="en-US"/>
          </a:p>
        </p:txBody>
      </p:sp>
      <p:sp>
        <p:nvSpPr>
          <p:cNvPr id="6" name="Footer Placeholder 5"/>
          <p:cNvSpPr>
            <a:spLocks noGrp="1"/>
          </p:cNvSpPr>
          <p:nvPr>
            <p:ph type="ftr" sz="quarter" idx="11"/>
          </p:nvPr>
        </p:nvSpPr>
        <p:spPr/>
        <p:txBody>
          <a:bodyPr/>
          <a:lstStyle/>
          <a:p>
            <a:r>
              <a:rPr lang="en-US" smtClean="0"/>
              <a:t>Sample Footer Text</a:t>
            </a:r>
            <a:endParaRPr lang="en-US"/>
          </a:p>
        </p:txBody>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86400"/>
            <a:ext cx="5386917"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5486400"/>
            <a:ext cx="5389033"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516912"/>
            <a:ext cx="5386917"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516912"/>
            <a:ext cx="5389033"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D631DCC-9916-4BB7-A2E9-25EC84C740A7}" type="datetime1">
              <a:rPr lang="en-US" smtClean="0"/>
              <a:t>4/4/2024</a:t>
            </a:fld>
            <a:endParaRPr lang="en-US"/>
          </a:p>
        </p:txBody>
      </p:sp>
      <p:sp>
        <p:nvSpPr>
          <p:cNvPr id="8" name="Footer Placeholder 7"/>
          <p:cNvSpPr>
            <a:spLocks noGrp="1"/>
          </p:cNvSpPr>
          <p:nvPr>
            <p:ph type="ftr" sz="quarter" idx="11"/>
          </p:nvPr>
        </p:nvSpPr>
        <p:spPr/>
        <p:txBody>
          <a:bodyPr/>
          <a:lstStyle/>
          <a:p>
            <a:r>
              <a:rPr lang="en-US" smtClean="0"/>
              <a:t>Sample Footer Text</a:t>
            </a:r>
            <a:endParaRPr lang="en-US"/>
          </a:p>
        </p:txBody>
      </p:sp>
      <p:sp>
        <p:nvSpPr>
          <p:cNvPr id="9" name="Slide Number Placeholder 8"/>
          <p:cNvSpPr>
            <a:spLocks noGrp="1"/>
          </p:cNvSpPr>
          <p:nvPr>
            <p:ph type="sldNum" sz="quarter" idx="12"/>
          </p:nvPr>
        </p:nvSpPr>
        <p:spPr/>
        <p:txBody>
          <a:bodyPr/>
          <a:lstStyle/>
          <a:p>
            <a:fld id="{6E91CC32-6A6B-4E2E-BBA1-6864F305DA2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320"/>
            <a:ext cx="9960864"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AF59146A-335D-4B7F-86AE-5D483B1F631C}" type="datetime1">
              <a:rPr lang="en-US" smtClean="0"/>
              <a:t>4/4/2024</a:t>
            </a:fld>
            <a:endParaRPr lang="en-US"/>
          </a:p>
        </p:txBody>
      </p:sp>
      <p:sp>
        <p:nvSpPr>
          <p:cNvPr id="8" name="Slide Number Placeholder 7"/>
          <p:cNvSpPr>
            <a:spLocks noGrp="1"/>
          </p:cNvSpPr>
          <p:nvPr>
            <p:ph type="sldNum" sz="quarter" idx="11"/>
          </p:nvPr>
        </p:nvSpPr>
        <p:spPr/>
        <p:txBody>
          <a:bodyPr/>
          <a:lstStyle/>
          <a:p>
            <a:fld id="{6E91CC32-6A6B-4E2E-BBA1-6864F305DA26}" type="slidenum">
              <a:rPr lang="en-US" smtClean="0"/>
              <a:t>‹#›</a:t>
            </a:fld>
            <a:endParaRPr lang="en-US"/>
          </a:p>
        </p:txBody>
      </p:sp>
      <p:sp>
        <p:nvSpPr>
          <p:cNvPr id="9" name="Footer Placeholder 8"/>
          <p:cNvSpPr>
            <a:spLocks noGrp="1"/>
          </p:cNvSpPr>
          <p:nvPr>
            <p:ph type="ftr" sz="quarter" idx="12"/>
          </p:nvPr>
        </p:nvSpPr>
        <p:spPr/>
        <p:txBody>
          <a:bodyPr/>
          <a:lstStyle/>
          <a:p>
            <a:r>
              <a:rPr lang="en-US" smtClean="0"/>
              <a:t>Sample Footer Text</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71D8EC-8E17-4CE6-99C2-C22488572868}" type="datetime1">
              <a:rPr lang="en-US" smtClean="0"/>
              <a:t>4/4/2024</a:t>
            </a:fld>
            <a:endParaRPr lang="en-US"/>
          </a:p>
        </p:txBody>
      </p:sp>
      <p:sp>
        <p:nvSpPr>
          <p:cNvPr id="3" name="Footer Placeholder 2"/>
          <p:cNvSpPr>
            <a:spLocks noGrp="1"/>
          </p:cNvSpPr>
          <p:nvPr>
            <p:ph type="ftr" sz="quarter" idx="11"/>
          </p:nvPr>
        </p:nvSpPr>
        <p:spPr/>
        <p:txBody>
          <a:bodyPr/>
          <a:lstStyle/>
          <a:p>
            <a:r>
              <a:rPr lang="en-US" smtClean="0"/>
              <a:t>Sample Footer Text</a:t>
            </a:r>
            <a:endParaRPr lang="en-US"/>
          </a:p>
        </p:txBody>
      </p:sp>
      <p:sp>
        <p:nvSpPr>
          <p:cNvPr id="4" name="Slide Number Placeholder 3"/>
          <p:cNvSpPr>
            <a:spLocks noGrp="1"/>
          </p:cNvSpPr>
          <p:nvPr>
            <p:ph type="sldNum" sz="quarter" idx="12"/>
          </p:nvPr>
        </p:nvSpPr>
        <p:spPr/>
        <p:txBody>
          <a:bodyPr/>
          <a:lstStyle/>
          <a:p>
            <a:fld id="{6E91CC32-6A6B-4E2E-BBA1-6864F305DA2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5528"/>
            <a:ext cx="42672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214424"/>
            <a:ext cx="36576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1981200"/>
            <a:ext cx="94488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A750ABA-DFFA-4B13-BB77-624D9164A38B}" type="datetime1">
              <a:rPr lang="en-US" smtClean="0"/>
              <a:t>4/4/2024</a:t>
            </a:fld>
            <a:endParaRPr lang="en-US"/>
          </a:p>
        </p:txBody>
      </p:sp>
      <p:sp>
        <p:nvSpPr>
          <p:cNvPr id="6" name="Footer Placeholder 5"/>
          <p:cNvSpPr>
            <a:spLocks noGrp="1"/>
          </p:cNvSpPr>
          <p:nvPr>
            <p:ph type="ftr" sz="quarter" idx="11"/>
          </p:nvPr>
        </p:nvSpPr>
        <p:spPr/>
        <p:txBody>
          <a:bodyPr/>
          <a:lstStyle/>
          <a:p>
            <a:r>
              <a:rPr lang="en-US" smtClean="0"/>
              <a:t>Sample Footer Text</a:t>
            </a:r>
            <a:endParaRPr lang="en-US"/>
          </a:p>
        </p:txBody>
      </p:sp>
      <p:sp>
        <p:nvSpPr>
          <p:cNvPr id="7" name="Slide Number Placeholder 6"/>
          <p:cNvSpPr>
            <a:spLocks noGrp="1"/>
          </p:cNvSpPr>
          <p:nvPr>
            <p:ph type="sldNum" sz="quarter" idx="12"/>
          </p:nvPr>
        </p:nvSpPr>
        <p:spPr>
          <a:xfrm>
            <a:off x="10875264" y="6422065"/>
            <a:ext cx="1016000" cy="365125"/>
          </a:xfrm>
        </p:spPr>
        <p:txBody>
          <a:bodyPr/>
          <a:lstStyle/>
          <a:p>
            <a:fld id="{6E91CC32-6A6B-4E2E-BBA1-6864F305DA2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09"/>
            <a:ext cx="4071824"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420837" y="1019907"/>
            <a:ext cx="54864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7408979" y="2998765"/>
            <a:ext cx="4071821"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09600" y="6422065"/>
            <a:ext cx="2844800" cy="365125"/>
          </a:xfrm>
        </p:spPr>
        <p:txBody>
          <a:bodyPr/>
          <a:lstStyle/>
          <a:p>
            <a:fld id="{3220A08F-2B1D-4498-A043-7C299B1C2561}" type="datetime1">
              <a:rPr lang="en-US" smtClean="0"/>
              <a:t>4/4/2024</a:t>
            </a:fld>
            <a:endParaRPr lang="en-US"/>
          </a:p>
        </p:txBody>
      </p:sp>
      <p:sp>
        <p:nvSpPr>
          <p:cNvPr id="6" name="Footer Placeholder 5"/>
          <p:cNvSpPr>
            <a:spLocks noGrp="1"/>
          </p:cNvSpPr>
          <p:nvPr>
            <p:ph type="ftr" sz="quarter" idx="11"/>
          </p:nvPr>
        </p:nvSpPr>
        <p:spPr/>
        <p:txBody>
          <a:bodyPr/>
          <a:lstStyle/>
          <a:p>
            <a:r>
              <a:rPr lang="en-US" smtClean="0"/>
              <a:t>Sample Footer Text</a:t>
            </a:r>
            <a:endParaRPr lang="en-US"/>
          </a:p>
        </p:txBody>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9753600" y="0"/>
            <a:ext cx="24384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609600" y="274638"/>
            <a:ext cx="99568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600201"/>
            <a:ext cx="995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422065"/>
            <a:ext cx="28448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567E9B64-DC09-41C8-9DE3-DA74AF8D2F97}" type="datetime1">
              <a:rPr lang="en-US" smtClean="0"/>
              <a:t>4/4/2024</a:t>
            </a:fld>
            <a:endParaRPr lang="en-US" dirty="0"/>
          </a:p>
        </p:txBody>
      </p:sp>
      <p:sp>
        <p:nvSpPr>
          <p:cNvPr id="22" name="Footer Placeholder 21"/>
          <p:cNvSpPr>
            <a:spLocks noGrp="1"/>
          </p:cNvSpPr>
          <p:nvPr>
            <p:ph type="ftr" sz="quarter" idx="3"/>
          </p:nvPr>
        </p:nvSpPr>
        <p:spPr>
          <a:xfrm>
            <a:off x="4165600" y="6422065"/>
            <a:ext cx="38608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r>
              <a:rPr lang="en-US" smtClean="0"/>
              <a:t>Sample Footer Text</a:t>
            </a:r>
            <a:endParaRPr lang="en-US" dirty="0"/>
          </a:p>
        </p:txBody>
      </p:sp>
      <p:sp>
        <p:nvSpPr>
          <p:cNvPr id="18" name="Slide Number Placeholder 17"/>
          <p:cNvSpPr>
            <a:spLocks noGrp="1"/>
          </p:cNvSpPr>
          <p:nvPr>
            <p:ph type="sldNum" sz="quarter" idx="4"/>
          </p:nvPr>
        </p:nvSpPr>
        <p:spPr>
          <a:xfrm>
            <a:off x="10871200" y="6422065"/>
            <a:ext cx="1016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6E91CC32-6A6B-4E2E-BBA1-6864F305DA26}"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Lst>
  <p:hf hdr="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2763" y="936714"/>
            <a:ext cx="11776309" cy="1936671"/>
          </a:xfrm>
        </p:spPr>
        <p:txBody>
          <a:bodyPr vert="horz" lIns="91440" tIns="45720" rIns="91440" bIns="45720" rtlCol="0" anchor="t">
            <a:noAutofit/>
          </a:bodyPr>
          <a:lstStyle/>
          <a:p>
            <a:pPr algn="l"/>
            <a:r>
              <a:rPr lang="en-US" sz="5000" dirty="0">
                <a:ea typeface="+mj-lt"/>
                <a:cs typeface="+mj-lt"/>
              </a:rPr>
              <a:t>Keylogger &amp; Security  Implementation using Python</a:t>
            </a:r>
            <a:endParaRPr lang="en-US" sz="5000" b="0" dirty="0">
              <a:ea typeface="+mj-lt"/>
              <a:cs typeface="+mj-lt"/>
            </a:endParaRPr>
          </a:p>
          <a:p>
            <a:endParaRPr lang="en-US" sz="5000" dirty="0"/>
          </a:p>
        </p:txBody>
      </p:sp>
      <p:sp>
        <p:nvSpPr>
          <p:cNvPr id="3" name="Subtitle 2"/>
          <p:cNvSpPr>
            <a:spLocks noGrp="1"/>
          </p:cNvSpPr>
          <p:nvPr>
            <p:ph type="subTitle" idx="1"/>
          </p:nvPr>
        </p:nvSpPr>
        <p:spPr>
          <a:xfrm>
            <a:off x="1011891" y="3598449"/>
            <a:ext cx="10860407" cy="1358433"/>
          </a:xfrm>
        </p:spPr>
        <p:txBody>
          <a:bodyPr vert="horz" lIns="91440" tIns="45720" rIns="91440" bIns="45720" rtlCol="0" anchor="ctr">
            <a:noAutofit/>
          </a:bodyPr>
          <a:lstStyle/>
          <a:p>
            <a:pPr algn="l"/>
            <a:r>
              <a:rPr lang="en-US" sz="1800" dirty="0" smtClean="0"/>
              <a:t>Presented by:</a:t>
            </a:r>
            <a:endParaRPr lang="en-US" sz="1800" dirty="0"/>
          </a:p>
          <a:p>
            <a:pPr algn="l"/>
            <a:r>
              <a:rPr lang="en-US" sz="1800" dirty="0" smtClean="0"/>
              <a:t>Naveen K</a:t>
            </a:r>
            <a:r>
              <a:rPr lang="en-US" sz="1800" dirty="0" smtClean="0"/>
              <a:t> </a:t>
            </a:r>
            <a:endParaRPr lang="en-US" sz="1800" dirty="0" smtClean="0"/>
          </a:p>
          <a:p>
            <a:pPr algn="l"/>
            <a:r>
              <a:rPr lang="en-US" sz="1800" dirty="0" err="1" smtClean="0"/>
              <a:t>B.Tech.Information</a:t>
            </a:r>
            <a:r>
              <a:rPr lang="en-US" sz="1800" dirty="0"/>
              <a:t> </a:t>
            </a:r>
            <a:r>
              <a:rPr lang="en-US" sz="1800" dirty="0" smtClean="0"/>
              <a:t>Technology</a:t>
            </a:r>
          </a:p>
          <a:p>
            <a:pPr algn="l"/>
            <a:r>
              <a:rPr lang="en-US" sz="1800" dirty="0" err="1"/>
              <a:t>Anjalai</a:t>
            </a:r>
            <a:r>
              <a:rPr lang="en-US" sz="1800" dirty="0"/>
              <a:t> </a:t>
            </a:r>
            <a:r>
              <a:rPr lang="en-US" sz="1800" dirty="0" err="1"/>
              <a:t>Ammal</a:t>
            </a:r>
            <a:r>
              <a:rPr lang="en-US" sz="1800" dirty="0"/>
              <a:t> </a:t>
            </a:r>
            <a:r>
              <a:rPr lang="en-US" sz="1800" dirty="0" err="1"/>
              <a:t>Mahalingam</a:t>
            </a:r>
            <a:r>
              <a:rPr lang="en-US" sz="1800" dirty="0"/>
              <a:t> Engineering College</a:t>
            </a: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BF664-B84E-5D95-081A-EB4BD34273DE}"/>
              </a:ext>
            </a:extLst>
          </p:cNvPr>
          <p:cNvSpPr>
            <a:spLocks noGrp="1"/>
          </p:cNvSpPr>
          <p:nvPr>
            <p:ph type="title"/>
          </p:nvPr>
        </p:nvSpPr>
        <p:spPr>
          <a:xfrm>
            <a:off x="337141" y="160126"/>
            <a:ext cx="2629083" cy="1208743"/>
          </a:xfrm>
        </p:spPr>
        <p:txBody>
          <a:bodyPr>
            <a:normAutofit/>
          </a:bodyPr>
          <a:lstStyle/>
          <a:p>
            <a:r>
              <a:rPr lang="en-US" dirty="0"/>
              <a:t>Agenda:</a:t>
            </a:r>
          </a:p>
        </p:txBody>
      </p:sp>
      <p:sp>
        <p:nvSpPr>
          <p:cNvPr id="3" name="Content Placeholder 2">
            <a:extLst>
              <a:ext uri="{FF2B5EF4-FFF2-40B4-BE49-F238E27FC236}">
                <a16:creationId xmlns:a16="http://schemas.microsoft.com/office/drawing/2014/main" xmlns="" id="{6A133336-29BE-3992-7F72-0C454638D741}"/>
              </a:ext>
            </a:extLst>
          </p:cNvPr>
          <p:cNvSpPr>
            <a:spLocks noGrp="1"/>
          </p:cNvSpPr>
          <p:nvPr>
            <p:ph idx="1"/>
          </p:nvPr>
        </p:nvSpPr>
        <p:spPr>
          <a:xfrm>
            <a:off x="335467" y="1731687"/>
            <a:ext cx="9956747" cy="4445275"/>
          </a:xfrm>
        </p:spPr>
        <p:txBody>
          <a:bodyPr vert="horz" lIns="91440" tIns="45720" rIns="91440" bIns="45720" rtlCol="0" anchor="t">
            <a:noAutofit/>
          </a:bodyPr>
          <a:lstStyle/>
          <a:p>
            <a:r>
              <a:rPr lang="en-US" sz="2400" dirty="0">
                <a:ea typeface="+mn-lt"/>
                <a:cs typeface="+mn-lt"/>
              </a:rPr>
              <a:t>Problem Statement</a:t>
            </a:r>
          </a:p>
          <a:p>
            <a:r>
              <a:rPr lang="en-US" sz="2400" dirty="0">
                <a:ea typeface="+mn-lt"/>
                <a:cs typeface="+mn-lt"/>
              </a:rPr>
              <a:t>Project Overview</a:t>
            </a:r>
          </a:p>
          <a:p>
            <a:r>
              <a:rPr lang="en-US" sz="2400" dirty="0">
                <a:ea typeface="+mn-lt"/>
                <a:cs typeface="+mn-lt"/>
              </a:rPr>
              <a:t>End Users</a:t>
            </a:r>
          </a:p>
          <a:p>
            <a:r>
              <a:rPr lang="en-US" sz="2400" dirty="0">
                <a:ea typeface="+mn-lt"/>
                <a:cs typeface="+mn-lt"/>
              </a:rPr>
              <a:t>Solution and Its Value Proposition</a:t>
            </a:r>
          </a:p>
          <a:p>
            <a:r>
              <a:rPr lang="en-US" sz="2400" dirty="0">
                <a:ea typeface="+mn-lt"/>
                <a:cs typeface="+mn-lt"/>
              </a:rPr>
              <a:t>Unique Features of Our Solution</a:t>
            </a:r>
          </a:p>
          <a:p>
            <a:r>
              <a:rPr lang="en-US" sz="2400" dirty="0">
                <a:ea typeface="+mn-lt"/>
                <a:cs typeface="+mn-lt"/>
              </a:rPr>
              <a:t>Modelling</a:t>
            </a:r>
          </a:p>
          <a:p>
            <a:r>
              <a:rPr lang="en-US" sz="2400" dirty="0">
                <a:ea typeface="+mn-lt"/>
                <a:cs typeface="+mn-lt"/>
              </a:rPr>
              <a:t>Results</a:t>
            </a:r>
          </a:p>
          <a:p>
            <a:r>
              <a:rPr lang="en-US" sz="2400" dirty="0">
                <a:ea typeface="+mn-lt"/>
                <a:cs typeface="+mn-lt"/>
              </a:rPr>
              <a:t>Conclusion</a:t>
            </a:r>
          </a:p>
        </p:txBody>
      </p:sp>
      <p:sp>
        <p:nvSpPr>
          <p:cNvPr id="6" name="Slide Number Placeholder 5">
            <a:extLst>
              <a:ext uri="{FF2B5EF4-FFF2-40B4-BE49-F238E27FC236}">
                <a16:creationId xmlns:a16="http://schemas.microsoft.com/office/drawing/2014/main" xmlns="" id="{700D5EB0-9D51-9535-9EB7-A45F39798410}"/>
              </a:ext>
            </a:extLst>
          </p:cNvPr>
          <p:cNvSpPr>
            <a:spLocks noGrp="1"/>
          </p:cNvSpPr>
          <p:nvPr>
            <p:ph type="sldNum" sz="quarter" idx="12"/>
          </p:nvPr>
        </p:nvSpPr>
        <p:spPr/>
        <p:txBody>
          <a:bodyPr/>
          <a:lstStyle/>
          <a:p>
            <a:fld id="{6E91CC32-6A6B-4E2E-BBA1-6864F305DA26}" type="slidenum">
              <a:rPr lang="en-US" smtClean="0"/>
              <a:t>2</a:t>
            </a:fld>
            <a:endParaRPr lang="en-US" dirty="0"/>
          </a:p>
        </p:txBody>
      </p:sp>
    </p:spTree>
    <p:extLst>
      <p:ext uri="{BB962C8B-B14F-4D97-AF65-F5344CB8AC3E}">
        <p14:creationId xmlns:p14="http://schemas.microsoft.com/office/powerpoint/2010/main" val="694527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52A50B-002B-0FFF-2419-ADE85F2E555C}"/>
              </a:ext>
            </a:extLst>
          </p:cNvPr>
          <p:cNvSpPr>
            <a:spLocks noGrp="1"/>
          </p:cNvSpPr>
          <p:nvPr>
            <p:ph type="title"/>
          </p:nvPr>
        </p:nvSpPr>
        <p:spPr>
          <a:xfrm>
            <a:off x="582469" y="647621"/>
            <a:ext cx="5483796" cy="648026"/>
          </a:xfrm>
        </p:spPr>
        <p:txBody>
          <a:bodyPr>
            <a:normAutofit fontScale="90000"/>
          </a:bodyPr>
          <a:lstStyle/>
          <a:p>
            <a:r>
              <a:rPr lang="en-US" dirty="0">
                <a:ea typeface="+mj-lt"/>
                <a:cs typeface="+mj-lt"/>
              </a:rPr>
              <a:t>Problem Statement:</a:t>
            </a:r>
          </a:p>
        </p:txBody>
      </p:sp>
      <p:sp>
        <p:nvSpPr>
          <p:cNvPr id="3" name="Content Placeholder 2">
            <a:extLst>
              <a:ext uri="{FF2B5EF4-FFF2-40B4-BE49-F238E27FC236}">
                <a16:creationId xmlns:a16="http://schemas.microsoft.com/office/drawing/2014/main" xmlns="" id="{48DD270F-8E9F-7E7B-4B7D-84AFEF3EB705}"/>
              </a:ext>
            </a:extLst>
          </p:cNvPr>
          <p:cNvSpPr>
            <a:spLocks noGrp="1"/>
          </p:cNvSpPr>
          <p:nvPr>
            <p:ph idx="1"/>
          </p:nvPr>
        </p:nvSpPr>
        <p:spPr>
          <a:xfrm>
            <a:off x="1233624" y="1186317"/>
            <a:ext cx="9956747" cy="5264784"/>
          </a:xfrm>
        </p:spPr>
        <p:txBody>
          <a:bodyPr vert="horz" lIns="91440" tIns="45720" rIns="91440" bIns="45720" rtlCol="0" anchor="t">
            <a:noAutofit/>
          </a:bodyPr>
          <a:lstStyle/>
          <a:p>
            <a:pPr marL="0" indent="0" algn="just">
              <a:buNone/>
            </a:pPr>
            <a:r>
              <a:rPr lang="en-US" dirty="0" smtClean="0"/>
              <a:t>		</a:t>
            </a:r>
          </a:p>
          <a:p>
            <a:pPr marL="0" indent="0" algn="just">
              <a:buNone/>
            </a:pPr>
            <a:r>
              <a:rPr lang="en-US" dirty="0"/>
              <a:t>	</a:t>
            </a:r>
            <a:r>
              <a:rPr lang="en-US" dirty="0" smtClean="0"/>
              <a:t>	In </a:t>
            </a:r>
            <a:r>
              <a:rPr lang="en-US" dirty="0"/>
              <a:t>today's digital age, where cybersecurity threats loom large, one of the significant concerns is the proliferation of </a:t>
            </a:r>
            <a:r>
              <a:rPr lang="en-US" dirty="0" err="1" smtClean="0"/>
              <a:t>keylogger</a:t>
            </a:r>
            <a:r>
              <a:rPr lang="en-US" dirty="0" smtClean="0"/>
              <a:t>, </a:t>
            </a:r>
            <a:r>
              <a:rPr lang="en-US" dirty="0"/>
              <a:t>stealthy software tools designed to monitor and record keystrokes on a user's computer without their knowledge. </a:t>
            </a:r>
            <a:r>
              <a:rPr lang="en-US" dirty="0" err="1" smtClean="0"/>
              <a:t>Keylogger</a:t>
            </a:r>
            <a:r>
              <a:rPr lang="en-US" dirty="0" smtClean="0"/>
              <a:t> </a:t>
            </a:r>
            <a:r>
              <a:rPr lang="en-US" dirty="0"/>
              <a:t>pose a severe threat to individuals and organizations as they can capture sensitive information such as passwords, credit card details, and other personal data, leading to identity theft, financial loss, and privacy breaches.</a:t>
            </a:r>
            <a:endParaRPr lang="en-US" sz="1600" dirty="0">
              <a:ea typeface="+mn-lt"/>
              <a:cs typeface="+mn-lt"/>
            </a:endParaRPr>
          </a:p>
        </p:txBody>
      </p:sp>
      <p:sp>
        <p:nvSpPr>
          <p:cNvPr id="6" name="Slide Number Placeholder 5">
            <a:extLst>
              <a:ext uri="{FF2B5EF4-FFF2-40B4-BE49-F238E27FC236}">
                <a16:creationId xmlns:a16="http://schemas.microsoft.com/office/drawing/2014/main" xmlns="" id="{DFF8F87C-3FB3-7068-47A0-71BC5E19156A}"/>
              </a:ext>
            </a:extLst>
          </p:cNvPr>
          <p:cNvSpPr>
            <a:spLocks noGrp="1"/>
          </p:cNvSpPr>
          <p:nvPr>
            <p:ph type="sldNum" sz="quarter" idx="12"/>
          </p:nvPr>
        </p:nvSpPr>
        <p:spPr/>
        <p:txBody>
          <a:bodyPr/>
          <a:lstStyle/>
          <a:p>
            <a:fld id="{6E91CC32-6A6B-4E2E-BBA1-6864F305DA26}" type="slidenum">
              <a:rPr lang="en-US" smtClean="0"/>
              <a:t>3</a:t>
            </a:fld>
            <a:endParaRPr lang="en-US"/>
          </a:p>
        </p:txBody>
      </p:sp>
    </p:spTree>
    <p:extLst>
      <p:ext uri="{BB962C8B-B14F-4D97-AF65-F5344CB8AC3E}">
        <p14:creationId xmlns:p14="http://schemas.microsoft.com/office/powerpoint/2010/main" val="30422663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03E3F3-3DCD-A834-A229-6A200EB76459}"/>
              </a:ext>
            </a:extLst>
          </p:cNvPr>
          <p:cNvSpPr>
            <a:spLocks noGrp="1"/>
          </p:cNvSpPr>
          <p:nvPr>
            <p:ph type="title"/>
          </p:nvPr>
        </p:nvSpPr>
        <p:spPr>
          <a:xfrm>
            <a:off x="194823" y="136179"/>
            <a:ext cx="8610600" cy="1293028"/>
          </a:xfrm>
        </p:spPr>
        <p:txBody>
          <a:bodyPr>
            <a:normAutofit/>
          </a:bodyPr>
          <a:lstStyle/>
          <a:p>
            <a:r>
              <a:rPr lang="en-US" dirty="0">
                <a:ea typeface="+mj-lt"/>
                <a:cs typeface="+mj-lt"/>
              </a:rPr>
              <a:t>Project Overview:</a:t>
            </a:r>
          </a:p>
        </p:txBody>
      </p:sp>
      <p:sp>
        <p:nvSpPr>
          <p:cNvPr id="3" name="Content Placeholder 2">
            <a:extLst>
              <a:ext uri="{FF2B5EF4-FFF2-40B4-BE49-F238E27FC236}">
                <a16:creationId xmlns:a16="http://schemas.microsoft.com/office/drawing/2014/main" xmlns="" id="{59839513-7D49-412C-3013-1BE019AC359C}"/>
              </a:ext>
            </a:extLst>
          </p:cNvPr>
          <p:cNvSpPr>
            <a:spLocks noGrp="1"/>
          </p:cNvSpPr>
          <p:nvPr>
            <p:ph idx="1"/>
          </p:nvPr>
        </p:nvSpPr>
        <p:spPr>
          <a:xfrm>
            <a:off x="609600" y="1391479"/>
            <a:ext cx="9956800" cy="4525963"/>
          </a:xfrm>
        </p:spPr>
        <p:txBody>
          <a:bodyPr vert="horz" lIns="91440" tIns="45720" rIns="91440" bIns="45720" rtlCol="0" anchor="t">
            <a:noAutofit/>
          </a:bodyPr>
          <a:lstStyle/>
          <a:p>
            <a:pPr algn="just"/>
            <a:r>
              <a:rPr lang="en-US" sz="2800" dirty="0">
                <a:ea typeface="+mn-lt"/>
                <a:cs typeface="+mn-lt"/>
              </a:rPr>
              <a:t>Development of a robust Python-based keylogger capable of discreetly capturing keystrokes on target systems.</a:t>
            </a:r>
          </a:p>
          <a:p>
            <a:pPr algn="just"/>
            <a:r>
              <a:rPr lang="en-US" sz="2800" dirty="0">
                <a:ea typeface="+mn-lt"/>
                <a:cs typeface="+mn-lt"/>
              </a:rPr>
              <a:t>Implementation of advanced security measures to detect and prevent keylogging activities in real-time.</a:t>
            </a:r>
          </a:p>
          <a:p>
            <a:pPr algn="just"/>
            <a:r>
              <a:rPr lang="en-US" sz="2800" dirty="0">
                <a:ea typeface="+mn-lt"/>
                <a:cs typeface="+mn-lt"/>
              </a:rPr>
              <a:t>Integration of encryption techniques to protect logged data from unauthorized access and interception.</a:t>
            </a:r>
          </a:p>
          <a:p>
            <a:pPr algn="just"/>
            <a:r>
              <a:rPr lang="en-US" sz="2800" dirty="0">
                <a:ea typeface="+mn-lt"/>
                <a:cs typeface="+mn-lt"/>
              </a:rPr>
              <a:t>Creation of an intuitive user interface for easy deployment and management of the solution.</a:t>
            </a:r>
          </a:p>
          <a:p>
            <a:pPr algn="just"/>
            <a:r>
              <a:rPr lang="en-US" sz="2800" dirty="0">
                <a:ea typeface="+mn-lt"/>
                <a:cs typeface="+mn-lt"/>
              </a:rPr>
              <a:t>Ensuring cross-platform compatibility to accommodate diverse user environments and requirements</a:t>
            </a:r>
          </a:p>
          <a:p>
            <a:pPr algn="just"/>
            <a:endParaRPr lang="en-US" sz="2800" dirty="0"/>
          </a:p>
        </p:txBody>
      </p:sp>
      <p:sp>
        <p:nvSpPr>
          <p:cNvPr id="6" name="Slide Number Placeholder 5">
            <a:extLst>
              <a:ext uri="{FF2B5EF4-FFF2-40B4-BE49-F238E27FC236}">
                <a16:creationId xmlns:a16="http://schemas.microsoft.com/office/drawing/2014/main" xmlns="" id="{04EBA3F4-EC8E-33A7-A60A-3510C0CD0028}"/>
              </a:ext>
            </a:extLst>
          </p:cNvPr>
          <p:cNvSpPr>
            <a:spLocks noGrp="1"/>
          </p:cNvSpPr>
          <p:nvPr>
            <p:ph type="sldNum" sz="quarter" idx="12"/>
          </p:nvPr>
        </p:nvSpPr>
        <p:spPr/>
        <p:txBody>
          <a:bodyPr/>
          <a:lstStyle/>
          <a:p>
            <a:fld id="{6E91CC32-6A6B-4E2E-BBA1-6864F305DA26}" type="slidenum">
              <a:rPr lang="en-US" smtClean="0"/>
              <a:t>4</a:t>
            </a:fld>
            <a:endParaRPr lang="en-US"/>
          </a:p>
        </p:txBody>
      </p:sp>
    </p:spTree>
    <p:extLst>
      <p:ext uri="{BB962C8B-B14F-4D97-AF65-F5344CB8AC3E}">
        <p14:creationId xmlns:p14="http://schemas.microsoft.com/office/powerpoint/2010/main" val="2861118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24C466-3163-71E0-8B67-142A67007B07}"/>
              </a:ext>
            </a:extLst>
          </p:cNvPr>
          <p:cNvSpPr>
            <a:spLocks noGrp="1"/>
          </p:cNvSpPr>
          <p:nvPr>
            <p:ph type="title"/>
          </p:nvPr>
        </p:nvSpPr>
        <p:spPr>
          <a:xfrm>
            <a:off x="337141" y="447673"/>
            <a:ext cx="9784220" cy="863686"/>
          </a:xfrm>
        </p:spPr>
        <p:txBody>
          <a:bodyPr>
            <a:normAutofit/>
          </a:bodyPr>
          <a:lstStyle/>
          <a:p>
            <a:r>
              <a:rPr lang="en-US" dirty="0"/>
              <a:t>Who are the end users in this project?</a:t>
            </a:r>
          </a:p>
        </p:txBody>
      </p:sp>
      <p:sp>
        <p:nvSpPr>
          <p:cNvPr id="3" name="Content Placeholder 2">
            <a:extLst>
              <a:ext uri="{FF2B5EF4-FFF2-40B4-BE49-F238E27FC236}">
                <a16:creationId xmlns:a16="http://schemas.microsoft.com/office/drawing/2014/main" xmlns="" id="{6CB2DD94-D145-FFF6-DA0C-69A8F80D2373}"/>
              </a:ext>
            </a:extLst>
          </p:cNvPr>
          <p:cNvSpPr>
            <a:spLocks noGrp="1"/>
          </p:cNvSpPr>
          <p:nvPr>
            <p:ph idx="1"/>
          </p:nvPr>
        </p:nvSpPr>
        <p:spPr>
          <a:xfrm>
            <a:off x="335467" y="1386631"/>
            <a:ext cx="9899238" cy="4876595"/>
          </a:xfrm>
        </p:spPr>
        <p:txBody>
          <a:bodyPr vert="horz" lIns="91440" tIns="45720" rIns="91440" bIns="45720" rtlCol="0" anchor="t">
            <a:normAutofit/>
          </a:bodyPr>
          <a:lstStyle/>
          <a:p>
            <a:pPr algn="just"/>
            <a:r>
              <a:rPr lang="en-US" sz="1200" b="1" dirty="0">
                <a:ea typeface="+mn-lt"/>
                <a:cs typeface="+mn-lt"/>
              </a:rPr>
              <a:t>Individual Users</a:t>
            </a:r>
            <a:r>
              <a:rPr lang="en-US" sz="1200" dirty="0">
                <a:solidFill>
                  <a:srgbClr val="ECECEC"/>
                </a:solidFill>
                <a:ea typeface="+mn-lt"/>
                <a:cs typeface="+mn-lt"/>
              </a:rPr>
              <a:t>:</a:t>
            </a:r>
            <a:endParaRPr lang="en-US" sz="1200" dirty="0"/>
          </a:p>
          <a:p>
            <a:pPr lvl="1" algn="just">
              <a:buFont typeface="Neue Haas Grotesk Text Pro" panose="020B0604020202020204" pitchFamily="34" charset="0"/>
              <a:buChar char="+"/>
            </a:pPr>
            <a:r>
              <a:rPr lang="en-US" sz="1200" dirty="0">
                <a:solidFill>
                  <a:srgbClr val="ECECEC"/>
                </a:solidFill>
                <a:ea typeface="+mn-lt"/>
                <a:cs typeface="+mn-lt"/>
              </a:rPr>
              <a:t>Everyday computer users who want to protect their personal information, such as passwords, credit card details, and private messages, from unauthorized access.</a:t>
            </a:r>
            <a:endParaRPr lang="en-US" sz="1200" dirty="0"/>
          </a:p>
          <a:p>
            <a:pPr lvl="1" algn="just">
              <a:buFont typeface="Neue Haas Grotesk Text Pro" panose="020B0604020202020204" pitchFamily="34" charset="0"/>
              <a:buChar char="+"/>
            </a:pPr>
            <a:r>
              <a:rPr lang="en-US" sz="1200" dirty="0">
                <a:solidFill>
                  <a:srgbClr val="ECECEC"/>
                </a:solidFill>
                <a:ea typeface="+mn-lt"/>
                <a:cs typeface="+mn-lt"/>
              </a:rPr>
              <a:t>Professionals who handle sensitive data on their computers, including journalists, lawyers, and healthcare professionals.</a:t>
            </a:r>
            <a:endParaRPr lang="en-US" sz="1200" dirty="0"/>
          </a:p>
          <a:p>
            <a:pPr algn="just"/>
            <a:r>
              <a:rPr lang="en-US" sz="1200" b="1" dirty="0">
                <a:ea typeface="+mn-lt"/>
                <a:cs typeface="+mn-lt"/>
              </a:rPr>
              <a:t>Businesses and Enterprises</a:t>
            </a:r>
            <a:r>
              <a:rPr lang="en-US" sz="1200" dirty="0">
                <a:solidFill>
                  <a:srgbClr val="ECECEC"/>
                </a:solidFill>
                <a:ea typeface="+mn-lt"/>
                <a:cs typeface="+mn-lt"/>
              </a:rPr>
              <a:t>:</a:t>
            </a:r>
            <a:endParaRPr lang="en-US" sz="1200" dirty="0"/>
          </a:p>
          <a:p>
            <a:pPr lvl="1" algn="just">
              <a:buFont typeface="Neue Haas Grotesk Text Pro" panose="020B0604020202020204" pitchFamily="34" charset="0"/>
              <a:buChar char="+"/>
            </a:pPr>
            <a:r>
              <a:rPr lang="en-US" sz="1200" dirty="0">
                <a:solidFill>
                  <a:srgbClr val="ECECEC"/>
                </a:solidFill>
                <a:ea typeface="+mn-lt"/>
                <a:cs typeface="+mn-lt"/>
              </a:rPr>
              <a:t>Small and medium-sized businesses (SMBs) seeking to safeguard their sensitive business information, financial records, and customer data from cyber threats.</a:t>
            </a:r>
            <a:endParaRPr lang="en-US" sz="1200" dirty="0"/>
          </a:p>
          <a:p>
            <a:pPr lvl="1" algn="just">
              <a:buFont typeface="Neue Haas Grotesk Text Pro" panose="020B0604020202020204" pitchFamily="34" charset="0"/>
              <a:buChar char="+"/>
            </a:pPr>
            <a:r>
              <a:rPr lang="en-US" sz="1200" dirty="0">
                <a:solidFill>
                  <a:srgbClr val="ECECEC"/>
                </a:solidFill>
                <a:ea typeface="+mn-lt"/>
                <a:cs typeface="+mn-lt"/>
              </a:rPr>
              <a:t>Large enterprises and corporations aiming to enhance their cybersecurity measures to protect valuable intellectual property and confidential business data.</a:t>
            </a:r>
            <a:endParaRPr lang="en-US" sz="1200" dirty="0"/>
          </a:p>
          <a:p>
            <a:pPr algn="just"/>
            <a:r>
              <a:rPr lang="en-US" sz="1200" b="1" dirty="0">
                <a:ea typeface="+mn-lt"/>
                <a:cs typeface="+mn-lt"/>
              </a:rPr>
              <a:t>Government Agencies and Institutions</a:t>
            </a:r>
            <a:r>
              <a:rPr lang="en-US" sz="1200" dirty="0">
                <a:solidFill>
                  <a:srgbClr val="ECECEC"/>
                </a:solidFill>
                <a:ea typeface="+mn-lt"/>
                <a:cs typeface="+mn-lt"/>
              </a:rPr>
              <a:t>:</a:t>
            </a:r>
            <a:endParaRPr lang="en-US" sz="1200" dirty="0"/>
          </a:p>
          <a:p>
            <a:pPr lvl="1" algn="just">
              <a:buFont typeface="Neue Haas Grotesk Text Pro" panose="020B0604020202020204" pitchFamily="34" charset="0"/>
              <a:buChar char="+"/>
            </a:pPr>
            <a:r>
              <a:rPr lang="en-US" sz="1200" dirty="0">
                <a:solidFill>
                  <a:srgbClr val="ECECEC"/>
                </a:solidFill>
                <a:ea typeface="+mn-lt"/>
                <a:cs typeface="+mn-lt"/>
              </a:rPr>
              <a:t>Government organizations at local, state, and federal levels tasked with protecting classified information, national security data, and citizen privacy.</a:t>
            </a:r>
            <a:endParaRPr lang="en-US" sz="1200" dirty="0"/>
          </a:p>
          <a:p>
            <a:pPr lvl="1" algn="just">
              <a:buFont typeface="Neue Haas Grotesk Text Pro" panose="020B0604020202020204" pitchFamily="34" charset="0"/>
              <a:buChar char="+"/>
            </a:pPr>
            <a:r>
              <a:rPr lang="en-US" sz="1200" dirty="0">
                <a:solidFill>
                  <a:srgbClr val="ECECEC"/>
                </a:solidFill>
                <a:ea typeface="+mn-lt"/>
                <a:cs typeface="+mn-lt"/>
              </a:rPr>
              <a:t>Educational institutions, such as universities and research facilities, safeguarding academic research, student records, and institutional data.</a:t>
            </a:r>
            <a:endParaRPr lang="en-US" sz="1200" dirty="0"/>
          </a:p>
          <a:p>
            <a:pPr algn="just"/>
            <a:r>
              <a:rPr lang="en-US" sz="1200" b="1" dirty="0">
                <a:ea typeface="+mn-lt"/>
                <a:cs typeface="+mn-lt"/>
              </a:rPr>
              <a:t>Cybersecurity Professionals</a:t>
            </a:r>
            <a:r>
              <a:rPr lang="en-US" sz="1200" dirty="0">
                <a:solidFill>
                  <a:srgbClr val="ECECEC"/>
                </a:solidFill>
                <a:ea typeface="+mn-lt"/>
                <a:cs typeface="+mn-lt"/>
              </a:rPr>
              <a:t>:</a:t>
            </a:r>
            <a:endParaRPr lang="en-US" sz="1200" dirty="0"/>
          </a:p>
          <a:p>
            <a:pPr lvl="1" algn="just">
              <a:buFont typeface="Neue Haas Grotesk Text Pro" panose="020B0604020202020204" pitchFamily="34" charset="0"/>
              <a:buChar char="+"/>
            </a:pPr>
            <a:r>
              <a:rPr lang="en-US" sz="1200" dirty="0">
                <a:solidFill>
                  <a:srgbClr val="ECECEC"/>
                </a:solidFill>
                <a:ea typeface="+mn-lt"/>
                <a:cs typeface="+mn-lt"/>
              </a:rPr>
              <a:t>Security analysts, consultants, and professionals responsible for assessing and mitigating cyber threats within organizations.</a:t>
            </a:r>
            <a:endParaRPr lang="en-US" sz="1200" dirty="0"/>
          </a:p>
          <a:p>
            <a:pPr lvl="1" algn="just">
              <a:buFont typeface="Neue Haas Grotesk Text Pro" panose="020B0604020202020204" pitchFamily="34" charset="0"/>
              <a:buChar char="+"/>
            </a:pPr>
            <a:r>
              <a:rPr lang="en-US" sz="1200" dirty="0">
                <a:solidFill>
                  <a:srgbClr val="ECECEC"/>
                </a:solidFill>
                <a:ea typeface="+mn-lt"/>
                <a:cs typeface="+mn-lt"/>
              </a:rPr>
              <a:t>Ethical hackers and penetration testers seeking to evaluate and strengthen the security posture of systems and networks.</a:t>
            </a:r>
            <a:endParaRPr lang="en-US" sz="1200" dirty="0"/>
          </a:p>
          <a:p>
            <a:pPr algn="just"/>
            <a:r>
              <a:rPr lang="en-US" sz="1200" b="1" dirty="0">
                <a:ea typeface="+mn-lt"/>
                <a:cs typeface="+mn-lt"/>
              </a:rPr>
              <a:t>Software Developers and IT Professionals</a:t>
            </a:r>
            <a:r>
              <a:rPr lang="en-US" sz="1200" dirty="0">
                <a:solidFill>
                  <a:srgbClr val="ECECEC"/>
                </a:solidFill>
                <a:ea typeface="+mn-lt"/>
                <a:cs typeface="+mn-lt"/>
              </a:rPr>
              <a:t>:</a:t>
            </a:r>
            <a:endParaRPr lang="en-US" sz="1200" dirty="0"/>
          </a:p>
          <a:p>
            <a:pPr lvl="1" algn="just">
              <a:buFont typeface="Neue Haas Grotesk Text Pro" panose="020B0604020202020204" pitchFamily="34" charset="0"/>
              <a:buChar char="+"/>
            </a:pPr>
            <a:r>
              <a:rPr lang="en-US" sz="1200" dirty="0">
                <a:solidFill>
                  <a:srgbClr val="ECECEC"/>
                </a:solidFill>
                <a:ea typeface="+mn-lt"/>
                <a:cs typeface="+mn-lt"/>
              </a:rPr>
              <a:t>Developers and IT professionals involved in creating and managing software applications and systems, including those responsible for ensuring the security of software products and infrastructure.</a:t>
            </a:r>
            <a:endParaRPr lang="en-US" sz="1200" dirty="0"/>
          </a:p>
          <a:p>
            <a:pPr marL="0" indent="0" algn="just">
              <a:buNone/>
            </a:pPr>
            <a:endParaRPr lang="en-US" sz="1200" dirty="0">
              <a:solidFill>
                <a:srgbClr val="ECECEC"/>
              </a:solidFill>
            </a:endParaRPr>
          </a:p>
        </p:txBody>
      </p:sp>
      <p:sp>
        <p:nvSpPr>
          <p:cNvPr id="6" name="Slide Number Placeholder 5">
            <a:extLst>
              <a:ext uri="{FF2B5EF4-FFF2-40B4-BE49-F238E27FC236}">
                <a16:creationId xmlns:a16="http://schemas.microsoft.com/office/drawing/2014/main" xmlns="" id="{98099E83-1D08-0680-53C7-C3761C67ABCA}"/>
              </a:ext>
            </a:extLst>
          </p:cNvPr>
          <p:cNvSpPr>
            <a:spLocks noGrp="1"/>
          </p:cNvSpPr>
          <p:nvPr>
            <p:ph type="sldNum" sz="quarter" idx="12"/>
          </p:nvPr>
        </p:nvSpPr>
        <p:spPr/>
        <p:txBody>
          <a:bodyPr/>
          <a:lstStyle/>
          <a:p>
            <a:fld id="{6E91CC32-6A6B-4E2E-BBA1-6864F305DA26}" type="slidenum">
              <a:rPr lang="en-US" smtClean="0"/>
              <a:t>5</a:t>
            </a:fld>
            <a:endParaRPr lang="en-US"/>
          </a:p>
        </p:txBody>
      </p:sp>
    </p:spTree>
    <p:extLst>
      <p:ext uri="{BB962C8B-B14F-4D97-AF65-F5344CB8AC3E}">
        <p14:creationId xmlns:p14="http://schemas.microsoft.com/office/powerpoint/2010/main" val="14722903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058180-CB6D-BAA5-C091-BB6387813531}"/>
              </a:ext>
            </a:extLst>
          </p:cNvPr>
          <p:cNvSpPr>
            <a:spLocks noGrp="1"/>
          </p:cNvSpPr>
          <p:nvPr>
            <p:ph type="title"/>
          </p:nvPr>
        </p:nvSpPr>
        <p:spPr>
          <a:xfrm>
            <a:off x="337141" y="418918"/>
            <a:ext cx="9956747" cy="849309"/>
          </a:xfrm>
        </p:spPr>
        <p:txBody>
          <a:bodyPr>
            <a:normAutofit/>
          </a:bodyPr>
          <a:lstStyle/>
          <a:p>
            <a:r>
              <a:rPr lang="en-US" dirty="0"/>
              <a:t>Solution and its Value </a:t>
            </a:r>
            <a:r>
              <a:rPr lang="en-US" dirty="0" smtClean="0"/>
              <a:t>Proposition:</a:t>
            </a:r>
            <a:endParaRPr lang="en-US" dirty="0"/>
          </a:p>
        </p:txBody>
      </p:sp>
      <p:sp>
        <p:nvSpPr>
          <p:cNvPr id="3" name="Content Placeholder 2">
            <a:extLst>
              <a:ext uri="{FF2B5EF4-FFF2-40B4-BE49-F238E27FC236}">
                <a16:creationId xmlns:a16="http://schemas.microsoft.com/office/drawing/2014/main" xmlns="" id="{32AAF981-E805-5ADC-952E-03834474573E}"/>
              </a:ext>
            </a:extLst>
          </p:cNvPr>
          <p:cNvSpPr>
            <a:spLocks noGrp="1"/>
          </p:cNvSpPr>
          <p:nvPr>
            <p:ph idx="1"/>
          </p:nvPr>
        </p:nvSpPr>
        <p:spPr>
          <a:xfrm>
            <a:off x="335467" y="1487272"/>
            <a:ext cx="9956747" cy="4934105"/>
          </a:xfrm>
        </p:spPr>
        <p:txBody>
          <a:bodyPr vert="horz" lIns="91440" tIns="45720" rIns="91440" bIns="45720" rtlCol="0" anchor="t">
            <a:normAutofit fontScale="55000" lnSpcReduction="20000"/>
          </a:bodyPr>
          <a:lstStyle/>
          <a:p>
            <a:pPr algn="just"/>
            <a:r>
              <a:rPr lang="en-US" dirty="0">
                <a:ea typeface="+mn-lt"/>
                <a:cs typeface="+mn-lt"/>
              </a:rPr>
              <a:t>Our solution offers a comprehensive approach to address the pressing concerns related to keylogging threats, providing robust security measures and advanced capabilities to safeguard sensitive information.</a:t>
            </a:r>
          </a:p>
          <a:p>
            <a:pPr marL="0" indent="0" algn="just">
              <a:buNone/>
            </a:pPr>
            <a:r>
              <a:rPr lang="en-US" b="1" dirty="0">
                <a:ea typeface="+mn-lt"/>
                <a:cs typeface="+mn-lt"/>
              </a:rPr>
              <a:t>Value Proposition:</a:t>
            </a:r>
            <a:endParaRPr lang="en-US" dirty="0">
              <a:ea typeface="+mn-lt"/>
              <a:cs typeface="+mn-lt"/>
            </a:endParaRPr>
          </a:p>
          <a:p>
            <a:pPr algn="just"/>
            <a:r>
              <a:rPr lang="en-US" b="1" dirty="0">
                <a:ea typeface="+mn-lt"/>
                <a:cs typeface="+mn-lt"/>
              </a:rPr>
              <a:t>Enhanced Data Security</a:t>
            </a:r>
            <a:r>
              <a:rPr lang="en-US" dirty="0">
                <a:solidFill>
                  <a:srgbClr val="ECECEC"/>
                </a:solidFill>
                <a:ea typeface="+mn-lt"/>
                <a:cs typeface="+mn-lt"/>
              </a:rPr>
              <a:t>: Our solution offers robust security measures to protect sensitive information from keylogging threats, enhancing data security and safeguarding against unauthorized access and exploitation.</a:t>
            </a:r>
            <a:endParaRPr lang="en-US" dirty="0"/>
          </a:p>
          <a:p>
            <a:pPr algn="just"/>
            <a:r>
              <a:rPr lang="en-US" b="1" dirty="0">
                <a:ea typeface="+mn-lt"/>
                <a:cs typeface="+mn-lt"/>
              </a:rPr>
              <a:t>Real-Time Threat Detection</a:t>
            </a:r>
            <a:r>
              <a:rPr lang="en-US" dirty="0">
                <a:solidFill>
                  <a:srgbClr val="ECECEC"/>
                </a:solidFill>
                <a:ea typeface="+mn-lt"/>
                <a:cs typeface="+mn-lt"/>
              </a:rPr>
              <a:t>: With real-time detection and prevention capabilities, our solution promptly identifies and mitigates keylogging activities, minimizing the risk of data breaches and </a:t>
            </a:r>
            <a:r>
              <a:rPr lang="en-US" dirty="0" smtClean="0">
                <a:solidFill>
                  <a:srgbClr val="ECECEC"/>
                </a:solidFill>
                <a:ea typeface="+mn-lt"/>
                <a:cs typeface="+mn-lt"/>
              </a:rPr>
              <a:t>cyber attacks</a:t>
            </a:r>
            <a:r>
              <a:rPr lang="en-US" dirty="0">
                <a:solidFill>
                  <a:srgbClr val="ECECEC"/>
                </a:solidFill>
                <a:ea typeface="+mn-lt"/>
                <a:cs typeface="+mn-lt"/>
              </a:rPr>
              <a:t>.</a:t>
            </a:r>
            <a:endParaRPr lang="en-US" dirty="0"/>
          </a:p>
          <a:p>
            <a:pPr algn="just"/>
            <a:r>
              <a:rPr lang="en-US" b="1" dirty="0">
                <a:ea typeface="+mn-lt"/>
                <a:cs typeface="+mn-lt"/>
              </a:rPr>
              <a:t>User-Friendly Experience</a:t>
            </a:r>
            <a:r>
              <a:rPr lang="en-US" dirty="0">
                <a:solidFill>
                  <a:srgbClr val="ECECEC"/>
                </a:solidFill>
                <a:ea typeface="+mn-lt"/>
                <a:cs typeface="+mn-lt"/>
              </a:rPr>
              <a:t>: Our intuitive user interface and easy deployment ensure a seamless user experience, empowering users to manage and monitor the keylogger and security measures effortlessly.</a:t>
            </a:r>
            <a:endParaRPr lang="en-US" dirty="0"/>
          </a:p>
          <a:p>
            <a:pPr algn="just"/>
            <a:r>
              <a:rPr lang="en-US" b="1" dirty="0">
                <a:ea typeface="+mn-lt"/>
                <a:cs typeface="+mn-lt"/>
              </a:rPr>
              <a:t>Cross-Platform Compatibility</a:t>
            </a:r>
            <a:r>
              <a:rPr lang="en-US" dirty="0">
                <a:solidFill>
                  <a:srgbClr val="ECECEC"/>
                </a:solidFill>
                <a:ea typeface="+mn-lt"/>
                <a:cs typeface="+mn-lt"/>
              </a:rPr>
              <a:t>: Our solution's compatibility with multiple platforms ensures flexibility and accessibility, allowing users to deploy it across diverse environments and systems, maximizing its effectiveness and usability.</a:t>
            </a:r>
            <a:endParaRPr lang="en-US" dirty="0"/>
          </a:p>
          <a:p>
            <a:pPr algn="just"/>
            <a:r>
              <a:rPr lang="en-US" b="1" dirty="0">
                <a:ea typeface="+mn-lt"/>
                <a:cs typeface="+mn-lt"/>
              </a:rPr>
              <a:t>Privacy and Confidentiality</a:t>
            </a:r>
            <a:r>
              <a:rPr lang="en-US" dirty="0">
                <a:solidFill>
                  <a:srgbClr val="ECECEC"/>
                </a:solidFill>
                <a:ea typeface="+mn-lt"/>
                <a:cs typeface="+mn-lt"/>
              </a:rPr>
              <a:t>: Through robust encryption techniques, our solution prioritizes the privacy and confidentiality of logged data, providing users with peace of mind and assurance that their sensitive information remains protected against unauthorized access and interception.</a:t>
            </a:r>
            <a:endParaRPr lang="en-US" dirty="0"/>
          </a:p>
          <a:p>
            <a:pPr algn="just"/>
            <a:endParaRPr lang="en-US" dirty="0">
              <a:ea typeface="+mn-lt"/>
              <a:cs typeface="+mn-lt"/>
            </a:endParaRPr>
          </a:p>
        </p:txBody>
      </p:sp>
      <p:sp>
        <p:nvSpPr>
          <p:cNvPr id="6" name="Slide Number Placeholder 5">
            <a:extLst>
              <a:ext uri="{FF2B5EF4-FFF2-40B4-BE49-F238E27FC236}">
                <a16:creationId xmlns:a16="http://schemas.microsoft.com/office/drawing/2014/main" xmlns="" id="{05ED2DE4-AEC3-9024-5519-4B5310AD93CC}"/>
              </a:ext>
            </a:extLst>
          </p:cNvPr>
          <p:cNvSpPr>
            <a:spLocks noGrp="1"/>
          </p:cNvSpPr>
          <p:nvPr>
            <p:ph type="sldNum" sz="quarter" idx="12"/>
          </p:nvPr>
        </p:nvSpPr>
        <p:spPr/>
        <p:txBody>
          <a:bodyPr/>
          <a:lstStyle/>
          <a:p>
            <a:fld id="{6E91CC32-6A6B-4E2E-BBA1-6864F305DA26}" type="slidenum">
              <a:rPr lang="en-US" smtClean="0"/>
              <a:t>6</a:t>
            </a:fld>
            <a:endParaRPr lang="en-US"/>
          </a:p>
        </p:txBody>
      </p:sp>
    </p:spTree>
    <p:extLst>
      <p:ext uri="{BB962C8B-B14F-4D97-AF65-F5344CB8AC3E}">
        <p14:creationId xmlns:p14="http://schemas.microsoft.com/office/powerpoint/2010/main" val="26882465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C05526-1E59-FC13-67C7-8DBC77304370}"/>
              </a:ext>
            </a:extLst>
          </p:cNvPr>
          <p:cNvSpPr>
            <a:spLocks noGrp="1"/>
          </p:cNvSpPr>
          <p:nvPr>
            <p:ph type="title"/>
          </p:nvPr>
        </p:nvSpPr>
        <p:spPr>
          <a:xfrm>
            <a:off x="337142" y="447674"/>
            <a:ext cx="6387044" cy="763044"/>
          </a:xfrm>
        </p:spPr>
        <p:txBody>
          <a:bodyPr>
            <a:normAutofit fontScale="90000"/>
          </a:bodyPr>
          <a:lstStyle/>
          <a:p>
            <a:r>
              <a:rPr lang="en-US" dirty="0"/>
              <a:t>The wow in this </a:t>
            </a:r>
            <a:r>
              <a:rPr lang="en-US" dirty="0" smtClean="0"/>
              <a:t>solution:</a:t>
            </a:r>
            <a:endParaRPr lang="en-US" dirty="0"/>
          </a:p>
        </p:txBody>
      </p:sp>
      <p:sp>
        <p:nvSpPr>
          <p:cNvPr id="3" name="Content Placeholder 2">
            <a:extLst>
              <a:ext uri="{FF2B5EF4-FFF2-40B4-BE49-F238E27FC236}">
                <a16:creationId xmlns:a16="http://schemas.microsoft.com/office/drawing/2014/main" xmlns="" id="{F29FE2B4-E599-F4D0-E64A-E31E24CD7CF4}"/>
              </a:ext>
            </a:extLst>
          </p:cNvPr>
          <p:cNvSpPr>
            <a:spLocks noGrp="1"/>
          </p:cNvSpPr>
          <p:nvPr>
            <p:ph idx="1"/>
          </p:nvPr>
        </p:nvSpPr>
        <p:spPr>
          <a:xfrm>
            <a:off x="335467" y="1386630"/>
            <a:ext cx="9956747" cy="5020369"/>
          </a:xfrm>
        </p:spPr>
        <p:txBody>
          <a:bodyPr vert="horz" lIns="91440" tIns="45720" rIns="91440" bIns="45720" rtlCol="0" anchor="t">
            <a:noAutofit/>
          </a:bodyPr>
          <a:lstStyle/>
          <a:p>
            <a:pPr algn="just"/>
            <a:r>
              <a:rPr lang="en-US" sz="1300" dirty="0">
                <a:solidFill>
                  <a:srgbClr val="ECECEC"/>
                </a:solidFill>
                <a:ea typeface="+mn-lt"/>
                <a:cs typeface="+mn-lt"/>
              </a:rPr>
              <a:t>Our solution for keylogger detection and security implementation using Python goes beyond conventional approaches, offering several innovative features and capabilities that truly set it apart. The "wow" factor in our solution lies in its ability to:</a:t>
            </a:r>
            <a:endParaRPr lang="en-US" sz="1300" dirty="0"/>
          </a:p>
          <a:p>
            <a:pPr algn="just"/>
            <a:r>
              <a:rPr lang="en-US" sz="1300" b="1" dirty="0">
                <a:ea typeface="+mn-lt"/>
                <a:cs typeface="+mn-lt"/>
              </a:rPr>
              <a:t>Advanced Threat Detection and Prevention</a:t>
            </a:r>
            <a:r>
              <a:rPr lang="en-US" sz="1300" dirty="0">
                <a:solidFill>
                  <a:srgbClr val="ECECEC"/>
                </a:solidFill>
                <a:ea typeface="+mn-lt"/>
                <a:cs typeface="+mn-lt"/>
              </a:rPr>
              <a:t>:</a:t>
            </a:r>
            <a:endParaRPr lang="en-US" sz="1300" dirty="0"/>
          </a:p>
          <a:p>
            <a:pPr lvl="1" algn="just">
              <a:buFont typeface="Neue Haas Grotesk Text Pro" panose="020B0604020202020204" pitchFamily="34" charset="0"/>
              <a:buChar char="+"/>
            </a:pPr>
            <a:r>
              <a:rPr lang="en-US" sz="1300" dirty="0">
                <a:solidFill>
                  <a:srgbClr val="ECECEC"/>
                </a:solidFill>
                <a:ea typeface="+mn-lt"/>
                <a:cs typeface="+mn-lt"/>
              </a:rPr>
              <a:t>Our solution employs cutting-edge algorithms and real-time monitoring techniques to detect and prevent keylogging activities with unparalleled accuracy and efficiency. It can identify subtle signs of malicious behavior and take proactive measures to thwart potential threats before they escalate, providing users with a robust defense against cyber attacks.</a:t>
            </a:r>
            <a:endParaRPr lang="en-US" sz="1300" dirty="0"/>
          </a:p>
          <a:p>
            <a:pPr algn="just"/>
            <a:r>
              <a:rPr lang="en-US" sz="1300" b="1" dirty="0">
                <a:ea typeface="+mn-lt"/>
                <a:cs typeface="+mn-lt"/>
              </a:rPr>
              <a:t>Intelligent Behavioral Analysis</a:t>
            </a:r>
            <a:r>
              <a:rPr lang="en-US" sz="1300" dirty="0">
                <a:solidFill>
                  <a:srgbClr val="ECECEC"/>
                </a:solidFill>
                <a:ea typeface="+mn-lt"/>
                <a:cs typeface="+mn-lt"/>
              </a:rPr>
              <a:t>:</a:t>
            </a:r>
            <a:endParaRPr lang="en-US" sz="1300" dirty="0"/>
          </a:p>
          <a:p>
            <a:pPr lvl="1" algn="just">
              <a:buFont typeface="Neue Haas Grotesk Text Pro" panose="020B0604020202020204" pitchFamily="34" charset="0"/>
              <a:buChar char="+"/>
            </a:pPr>
            <a:r>
              <a:rPr lang="en-US" sz="1300" dirty="0">
                <a:solidFill>
                  <a:srgbClr val="ECECEC"/>
                </a:solidFill>
                <a:ea typeface="+mn-lt"/>
                <a:cs typeface="+mn-lt"/>
              </a:rPr>
              <a:t>Unlike traditional keylogger detection methods that rely solely on signature-based detection, our solution utilizes intelligent behavioral analysis to identify anomalous patterns and deviations in user input behavior. By analyzing contextual cues and user interactions, it can differentiate between legitimate and malicious activities, enhancing its detection capabilities and reducing false positives.</a:t>
            </a:r>
            <a:endParaRPr lang="en-US" sz="1300" dirty="0"/>
          </a:p>
          <a:p>
            <a:pPr algn="just"/>
            <a:r>
              <a:rPr lang="en-US" sz="1300" b="1" dirty="0">
                <a:ea typeface="+mn-lt"/>
                <a:cs typeface="+mn-lt"/>
              </a:rPr>
              <a:t>Adaptive Security Measures</a:t>
            </a:r>
            <a:r>
              <a:rPr lang="en-US" sz="1300" dirty="0">
                <a:solidFill>
                  <a:srgbClr val="ECECEC"/>
                </a:solidFill>
                <a:ea typeface="+mn-lt"/>
                <a:cs typeface="+mn-lt"/>
              </a:rPr>
              <a:t>:</a:t>
            </a:r>
            <a:endParaRPr lang="en-US" sz="1300" dirty="0"/>
          </a:p>
          <a:p>
            <a:pPr lvl="1" algn="just">
              <a:buFont typeface="Neue Haas Grotesk Text Pro" panose="020B0604020202020204" pitchFamily="34" charset="0"/>
              <a:buChar char="+"/>
            </a:pPr>
            <a:r>
              <a:rPr lang="en-US" sz="1300" dirty="0">
                <a:solidFill>
                  <a:srgbClr val="ECECEC"/>
                </a:solidFill>
                <a:ea typeface="+mn-lt"/>
                <a:cs typeface="+mn-lt"/>
              </a:rPr>
              <a:t>Our solution features adaptive security measures that dynamically adjust and optimize their response based on evolving threat landscapes and user behavior. It can intelligently adapt its detection thresholds, update its rule sets, and deploy countermeasures in real-time, ensuring proactive protection against emerging keylogging threats.</a:t>
            </a:r>
            <a:endParaRPr lang="en-US" sz="1300" dirty="0"/>
          </a:p>
          <a:p>
            <a:pPr algn="just"/>
            <a:r>
              <a:rPr lang="en-US" sz="1300" b="1" dirty="0">
                <a:ea typeface="+mn-lt"/>
                <a:cs typeface="+mn-lt"/>
              </a:rPr>
              <a:t>Stealthy Operation and Evasion Techniques</a:t>
            </a:r>
            <a:r>
              <a:rPr lang="en-US" sz="1300" dirty="0">
                <a:solidFill>
                  <a:srgbClr val="ECECEC"/>
                </a:solidFill>
                <a:ea typeface="+mn-lt"/>
                <a:cs typeface="+mn-lt"/>
              </a:rPr>
              <a:t>:</a:t>
            </a:r>
            <a:endParaRPr lang="en-US" sz="1300" dirty="0"/>
          </a:p>
          <a:p>
            <a:pPr lvl="1" algn="just">
              <a:buFont typeface="Neue Haas Grotesk Text Pro" panose="020B0604020202020204" pitchFamily="34" charset="0"/>
              <a:buChar char="+"/>
            </a:pPr>
            <a:r>
              <a:rPr lang="en-US" sz="1300" dirty="0">
                <a:solidFill>
                  <a:srgbClr val="ECECEC"/>
                </a:solidFill>
                <a:ea typeface="+mn-lt"/>
                <a:cs typeface="+mn-lt"/>
              </a:rPr>
              <a:t>Our keylogger operates stealthily in the background, evading detection by traditional security tools and techniques. It employs sophisticated evasion techniques to conceal its presence, such as code obfuscation, anti-analysis mechanisms, and polymorphic behavior, making it exceptionally difficult for adversaries to detect and circumvent.</a:t>
            </a:r>
            <a:endParaRPr lang="en-US" sz="1300" dirty="0"/>
          </a:p>
          <a:p>
            <a:pPr marL="0" indent="0" algn="just">
              <a:buNone/>
            </a:pPr>
            <a:endParaRPr lang="en-US" sz="1300" dirty="0">
              <a:solidFill>
                <a:srgbClr val="ECECEC"/>
              </a:solidFill>
            </a:endParaRPr>
          </a:p>
          <a:p>
            <a:pPr algn="just"/>
            <a:endParaRPr lang="en-US" sz="1300" dirty="0"/>
          </a:p>
        </p:txBody>
      </p:sp>
      <p:sp>
        <p:nvSpPr>
          <p:cNvPr id="6" name="Slide Number Placeholder 5">
            <a:extLst>
              <a:ext uri="{FF2B5EF4-FFF2-40B4-BE49-F238E27FC236}">
                <a16:creationId xmlns:a16="http://schemas.microsoft.com/office/drawing/2014/main" xmlns="" id="{92525ED1-C9E2-572B-742E-037EA04AA603}"/>
              </a:ext>
            </a:extLst>
          </p:cNvPr>
          <p:cNvSpPr>
            <a:spLocks noGrp="1"/>
          </p:cNvSpPr>
          <p:nvPr>
            <p:ph type="sldNum" sz="quarter" idx="12"/>
          </p:nvPr>
        </p:nvSpPr>
        <p:spPr/>
        <p:txBody>
          <a:bodyPr/>
          <a:lstStyle/>
          <a:p>
            <a:fld id="{6E91CC32-6A6B-4E2E-BBA1-6864F305DA26}" type="slidenum">
              <a:rPr lang="en-US" smtClean="0"/>
              <a:t>7</a:t>
            </a:fld>
            <a:endParaRPr lang="en-US"/>
          </a:p>
        </p:txBody>
      </p:sp>
    </p:spTree>
    <p:extLst>
      <p:ext uri="{BB962C8B-B14F-4D97-AF65-F5344CB8AC3E}">
        <p14:creationId xmlns:p14="http://schemas.microsoft.com/office/powerpoint/2010/main" val="12342666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73206A-C8EC-E9EB-9764-D5E10815F430}"/>
              </a:ext>
            </a:extLst>
          </p:cNvPr>
          <p:cNvSpPr>
            <a:spLocks noGrp="1"/>
          </p:cNvSpPr>
          <p:nvPr>
            <p:ph type="title"/>
          </p:nvPr>
        </p:nvSpPr>
        <p:spPr>
          <a:xfrm>
            <a:off x="703458" y="1070107"/>
            <a:ext cx="2138430" cy="806177"/>
          </a:xfrm>
        </p:spPr>
        <p:txBody>
          <a:bodyPr>
            <a:normAutofit/>
          </a:bodyPr>
          <a:lstStyle/>
          <a:p>
            <a:r>
              <a:rPr lang="en-US" dirty="0" smtClean="0"/>
              <a:t>Result:</a:t>
            </a:r>
            <a:endParaRPr lang="en-US" dirty="0"/>
          </a:p>
        </p:txBody>
      </p:sp>
      <p:sp>
        <p:nvSpPr>
          <p:cNvPr id="3" name="Content Placeholder 2">
            <a:extLst>
              <a:ext uri="{FF2B5EF4-FFF2-40B4-BE49-F238E27FC236}">
                <a16:creationId xmlns:a16="http://schemas.microsoft.com/office/drawing/2014/main" xmlns="" id="{29E27DF4-BF98-94E0-898F-3FF903666EC6}"/>
              </a:ext>
            </a:extLst>
          </p:cNvPr>
          <p:cNvSpPr>
            <a:spLocks noGrp="1"/>
          </p:cNvSpPr>
          <p:nvPr>
            <p:ph idx="1"/>
          </p:nvPr>
        </p:nvSpPr>
        <p:spPr>
          <a:xfrm>
            <a:off x="703458" y="2022531"/>
            <a:ext cx="9956747" cy="4387765"/>
          </a:xfrm>
        </p:spPr>
        <p:txBody>
          <a:bodyPr vert="horz" lIns="91440" tIns="45720" rIns="91440" bIns="45720" rtlCol="0" anchor="t">
            <a:noAutofit/>
          </a:bodyPr>
          <a:lstStyle/>
          <a:p>
            <a:pPr algn="just"/>
            <a:r>
              <a:rPr lang="en-US" sz="1400" b="1" dirty="0">
                <a:ea typeface="+mn-lt"/>
                <a:cs typeface="+mn-lt"/>
              </a:rPr>
              <a:t>Detection Accuracy:</a:t>
            </a:r>
            <a:r>
              <a:rPr lang="en-US" sz="1400" dirty="0">
                <a:solidFill>
                  <a:srgbClr val="ECECEC"/>
                </a:solidFill>
                <a:ea typeface="+mn-lt"/>
                <a:cs typeface="+mn-lt"/>
              </a:rPr>
              <a:t> Measure the accuracy of the detection algorithms in identifying keylogging activities. This can be quantified by metrics such as true positive rate, false positive rate, precision, and recall.</a:t>
            </a:r>
            <a:endParaRPr lang="en-US" sz="1400" dirty="0"/>
          </a:p>
          <a:p>
            <a:pPr algn="just"/>
            <a:r>
              <a:rPr lang="en-US" sz="1400" b="1" dirty="0">
                <a:ea typeface="+mn-lt"/>
                <a:cs typeface="+mn-lt"/>
              </a:rPr>
              <a:t>Prevention Efficacy:</a:t>
            </a:r>
            <a:r>
              <a:rPr lang="en-US" sz="1400" dirty="0">
                <a:solidFill>
                  <a:srgbClr val="ECECEC"/>
                </a:solidFill>
                <a:ea typeface="+mn-lt"/>
                <a:cs typeface="+mn-lt"/>
              </a:rPr>
              <a:t> Assess the effectiveness of the prevention and mitigation measures in stopping keylogging attacks before they escalate. This can be evaluated by tracking the number of successful prevention instances compared to attempted attacks.</a:t>
            </a:r>
            <a:endParaRPr lang="en-US" sz="1400" dirty="0"/>
          </a:p>
          <a:p>
            <a:pPr algn="just"/>
            <a:r>
              <a:rPr lang="en-US" sz="1400" b="1" dirty="0">
                <a:ea typeface="+mn-lt"/>
                <a:cs typeface="+mn-lt"/>
              </a:rPr>
              <a:t>System Performance:</a:t>
            </a:r>
            <a:r>
              <a:rPr lang="en-US" sz="1400" dirty="0">
                <a:solidFill>
                  <a:srgbClr val="ECECEC"/>
                </a:solidFill>
                <a:ea typeface="+mn-lt"/>
                <a:cs typeface="+mn-lt"/>
              </a:rPr>
              <a:t> Measure the impact of the solution on system performance, including CPU usage, memory consumption, and latency. Lower resource usage and minimal impact on system responsiveness are desirable outcomes.</a:t>
            </a:r>
            <a:endParaRPr lang="en-US" sz="1400" dirty="0"/>
          </a:p>
          <a:p>
            <a:pPr algn="just"/>
            <a:r>
              <a:rPr lang="en-US" sz="1400" b="1" dirty="0">
                <a:ea typeface="+mn-lt"/>
                <a:cs typeface="+mn-lt"/>
              </a:rPr>
              <a:t>Encryption Strength:</a:t>
            </a:r>
            <a:r>
              <a:rPr lang="en-US" sz="1400" dirty="0">
                <a:solidFill>
                  <a:srgbClr val="ECECEC"/>
                </a:solidFill>
                <a:ea typeface="+mn-lt"/>
                <a:cs typeface="+mn-lt"/>
              </a:rPr>
              <a:t> Evaluate the strength of the encryption techniques used to protect logged data. This can be assessed by conducting cryptographic analyses and assessing the resistance against known attacks.</a:t>
            </a:r>
            <a:endParaRPr lang="en-US" sz="1400" dirty="0"/>
          </a:p>
          <a:p>
            <a:pPr algn="just"/>
            <a:r>
              <a:rPr lang="en-US" sz="1400" b="1" dirty="0">
                <a:ea typeface="+mn-lt"/>
                <a:cs typeface="+mn-lt"/>
              </a:rPr>
              <a:t>User Satisfaction:</a:t>
            </a:r>
            <a:r>
              <a:rPr lang="en-US" sz="1400" dirty="0">
                <a:solidFill>
                  <a:srgbClr val="ECECEC"/>
                </a:solidFill>
                <a:ea typeface="+mn-lt"/>
                <a:cs typeface="+mn-lt"/>
              </a:rPr>
              <a:t> Gather feedback from end users regarding their satisfaction with the solution's usability, functionality, and effectiveness. Use surveys, interviews, or usability tests to quantify user satisfaction metrics.</a:t>
            </a:r>
            <a:endParaRPr lang="en-US" sz="1400" dirty="0"/>
          </a:p>
          <a:p>
            <a:pPr marL="0" indent="0" algn="just">
              <a:buNone/>
            </a:pPr>
            <a:endParaRPr lang="en-US" sz="2000" dirty="0"/>
          </a:p>
        </p:txBody>
      </p:sp>
      <p:sp>
        <p:nvSpPr>
          <p:cNvPr id="6" name="Slide Number Placeholder 5">
            <a:extLst>
              <a:ext uri="{FF2B5EF4-FFF2-40B4-BE49-F238E27FC236}">
                <a16:creationId xmlns:a16="http://schemas.microsoft.com/office/drawing/2014/main" xmlns="" id="{45D6F95A-A993-6BBB-042A-F8FA398E8903}"/>
              </a:ext>
            </a:extLst>
          </p:cNvPr>
          <p:cNvSpPr>
            <a:spLocks noGrp="1"/>
          </p:cNvSpPr>
          <p:nvPr>
            <p:ph type="sldNum" sz="quarter" idx="12"/>
          </p:nvPr>
        </p:nvSpPr>
        <p:spPr/>
        <p:txBody>
          <a:bodyPr/>
          <a:lstStyle/>
          <a:p>
            <a:fld id="{6E91CC32-6A6B-4E2E-BBA1-6864F305DA26}" type="slidenum">
              <a:rPr lang="en-US" smtClean="0"/>
              <a:t>8</a:t>
            </a:fld>
            <a:endParaRPr lang="en-US"/>
          </a:p>
        </p:txBody>
      </p:sp>
    </p:spTree>
    <p:extLst>
      <p:ext uri="{BB962C8B-B14F-4D97-AF65-F5344CB8AC3E}">
        <p14:creationId xmlns:p14="http://schemas.microsoft.com/office/powerpoint/2010/main" val="40408144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51CD8B-5200-BFC6-30B4-F270B4B7F633}"/>
              </a:ext>
            </a:extLst>
          </p:cNvPr>
          <p:cNvSpPr>
            <a:spLocks noGrp="1"/>
          </p:cNvSpPr>
          <p:nvPr>
            <p:ph type="title"/>
          </p:nvPr>
        </p:nvSpPr>
        <p:spPr>
          <a:xfrm>
            <a:off x="269022" y="680170"/>
            <a:ext cx="3878020" cy="993082"/>
          </a:xfrm>
        </p:spPr>
        <p:txBody>
          <a:bodyPr/>
          <a:lstStyle/>
          <a:p>
            <a:r>
              <a:rPr lang="en-US" dirty="0"/>
              <a:t>Conclusion:</a:t>
            </a:r>
          </a:p>
        </p:txBody>
      </p:sp>
      <p:sp>
        <p:nvSpPr>
          <p:cNvPr id="3" name="Content Placeholder 2">
            <a:extLst>
              <a:ext uri="{FF2B5EF4-FFF2-40B4-BE49-F238E27FC236}">
                <a16:creationId xmlns:a16="http://schemas.microsoft.com/office/drawing/2014/main" xmlns="" id="{1A97B8B8-4E7E-A08B-E94E-CE953E5E46BD}"/>
              </a:ext>
            </a:extLst>
          </p:cNvPr>
          <p:cNvSpPr>
            <a:spLocks noGrp="1"/>
          </p:cNvSpPr>
          <p:nvPr>
            <p:ph idx="1"/>
          </p:nvPr>
        </p:nvSpPr>
        <p:spPr>
          <a:xfrm>
            <a:off x="813030" y="1542041"/>
            <a:ext cx="9956747" cy="4646558"/>
          </a:xfrm>
        </p:spPr>
        <p:txBody>
          <a:bodyPr vert="horz" lIns="91440" tIns="45720" rIns="91440" bIns="45720" rtlCol="0" anchor="t">
            <a:noAutofit/>
          </a:bodyPr>
          <a:lstStyle/>
          <a:p>
            <a:pPr algn="just"/>
            <a:r>
              <a:rPr lang="en-US" sz="2400" dirty="0">
                <a:solidFill>
                  <a:srgbClr val="ECECEC"/>
                </a:solidFill>
                <a:ea typeface="+mn-lt"/>
                <a:cs typeface="+mn-lt"/>
              </a:rPr>
              <a:t>In conclusion, the keylogger detection and security implementation project using Python represents a significant advancement in cybersecurity, offering effective protection against keylogging threats and empowering users to safeguard their sensitive information in an increasingly interconnected world. As technology continues to evolve, projects like this play a crucial role in ensuring the integrity, confidentiality, and security of digital assets for individuals, businesses, and organizations worldwide.</a:t>
            </a:r>
            <a:endParaRPr lang="en-US" sz="2400" dirty="0"/>
          </a:p>
        </p:txBody>
      </p:sp>
      <p:sp>
        <p:nvSpPr>
          <p:cNvPr id="6" name="Slide Number Placeholder 5">
            <a:extLst>
              <a:ext uri="{FF2B5EF4-FFF2-40B4-BE49-F238E27FC236}">
                <a16:creationId xmlns:a16="http://schemas.microsoft.com/office/drawing/2014/main" xmlns="" id="{704C3B12-D374-04E1-4FA0-66D2F1C0B079}"/>
              </a:ext>
            </a:extLst>
          </p:cNvPr>
          <p:cNvSpPr>
            <a:spLocks noGrp="1"/>
          </p:cNvSpPr>
          <p:nvPr>
            <p:ph type="sldNum" sz="quarter" idx="12"/>
          </p:nvPr>
        </p:nvSpPr>
        <p:spPr/>
        <p:txBody>
          <a:bodyPr/>
          <a:lstStyle/>
          <a:p>
            <a:fld id="{6E91CC32-6A6B-4E2E-BBA1-6864F305DA26}" type="slidenum">
              <a:rPr lang="en-US" smtClean="0"/>
              <a:t>9</a:t>
            </a:fld>
            <a:endParaRPr lang="en-US"/>
          </a:p>
        </p:txBody>
      </p:sp>
    </p:spTree>
    <p:extLst>
      <p:ext uri="{BB962C8B-B14F-4D97-AF65-F5344CB8AC3E}">
        <p14:creationId xmlns:p14="http://schemas.microsoft.com/office/powerpoint/2010/main" val="194367092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42</TotalTime>
  <Words>1060</Words>
  <Application>Microsoft Office PowerPoint</Application>
  <PresentationFormat>Custom</PresentationFormat>
  <Paragraphs>72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Technic</vt:lpstr>
      <vt:lpstr>Keylogger &amp; Security  Implementation using Python </vt:lpstr>
      <vt:lpstr>Agenda:</vt:lpstr>
      <vt:lpstr>Problem Statement:</vt:lpstr>
      <vt:lpstr>Project Overview:</vt:lpstr>
      <vt:lpstr>Who are the end users in this project?</vt:lpstr>
      <vt:lpstr>Solution and its Value Proposition:</vt:lpstr>
      <vt:lpstr>The wow in this solution:</vt:lpstr>
      <vt:lpstr>Result:</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3IT44</cp:lastModifiedBy>
  <cp:revision>149</cp:revision>
  <dcterms:created xsi:type="dcterms:W3CDTF">2024-04-01T14:55:32Z</dcterms:created>
  <dcterms:modified xsi:type="dcterms:W3CDTF">2024-04-04T07:00:33Z</dcterms:modified>
</cp:coreProperties>
</file>