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D2"/>
    <a:srgbClr val="EAEAEA"/>
    <a:srgbClr val="C0C0C0"/>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939" autoAdjust="0"/>
    <p:restoredTop sz="94660"/>
  </p:normalViewPr>
  <p:slideViewPr>
    <p:cSldViewPr snapToGrid="0">
      <p:cViewPr varScale="1">
        <p:scale>
          <a:sx n="24" d="100"/>
          <a:sy n="24" d="100"/>
        </p:scale>
        <p:origin x="1260" y="78"/>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6" y="3239563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9926520" y="32308800"/>
            <a:ext cx="2383858" cy="338554"/>
          </a:xfrm>
          <a:prstGeom prst="rect">
            <a:avLst/>
          </a:prstGeom>
          <a:noFill/>
        </p:spPr>
        <p:txBody>
          <a:bodyPr wrap="none" rtlCol="0">
            <a:spAutoFit/>
          </a:bodyPr>
          <a:lstStyle/>
          <a:p>
            <a:r>
              <a:rPr lang="en-US" sz="16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50000">
              <a:srgbClr val="688CDF"/>
            </a:gs>
            <a:gs pos="100000">
              <a:schemeClr val="bg1"/>
            </a:gs>
            <a:gs pos="0">
              <a:srgbClr val="0046D2"/>
            </a:gs>
          </a:gsLst>
          <a:lin ang="5400000" scaled="1"/>
        </a:gradFill>
        <a:effectLst/>
      </p:bgPr>
    </p:bg>
    <p:spTree>
      <p:nvGrpSpPr>
        <p:cNvPr id="1" name=""/>
        <p:cNvGrpSpPr/>
        <p:nvPr/>
      </p:nvGrpSpPr>
      <p:grpSpPr>
        <a:xfrm>
          <a:off x="0" y="0"/>
          <a:ext cx="0" cy="0"/>
          <a:chOff x="0" y="0"/>
          <a:chExt cx="0" cy="0"/>
        </a:xfrm>
      </p:grpSpPr>
      <p:sp>
        <p:nvSpPr>
          <p:cNvPr id="21" name="AutoShape 29"/>
          <p:cNvSpPr>
            <a:spLocks noChangeArrowheads="1"/>
          </p:cNvSpPr>
          <p:nvPr/>
        </p:nvSpPr>
        <p:spPr bwMode="auto">
          <a:xfrm>
            <a:off x="113538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2" name="AutoShape 31"/>
          <p:cNvSpPr>
            <a:spLocks noChangeArrowheads="1"/>
          </p:cNvSpPr>
          <p:nvPr/>
        </p:nvSpPr>
        <p:spPr bwMode="auto">
          <a:xfrm>
            <a:off x="22009100" y="6096000"/>
            <a:ext cx="211963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609600" y="6096000"/>
            <a:ext cx="10363200" cy="12152313"/>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7" name="Text Box 9"/>
          <p:cNvSpPr txBox="1">
            <a:spLocks noChangeArrowheads="1"/>
          </p:cNvSpPr>
          <p:nvPr/>
        </p:nvSpPr>
        <p:spPr bwMode="auto">
          <a:xfrm>
            <a:off x="901700" y="8013700"/>
            <a:ext cx="9779000" cy="9916561"/>
          </a:xfrm>
          <a:prstGeom prst="rect">
            <a:avLst/>
          </a:prstGeom>
          <a:noFill/>
          <a:ln w="9525">
            <a:noFill/>
            <a:miter lim="800000"/>
            <a:headEnd/>
            <a:tailEnd/>
          </a:ln>
          <a:effectLst/>
        </p:spPr>
        <p:txBody>
          <a:bodyPr>
            <a:spAutoFit/>
          </a:bodyPr>
          <a:lstStyle/>
          <a:p>
            <a:pPr algn="l" defTabSz="4389438" eaLnBrk="0" hangingPunct="0">
              <a:lnSpc>
                <a:spcPct val="95000"/>
              </a:lnSpc>
            </a:pPr>
            <a:r>
              <a:rPr lang="sr-Cyrl-RS" sz="3200" dirty="0">
                <a:latin typeface="Times New Roman" pitchFamily="18" charset="0"/>
              </a:rPr>
              <a:t>Развијање софтвера који препознаје руком писане цифре има велики значај и широку примену. </a:t>
            </a:r>
            <a:br>
              <a:rPr lang="sr-Cyrl-RS" sz="3200" dirty="0">
                <a:latin typeface="Times New Roman" pitchFamily="18" charset="0"/>
              </a:rPr>
            </a:br>
            <a:r>
              <a:rPr lang="sr-Cyrl-RS" sz="3200" dirty="0">
                <a:latin typeface="Times New Roman" pitchFamily="18" charset="0"/>
              </a:rPr>
              <a:t>Проблеми који се јављају су прилично компликовани. Човек никад неће написати цифру идентично два пута, сваки пут ће се разликовати. Људима је лако да препознају шта пише, али рачунарима може представљати проблем што ће цифра сваки пут изгледати различито. Због тога је потребно обучити програм који класификује цифре на основу сличности.</a:t>
            </a:r>
          </a:p>
          <a:p>
            <a:pPr algn="l" defTabSz="4389438" eaLnBrk="0" hangingPunct="0">
              <a:lnSpc>
                <a:spcPct val="95000"/>
              </a:lnSpc>
            </a:pPr>
            <a:endParaRPr lang="sr-Cyrl-RS" sz="3200" b="1" dirty="0">
              <a:latin typeface="Times New Roman" pitchFamily="18" charset="0"/>
            </a:endParaRPr>
          </a:p>
          <a:p>
            <a:pPr algn="l" defTabSz="4389438" eaLnBrk="0" hangingPunct="0">
              <a:lnSpc>
                <a:spcPct val="95000"/>
              </a:lnSpc>
            </a:pPr>
            <a:r>
              <a:rPr lang="sr-Cyrl-RS" sz="3200" b="1" dirty="0">
                <a:latin typeface="Times New Roman" pitchFamily="18" charset="0"/>
              </a:rPr>
              <a:t>Опис проблема</a:t>
            </a:r>
          </a:p>
          <a:p>
            <a:pPr algn="l" defTabSz="4389438" eaLnBrk="0" hangingPunct="0">
              <a:lnSpc>
                <a:spcPct val="95000"/>
              </a:lnSpc>
            </a:pPr>
            <a:endParaRPr lang="sr-Cyrl-RS" sz="3200" b="1" dirty="0">
              <a:latin typeface="Times New Roman" pitchFamily="18" charset="0"/>
            </a:endParaRPr>
          </a:p>
          <a:p>
            <a:pPr algn="l" defTabSz="4389438" eaLnBrk="0" hangingPunct="0">
              <a:lnSpc>
                <a:spcPct val="95000"/>
              </a:lnSpc>
            </a:pPr>
            <a:r>
              <a:rPr lang="sr-Cyrl-RS" sz="3200" dirty="0">
                <a:latin typeface="Times New Roman" pitchFamily="18" charset="0"/>
              </a:rPr>
              <a:t>Дати су видео записи у којима се налази плава линија, која на сваком снимку има други положај и дужину. На видео запису се појављују руком писане цифре и крећу се. Потребно је сабрати све цифре које прођу испод линије. </a:t>
            </a:r>
            <a:br>
              <a:rPr lang="sr-Cyrl-RS" sz="3200" dirty="0">
                <a:latin typeface="Times New Roman" pitchFamily="18" charset="0"/>
              </a:rPr>
            </a:br>
            <a:r>
              <a:rPr lang="sr-Cyrl-RS" sz="3200" dirty="0">
                <a:latin typeface="Times New Roman" pitchFamily="18" charset="0"/>
              </a:rPr>
              <a:t>Цифре су писане руком, тешко су читљиве, често су недовршене, ротиране, писане тањом или дебљом линијом, неке и испрекиданом што их чини тешким за препознавање. </a:t>
            </a:r>
          </a:p>
        </p:txBody>
      </p:sp>
      <p:sp>
        <p:nvSpPr>
          <p:cNvPr id="2058" name="Text Box 10"/>
          <p:cNvSpPr txBox="1">
            <a:spLocks noChangeArrowheads="1"/>
          </p:cNvSpPr>
          <p:nvPr/>
        </p:nvSpPr>
        <p:spPr bwMode="auto">
          <a:xfrm>
            <a:off x="11582400" y="6553200"/>
            <a:ext cx="9829800" cy="2739211"/>
          </a:xfrm>
          <a:prstGeom prst="rect">
            <a:avLst/>
          </a:prstGeom>
          <a:noFill/>
          <a:ln w="9525">
            <a:noFill/>
            <a:miter lim="800000"/>
            <a:headEnd/>
            <a:tailEnd/>
          </a:ln>
          <a:effectLst/>
        </p:spPr>
        <p:txBody>
          <a:bodyPr>
            <a:spAutoFit/>
          </a:bodyPr>
          <a:lstStyle/>
          <a:p>
            <a:pPr defTabSz="4389438">
              <a:spcBef>
                <a:spcPct val="50000"/>
              </a:spcBef>
            </a:pPr>
            <a:r>
              <a:rPr lang="sr-Cyrl-RS" b="1" dirty="0"/>
              <a:t>Начин решавања проблема</a:t>
            </a:r>
            <a:endParaRPr lang="en-US" b="1" dirty="0"/>
          </a:p>
        </p:txBody>
      </p:sp>
      <p:sp>
        <p:nvSpPr>
          <p:cNvPr id="2061" name="AutoShape 13"/>
          <p:cNvSpPr>
            <a:spLocks noChangeArrowheads="1"/>
          </p:cNvSpPr>
          <p:nvPr/>
        </p:nvSpPr>
        <p:spPr bwMode="auto">
          <a:xfrm>
            <a:off x="685800" y="381000"/>
            <a:ext cx="42519600" cy="5257800"/>
          </a:xfrm>
          <a:prstGeom prst="roundRect">
            <a:avLst>
              <a:gd name="adj" fmla="val 10870"/>
            </a:avLst>
          </a:prstGeom>
          <a:gradFill rotWithShape="1">
            <a:gsLst>
              <a:gs pos="0">
                <a:srgbClr val="00B0F0"/>
              </a:gs>
              <a:gs pos="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1219200" y="990600"/>
            <a:ext cx="40919400" cy="4040188"/>
          </a:xfrm>
          <a:prstGeom prst="rect">
            <a:avLst/>
          </a:prstGeom>
          <a:noFill/>
          <a:ln w="9525">
            <a:noFill/>
            <a:miter lim="800000"/>
            <a:headEnd/>
            <a:tailEnd/>
          </a:ln>
          <a:effectLst/>
        </p:spPr>
        <p:txBody>
          <a:bodyPr>
            <a:spAutoFit/>
          </a:bodyPr>
          <a:lstStyle/>
          <a:p>
            <a:pPr defTabSz="4389438">
              <a:spcBef>
                <a:spcPct val="50000"/>
              </a:spcBef>
            </a:pPr>
            <a:r>
              <a:rPr lang="sr-Cyrl-RS" sz="12500" b="1" dirty="0"/>
              <a:t>Препознавање цифри са видео записа</a:t>
            </a:r>
            <a:endParaRPr lang="en-US" sz="12500" b="1" dirty="0"/>
          </a:p>
          <a:p>
            <a:pPr defTabSz="4389438"/>
            <a:r>
              <a:rPr lang="sr-Cyrl-RS" b="1" dirty="0"/>
              <a:t>Марко Бера РА 151/2012, Иван Средојевић РА 43/2012</a:t>
            </a:r>
            <a:endParaRPr lang="en-US" b="1" dirty="0"/>
          </a:p>
          <a:p>
            <a:pPr defTabSz="4389438"/>
            <a:r>
              <a:rPr lang="sr-Cyrl-RS" sz="4800" b="1" i="1" dirty="0"/>
              <a:t>Факултет техничких наука, Нови Сад, 2017</a:t>
            </a:r>
            <a:endParaRPr lang="en-US" dirty="0"/>
          </a:p>
        </p:txBody>
      </p:sp>
      <p:sp>
        <p:nvSpPr>
          <p:cNvPr id="2064" name="Text Box 16"/>
          <p:cNvSpPr txBox="1">
            <a:spLocks noChangeArrowheads="1"/>
          </p:cNvSpPr>
          <p:nvPr/>
        </p:nvSpPr>
        <p:spPr bwMode="auto">
          <a:xfrm>
            <a:off x="685800" y="2209800"/>
            <a:ext cx="3657600" cy="523220"/>
          </a:xfrm>
          <a:prstGeom prst="rect">
            <a:avLst/>
          </a:prstGeom>
          <a:noFill/>
          <a:ln w="9525">
            <a:noFill/>
            <a:miter lim="800000"/>
            <a:headEnd/>
            <a:tailEnd/>
          </a:ln>
          <a:effectLst/>
        </p:spPr>
        <p:txBody>
          <a:bodyPr>
            <a:spAutoFit/>
          </a:bodyPr>
          <a:lstStyle/>
          <a:p>
            <a:pPr defTabSz="4389438">
              <a:spcBef>
                <a:spcPct val="50000"/>
              </a:spcBef>
            </a:pPr>
            <a:endParaRPr lang="en-US" sz="2800" dirty="0">
              <a:solidFill>
                <a:srgbClr val="FF0000"/>
              </a:solidFill>
            </a:endParaRPr>
          </a:p>
        </p:txBody>
      </p:sp>
      <p:sp>
        <p:nvSpPr>
          <p:cNvPr id="2087" name="Text Box 39"/>
          <p:cNvSpPr txBox="1">
            <a:spLocks noChangeArrowheads="1"/>
          </p:cNvSpPr>
          <p:nvPr/>
        </p:nvSpPr>
        <p:spPr bwMode="auto">
          <a:xfrm>
            <a:off x="22860000" y="8915400"/>
            <a:ext cx="20040600" cy="1933047"/>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r>
              <a:rPr lang="sr-Cyrl-RS" sz="3200" dirty="0">
                <a:latin typeface="Times New Roman" pitchFamily="18" charset="0"/>
              </a:rPr>
              <a:t>Пуштањем тест података на обучену мрежу добијена је тачност од 85%.</a:t>
            </a:r>
          </a:p>
          <a:p>
            <a:pPr algn="l" defTabSz="612775" eaLnBrk="0" hangingPunct="0">
              <a:lnSpc>
                <a:spcPct val="95000"/>
              </a:lnSpc>
            </a:pPr>
            <a:endParaRPr lang="sr-Cyrl-RS" sz="3200" dirty="0">
              <a:latin typeface="Times New Roman" pitchFamily="18" charset="0"/>
            </a:endParaRPr>
          </a:p>
          <a:p>
            <a:pPr algn="l" defTabSz="612775" eaLnBrk="0" hangingPunct="0">
              <a:lnSpc>
                <a:spcPct val="95000"/>
              </a:lnSpc>
            </a:pPr>
            <a:r>
              <a:rPr lang="sr-Cyrl-RS" sz="3200" dirty="0">
                <a:latin typeface="Times New Roman" pitchFamily="18" charset="0"/>
              </a:rPr>
              <a:t>Наравно, не треба изоставити чињеницу да је људска грешка могућа, јер као што смо већ напоменули на почетку, многе цифре су и људима тешко читљиве.</a:t>
            </a:r>
            <a:endParaRPr lang="en-US" sz="3200" dirty="0">
              <a:latin typeface="Times New Roman" pitchFamily="18" charset="0"/>
            </a:endParaRPr>
          </a:p>
        </p:txBody>
      </p:sp>
      <p:sp>
        <p:nvSpPr>
          <p:cNvPr id="2090" name="Text Box 42"/>
          <p:cNvSpPr txBox="1">
            <a:spLocks noChangeArrowheads="1"/>
          </p:cNvSpPr>
          <p:nvPr/>
        </p:nvSpPr>
        <p:spPr bwMode="auto">
          <a:xfrm>
            <a:off x="838200" y="6553200"/>
            <a:ext cx="9829800" cy="1403350"/>
          </a:xfrm>
          <a:prstGeom prst="rect">
            <a:avLst/>
          </a:prstGeom>
          <a:noFill/>
          <a:ln w="9525">
            <a:noFill/>
            <a:miter lim="800000"/>
            <a:headEnd/>
            <a:tailEnd/>
          </a:ln>
          <a:effectLst/>
        </p:spPr>
        <p:txBody>
          <a:bodyPr>
            <a:spAutoFit/>
          </a:bodyPr>
          <a:lstStyle/>
          <a:p>
            <a:pPr defTabSz="4389438">
              <a:spcBef>
                <a:spcPct val="50000"/>
              </a:spcBef>
            </a:pPr>
            <a:r>
              <a:rPr lang="sr-Cyrl-RS" b="1" dirty="0"/>
              <a:t>Мотивација</a:t>
            </a:r>
            <a:endParaRPr lang="en-US" b="1" dirty="0"/>
          </a:p>
        </p:txBody>
      </p:sp>
      <p:sp>
        <p:nvSpPr>
          <p:cNvPr id="2091" name="Text Box 43"/>
          <p:cNvSpPr txBox="1">
            <a:spLocks noChangeArrowheads="1"/>
          </p:cNvSpPr>
          <p:nvPr/>
        </p:nvSpPr>
        <p:spPr bwMode="auto">
          <a:xfrm>
            <a:off x="22722114" y="7018483"/>
            <a:ext cx="5021036" cy="1403350"/>
          </a:xfrm>
          <a:prstGeom prst="rect">
            <a:avLst/>
          </a:prstGeom>
          <a:noFill/>
          <a:ln w="9525">
            <a:noFill/>
            <a:miter lim="800000"/>
            <a:headEnd/>
            <a:tailEnd/>
          </a:ln>
          <a:effectLst/>
        </p:spPr>
        <p:txBody>
          <a:bodyPr wrap="square">
            <a:spAutoFit/>
          </a:bodyPr>
          <a:lstStyle/>
          <a:p>
            <a:pPr defTabSz="4389438">
              <a:spcBef>
                <a:spcPct val="50000"/>
              </a:spcBef>
            </a:pPr>
            <a:r>
              <a:rPr lang="sr-Cyrl-RS" b="1" dirty="0"/>
              <a:t>Резултат</a:t>
            </a:r>
            <a:endParaRPr lang="en-US" b="1" dirty="0"/>
          </a:p>
        </p:txBody>
      </p:sp>
      <p:sp>
        <p:nvSpPr>
          <p:cNvPr id="2097" name="Text Box 49"/>
          <p:cNvSpPr txBox="1">
            <a:spLocks noChangeArrowheads="1"/>
          </p:cNvSpPr>
          <p:nvPr/>
        </p:nvSpPr>
        <p:spPr bwMode="auto">
          <a:xfrm>
            <a:off x="39393813" y="2238375"/>
            <a:ext cx="3657600" cy="523220"/>
          </a:xfrm>
          <a:prstGeom prst="rect">
            <a:avLst/>
          </a:prstGeom>
          <a:noFill/>
          <a:ln w="9525">
            <a:noFill/>
            <a:miter lim="800000"/>
            <a:headEnd/>
            <a:tailEnd/>
          </a:ln>
          <a:effectLst/>
        </p:spPr>
        <p:txBody>
          <a:bodyPr>
            <a:spAutoFit/>
          </a:bodyPr>
          <a:lstStyle/>
          <a:p>
            <a:pPr defTabSz="4389438">
              <a:spcBef>
                <a:spcPct val="50000"/>
              </a:spcBef>
            </a:pPr>
            <a:endParaRPr lang="en-US" sz="2800" dirty="0">
              <a:solidFill>
                <a:srgbClr val="FF0000"/>
              </a:solidFill>
            </a:endParaRPr>
          </a:p>
        </p:txBody>
      </p:sp>
      <p:sp>
        <p:nvSpPr>
          <p:cNvPr id="32" name="AutoShape 4">
            <a:extLst>
              <a:ext uri="{FF2B5EF4-FFF2-40B4-BE49-F238E27FC236}">
                <a16:creationId xmlns:a16="http://schemas.microsoft.com/office/drawing/2014/main" id="{4A85C6B5-2B90-40C3-9642-F480C2F0D9D3}"/>
              </a:ext>
            </a:extLst>
          </p:cNvPr>
          <p:cNvSpPr>
            <a:spLocks noChangeArrowheads="1"/>
          </p:cNvSpPr>
          <p:nvPr/>
        </p:nvSpPr>
        <p:spPr bwMode="auto">
          <a:xfrm>
            <a:off x="590550" y="18596839"/>
            <a:ext cx="10363200" cy="1348336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33" name="Text Box 9">
            <a:extLst>
              <a:ext uri="{FF2B5EF4-FFF2-40B4-BE49-F238E27FC236}">
                <a16:creationId xmlns:a16="http://schemas.microsoft.com/office/drawing/2014/main" id="{D380C106-A1CD-4403-BD69-7FB3B578D8F0}"/>
              </a:ext>
            </a:extLst>
          </p:cNvPr>
          <p:cNvSpPr txBox="1">
            <a:spLocks noChangeArrowheads="1"/>
          </p:cNvSpPr>
          <p:nvPr/>
        </p:nvSpPr>
        <p:spPr bwMode="auto">
          <a:xfrm>
            <a:off x="996950" y="20166013"/>
            <a:ext cx="9779000" cy="12255663"/>
          </a:xfrm>
          <a:prstGeom prst="rect">
            <a:avLst/>
          </a:prstGeom>
          <a:noFill/>
          <a:ln w="9525">
            <a:noFill/>
            <a:miter lim="800000"/>
            <a:headEnd/>
            <a:tailEnd/>
          </a:ln>
          <a:effectLst/>
        </p:spPr>
        <p:txBody>
          <a:bodyPr>
            <a:spAutoFit/>
          </a:bodyPr>
          <a:lstStyle/>
          <a:p>
            <a:pPr algn="l" defTabSz="4389438" eaLnBrk="0" hangingPunct="0">
              <a:lnSpc>
                <a:spcPct val="95000"/>
              </a:lnSpc>
            </a:pPr>
            <a:r>
              <a:rPr lang="sr-Cyrl-RS" sz="3200" dirty="0">
                <a:latin typeface="Times New Roman" pitchFamily="18" charset="0"/>
              </a:rPr>
              <a:t>Видео записи које је потребно обрадити налазе се на следећем линку:</a:t>
            </a:r>
          </a:p>
          <a:p>
            <a:pPr algn="l" defTabSz="4389438" eaLnBrk="0" hangingPunct="0">
              <a:lnSpc>
                <a:spcPct val="95000"/>
              </a:lnSpc>
            </a:pPr>
            <a:r>
              <a:rPr lang="en-US" sz="3200" dirty="0">
                <a:latin typeface="Times New Roman" pitchFamily="18" charset="0"/>
              </a:rPr>
              <a:t>https://drive.google.com/drive/folders/0B1ZJXQY32LBUMWdxWkEzcmVYblU</a:t>
            </a:r>
          </a:p>
          <a:p>
            <a:pPr algn="l" defTabSz="4389438" eaLnBrk="0" hangingPunct="0">
              <a:lnSpc>
                <a:spcPct val="95000"/>
              </a:lnSpc>
            </a:pPr>
            <a:r>
              <a:rPr lang="sr-Cyrl-RS" sz="3200" dirty="0">
                <a:latin typeface="Times New Roman" pitchFamily="18" charset="0"/>
              </a:rPr>
              <a:t>Ту се такође налазе и фајлови са тачним решењима, фајл са нашим решењима и скрипта која проверава проценат тачности препознавања.</a:t>
            </a:r>
          </a:p>
          <a:p>
            <a:pPr algn="l" defTabSz="4389438" eaLnBrk="0" hangingPunct="0">
              <a:lnSpc>
                <a:spcPct val="95000"/>
              </a:lnSpc>
            </a:pPr>
            <a:endParaRPr lang="sr-Cyrl-RS" sz="3200" dirty="0">
              <a:latin typeface="Times New Roman" pitchFamily="18" charset="0"/>
            </a:endParaRPr>
          </a:p>
          <a:p>
            <a:pPr algn="l" defTabSz="4389438" eaLnBrk="0" hangingPunct="0">
              <a:lnSpc>
                <a:spcPct val="95000"/>
              </a:lnSpc>
            </a:pPr>
            <a:r>
              <a:rPr lang="sr-Cyrl-RS" sz="3200" b="1" dirty="0">
                <a:latin typeface="Times New Roman" pitchFamily="18" charset="0"/>
              </a:rPr>
              <a:t>Тест подаци</a:t>
            </a:r>
          </a:p>
          <a:p>
            <a:pPr algn="l" defTabSz="4389438" eaLnBrk="0" hangingPunct="0">
              <a:lnSpc>
                <a:spcPct val="95000"/>
              </a:lnSpc>
            </a:pPr>
            <a:endParaRPr lang="sr-Cyrl-RS" sz="3200" dirty="0">
              <a:latin typeface="Times New Roman" pitchFamily="18" charset="0"/>
            </a:endParaRPr>
          </a:p>
          <a:p>
            <a:pPr algn="l" defTabSz="4389438" eaLnBrk="0" hangingPunct="0">
              <a:lnSpc>
                <a:spcPct val="95000"/>
              </a:lnSpc>
            </a:pPr>
            <a:r>
              <a:rPr lang="sr-Cyrl-RS" sz="3200" dirty="0">
                <a:latin typeface="Times New Roman" pitchFamily="18" charset="0"/>
              </a:rPr>
              <a:t>На основу видео записа одређујемо регионе 28х28 пиксела, где сваки регион представља једну цифру са записа. Потом се над датим регионима позива метода истрениране мреже која врши препознавање. </a:t>
            </a:r>
            <a:br>
              <a:rPr lang="sr-Cyrl-RS" sz="3200" dirty="0">
                <a:latin typeface="Times New Roman" pitchFamily="18" charset="0"/>
              </a:rPr>
            </a:br>
            <a:r>
              <a:rPr lang="sr-Cyrl-RS" sz="3200" dirty="0">
                <a:latin typeface="Times New Roman" pitchFamily="18" charset="0"/>
              </a:rPr>
              <a:t>Како су цифре тешко препознатљиве чак и човеку, неминовна су одређена одступања од тачног решења што је последица људске грешке.</a:t>
            </a:r>
          </a:p>
          <a:p>
            <a:pPr algn="l" defTabSz="4389438" eaLnBrk="0" hangingPunct="0">
              <a:lnSpc>
                <a:spcPct val="95000"/>
              </a:lnSpc>
            </a:pPr>
            <a:endParaRPr lang="sr-Cyrl-RS" sz="3200" dirty="0">
              <a:latin typeface="Times New Roman" pitchFamily="18" charset="0"/>
            </a:endParaRPr>
          </a:p>
          <a:p>
            <a:pPr algn="l" defTabSz="4389438" eaLnBrk="0" hangingPunct="0">
              <a:lnSpc>
                <a:spcPct val="95000"/>
              </a:lnSpc>
            </a:pPr>
            <a:r>
              <a:rPr lang="sr-Cyrl-RS" sz="3200" b="1" dirty="0">
                <a:latin typeface="Times New Roman" pitchFamily="18" charset="0"/>
              </a:rPr>
              <a:t>Подаци за тренирање</a:t>
            </a:r>
          </a:p>
          <a:p>
            <a:pPr algn="l" defTabSz="4389438" eaLnBrk="0" hangingPunct="0">
              <a:lnSpc>
                <a:spcPct val="95000"/>
              </a:lnSpc>
            </a:pPr>
            <a:endParaRPr lang="sr-Cyrl-RS" sz="3200" dirty="0">
              <a:latin typeface="Times New Roman" pitchFamily="18" charset="0"/>
            </a:endParaRPr>
          </a:p>
          <a:p>
            <a:pPr algn="l" defTabSz="4389438" eaLnBrk="0" hangingPunct="0">
              <a:lnSpc>
                <a:spcPct val="95000"/>
              </a:lnSpc>
            </a:pPr>
            <a:r>
              <a:rPr lang="sr-Cyrl-RS" sz="3200" dirty="0">
                <a:latin typeface="Times New Roman" pitchFamily="18" charset="0"/>
              </a:rPr>
              <a:t>Подаци над којима ћемо обучавати мрежу представљени су у виду .</a:t>
            </a:r>
            <a:r>
              <a:rPr lang="sr-Latn-RS" sz="3200" dirty="0">
                <a:latin typeface="Times New Roman" pitchFamily="18" charset="0"/>
              </a:rPr>
              <a:t>csv</a:t>
            </a:r>
            <a:r>
              <a:rPr lang="sr-Cyrl-RS" sz="3200" dirty="0">
                <a:latin typeface="Times New Roman" pitchFamily="18" charset="0"/>
              </a:rPr>
              <a:t> фајла. Има их укупно 12, јер је после 12 епоха у датом моделу неуронске мреже тачност препознавања преко 99%. Ови подаци су из </a:t>
            </a:r>
            <a:r>
              <a:rPr lang="en-US" sz="3200" dirty="0">
                <a:latin typeface="Times New Roman" pitchFamily="18" charset="0"/>
              </a:rPr>
              <a:t>MNIST</a:t>
            </a:r>
            <a:r>
              <a:rPr lang="sr-Cyrl-RS" sz="3200" dirty="0">
                <a:latin typeface="Times New Roman" pitchFamily="18" charset="0"/>
              </a:rPr>
              <a:t> сета података.</a:t>
            </a:r>
          </a:p>
          <a:p>
            <a:pPr algn="l" defTabSz="4389438" eaLnBrk="0" hangingPunct="0">
              <a:lnSpc>
                <a:spcPct val="95000"/>
              </a:lnSpc>
            </a:pPr>
            <a:endParaRPr lang="sr-Cyrl-RS" sz="3200" dirty="0">
              <a:latin typeface="Times New Roman" pitchFamily="18" charset="0"/>
            </a:endParaRPr>
          </a:p>
        </p:txBody>
      </p:sp>
      <p:sp>
        <p:nvSpPr>
          <p:cNvPr id="34" name="Text Box 42">
            <a:extLst>
              <a:ext uri="{FF2B5EF4-FFF2-40B4-BE49-F238E27FC236}">
                <a16:creationId xmlns:a16="http://schemas.microsoft.com/office/drawing/2014/main" id="{5B6FC396-B55D-46ED-988C-E5EA33589144}"/>
              </a:ext>
            </a:extLst>
          </p:cNvPr>
          <p:cNvSpPr txBox="1">
            <a:spLocks noChangeArrowheads="1"/>
          </p:cNvSpPr>
          <p:nvPr/>
        </p:nvSpPr>
        <p:spPr bwMode="auto">
          <a:xfrm>
            <a:off x="876300" y="18762663"/>
            <a:ext cx="9829800" cy="1403350"/>
          </a:xfrm>
          <a:prstGeom prst="rect">
            <a:avLst/>
          </a:prstGeom>
          <a:noFill/>
          <a:ln w="9525">
            <a:noFill/>
            <a:miter lim="800000"/>
            <a:headEnd/>
            <a:tailEnd/>
          </a:ln>
          <a:effectLst/>
        </p:spPr>
        <p:txBody>
          <a:bodyPr>
            <a:spAutoFit/>
          </a:bodyPr>
          <a:lstStyle/>
          <a:p>
            <a:pPr defTabSz="4389438">
              <a:spcBef>
                <a:spcPct val="50000"/>
              </a:spcBef>
            </a:pPr>
            <a:r>
              <a:rPr lang="sr-Cyrl-RS" b="1" dirty="0"/>
              <a:t>Подаци</a:t>
            </a:r>
            <a:endParaRPr lang="en-US" b="1" dirty="0"/>
          </a:p>
        </p:txBody>
      </p:sp>
      <p:sp>
        <p:nvSpPr>
          <p:cNvPr id="36" name="Text Box 9">
            <a:extLst>
              <a:ext uri="{FF2B5EF4-FFF2-40B4-BE49-F238E27FC236}">
                <a16:creationId xmlns:a16="http://schemas.microsoft.com/office/drawing/2014/main" id="{B303AC80-2AEA-4288-B833-B0484499CDF1}"/>
              </a:ext>
            </a:extLst>
          </p:cNvPr>
          <p:cNvSpPr txBox="1">
            <a:spLocks noChangeArrowheads="1"/>
          </p:cNvSpPr>
          <p:nvPr/>
        </p:nvSpPr>
        <p:spPr bwMode="auto">
          <a:xfrm>
            <a:off x="11693525" y="9517443"/>
            <a:ext cx="9779000" cy="2431435"/>
          </a:xfrm>
          <a:prstGeom prst="rect">
            <a:avLst/>
          </a:prstGeom>
          <a:noFill/>
          <a:ln w="9525">
            <a:noFill/>
            <a:miter lim="800000"/>
            <a:headEnd/>
            <a:tailEnd/>
          </a:ln>
          <a:effectLst/>
        </p:spPr>
        <p:txBody>
          <a:bodyPr>
            <a:spAutoFit/>
          </a:bodyPr>
          <a:lstStyle/>
          <a:p>
            <a:pPr algn="l" defTabSz="4389438" eaLnBrk="0" hangingPunct="0">
              <a:lnSpc>
                <a:spcPct val="95000"/>
              </a:lnSpc>
            </a:pPr>
            <a:r>
              <a:rPr lang="sr-Cyrl-RS" sz="3200" dirty="0">
                <a:latin typeface="Times New Roman" pitchFamily="18" charset="0"/>
              </a:rPr>
              <a:t>За препознавање линије користили смо </a:t>
            </a:r>
            <a:r>
              <a:rPr lang="sr-Latn-RS" sz="3200" dirty="0">
                <a:latin typeface="Times New Roman" pitchFamily="18" charset="0"/>
              </a:rPr>
              <a:t>Hough </a:t>
            </a:r>
            <a:r>
              <a:rPr lang="sr-Cyrl-RS" sz="3200" dirty="0">
                <a:latin typeface="Times New Roman" pitchFamily="18" charset="0"/>
              </a:rPr>
              <a:t>трансформацију, као што и предвиђа спецификација програма. Како је позиција линије фиксна у целом снимку, на почетку смо одредили локацију линије из првог </a:t>
            </a:r>
            <a:r>
              <a:rPr lang="sr-Cyrl-RS" sz="3200" dirty="0" err="1">
                <a:latin typeface="Times New Roman" pitchFamily="18" charset="0"/>
              </a:rPr>
              <a:t>фрејма</a:t>
            </a:r>
            <a:r>
              <a:rPr lang="sr-Cyrl-RS" sz="3200" dirty="0">
                <a:latin typeface="Times New Roman" pitchFamily="18" charset="0"/>
              </a:rPr>
              <a:t>. </a:t>
            </a:r>
          </a:p>
        </p:txBody>
      </p:sp>
      <p:sp>
        <p:nvSpPr>
          <p:cNvPr id="38" name="Text Box 9">
            <a:extLst>
              <a:ext uri="{FF2B5EF4-FFF2-40B4-BE49-F238E27FC236}">
                <a16:creationId xmlns:a16="http://schemas.microsoft.com/office/drawing/2014/main" id="{FA9A8F78-3593-4563-8520-721DE8EC087F}"/>
              </a:ext>
            </a:extLst>
          </p:cNvPr>
          <p:cNvSpPr txBox="1">
            <a:spLocks noChangeArrowheads="1"/>
          </p:cNvSpPr>
          <p:nvPr/>
        </p:nvSpPr>
        <p:spPr bwMode="auto">
          <a:xfrm>
            <a:off x="11645900" y="21404349"/>
            <a:ext cx="9779000" cy="6173998"/>
          </a:xfrm>
          <a:prstGeom prst="rect">
            <a:avLst/>
          </a:prstGeom>
          <a:noFill/>
          <a:ln w="9525">
            <a:noFill/>
            <a:miter lim="800000"/>
            <a:headEnd/>
            <a:tailEnd/>
          </a:ln>
          <a:effectLst/>
        </p:spPr>
        <p:txBody>
          <a:bodyPr>
            <a:spAutoFit/>
          </a:bodyPr>
          <a:lstStyle/>
          <a:p>
            <a:pPr algn="l" defTabSz="4389438" eaLnBrk="0" hangingPunct="0">
              <a:lnSpc>
                <a:spcPct val="95000"/>
              </a:lnSpc>
            </a:pPr>
            <a:r>
              <a:rPr lang="sr-Cyrl-RS" sz="3200" dirty="0">
                <a:latin typeface="Times New Roman" pitchFamily="18" charset="0"/>
              </a:rPr>
              <a:t>Сваки број који се појави на видео запису препознаје се као засебан регион. У тренутку кад му се додељује ИД (у сврху праћења његовог кретања кроз </a:t>
            </a:r>
            <a:r>
              <a:rPr lang="sr-Cyrl-RS" sz="3200" dirty="0" err="1">
                <a:latin typeface="Times New Roman" pitchFamily="18" charset="0"/>
              </a:rPr>
              <a:t>фрејмове</a:t>
            </a:r>
            <a:r>
              <a:rPr lang="sr-Cyrl-RS" sz="3200" dirty="0">
                <a:latin typeface="Times New Roman" pitchFamily="18" charset="0"/>
              </a:rPr>
              <a:t>), препознаје се регион 28х28 пиксела, померен у односу на центар за 2 пиксела у десно и доле.</a:t>
            </a:r>
          </a:p>
          <a:p>
            <a:pPr algn="l" defTabSz="4389438" eaLnBrk="0" hangingPunct="0">
              <a:lnSpc>
                <a:spcPct val="95000"/>
              </a:lnSpc>
            </a:pPr>
            <a:endParaRPr lang="sr-Cyrl-RS" sz="3200" dirty="0">
              <a:latin typeface="Times New Roman" pitchFamily="18" charset="0"/>
            </a:endParaRPr>
          </a:p>
          <a:p>
            <a:pPr algn="l" defTabSz="4389438" eaLnBrk="0" hangingPunct="0">
              <a:lnSpc>
                <a:spcPct val="95000"/>
              </a:lnSpc>
            </a:pPr>
            <a:r>
              <a:rPr lang="sr-Cyrl-RS" sz="3200" dirty="0">
                <a:latin typeface="Times New Roman" pitchFamily="18" charset="0"/>
              </a:rPr>
              <a:t>Сваки број се прати док се креће, и ако пређе преко линије програм дати елемент прослеђује функцији за препознавање. </a:t>
            </a:r>
            <a:br>
              <a:rPr lang="sr-Cyrl-RS" sz="3200" dirty="0">
                <a:latin typeface="Times New Roman" pitchFamily="18" charset="0"/>
              </a:rPr>
            </a:br>
            <a:br>
              <a:rPr lang="sr-Cyrl-RS" sz="3200" dirty="0">
                <a:latin typeface="Times New Roman" pitchFamily="18" charset="0"/>
              </a:rPr>
            </a:br>
            <a:r>
              <a:rPr lang="sr-Cyrl-RS" sz="3200" dirty="0">
                <a:latin typeface="Times New Roman" pitchFamily="18" charset="0"/>
              </a:rPr>
              <a:t>Након што је препознавање извршено, број који смо добили додаје се на суму, а сума и број прелазака се исписују у доњем десном углу екрана на снимку.</a:t>
            </a:r>
          </a:p>
        </p:txBody>
      </p:sp>
      <p:pic>
        <p:nvPicPr>
          <p:cNvPr id="4" name="Picture 3">
            <a:extLst>
              <a:ext uri="{FF2B5EF4-FFF2-40B4-BE49-F238E27FC236}">
                <a16:creationId xmlns:a16="http://schemas.microsoft.com/office/drawing/2014/main" id="{CF3AF685-9CC1-4684-B905-31BB20EA9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8150" y="12555683"/>
            <a:ext cx="9144000" cy="8391466"/>
          </a:xfrm>
          <a:prstGeom prst="rect">
            <a:avLst/>
          </a:prstGeom>
        </p:spPr>
      </p:pic>
      <p:pic>
        <p:nvPicPr>
          <p:cNvPr id="8" name="Picture 7">
            <a:extLst>
              <a:ext uri="{FF2B5EF4-FFF2-40B4-BE49-F238E27FC236}">
                <a16:creationId xmlns:a16="http://schemas.microsoft.com/office/drawing/2014/main" id="{94428D2A-9085-4568-A06E-70D1BC5B8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0" y="11780837"/>
            <a:ext cx="9766300" cy="7731654"/>
          </a:xfrm>
          <a:prstGeom prst="rect">
            <a:avLst/>
          </a:prstGeom>
        </p:spPr>
      </p:pic>
      <p:pic>
        <p:nvPicPr>
          <p:cNvPr id="12" name="Picture 11">
            <a:extLst>
              <a:ext uri="{FF2B5EF4-FFF2-40B4-BE49-F238E27FC236}">
                <a16:creationId xmlns:a16="http://schemas.microsoft.com/office/drawing/2014/main" id="{A9F8BCD5-B36E-4B6E-8B47-D49600D8A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32700" y="12237751"/>
            <a:ext cx="9766300" cy="7274740"/>
          </a:xfrm>
          <a:prstGeom prst="rect">
            <a:avLst/>
          </a:prstGeom>
        </p:spPr>
      </p:pic>
      <p:sp>
        <p:nvSpPr>
          <p:cNvPr id="47" name="Text Box 43">
            <a:extLst>
              <a:ext uri="{FF2B5EF4-FFF2-40B4-BE49-F238E27FC236}">
                <a16:creationId xmlns:a16="http://schemas.microsoft.com/office/drawing/2014/main" id="{AEF89BE4-6103-4CEE-AA08-F84DA47D37F7}"/>
              </a:ext>
            </a:extLst>
          </p:cNvPr>
          <p:cNvSpPr txBox="1">
            <a:spLocks noChangeArrowheads="1"/>
          </p:cNvSpPr>
          <p:nvPr/>
        </p:nvSpPr>
        <p:spPr bwMode="auto">
          <a:xfrm>
            <a:off x="22675806" y="20901795"/>
            <a:ext cx="5848350" cy="1403350"/>
          </a:xfrm>
          <a:prstGeom prst="rect">
            <a:avLst/>
          </a:prstGeom>
          <a:noFill/>
          <a:ln w="9525">
            <a:noFill/>
            <a:miter lim="800000"/>
            <a:headEnd/>
            <a:tailEnd/>
          </a:ln>
          <a:effectLst/>
        </p:spPr>
        <p:txBody>
          <a:bodyPr wrap="square">
            <a:spAutoFit/>
          </a:bodyPr>
          <a:lstStyle/>
          <a:p>
            <a:pPr defTabSz="4389438">
              <a:spcBef>
                <a:spcPct val="50000"/>
              </a:spcBef>
            </a:pPr>
            <a:r>
              <a:rPr lang="sr-Cyrl-RS" b="1" dirty="0"/>
              <a:t>Закључак</a:t>
            </a:r>
            <a:endParaRPr lang="en-US" b="1" dirty="0"/>
          </a:p>
        </p:txBody>
      </p:sp>
      <p:sp>
        <p:nvSpPr>
          <p:cNvPr id="48" name="Text Box 43">
            <a:extLst>
              <a:ext uri="{FF2B5EF4-FFF2-40B4-BE49-F238E27FC236}">
                <a16:creationId xmlns:a16="http://schemas.microsoft.com/office/drawing/2014/main" id="{7037DFB4-CEA3-4890-8202-F1EA39C7F713}"/>
              </a:ext>
            </a:extLst>
          </p:cNvPr>
          <p:cNvSpPr txBox="1">
            <a:spLocks noChangeArrowheads="1"/>
          </p:cNvSpPr>
          <p:nvPr/>
        </p:nvSpPr>
        <p:spPr bwMode="auto">
          <a:xfrm>
            <a:off x="22696612" y="27581599"/>
            <a:ext cx="4672693" cy="1403350"/>
          </a:xfrm>
          <a:prstGeom prst="rect">
            <a:avLst/>
          </a:prstGeom>
          <a:noFill/>
          <a:ln w="9525">
            <a:noFill/>
            <a:miter lim="800000"/>
            <a:headEnd/>
            <a:tailEnd/>
          </a:ln>
          <a:effectLst/>
        </p:spPr>
        <p:txBody>
          <a:bodyPr wrap="square">
            <a:spAutoFit/>
          </a:bodyPr>
          <a:lstStyle/>
          <a:p>
            <a:pPr defTabSz="4389438">
              <a:spcBef>
                <a:spcPct val="50000"/>
              </a:spcBef>
            </a:pPr>
            <a:r>
              <a:rPr lang="sr-Cyrl-RS" b="1" dirty="0"/>
              <a:t>Извори</a:t>
            </a:r>
            <a:endParaRPr lang="en-US" b="1" dirty="0"/>
          </a:p>
        </p:txBody>
      </p:sp>
      <p:sp>
        <p:nvSpPr>
          <p:cNvPr id="49" name="Text Box 39">
            <a:extLst>
              <a:ext uri="{FF2B5EF4-FFF2-40B4-BE49-F238E27FC236}">
                <a16:creationId xmlns:a16="http://schemas.microsoft.com/office/drawing/2014/main" id="{53022DA5-CAD1-47DA-AD22-0F5E7C80A65E}"/>
              </a:ext>
            </a:extLst>
          </p:cNvPr>
          <p:cNvSpPr txBox="1">
            <a:spLocks noChangeArrowheads="1"/>
          </p:cNvSpPr>
          <p:nvPr/>
        </p:nvSpPr>
        <p:spPr bwMode="auto">
          <a:xfrm>
            <a:off x="22813692" y="22469976"/>
            <a:ext cx="20040600" cy="3336508"/>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r>
              <a:rPr lang="sr-Cyrl-RS" sz="3200" dirty="0">
                <a:latin typeface="Times New Roman" pitchFamily="18" charset="0"/>
              </a:rPr>
              <a:t>Успели смо да постигнемо тачност од 85%. Добијени резултати делом су условљени људском грешком, због потешкоћа приликом тумачења неких цифри, које нису биле комплетне, често су биле ротиране и двосмислене (на пример број 1 и број 7), а делом и због шума који је присутан на снимку.</a:t>
            </a:r>
          </a:p>
          <a:p>
            <a:pPr algn="l" defTabSz="612775" eaLnBrk="0" hangingPunct="0">
              <a:lnSpc>
                <a:spcPct val="95000"/>
              </a:lnSpc>
            </a:pPr>
            <a:endParaRPr lang="sr-Cyrl-RS" sz="3200" dirty="0">
              <a:latin typeface="Times New Roman" pitchFamily="18" charset="0"/>
            </a:endParaRPr>
          </a:p>
          <a:p>
            <a:pPr algn="l" defTabSz="612775" eaLnBrk="0" hangingPunct="0">
              <a:lnSpc>
                <a:spcPct val="95000"/>
              </a:lnSpc>
            </a:pPr>
            <a:r>
              <a:rPr lang="sr-Cyrl-RS" sz="3200" dirty="0">
                <a:latin typeface="Times New Roman" pitchFamily="18" charset="0"/>
              </a:rPr>
              <a:t>Линија је препозната </a:t>
            </a:r>
            <a:r>
              <a:rPr lang="sr-Latn-RS" sz="3200" dirty="0">
                <a:latin typeface="Times New Roman" pitchFamily="18" charset="0"/>
              </a:rPr>
              <a:t>Hough</a:t>
            </a:r>
            <a:r>
              <a:rPr lang="sr-Cyrl-RS" sz="3200" dirty="0">
                <a:latin typeface="Times New Roman" pitchFamily="18" charset="0"/>
              </a:rPr>
              <a:t> трансформацијом и није било већих проблема приликом препознавања исте, углавном су димензије и локација биле прилично тачне. Тек у неколико случајева десила су се одступања за неколико пиксела, што је занемарљиво.</a:t>
            </a:r>
            <a:endParaRPr lang="en-US" sz="3200" dirty="0">
              <a:latin typeface="Times New Roman" pitchFamily="18" charset="0"/>
            </a:endParaRPr>
          </a:p>
        </p:txBody>
      </p:sp>
      <p:sp>
        <p:nvSpPr>
          <p:cNvPr id="50" name="Text Box 39">
            <a:extLst>
              <a:ext uri="{FF2B5EF4-FFF2-40B4-BE49-F238E27FC236}">
                <a16:creationId xmlns:a16="http://schemas.microsoft.com/office/drawing/2014/main" id="{13EC758A-60A2-424F-8C20-A0C41CBE1D60}"/>
              </a:ext>
            </a:extLst>
          </p:cNvPr>
          <p:cNvSpPr txBox="1">
            <a:spLocks noChangeArrowheads="1"/>
          </p:cNvSpPr>
          <p:nvPr/>
        </p:nvSpPr>
        <p:spPr bwMode="auto">
          <a:xfrm>
            <a:off x="22834498" y="29189560"/>
            <a:ext cx="20040600" cy="529586"/>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r>
              <a:rPr lang="sr-Cyrl-RS" sz="3200" dirty="0">
                <a:latin typeface="Times New Roman" pitchFamily="18" charset="0"/>
              </a:rPr>
              <a:t>1. </a:t>
            </a:r>
            <a:r>
              <a:rPr lang="en-US" sz="3200" dirty="0">
                <a:latin typeface="Times New Roman" pitchFamily="18" charset="0"/>
              </a:rPr>
              <a:t>https://github.com/ftn-ai-lab/sc-2016-e2/tree/master/teorija</a:t>
            </a:r>
            <a:endParaRPr lang="sr-Cyrl-RS" sz="3200" dirty="0">
              <a:latin typeface="Times New Roman" pitchFamily="18" charset="0"/>
            </a:endParaRPr>
          </a:p>
        </p:txBody>
      </p:sp>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380</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Shulda;www.postersession.com</dc:creator>
  <cp:keywords>www.postersession.com</cp:keywords>
  <dc:description>©MegaPrint Inc. 2009-2015</dc:description>
  <cp:lastModifiedBy>korisnik</cp:lastModifiedBy>
  <cp:revision>68</cp:revision>
  <cp:lastPrinted>2011-03-08T18:07:35Z</cp:lastPrinted>
  <dcterms:created xsi:type="dcterms:W3CDTF">2008-12-04T00:20:37Z</dcterms:created>
  <dcterms:modified xsi:type="dcterms:W3CDTF">2017-07-06T19:18:35Z</dcterms:modified>
  <cp:category>Research Poster</cp:category>
</cp:coreProperties>
</file>