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8"/>
  </p:normalViewPr>
  <p:slideViewPr>
    <p:cSldViewPr snapToGrid="0" snapToObjects="1">
      <p:cViewPr varScale="1">
        <p:scale>
          <a:sx n="126" d="100"/>
          <a:sy n="126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1B89-6D29-7849-8E65-921CEBC6CA4C}" type="datetimeFigureOut">
              <a:t>2018/10/17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4BB1-ECD9-1F46-AC5B-E21A5EADE98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50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2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4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F492F3-EA16-9840-BF6B-F17F7BFF6F08}"/>
              </a:ext>
            </a:extLst>
          </p:cNvPr>
          <p:cNvSpPr txBox="1"/>
          <p:nvPr/>
        </p:nvSpPr>
        <p:spPr>
          <a:xfrm>
            <a:off x="457200" y="365760"/>
            <a:ext cx="233910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スーパースカラ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51BBA0-954A-BA4F-BE23-34DD042C3180}"/>
              </a:ext>
            </a:extLst>
          </p:cNvPr>
          <p:cNvSpPr txBox="1"/>
          <p:nvPr/>
        </p:nvSpPr>
        <p:spPr>
          <a:xfrm>
            <a:off x="111760" y="1056640"/>
            <a:ext cx="285206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rgbClr val="FF0000"/>
                </a:solidFill>
              </a:rPr>
              <a:t>ハードウェア</a:t>
            </a:r>
            <a:r>
              <a:rPr kumimoji="1" lang="ja-JP" altLang="en-US" sz="1600" dirty="0"/>
              <a:t>にがんばらせる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5A6943-B583-9C49-850F-A11CDB81BD43}"/>
              </a:ext>
            </a:extLst>
          </p:cNvPr>
          <p:cNvSpPr txBox="1"/>
          <p:nvPr/>
        </p:nvSpPr>
        <p:spPr>
          <a:xfrm>
            <a:off x="4361284" y="325120"/>
            <a:ext cx="8402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VLIW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55F947-E83E-8344-B2E8-5B00AEB31904}"/>
              </a:ext>
            </a:extLst>
          </p:cNvPr>
          <p:cNvSpPr txBox="1"/>
          <p:nvPr/>
        </p:nvSpPr>
        <p:spPr>
          <a:xfrm>
            <a:off x="3484880" y="1016000"/>
            <a:ext cx="26468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rgbClr val="FF0000"/>
                </a:solidFill>
              </a:rPr>
              <a:t>コンパイラ</a:t>
            </a:r>
            <a:r>
              <a:rPr kumimoji="1" lang="ja-JP" altLang="en-US" sz="1600" dirty="0"/>
              <a:t>にがんばらせる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6C4897-F8AE-F341-95E3-F0142750F2F1}"/>
              </a:ext>
            </a:extLst>
          </p:cNvPr>
          <p:cNvSpPr txBox="1"/>
          <p:nvPr/>
        </p:nvSpPr>
        <p:spPr>
          <a:xfrm>
            <a:off x="7620000" y="304800"/>
            <a:ext cx="8547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SIMD</a:t>
            </a:r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E2A7F9-3F02-3E42-AC3E-C3C27164A771}"/>
              </a:ext>
            </a:extLst>
          </p:cNvPr>
          <p:cNvSpPr txBox="1"/>
          <p:nvPr/>
        </p:nvSpPr>
        <p:spPr>
          <a:xfrm>
            <a:off x="6797040" y="995680"/>
            <a:ext cx="26468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rgbClr val="FF0000"/>
                </a:solidFill>
              </a:rPr>
              <a:t>プログラマ</a:t>
            </a:r>
            <a:r>
              <a:rPr kumimoji="1" lang="ja-JP" altLang="en-US" sz="1600" dirty="0"/>
              <a:t>にがんばらせる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16B706E8-71B3-F54F-B6D3-5195D7B3CF23}"/>
              </a:ext>
            </a:extLst>
          </p:cNvPr>
          <p:cNvSpPr/>
          <p:nvPr/>
        </p:nvSpPr>
        <p:spPr>
          <a:xfrm>
            <a:off x="2123440" y="1983740"/>
            <a:ext cx="1046480" cy="41610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実行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ユニット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1AE55D0-F074-E646-9F94-830067ABBBB1}"/>
              </a:ext>
            </a:extLst>
          </p:cNvPr>
          <p:cNvSpPr/>
          <p:nvPr/>
        </p:nvSpPr>
        <p:spPr>
          <a:xfrm>
            <a:off x="2133600" y="2625018"/>
            <a:ext cx="1036320" cy="41610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実行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ユニット</a:t>
            </a:r>
          </a:p>
        </p:txBody>
      </p: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59846A2A-048D-204D-8AE4-FF3FB51F840C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1209040" y="2191794"/>
            <a:ext cx="914400" cy="327886"/>
          </a:xfrm>
          <a:prstGeom prst="bentConnector3">
            <a:avLst>
              <a:gd name="adj1" fmla="val 48889"/>
            </a:avLst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1CF5CF92-D7EB-2448-B433-3FF70A8992E2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1209040" y="2519680"/>
            <a:ext cx="924560" cy="313392"/>
          </a:xfrm>
          <a:prstGeom prst="bentConnector3">
            <a:avLst>
              <a:gd name="adj1" fmla="val 48901"/>
            </a:avLst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05614538-FE36-464E-A9D7-A32C16F5C67B}"/>
              </a:ext>
            </a:extLst>
          </p:cNvPr>
          <p:cNvSpPr/>
          <p:nvPr/>
        </p:nvSpPr>
        <p:spPr>
          <a:xfrm>
            <a:off x="487680" y="1981200"/>
            <a:ext cx="721360" cy="10769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命令キュー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6BE572B-4298-184B-8524-7A29377ED6D3}"/>
              </a:ext>
            </a:extLst>
          </p:cNvPr>
          <p:cNvSpPr txBox="1"/>
          <p:nvPr/>
        </p:nvSpPr>
        <p:spPr>
          <a:xfrm>
            <a:off x="741681" y="1665148"/>
            <a:ext cx="808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振り分け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D504E4A-D45E-4346-8869-A6D4580087F3}"/>
              </a:ext>
            </a:extLst>
          </p:cNvPr>
          <p:cNvSpPr txBox="1"/>
          <p:nvPr/>
        </p:nvSpPr>
        <p:spPr>
          <a:xfrm>
            <a:off x="798865" y="5695017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実行ユニットが増えると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kumimoji="1" lang="ja-JP" altLang="en-US" sz="1400" b="1" dirty="0">
                <a:solidFill>
                  <a:srgbClr val="FF0000"/>
                </a:solidFill>
              </a:rPr>
              <a:t>命令振り分けで死ぬ</a:t>
            </a:r>
            <a:endParaRPr kumimoji="1" lang="en-US" altLang="ja-JP" sz="14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57E9AB9-8E76-6A47-AFC5-EFA81D236582}"/>
              </a:ext>
            </a:extLst>
          </p:cNvPr>
          <p:cNvSpPr txBox="1"/>
          <p:nvPr/>
        </p:nvSpPr>
        <p:spPr>
          <a:xfrm>
            <a:off x="770128" y="4821257"/>
            <a:ext cx="2379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 </a:t>
            </a:r>
            <a:r>
              <a:rPr kumimoji="1" lang="ja-JP" altLang="en-US" sz="1400" dirty="0"/>
              <a:t>命令の</a:t>
            </a:r>
            <a:r>
              <a:rPr lang="ja-JP" altLang="en-US" sz="1400" dirty="0"/>
              <a:t>後方互換性を保てる</a:t>
            </a:r>
            <a:endParaRPr kumimoji="1" lang="en-US" altLang="ja-JP" sz="1400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447CC45F-CAA5-194F-8B12-2F6A7B26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160" y="4665344"/>
            <a:ext cx="584200" cy="56959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78665135-5BEE-F440-AFDB-395CC70BA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160" y="5659119"/>
            <a:ext cx="584200" cy="569595"/>
          </a:xfrm>
          <a:prstGeom prst="rect">
            <a:avLst/>
          </a:prstGeom>
        </p:spPr>
      </p:pic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A11AA7C-B4A8-3C4C-B8AE-43F67A10FBDC}"/>
              </a:ext>
            </a:extLst>
          </p:cNvPr>
          <p:cNvSpPr/>
          <p:nvPr/>
        </p:nvSpPr>
        <p:spPr>
          <a:xfrm>
            <a:off x="5121546" y="1855995"/>
            <a:ext cx="969374" cy="48468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実行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ユニット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5FC68AB8-34CF-1D40-8414-F799436B41E4}"/>
              </a:ext>
            </a:extLst>
          </p:cNvPr>
          <p:cNvSpPr/>
          <p:nvPr/>
        </p:nvSpPr>
        <p:spPr>
          <a:xfrm>
            <a:off x="5121546" y="2344873"/>
            <a:ext cx="969374" cy="48468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実行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ユニット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36FF39C-A5D9-884C-9297-9573EA638016}"/>
              </a:ext>
            </a:extLst>
          </p:cNvPr>
          <p:cNvSpPr/>
          <p:nvPr/>
        </p:nvSpPr>
        <p:spPr>
          <a:xfrm>
            <a:off x="4033520" y="191516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命令</a:t>
            </a:r>
            <a:r>
              <a:rPr lang="en-US" altLang="ja-JP" sz="1000" dirty="0">
                <a:solidFill>
                  <a:schemeClr val="tx1"/>
                </a:solidFill>
              </a:rPr>
              <a:t>A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9774A07-3EC8-2D42-98B1-9FE5746B09DD}"/>
              </a:ext>
            </a:extLst>
          </p:cNvPr>
          <p:cNvSpPr/>
          <p:nvPr/>
        </p:nvSpPr>
        <p:spPr>
          <a:xfrm>
            <a:off x="4033520" y="237236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命令</a:t>
            </a:r>
            <a:r>
              <a:rPr lang="en-US" altLang="ja-JP" sz="1000" dirty="0">
                <a:solidFill>
                  <a:schemeClr val="tx1"/>
                </a:solidFill>
              </a:rPr>
              <a:t>B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089701AB-4285-6349-BA79-97B92563B5AA}"/>
              </a:ext>
            </a:extLst>
          </p:cNvPr>
          <p:cNvSpPr/>
          <p:nvPr/>
        </p:nvSpPr>
        <p:spPr>
          <a:xfrm>
            <a:off x="3952240" y="1757680"/>
            <a:ext cx="690880" cy="122936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B0B985A-CA7E-EA4B-8FD4-9B450FAB5D2C}"/>
              </a:ext>
            </a:extLst>
          </p:cNvPr>
          <p:cNvSpPr txBox="1"/>
          <p:nvPr/>
        </p:nvSpPr>
        <p:spPr>
          <a:xfrm>
            <a:off x="3688080" y="1452880"/>
            <a:ext cx="12795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/>
              <a:t>VLIW</a:t>
            </a:r>
            <a:r>
              <a:rPr kumimoji="1" lang="ja-JP" altLang="en-US" sz="1050"/>
              <a:t>の一つの命令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F347953-0B59-5B44-BEFD-27C17BA2F8FC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592320" y="2098339"/>
            <a:ext cx="5292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002CF52-46AB-E943-9695-563F0D56656C}"/>
              </a:ext>
            </a:extLst>
          </p:cNvPr>
          <p:cNvCxnSpPr>
            <a:cxnSpLocks/>
          </p:cNvCxnSpPr>
          <p:nvPr/>
        </p:nvCxnSpPr>
        <p:spPr>
          <a:xfrm>
            <a:off x="4572000" y="2616499"/>
            <a:ext cx="5292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B6311DC-D3F4-B748-BA53-4FFE097F7657}"/>
              </a:ext>
            </a:extLst>
          </p:cNvPr>
          <p:cNvSpPr txBox="1"/>
          <p:nvPr/>
        </p:nvSpPr>
        <p:spPr>
          <a:xfrm>
            <a:off x="4033520" y="4754880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依存関係チェックが不要</a:t>
            </a:r>
            <a:endParaRPr lang="en-US" altLang="ja-JP" sz="1400" dirty="0"/>
          </a:p>
          <a:p>
            <a:r>
              <a:rPr lang="ja-JP" altLang="en-US" sz="1400" dirty="0"/>
              <a:t>→</a:t>
            </a:r>
            <a:r>
              <a:rPr lang="en-US" altLang="ja-JP" sz="1400" dirty="0"/>
              <a:t> </a:t>
            </a:r>
            <a:r>
              <a:rPr lang="ja-JP" altLang="en-US" sz="1400" dirty="0"/>
              <a:t>ハードウェアが簡単に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19B4112-04B8-6A4A-B1FF-8D311471595D}"/>
              </a:ext>
            </a:extLst>
          </p:cNvPr>
          <p:cNvSpPr txBox="1"/>
          <p:nvPr/>
        </p:nvSpPr>
        <p:spPr>
          <a:xfrm>
            <a:off x="3972560" y="5709920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神のように賢いコンパイラが必要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r>
              <a:rPr kumimoji="1" lang="ja-JP" altLang="en-US" sz="1400" dirty="0"/>
              <a:t>後方互換性を失う</a:t>
            </a:r>
            <a:endParaRPr kumimoji="1" lang="ja-JP" altLang="en-US" sz="1400"/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DA5E1897-A7AC-7B45-8042-51CA094DD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685664"/>
            <a:ext cx="584200" cy="569595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14495E7E-AF7B-FA43-A775-B4EB3900A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679439"/>
            <a:ext cx="584200" cy="569595"/>
          </a:xfrm>
          <a:prstGeom prst="rect">
            <a:avLst/>
          </a:prstGeom>
        </p:spPr>
      </p:pic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B3C4FBC2-DA56-F143-B1DA-6D2B7ADF7FDF}"/>
              </a:ext>
            </a:extLst>
          </p:cNvPr>
          <p:cNvSpPr/>
          <p:nvPr/>
        </p:nvSpPr>
        <p:spPr>
          <a:xfrm>
            <a:off x="8615680" y="1764555"/>
            <a:ext cx="995680" cy="113104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実行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ユニット</a:t>
            </a: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0645FA37-29FC-1D42-8341-F8CDB4036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20" y="4665344"/>
            <a:ext cx="584200" cy="569595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EF4CF261-ABE1-E34D-A846-AC6F9A9BC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120" y="5628639"/>
            <a:ext cx="584200" cy="569595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F5420BD-5D08-A84F-9B46-56EA80905771}"/>
              </a:ext>
            </a:extLst>
          </p:cNvPr>
          <p:cNvSpPr txBox="1"/>
          <p:nvPr/>
        </p:nvSpPr>
        <p:spPr>
          <a:xfrm>
            <a:off x="7680960" y="469392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ハードウェアは簡単</a:t>
            </a:r>
            <a:endParaRPr lang="en-US" altLang="ja-JP" sz="1400" dirty="0"/>
          </a:p>
          <a:p>
            <a:r>
              <a:rPr kumimoji="1" lang="ja-JP" altLang="en-US" sz="1400" dirty="0"/>
              <a:t>後方互換性も保てる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C96BEA1-A0AB-E141-BA29-6C73475B4D56}"/>
              </a:ext>
            </a:extLst>
          </p:cNvPr>
          <p:cNvSpPr txBox="1"/>
          <p:nvPr/>
        </p:nvSpPr>
        <p:spPr>
          <a:xfrm>
            <a:off x="7660640" y="575056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プログラムが大変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BE190D6-416D-4A4C-9CCC-EF2644F17F38}"/>
              </a:ext>
            </a:extLst>
          </p:cNvPr>
          <p:cNvSpPr/>
          <p:nvPr/>
        </p:nvSpPr>
        <p:spPr>
          <a:xfrm>
            <a:off x="7447280" y="1793240"/>
            <a:ext cx="533400" cy="1021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DC1D1CF-CE23-534F-AE30-1416B58E2127}"/>
              </a:ext>
            </a:extLst>
          </p:cNvPr>
          <p:cNvCxnSpPr>
            <a:stCxn id="43" idx="1"/>
            <a:endCxn id="43" idx="3"/>
          </p:cNvCxnSpPr>
          <p:nvPr/>
        </p:nvCxnSpPr>
        <p:spPr>
          <a:xfrm>
            <a:off x="8615680" y="2330078"/>
            <a:ext cx="99568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D4B4BE7-7C3B-3241-9969-1E74C0CF1B5E}"/>
              </a:ext>
            </a:extLst>
          </p:cNvPr>
          <p:cNvSpPr/>
          <p:nvPr/>
        </p:nvSpPr>
        <p:spPr>
          <a:xfrm>
            <a:off x="1493520" y="163068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命令</a:t>
            </a:r>
            <a:r>
              <a:rPr lang="en-US" altLang="ja-JP" sz="1000" dirty="0">
                <a:solidFill>
                  <a:schemeClr val="tx1"/>
                </a:solidFill>
              </a:rPr>
              <a:t>A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4ECD519-ED67-9C4A-BC76-0C521D1FC110}"/>
              </a:ext>
            </a:extLst>
          </p:cNvPr>
          <p:cNvSpPr/>
          <p:nvPr/>
        </p:nvSpPr>
        <p:spPr>
          <a:xfrm>
            <a:off x="1513840" y="293116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命令</a:t>
            </a:r>
            <a:r>
              <a:rPr lang="en-US" altLang="ja-JP" sz="1000" dirty="0">
                <a:solidFill>
                  <a:schemeClr val="tx1"/>
                </a:solidFill>
              </a:rPr>
              <a:t>B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D1DB946-7D3D-0849-AEC2-0094801815E2}"/>
              </a:ext>
            </a:extLst>
          </p:cNvPr>
          <p:cNvSpPr txBox="1"/>
          <p:nvPr/>
        </p:nvSpPr>
        <p:spPr>
          <a:xfrm>
            <a:off x="528320" y="36068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命令を複数取ってきて、</a:t>
            </a:r>
            <a:endParaRPr kumimoji="1" lang="en-US" altLang="ja-JP" sz="1400"/>
          </a:p>
          <a:p>
            <a:r>
              <a:rPr lang="ja-JP" altLang="en-US" sz="1400"/>
              <a:t>スケジューラが振り分ける</a:t>
            </a:r>
            <a:endParaRPr kumimoji="1" lang="ja-JP" altLang="en-US" sz="14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A60636D-7C18-9A41-8E82-5E021712D277}"/>
              </a:ext>
            </a:extLst>
          </p:cNvPr>
          <p:cNvSpPr txBox="1"/>
          <p:nvPr/>
        </p:nvSpPr>
        <p:spPr>
          <a:xfrm>
            <a:off x="3749040" y="359664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事前に</a:t>
            </a:r>
            <a:r>
              <a:rPr kumimoji="1" lang="ja-JP" altLang="en-US" sz="1400"/>
              <a:t>並列実行できる命令を</a:t>
            </a:r>
            <a:endParaRPr kumimoji="1" lang="en-US" altLang="ja-JP" sz="1400"/>
          </a:p>
          <a:p>
            <a:r>
              <a:rPr lang="ja-JP" altLang="en-US" sz="1400"/>
              <a:t>ひとつにまとめておく</a:t>
            </a:r>
            <a:endParaRPr kumimoji="1" lang="ja-JP" altLang="en-US" sz="1400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C5146C0-9DB4-7E46-B352-AE6E99971C38}"/>
              </a:ext>
            </a:extLst>
          </p:cNvPr>
          <p:cNvCxnSpPr>
            <a:cxnSpLocks/>
            <a:stCxn id="48" idx="1"/>
            <a:endCxn id="48" idx="3"/>
          </p:cNvCxnSpPr>
          <p:nvPr/>
        </p:nvCxnSpPr>
        <p:spPr>
          <a:xfrm>
            <a:off x="7447280" y="2303780"/>
            <a:ext cx="5334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CF15125-6D0F-514F-B858-4219162C6030}"/>
              </a:ext>
            </a:extLst>
          </p:cNvPr>
          <p:cNvSpPr txBox="1"/>
          <p:nvPr/>
        </p:nvSpPr>
        <p:spPr>
          <a:xfrm>
            <a:off x="7386320" y="1930400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/>
              <a:t>データ</a:t>
            </a:r>
            <a:r>
              <a:rPr lang="en-US" altLang="ja-JP" sz="1000"/>
              <a:t>A</a:t>
            </a:r>
            <a:endParaRPr kumimoji="1" lang="ja-JP" altLang="en-US" sz="100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70B314B-33A5-6B41-919E-A5F0BF492BC3}"/>
              </a:ext>
            </a:extLst>
          </p:cNvPr>
          <p:cNvSpPr txBox="1"/>
          <p:nvPr/>
        </p:nvSpPr>
        <p:spPr>
          <a:xfrm>
            <a:off x="7406640" y="2428240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/>
              <a:t>データ</a:t>
            </a:r>
            <a:r>
              <a:rPr lang="en-US" altLang="ja-JP" sz="1000"/>
              <a:t>B</a:t>
            </a:r>
            <a:endParaRPr kumimoji="1" lang="ja-JP" altLang="en-US" sz="1000"/>
          </a:p>
        </p:txBody>
      </p:sp>
      <p:sp>
        <p:nvSpPr>
          <p:cNvPr id="61" name="角丸四角形 60">
            <a:extLst>
              <a:ext uri="{FF2B5EF4-FFF2-40B4-BE49-F238E27FC236}">
                <a16:creationId xmlns:a16="http://schemas.microsoft.com/office/drawing/2014/main" id="{C6F9AECB-E783-C84E-866C-6E20BEF09226}"/>
              </a:ext>
            </a:extLst>
          </p:cNvPr>
          <p:cNvSpPr/>
          <p:nvPr/>
        </p:nvSpPr>
        <p:spPr>
          <a:xfrm>
            <a:off x="7376160" y="1706880"/>
            <a:ext cx="690880" cy="122936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0F9939C-CF93-E041-9434-8467EB4A0B8A}"/>
              </a:ext>
            </a:extLst>
          </p:cNvPr>
          <p:cNvSpPr txBox="1"/>
          <p:nvPr/>
        </p:nvSpPr>
        <p:spPr>
          <a:xfrm>
            <a:off x="7294880" y="1391920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/>
              <a:t>SIMD</a:t>
            </a:r>
            <a:r>
              <a:rPr kumimoji="1" lang="ja-JP" altLang="en-US" sz="1050"/>
              <a:t>命令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77A8080-ED24-CC4A-A38F-1265BDC2EF78}"/>
              </a:ext>
            </a:extLst>
          </p:cNvPr>
          <p:cNvSpPr txBox="1"/>
          <p:nvPr/>
        </p:nvSpPr>
        <p:spPr>
          <a:xfrm>
            <a:off x="7051040" y="35560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複数のデータに同じ演算を</a:t>
            </a:r>
            <a:endParaRPr lang="en-US" altLang="ja-JP" sz="1400"/>
          </a:p>
          <a:p>
            <a:r>
              <a:rPr kumimoji="1" lang="ja-JP" altLang="en-US" sz="1400"/>
              <a:t>一度に行う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2B0F8F8E-F928-0546-B6D3-0A74B33ED8F7}"/>
              </a:ext>
            </a:extLst>
          </p:cNvPr>
          <p:cNvCxnSpPr>
            <a:cxnSpLocks/>
          </p:cNvCxnSpPr>
          <p:nvPr/>
        </p:nvCxnSpPr>
        <p:spPr>
          <a:xfrm>
            <a:off x="8097520" y="2311699"/>
            <a:ext cx="5292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8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122</Words>
  <Application>Microsoft Macintosh PowerPoint</Application>
  <PresentationFormat>A4 210 x 297 mm</PresentationFormat>
  <Paragraphs>42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89</cp:revision>
  <dcterms:created xsi:type="dcterms:W3CDTF">2018-10-07T01:32:06Z</dcterms:created>
  <dcterms:modified xsi:type="dcterms:W3CDTF">2018-10-17T10:15:38Z</dcterms:modified>
</cp:coreProperties>
</file>