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8"/>
  </p:normalViewPr>
  <p:slideViewPr>
    <p:cSldViewPr snapToObjects="1">
      <p:cViewPr varScale="1">
        <p:scale>
          <a:sx n="126" d="100"/>
          <a:sy n="126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22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4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79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27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5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76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55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86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27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70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68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7CCA1-9DD8-A242-AF72-AF27A73B7972}" type="datetimeFigureOut">
              <a:t>2018/10/29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4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iff"/><Relationship Id="rId4" Type="http://schemas.openxmlformats.org/officeDocument/2006/relationships/image" Target="../media/image1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6203DB6-85C3-1345-AFF8-498D12FE5DE6}"/>
              </a:ext>
            </a:extLst>
          </p:cNvPr>
          <p:cNvSpPr/>
          <p:nvPr/>
        </p:nvSpPr>
        <p:spPr>
          <a:xfrm>
            <a:off x="2241396" y="892098"/>
            <a:ext cx="6779942" cy="4705814"/>
          </a:xfrm>
          <a:prstGeom prst="roundRect">
            <a:avLst/>
          </a:prstGeom>
          <a:ln w="34925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1AB7DAA-47BF-904C-A5C2-9CFAB878817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654" y="3044282"/>
            <a:ext cx="1081669" cy="108166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CE2C497-42B4-8044-803B-A31ACE5617D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3134" y="1441296"/>
            <a:ext cx="1143000" cy="1143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417DEA7-FCE9-2242-88CE-2A66A45A71A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4284" y="2712534"/>
            <a:ext cx="1143000" cy="1143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A12CCA1-5DF0-704D-9595-B45CA34A80F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5436" y="4139892"/>
            <a:ext cx="1143000" cy="11430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643F927-76D3-7748-9DD4-62DB79CA97BC}"/>
              </a:ext>
            </a:extLst>
          </p:cNvPr>
          <p:cNvSpPr txBox="1"/>
          <p:nvPr/>
        </p:nvSpPr>
        <p:spPr>
          <a:xfrm>
            <a:off x="334537" y="9590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利用者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792E35-EC5B-7147-AB48-01109E88F7CE}"/>
              </a:ext>
            </a:extLst>
          </p:cNvPr>
          <p:cNvSpPr txBox="1"/>
          <p:nvPr/>
        </p:nvSpPr>
        <p:spPr>
          <a:xfrm>
            <a:off x="2360342" y="224883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ログインノード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2EEB45-AEDE-914B-8CC8-39DDE8420CF8}"/>
              </a:ext>
            </a:extLst>
          </p:cNvPr>
          <p:cNvSpPr txBox="1"/>
          <p:nvPr/>
        </p:nvSpPr>
        <p:spPr>
          <a:xfrm>
            <a:off x="4185423" y="217820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ジョブスケジューラ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AF1974BF-4AA4-B84B-B36D-13F95D2A173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354" y="1731227"/>
            <a:ext cx="1143000" cy="1143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8B6BB3A-0A3A-A344-AA16-C94F880A3D0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808" y="4385218"/>
            <a:ext cx="1143000" cy="1143000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D72F140-97FF-674D-9ADE-CBA7F397DB5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519354" y="2302727"/>
            <a:ext cx="989670" cy="819614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5ABAED8-D9EF-FF48-8946-B3E3AA77057B}"/>
              </a:ext>
            </a:extLst>
          </p:cNvPr>
          <p:cNvCxnSpPr>
            <a:cxnSpLocks/>
          </p:cNvCxnSpPr>
          <p:nvPr/>
        </p:nvCxnSpPr>
        <p:spPr>
          <a:xfrm>
            <a:off x="1527717" y="3590693"/>
            <a:ext cx="108166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C43E4E8-0CDC-F54B-AC50-7CA8FDDE8404}"/>
              </a:ext>
            </a:extLst>
          </p:cNvPr>
          <p:cNvCxnSpPr>
            <a:cxnSpLocks/>
          </p:cNvCxnSpPr>
          <p:nvPr/>
        </p:nvCxnSpPr>
        <p:spPr>
          <a:xfrm flipV="1">
            <a:off x="1594624" y="3980985"/>
            <a:ext cx="992459" cy="92555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882F04-0AB2-A543-91D5-DDD8BD6516D7}"/>
              </a:ext>
            </a:extLst>
          </p:cNvPr>
          <p:cNvSpPr txBox="1"/>
          <p:nvPr/>
        </p:nvSpPr>
        <p:spPr>
          <a:xfrm>
            <a:off x="1368131" y="3136466"/>
            <a:ext cx="1107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ログイン</a:t>
            </a:r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D9A085C7-541D-A646-BC8D-CB7FE8EE054D}"/>
              </a:ext>
            </a:extLst>
          </p:cNvPr>
          <p:cNvSpPr/>
          <p:nvPr/>
        </p:nvSpPr>
        <p:spPr>
          <a:xfrm>
            <a:off x="3892679" y="3077737"/>
            <a:ext cx="446049" cy="49065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74B7CA7-16A4-EC40-82B7-E37EDC6BA0EA}"/>
              </a:ext>
            </a:extLst>
          </p:cNvPr>
          <p:cNvSpPr txBox="1"/>
          <p:nvPr/>
        </p:nvSpPr>
        <p:spPr>
          <a:xfrm>
            <a:off x="7240611" y="10866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計算ノード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7F0958C-CDF9-FD4D-9896-32C1F1DF8A23}"/>
              </a:ext>
            </a:extLst>
          </p:cNvPr>
          <p:cNvCxnSpPr/>
          <p:nvPr/>
        </p:nvCxnSpPr>
        <p:spPr>
          <a:xfrm flipV="1">
            <a:off x="6055112" y="2174488"/>
            <a:ext cx="1237786" cy="101476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6BD984F-904F-614B-91A3-661C961195B2}"/>
              </a:ext>
            </a:extLst>
          </p:cNvPr>
          <p:cNvCxnSpPr/>
          <p:nvPr/>
        </p:nvCxnSpPr>
        <p:spPr>
          <a:xfrm>
            <a:off x="6055112" y="3233854"/>
            <a:ext cx="136044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07D5A92-FEEE-FB48-8B07-73E5526051AE}"/>
              </a:ext>
            </a:extLst>
          </p:cNvPr>
          <p:cNvCxnSpPr/>
          <p:nvPr/>
        </p:nvCxnSpPr>
        <p:spPr>
          <a:xfrm>
            <a:off x="6066263" y="3323063"/>
            <a:ext cx="1393903" cy="134929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9842E1EF-6810-E140-B61F-F2BFF638062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3769" y="2252545"/>
            <a:ext cx="577075" cy="577075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708B21DE-ABF6-944E-AEFA-11D8B71A4F5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6530" y="2951355"/>
            <a:ext cx="577075" cy="57707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7E783AC5-986F-E546-A950-4C08096D0A7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9359" y="3884341"/>
            <a:ext cx="577075" cy="577075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A7840B8-4472-E94A-9CEB-D3AC532FF2F5}"/>
              </a:ext>
            </a:extLst>
          </p:cNvPr>
          <p:cNvSpPr txBox="1"/>
          <p:nvPr/>
        </p:nvSpPr>
        <p:spPr>
          <a:xfrm>
            <a:off x="4806778" y="691978"/>
            <a:ext cx="141577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スパコン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A5EADF6-735D-204A-9E42-CE8CA90F8421}"/>
              </a:ext>
            </a:extLst>
          </p:cNvPr>
          <p:cNvSpPr txBox="1"/>
          <p:nvPr/>
        </p:nvSpPr>
        <p:spPr>
          <a:xfrm>
            <a:off x="6343337" y="1746322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ジョブ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C4140E7A-1F59-114B-B921-6B0C54EACBA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8898" y="2672148"/>
            <a:ext cx="1244943" cy="124494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21188F2F-05DF-7F4E-99D4-E1C7DCAC01B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1515" y="2745988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0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429012B-725A-6A4B-AB8D-CA8A64B67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060" y="1076960"/>
            <a:ext cx="891540" cy="89154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BFC46CB-E232-6544-A8D4-B0ABA07DEE05}"/>
              </a:ext>
            </a:extLst>
          </p:cNvPr>
          <p:cNvSpPr/>
          <p:nvPr/>
        </p:nvSpPr>
        <p:spPr>
          <a:xfrm>
            <a:off x="680720" y="2113280"/>
            <a:ext cx="2682240" cy="185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/>
              <a:t>#!/bin/bash</a:t>
            </a:r>
          </a:p>
          <a:p>
            <a:r>
              <a:rPr kumimoji="1" lang="en-US" altLang="ja-JP"/>
              <a:t>#PBS -l nodes=1:ppn=2</a:t>
            </a:r>
          </a:p>
          <a:p>
            <a:r>
              <a:rPr lang="en-US" altLang="ja-JP"/>
              <a:t>#PBS –l walltime=00:01:00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9A39E6-ADEF-CB4C-8E83-B8C7FCF347C8}"/>
              </a:ext>
            </a:extLst>
          </p:cNvPr>
          <p:cNvSpPr/>
          <p:nvPr/>
        </p:nvSpPr>
        <p:spPr>
          <a:xfrm>
            <a:off x="721360" y="3078480"/>
            <a:ext cx="2560320" cy="782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>
                <a:solidFill>
                  <a:schemeClr val="tx1"/>
                </a:solidFill>
              </a:rPr>
              <a:t>cd $PBS_O_WORKDIR</a:t>
            </a:r>
          </a:p>
          <a:p>
            <a:r>
              <a:rPr lang="en-US" altLang="ja-JP">
                <a:solidFill>
                  <a:schemeClr val="tx1"/>
                </a:solidFill>
              </a:rPr>
              <a:t>./a.out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31A1EE-D82C-4B4C-A2F6-D5767A9E6850}"/>
              </a:ext>
            </a:extLst>
          </p:cNvPr>
          <p:cNvSpPr txBox="1"/>
          <p:nvPr/>
        </p:nvSpPr>
        <p:spPr>
          <a:xfrm>
            <a:off x="3931920" y="33223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ジョブの実行方法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F1ED364-0F3B-1349-978C-D34410227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36360" y="2011680"/>
            <a:ext cx="1612900" cy="16129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853BE94-C602-0D4A-81DC-C3CA6D41FCFC}"/>
              </a:ext>
            </a:extLst>
          </p:cNvPr>
          <p:cNvSpPr txBox="1"/>
          <p:nvPr/>
        </p:nvSpPr>
        <p:spPr>
          <a:xfrm>
            <a:off x="3911600" y="23977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ジョブの要求資源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47FB91A-9722-3844-8078-C549D84C509D}"/>
              </a:ext>
            </a:extLst>
          </p:cNvPr>
          <p:cNvCxnSpPr>
            <a:cxnSpLocks/>
          </p:cNvCxnSpPr>
          <p:nvPr/>
        </p:nvCxnSpPr>
        <p:spPr>
          <a:xfrm flipH="1">
            <a:off x="3434080" y="2560320"/>
            <a:ext cx="50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3EA3E5F-07B1-8C4D-A800-65C0E40FC6CE}"/>
              </a:ext>
            </a:extLst>
          </p:cNvPr>
          <p:cNvCxnSpPr>
            <a:cxnSpLocks/>
          </p:cNvCxnSpPr>
          <p:nvPr/>
        </p:nvCxnSpPr>
        <p:spPr>
          <a:xfrm flipH="1">
            <a:off x="3413760" y="3505200"/>
            <a:ext cx="50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9C3E514-E156-C940-A720-43280BFFB74B}"/>
              </a:ext>
            </a:extLst>
          </p:cNvPr>
          <p:cNvSpPr txBox="1"/>
          <p:nvPr/>
        </p:nvSpPr>
        <p:spPr>
          <a:xfrm>
            <a:off x="640080" y="56896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ジョブスクリプトの用意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0AA74BF-2937-F84A-A445-8FDAEDC41DA8}"/>
              </a:ext>
            </a:extLst>
          </p:cNvPr>
          <p:cNvSpPr txBox="1"/>
          <p:nvPr/>
        </p:nvSpPr>
        <p:spPr>
          <a:xfrm>
            <a:off x="6593840" y="5384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ジョブの投入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64A1F69-2FD6-D941-AF93-2E82EE2C2CC0}"/>
              </a:ext>
            </a:extLst>
          </p:cNvPr>
          <p:cNvSpPr txBox="1"/>
          <p:nvPr/>
        </p:nvSpPr>
        <p:spPr>
          <a:xfrm>
            <a:off x="2428240" y="124968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$ </a:t>
            </a:r>
            <a:r>
              <a:rPr kumimoji="1" lang="en-US" altLang="ja-JP"/>
              <a:t>vim job.sh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A64C93A-DAB5-AA47-B03D-0D6416469BC5}"/>
              </a:ext>
            </a:extLst>
          </p:cNvPr>
          <p:cNvSpPr txBox="1"/>
          <p:nvPr/>
        </p:nvSpPr>
        <p:spPr>
          <a:xfrm>
            <a:off x="6573520" y="1117600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$ </a:t>
            </a:r>
            <a:r>
              <a:rPr kumimoji="1" lang="en-US" altLang="ja-JP"/>
              <a:t>qsub job.sh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29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6786070-C76E-DE4F-B364-60E85DFC9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940" y="1158240"/>
            <a:ext cx="3598333" cy="293624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FA365A-8B3B-CB44-8CDD-6A25805F3A29}"/>
              </a:ext>
            </a:extLst>
          </p:cNvPr>
          <p:cNvSpPr txBox="1"/>
          <p:nvPr/>
        </p:nvSpPr>
        <p:spPr>
          <a:xfrm>
            <a:off x="3241040" y="73152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大規模計算は大縄跳び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E553D5-892C-7D44-AE51-5BD807EE1E5A}"/>
              </a:ext>
            </a:extLst>
          </p:cNvPr>
          <p:cNvSpPr txBox="1"/>
          <p:nvPr/>
        </p:nvSpPr>
        <p:spPr>
          <a:xfrm>
            <a:off x="2458720" y="414528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一人でもこけたら全体が失敗してしまう</a:t>
            </a:r>
          </a:p>
        </p:txBody>
      </p:sp>
    </p:spTree>
    <p:extLst>
      <p:ext uri="{BB962C8B-B14F-4D97-AF65-F5344CB8AC3E}">
        <p14:creationId xmlns:p14="http://schemas.microsoft.com/office/powerpoint/2010/main" val="124037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B58739E-8FB0-3446-9FB2-6BF6A2E21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580" y="2306320"/>
            <a:ext cx="1003300" cy="10033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AA94684-0FD7-6F42-AEFD-EE15D18F2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940" y="3690620"/>
            <a:ext cx="1143000" cy="11430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08AD18A-8F6A-664D-8426-E63F035CF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20" y="3721100"/>
            <a:ext cx="1143000" cy="1143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9A9CEA8-95CE-5C4D-B6DC-E16F1127E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740" y="3721100"/>
            <a:ext cx="1143000" cy="1143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D49BED8-CC85-B743-A5C0-3AF08D3A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300" y="3649980"/>
            <a:ext cx="1143000" cy="1143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B463A90-520F-CE4C-8FAC-617DE69EC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660" y="662940"/>
            <a:ext cx="1328420" cy="132842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DBEA7AC-1122-314A-899A-1A0EDBF06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40" y="2326640"/>
            <a:ext cx="972820" cy="97282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910495A-B7FF-F740-817D-4258EE3C17B9}"/>
              </a:ext>
            </a:extLst>
          </p:cNvPr>
          <p:cNvSpPr txBox="1"/>
          <p:nvPr/>
        </p:nvSpPr>
        <p:spPr>
          <a:xfrm>
            <a:off x="406400" y="1879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ユーザ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F278A57-A367-2C47-9940-3AD91F1834D8}"/>
              </a:ext>
            </a:extLst>
          </p:cNvPr>
          <p:cNvCxnSpPr>
            <a:stCxn id="10" idx="3"/>
            <a:endCxn id="4" idx="1"/>
          </p:cNvCxnSpPr>
          <p:nvPr/>
        </p:nvCxnSpPr>
        <p:spPr>
          <a:xfrm flipV="1">
            <a:off x="1381760" y="2807970"/>
            <a:ext cx="1099820" cy="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4186AE-5FB8-D140-A3FD-F23CE18D8883}"/>
              </a:ext>
            </a:extLst>
          </p:cNvPr>
          <p:cNvSpPr txBox="1"/>
          <p:nvPr/>
        </p:nvSpPr>
        <p:spPr>
          <a:xfrm>
            <a:off x="2153920" y="17678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ログインノード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A723A02-CE05-A749-A6B5-A338E6E53D7C}"/>
              </a:ext>
            </a:extLst>
          </p:cNvPr>
          <p:cNvSpPr txBox="1"/>
          <p:nvPr/>
        </p:nvSpPr>
        <p:spPr>
          <a:xfrm>
            <a:off x="4135120" y="3556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ファイルシステム</a:t>
            </a:r>
          </a:p>
        </p:txBody>
      </p: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8EDC82A6-2F74-3D4E-A4ED-7D5818C47387}"/>
              </a:ext>
            </a:extLst>
          </p:cNvPr>
          <p:cNvCxnSpPr>
            <a:stCxn id="4" idx="3"/>
            <a:endCxn id="9" idx="2"/>
          </p:cNvCxnSpPr>
          <p:nvPr/>
        </p:nvCxnSpPr>
        <p:spPr>
          <a:xfrm flipV="1">
            <a:off x="3484880" y="1991360"/>
            <a:ext cx="1570990" cy="8166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DF2C716-25E1-F245-A939-BA14BBEC4884}"/>
              </a:ext>
            </a:extLst>
          </p:cNvPr>
          <p:cNvSpPr txBox="1"/>
          <p:nvPr/>
        </p:nvSpPr>
        <p:spPr>
          <a:xfrm>
            <a:off x="1402080" y="249936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/>
              <a:t>インターネット</a:t>
            </a:r>
          </a:p>
        </p:txBody>
      </p:sp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C42D4010-7A3A-1845-B1EA-84E6C91A4191}"/>
              </a:ext>
            </a:extLst>
          </p:cNvPr>
          <p:cNvCxnSpPr>
            <a:stCxn id="9" idx="2"/>
            <a:endCxn id="5" idx="0"/>
          </p:cNvCxnSpPr>
          <p:nvPr/>
        </p:nvCxnSpPr>
        <p:spPr>
          <a:xfrm rot="5400000">
            <a:off x="3565525" y="2200275"/>
            <a:ext cx="1699260" cy="1281430"/>
          </a:xfrm>
          <a:prstGeom prst="bentConnector3">
            <a:avLst>
              <a:gd name="adj1" fmla="val 476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201215D8-255F-FA45-ADA7-B0EEBBDE02BE}"/>
              </a:ext>
            </a:extLst>
          </p:cNvPr>
          <p:cNvCxnSpPr>
            <a:stCxn id="9" idx="2"/>
            <a:endCxn id="6" idx="0"/>
          </p:cNvCxnSpPr>
          <p:nvPr/>
        </p:nvCxnSpPr>
        <p:spPr>
          <a:xfrm rot="16200000" flipH="1">
            <a:off x="4276725" y="2770505"/>
            <a:ext cx="1729740" cy="171450"/>
          </a:xfrm>
          <a:prstGeom prst="bentConnector3">
            <a:avLst>
              <a:gd name="adj1" fmla="val 476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0C243222-9F42-9B45-9F59-679338DE3744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16200000" flipH="1">
            <a:off x="4972685" y="2074545"/>
            <a:ext cx="1729740" cy="1563370"/>
          </a:xfrm>
          <a:prstGeom prst="bentConnector3">
            <a:avLst>
              <a:gd name="adj1" fmla="val 476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3AB10-1DD3-C94B-968A-C5D64454DC00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16200000" flipH="1">
            <a:off x="5724525" y="1322705"/>
            <a:ext cx="1658620" cy="2995930"/>
          </a:xfrm>
          <a:prstGeom prst="bentConnector3">
            <a:avLst>
              <a:gd name="adj1" fmla="val 493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9418976-2C94-B546-B641-599016C154A7}"/>
              </a:ext>
            </a:extLst>
          </p:cNvPr>
          <p:cNvSpPr txBox="1"/>
          <p:nvPr/>
        </p:nvSpPr>
        <p:spPr>
          <a:xfrm>
            <a:off x="3078480" y="47955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計算ノード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57D6DDE-91AD-884E-B0B6-C65D618545E8}"/>
              </a:ext>
            </a:extLst>
          </p:cNvPr>
          <p:cNvSpPr txBox="1"/>
          <p:nvPr/>
        </p:nvSpPr>
        <p:spPr>
          <a:xfrm>
            <a:off x="4612640" y="4826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計算ノード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34A5800-A521-6140-93E8-8E0E1538C3ED}"/>
              </a:ext>
            </a:extLst>
          </p:cNvPr>
          <p:cNvSpPr txBox="1"/>
          <p:nvPr/>
        </p:nvSpPr>
        <p:spPr>
          <a:xfrm>
            <a:off x="6045200" y="4826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計算ノード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E9DE022-50A4-EA4A-ABEC-648CD08F68C8}"/>
              </a:ext>
            </a:extLst>
          </p:cNvPr>
          <p:cNvSpPr txBox="1"/>
          <p:nvPr/>
        </p:nvSpPr>
        <p:spPr>
          <a:xfrm>
            <a:off x="7437120" y="4775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計算ノード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6E786F9-8A9E-B343-B804-96704FF21479}"/>
              </a:ext>
            </a:extLst>
          </p:cNvPr>
          <p:cNvSpPr txBox="1"/>
          <p:nvPr/>
        </p:nvSpPr>
        <p:spPr>
          <a:xfrm>
            <a:off x="5699760" y="217424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高速ネットワーク</a:t>
            </a:r>
            <a:endParaRPr kumimoji="1" lang="en-US" altLang="ja-JP"/>
          </a:p>
          <a:p>
            <a:r>
              <a:rPr lang="en-US" altLang="ja-JP"/>
              <a:t>(InfiniBand</a:t>
            </a:r>
            <a:r>
              <a:rPr lang="ja-JP" altLang="en-US"/>
              <a:t>等</a:t>
            </a:r>
            <a:r>
              <a:rPr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9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19" y="1056999"/>
            <a:ext cx="879830" cy="81384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363" y="883521"/>
            <a:ext cx="843744" cy="110293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68660" y="369826"/>
            <a:ext cx="318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グローバルファイルシステム</a:t>
            </a:r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34740" y="3069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計算ノード</a:t>
            </a:r>
            <a:endParaRPr lang="en-US" altLang="ja-JP" dirty="0"/>
          </a:p>
        </p:txBody>
      </p:sp>
      <p:cxnSp>
        <p:nvCxnSpPr>
          <p:cNvPr id="10" name="直線コネクタ 9"/>
          <p:cNvCxnSpPr>
            <a:stCxn id="5" idx="3"/>
            <a:endCxn id="6" idx="1"/>
          </p:cNvCxnSpPr>
          <p:nvPr/>
        </p:nvCxnSpPr>
        <p:spPr>
          <a:xfrm flipV="1">
            <a:off x="2462949" y="1434988"/>
            <a:ext cx="4624414" cy="2893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図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363" y="2349714"/>
            <a:ext cx="843744" cy="1102934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363" y="3889479"/>
            <a:ext cx="843744" cy="1102934"/>
          </a:xfrm>
          <a:prstGeom prst="rect">
            <a:avLst/>
          </a:prstGeom>
        </p:spPr>
      </p:pic>
      <p:cxnSp>
        <p:nvCxnSpPr>
          <p:cNvPr id="27" name="カギ線コネクタ 26"/>
          <p:cNvCxnSpPr>
            <a:stCxn id="5" idx="3"/>
            <a:endCxn id="24" idx="1"/>
          </p:cNvCxnSpPr>
          <p:nvPr/>
        </p:nvCxnSpPr>
        <p:spPr>
          <a:xfrm>
            <a:off x="2462949" y="1463920"/>
            <a:ext cx="4624414" cy="143726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5" idx="3"/>
            <a:endCxn id="25" idx="1"/>
          </p:cNvCxnSpPr>
          <p:nvPr/>
        </p:nvCxnSpPr>
        <p:spPr>
          <a:xfrm>
            <a:off x="2462949" y="1463920"/>
            <a:ext cx="4624414" cy="29770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図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98" y="1056999"/>
            <a:ext cx="879830" cy="813842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98" y="1986455"/>
            <a:ext cx="879830" cy="813842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28" y="1986455"/>
            <a:ext cx="879830" cy="813842"/>
          </a:xfrm>
          <a:prstGeom prst="rect">
            <a:avLst/>
          </a:prstGeom>
        </p:spPr>
      </p:pic>
      <p:sp>
        <p:nvSpPr>
          <p:cNvPr id="33" name="爆発 2 32"/>
          <p:cNvSpPr/>
          <p:nvPr/>
        </p:nvSpPr>
        <p:spPr>
          <a:xfrm>
            <a:off x="2780520" y="739158"/>
            <a:ext cx="1486681" cy="1362156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32" y="915769"/>
            <a:ext cx="1057931" cy="1096302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2697541" y="21650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ここが大混雑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595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矢印コネクタ 22"/>
          <p:cNvCxnSpPr>
            <a:stCxn id="19" idx="3"/>
            <a:endCxn id="18" idx="1"/>
          </p:cNvCxnSpPr>
          <p:nvPr/>
        </p:nvCxnSpPr>
        <p:spPr>
          <a:xfrm>
            <a:off x="6082334" y="3582753"/>
            <a:ext cx="234983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279" y="1135053"/>
            <a:ext cx="879830" cy="81384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172" y="990507"/>
            <a:ext cx="843744" cy="110293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043" y="1055871"/>
            <a:ext cx="899291" cy="97220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550404" y="221758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まず出向先近くのホテルに</a:t>
            </a:r>
            <a:r>
              <a:rPr lang="ja-JP" altLang="en-US" dirty="0"/>
              <a:t>行く</a:t>
            </a:r>
            <a:endParaRPr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ステージイン</a:t>
            </a:r>
            <a:r>
              <a:rPr kumimoji="1" lang="en-US" altLang="ja-JP" dirty="0"/>
              <a:t>)</a:t>
            </a:r>
          </a:p>
        </p:txBody>
      </p:sp>
      <p:cxnSp>
        <p:nvCxnSpPr>
          <p:cNvPr id="8" name="直線矢印コネクタ 7"/>
          <p:cNvCxnSpPr>
            <a:stCxn id="4" idx="3"/>
            <a:endCxn id="6" idx="1"/>
          </p:cNvCxnSpPr>
          <p:nvPr/>
        </p:nvCxnSpPr>
        <p:spPr>
          <a:xfrm>
            <a:off x="3003109" y="1541974"/>
            <a:ext cx="2179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86098" y="1080150"/>
            <a:ext cx="773087" cy="947927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567635" y="299629"/>
            <a:ext cx="21242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ホテル</a:t>
            </a:r>
            <a:endParaRPr lang="en-US" altLang="ja-JP" dirty="0"/>
          </a:p>
          <a:p>
            <a:pPr algn="ctr"/>
            <a:r>
              <a:rPr lang="en-US" altLang="ja-JP" sz="1200" dirty="0"/>
              <a:t>(</a:t>
            </a:r>
            <a:r>
              <a:rPr lang="ja-JP" altLang="en-US" sz="1200" dirty="0"/>
              <a:t>ローカルファイルシステム</a:t>
            </a:r>
            <a:r>
              <a:rPr lang="en-US" altLang="ja-JP" sz="1200" dirty="0"/>
              <a:t>)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460938" y="299629"/>
            <a:ext cx="2278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自宅</a:t>
            </a:r>
            <a:endParaRPr lang="en-US" altLang="ja-JP" dirty="0"/>
          </a:p>
          <a:p>
            <a:pPr algn="ctr"/>
            <a:r>
              <a:rPr lang="en-US" altLang="ja-JP" sz="1200" dirty="0"/>
              <a:t>(</a:t>
            </a:r>
            <a:r>
              <a:rPr lang="ja-JP" altLang="en-US" sz="1200" dirty="0"/>
              <a:t>グローバルファイルシステム</a:t>
            </a:r>
            <a:r>
              <a:rPr lang="en-US" altLang="ja-JP" sz="1200" dirty="0"/>
              <a:t>)</a:t>
            </a:r>
            <a:endParaRPr lang="en-US" altLang="ja-JP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309099" y="299629"/>
            <a:ext cx="10470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出向先</a:t>
            </a:r>
            <a:endParaRPr lang="en-US" altLang="ja-JP" dirty="0"/>
          </a:p>
          <a:p>
            <a:pPr algn="ctr"/>
            <a:r>
              <a:rPr lang="en-US" altLang="ja-JP" sz="1200" dirty="0"/>
              <a:t>(</a:t>
            </a:r>
            <a:r>
              <a:rPr lang="ja-JP" altLang="en-US" sz="1200" dirty="0"/>
              <a:t>計算ノード</a:t>
            </a:r>
            <a:r>
              <a:rPr lang="en-US" altLang="ja-JP" sz="1200" dirty="0"/>
              <a:t>)</a:t>
            </a:r>
            <a:endParaRPr lang="en-US" altLang="ja-JP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172" y="3031286"/>
            <a:ext cx="843744" cy="1102934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043" y="3096650"/>
            <a:ext cx="899291" cy="972206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58554" y="3162014"/>
            <a:ext cx="792888" cy="972206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054" y="3162014"/>
            <a:ext cx="792888" cy="972206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279" y="3162014"/>
            <a:ext cx="879830" cy="813842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5681532" y="4240828"/>
            <a:ext cx="31854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出向中はホテルと会社の往復</a:t>
            </a:r>
            <a:endParaRPr kumimoji="1" lang="en-US" altLang="ja-JP" dirty="0"/>
          </a:p>
          <a:p>
            <a:pPr algn="ctr"/>
            <a:r>
              <a:rPr lang="en-US" altLang="ja-JP" sz="1200" dirty="0"/>
              <a:t>(</a:t>
            </a:r>
            <a:r>
              <a:rPr lang="ja-JP" altLang="en-US" sz="1200" dirty="0"/>
              <a:t>ローカルファイルにのみアクセス</a:t>
            </a:r>
            <a:r>
              <a:rPr lang="en-US" altLang="ja-JP" sz="1200" dirty="0"/>
              <a:t>)</a:t>
            </a:r>
            <a:endParaRPr kumimoji="1" lang="en-US" altLang="ja-JP" dirty="0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279" y="5262964"/>
            <a:ext cx="879830" cy="813842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172" y="5118418"/>
            <a:ext cx="843744" cy="1102934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043" y="5183782"/>
            <a:ext cx="899291" cy="972206"/>
          </a:xfrm>
          <a:prstGeom prst="rect">
            <a:avLst/>
          </a:prstGeom>
        </p:spPr>
      </p:pic>
      <p:cxnSp>
        <p:nvCxnSpPr>
          <p:cNvPr id="32" name="直線矢印コネクタ 31"/>
          <p:cNvCxnSpPr>
            <a:stCxn id="31" idx="1"/>
            <a:endCxn id="29" idx="3"/>
          </p:cNvCxnSpPr>
          <p:nvPr/>
        </p:nvCxnSpPr>
        <p:spPr>
          <a:xfrm flipH="1">
            <a:off x="3003109" y="5669885"/>
            <a:ext cx="2179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191" y="5183782"/>
            <a:ext cx="792888" cy="972206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2781237" y="615598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出向が終わったら家に帰る</a:t>
            </a:r>
            <a:endParaRPr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ステージアウト</a:t>
            </a:r>
            <a:r>
              <a:rPr kumimoji="1" lang="en-US" altLang="ja-JP" dirty="0"/>
              <a:t>)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62759" y="14098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ジョブ開始時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62759" y="33069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ジョブ実行中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62759" y="548521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ジョブ</a:t>
            </a:r>
            <a:r>
              <a:rPr lang="ja-JP" altLang="en-US" dirty="0"/>
              <a:t>終了時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684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角丸四角形 71">
            <a:extLst>
              <a:ext uri="{FF2B5EF4-FFF2-40B4-BE49-F238E27FC236}">
                <a16:creationId xmlns:a16="http://schemas.microsoft.com/office/drawing/2014/main" id="{D844A245-EEB9-8640-8634-96927EF7E256}"/>
              </a:ext>
            </a:extLst>
          </p:cNvPr>
          <p:cNvSpPr/>
          <p:nvPr/>
        </p:nvSpPr>
        <p:spPr>
          <a:xfrm>
            <a:off x="1496616" y="548680"/>
            <a:ext cx="1080120" cy="4392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2EDC908-3A5C-4441-8B70-C85F782DC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" y="5978781"/>
            <a:ext cx="705594" cy="70559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272E4D1-FBDD-724C-A871-367D35DD8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353" y="5978781"/>
            <a:ext cx="705594" cy="7055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69FC48C-347D-8C4B-986E-AAAA8080B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366" y="5978781"/>
            <a:ext cx="705594" cy="70559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9508A8A-96B9-DE4E-91F5-9D22A12B8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0" y="5978781"/>
            <a:ext cx="705594" cy="705594"/>
          </a:xfrm>
          <a:prstGeom prst="rect">
            <a:avLst/>
          </a:prstGeom>
        </p:spPr>
      </p:pic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F6C7257-FD0B-F54B-B527-A3183923CA27}"/>
              </a:ext>
            </a:extLst>
          </p:cNvPr>
          <p:cNvSpPr/>
          <p:nvPr/>
        </p:nvSpPr>
        <p:spPr>
          <a:xfrm>
            <a:off x="241599" y="5261893"/>
            <a:ext cx="774402" cy="6291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A</a:t>
            </a:r>
            <a:r>
              <a:rPr kumimoji="1" lang="ja-JP" altLang="en-US" sz="1200"/>
              <a:t>さんのジョブ</a:t>
            </a:r>
            <a:endParaRPr kumimoji="1" lang="en-US" altLang="ja-JP" sz="1200"/>
          </a:p>
          <a:p>
            <a:pPr algn="ctr"/>
            <a:r>
              <a:rPr lang="en-US" altLang="ja-JP" sz="1200"/>
              <a:t>(</a:t>
            </a:r>
            <a:r>
              <a:rPr lang="ja-JP" altLang="en-US" sz="1200"/>
              <a:t>実行中</a:t>
            </a:r>
            <a:r>
              <a:rPr lang="en-US" altLang="ja-JP" sz="1200"/>
              <a:t>)</a:t>
            </a:r>
            <a:endParaRPr kumimoji="1" lang="ja-JP" altLang="en-US" sz="120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65549DA-8D77-1048-8C81-ED42D7D999EB}"/>
              </a:ext>
            </a:extLst>
          </p:cNvPr>
          <p:cNvSpPr/>
          <p:nvPr/>
        </p:nvSpPr>
        <p:spPr>
          <a:xfrm>
            <a:off x="1196639" y="5272053"/>
            <a:ext cx="774402" cy="6291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A</a:t>
            </a:r>
            <a:r>
              <a:rPr kumimoji="1" lang="ja-JP" altLang="en-US" sz="1200"/>
              <a:t>さんのジョブ</a:t>
            </a:r>
            <a:endParaRPr kumimoji="1" lang="en-US" altLang="ja-JP" sz="1200"/>
          </a:p>
          <a:p>
            <a:pPr algn="ctr"/>
            <a:r>
              <a:rPr lang="en-US" altLang="ja-JP" sz="1200"/>
              <a:t>(</a:t>
            </a:r>
            <a:r>
              <a:rPr lang="ja-JP" altLang="en-US" sz="1200"/>
              <a:t>実行中</a:t>
            </a:r>
            <a:r>
              <a:rPr lang="en-US" altLang="ja-JP" sz="1200"/>
              <a:t>)</a:t>
            </a:r>
            <a:endParaRPr kumimoji="1" lang="ja-JP" altLang="en-US" sz="120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368829B-799B-9042-A272-31AB9D5250A3}"/>
              </a:ext>
            </a:extLst>
          </p:cNvPr>
          <p:cNvSpPr/>
          <p:nvPr/>
        </p:nvSpPr>
        <p:spPr>
          <a:xfrm>
            <a:off x="2131359" y="5272053"/>
            <a:ext cx="774402" cy="6291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A</a:t>
            </a:r>
            <a:r>
              <a:rPr kumimoji="1" lang="ja-JP" altLang="en-US" sz="1200"/>
              <a:t>さんのジョブ</a:t>
            </a:r>
            <a:endParaRPr kumimoji="1" lang="en-US" altLang="ja-JP" sz="1200"/>
          </a:p>
          <a:p>
            <a:pPr algn="ctr"/>
            <a:r>
              <a:rPr lang="en-US" altLang="ja-JP" sz="1200"/>
              <a:t>(</a:t>
            </a:r>
            <a:r>
              <a:rPr lang="ja-JP" altLang="en-US" sz="1200"/>
              <a:t>実行中</a:t>
            </a:r>
            <a:r>
              <a:rPr lang="en-US" altLang="ja-JP" sz="1200"/>
              <a:t>)</a:t>
            </a:r>
            <a:endParaRPr kumimoji="1" lang="ja-JP" altLang="en-US" sz="120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9F7C3C2-D77F-A64D-B5CC-C441C0424782}"/>
              </a:ext>
            </a:extLst>
          </p:cNvPr>
          <p:cNvSpPr/>
          <p:nvPr/>
        </p:nvSpPr>
        <p:spPr>
          <a:xfrm>
            <a:off x="3055919" y="5282213"/>
            <a:ext cx="774402" cy="6291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A</a:t>
            </a:r>
            <a:r>
              <a:rPr kumimoji="1" lang="ja-JP" altLang="en-US" sz="1200"/>
              <a:t>さんのジョブ</a:t>
            </a:r>
            <a:endParaRPr kumimoji="1" lang="en-US" altLang="ja-JP" sz="1200"/>
          </a:p>
          <a:p>
            <a:pPr algn="ctr"/>
            <a:r>
              <a:rPr lang="en-US" altLang="ja-JP" sz="1200"/>
              <a:t>(</a:t>
            </a:r>
            <a:r>
              <a:rPr lang="ja-JP" altLang="en-US" sz="1200"/>
              <a:t>実行中</a:t>
            </a:r>
            <a:r>
              <a:rPr lang="en-US" altLang="ja-JP" sz="1200"/>
              <a:t>)</a:t>
            </a:r>
            <a:endParaRPr kumimoji="1" lang="ja-JP" altLang="en-US" sz="120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8F4657E-8DB4-0244-903E-72DC40CC62B4}"/>
              </a:ext>
            </a:extLst>
          </p:cNvPr>
          <p:cNvSpPr/>
          <p:nvPr/>
        </p:nvSpPr>
        <p:spPr>
          <a:xfrm>
            <a:off x="1640632" y="3789040"/>
            <a:ext cx="792088" cy="4320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A</a:t>
            </a:r>
            <a:r>
              <a:rPr kumimoji="1" lang="ja-JP" altLang="en-US" sz="1200"/>
              <a:t>さんのジョブ</a:t>
            </a:r>
            <a:endParaRPr kumimoji="1" lang="en-US" altLang="ja-JP" sz="120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95C12553-0CA1-354A-8DFA-52071126223F}"/>
              </a:ext>
            </a:extLst>
          </p:cNvPr>
          <p:cNvSpPr/>
          <p:nvPr/>
        </p:nvSpPr>
        <p:spPr>
          <a:xfrm>
            <a:off x="1640632" y="4221088"/>
            <a:ext cx="792088" cy="4320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A</a:t>
            </a:r>
            <a:r>
              <a:rPr kumimoji="1" lang="ja-JP" altLang="en-US" sz="1200"/>
              <a:t>さんのジョブ</a:t>
            </a:r>
            <a:endParaRPr kumimoji="1" lang="en-US" altLang="ja-JP" sz="120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E20A666-1AAC-2C44-8BCF-ECFC90CA040C}"/>
              </a:ext>
            </a:extLst>
          </p:cNvPr>
          <p:cNvSpPr/>
          <p:nvPr/>
        </p:nvSpPr>
        <p:spPr>
          <a:xfrm>
            <a:off x="1640632" y="2924944"/>
            <a:ext cx="792088" cy="4320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A</a:t>
            </a:r>
            <a:r>
              <a:rPr kumimoji="1" lang="ja-JP" altLang="en-US" sz="1200"/>
              <a:t>さんのジョブ</a:t>
            </a:r>
            <a:endParaRPr kumimoji="1" lang="en-US" altLang="ja-JP" sz="120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AFEBB17-B479-B14C-93BB-C7E31B24959C}"/>
              </a:ext>
            </a:extLst>
          </p:cNvPr>
          <p:cNvSpPr/>
          <p:nvPr/>
        </p:nvSpPr>
        <p:spPr>
          <a:xfrm>
            <a:off x="1640632" y="3356992"/>
            <a:ext cx="792088" cy="4320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A</a:t>
            </a:r>
            <a:r>
              <a:rPr kumimoji="1" lang="ja-JP" altLang="en-US" sz="1200"/>
              <a:t>さんのジョブ</a:t>
            </a:r>
            <a:endParaRPr kumimoji="1" lang="en-US" altLang="ja-JP" sz="120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89D2A993-36EA-E74D-810D-429983231F97}"/>
              </a:ext>
            </a:extLst>
          </p:cNvPr>
          <p:cNvSpPr/>
          <p:nvPr/>
        </p:nvSpPr>
        <p:spPr>
          <a:xfrm>
            <a:off x="1640632" y="2060848"/>
            <a:ext cx="792088" cy="4320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A</a:t>
            </a:r>
            <a:r>
              <a:rPr kumimoji="1" lang="ja-JP" altLang="en-US" sz="1200"/>
              <a:t>さんのジョブ</a:t>
            </a:r>
            <a:endParaRPr kumimoji="1" lang="en-US" altLang="ja-JP" sz="120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2C6AA580-D606-3540-9B78-4198D89BD449}"/>
              </a:ext>
            </a:extLst>
          </p:cNvPr>
          <p:cNvSpPr/>
          <p:nvPr/>
        </p:nvSpPr>
        <p:spPr>
          <a:xfrm>
            <a:off x="1640632" y="2492896"/>
            <a:ext cx="792088" cy="4320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A</a:t>
            </a:r>
            <a:r>
              <a:rPr kumimoji="1" lang="ja-JP" altLang="en-US" sz="1200"/>
              <a:t>さんのジョブ</a:t>
            </a:r>
            <a:endParaRPr kumimoji="1" lang="en-US" altLang="ja-JP" sz="120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F18B1E8-E550-FB4D-BE2F-842CA65BB0CF}"/>
              </a:ext>
            </a:extLst>
          </p:cNvPr>
          <p:cNvSpPr/>
          <p:nvPr/>
        </p:nvSpPr>
        <p:spPr>
          <a:xfrm>
            <a:off x="1640632" y="1628800"/>
            <a:ext cx="792088" cy="4320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B</a:t>
            </a:r>
            <a:r>
              <a:rPr kumimoji="1" lang="ja-JP" altLang="en-US" sz="1200"/>
              <a:t>さんのジョブ</a:t>
            </a:r>
            <a:endParaRPr kumimoji="1" lang="en-US" altLang="ja-JP" sz="1200"/>
          </a:p>
        </p:txBody>
      </p:sp>
      <p:sp>
        <p:nvSpPr>
          <p:cNvPr id="71" name="フリーフォーム 70">
            <a:extLst>
              <a:ext uri="{FF2B5EF4-FFF2-40B4-BE49-F238E27FC236}">
                <a16:creationId xmlns:a16="http://schemas.microsoft.com/office/drawing/2014/main" id="{32184734-E8C3-A74D-A6A0-1615B02BA13C}"/>
              </a:ext>
            </a:extLst>
          </p:cNvPr>
          <p:cNvSpPr/>
          <p:nvPr/>
        </p:nvSpPr>
        <p:spPr>
          <a:xfrm>
            <a:off x="2000672" y="1052736"/>
            <a:ext cx="1080120" cy="432048"/>
          </a:xfrm>
          <a:custGeom>
            <a:avLst/>
            <a:gdLst>
              <a:gd name="connsiteX0" fmla="*/ 1300480 w 1300480"/>
              <a:gd name="connsiteY0" fmla="*/ 368570 h 541290"/>
              <a:gd name="connsiteX1" fmla="*/ 487680 w 1300480"/>
              <a:gd name="connsiteY1" fmla="*/ 2810 h 541290"/>
              <a:gd name="connsiteX2" fmla="*/ 0 w 1300480"/>
              <a:gd name="connsiteY2" fmla="*/ 541290 h 54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0480" h="541290">
                <a:moveTo>
                  <a:pt x="1300480" y="368570"/>
                </a:moveTo>
                <a:cubicBezTo>
                  <a:pt x="1002453" y="171296"/>
                  <a:pt x="704426" y="-25977"/>
                  <a:pt x="487680" y="2810"/>
                </a:cubicBezTo>
                <a:cubicBezTo>
                  <a:pt x="270934" y="31597"/>
                  <a:pt x="135467" y="286443"/>
                  <a:pt x="0" y="54129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105DB2A-8CC9-774E-A8AB-29085FED24DE}"/>
              </a:ext>
            </a:extLst>
          </p:cNvPr>
          <p:cNvSpPr txBox="1"/>
          <p:nvPr/>
        </p:nvSpPr>
        <p:spPr>
          <a:xfrm>
            <a:off x="1496616" y="1166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待ち行列</a:t>
            </a:r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173D2171-4F4D-1543-BD2C-A937FC9D5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72" y="2636912"/>
            <a:ext cx="1079500" cy="1079500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E46690B-F2CD-5C44-96F9-C79EA2DD5869}"/>
              </a:ext>
            </a:extLst>
          </p:cNvPr>
          <p:cNvSpPr txBox="1"/>
          <p:nvPr/>
        </p:nvSpPr>
        <p:spPr>
          <a:xfrm>
            <a:off x="344488" y="227687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r>
              <a:rPr kumimoji="1" lang="ja-JP" altLang="en-US"/>
              <a:t>さん</a:t>
            </a:r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7223B9A3-EC5A-7B41-BD8F-D3E4E2FC6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768" y="1772816"/>
            <a:ext cx="1079500" cy="1079500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D84457E4-7AA7-E245-80D7-F6B1334C2474}"/>
              </a:ext>
            </a:extLst>
          </p:cNvPr>
          <p:cNvSpPr txBox="1"/>
          <p:nvPr/>
        </p:nvSpPr>
        <p:spPr>
          <a:xfrm>
            <a:off x="3008784" y="141277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B</a:t>
            </a:r>
            <a:r>
              <a:rPr kumimoji="1" lang="ja-JP" altLang="en-US"/>
              <a:t>さん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DFD7E56E-41BF-D740-9887-390D97492B27}"/>
              </a:ext>
            </a:extLst>
          </p:cNvPr>
          <p:cNvSpPr/>
          <p:nvPr/>
        </p:nvSpPr>
        <p:spPr>
          <a:xfrm>
            <a:off x="3008784" y="3284984"/>
            <a:ext cx="1080120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E0D30EA2-F37C-4543-836A-23954F8195F8}"/>
              </a:ext>
            </a:extLst>
          </p:cNvPr>
          <p:cNvSpPr txBox="1"/>
          <p:nvPr/>
        </p:nvSpPr>
        <p:spPr>
          <a:xfrm>
            <a:off x="2936776" y="30689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/>
              <a:t>スタミナ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755E2D18-7654-DB4A-B20A-FD47E0FFDB30}"/>
              </a:ext>
            </a:extLst>
          </p:cNvPr>
          <p:cNvSpPr/>
          <p:nvPr/>
        </p:nvSpPr>
        <p:spPr>
          <a:xfrm>
            <a:off x="272480" y="4005064"/>
            <a:ext cx="1080120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A9FC9F8-34C4-F44D-B136-2B04E3F9D78D}"/>
              </a:ext>
            </a:extLst>
          </p:cNvPr>
          <p:cNvSpPr txBox="1"/>
          <p:nvPr/>
        </p:nvSpPr>
        <p:spPr>
          <a:xfrm>
            <a:off x="200472" y="378904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/>
              <a:t>スタミナ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E9D31A80-D786-724D-92F7-DCDEC9E1F774}"/>
              </a:ext>
            </a:extLst>
          </p:cNvPr>
          <p:cNvSpPr/>
          <p:nvPr/>
        </p:nvSpPr>
        <p:spPr>
          <a:xfrm>
            <a:off x="272480" y="4005064"/>
            <a:ext cx="288032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右矢印 82">
            <a:extLst>
              <a:ext uri="{FF2B5EF4-FFF2-40B4-BE49-F238E27FC236}">
                <a16:creationId xmlns:a16="http://schemas.microsoft.com/office/drawing/2014/main" id="{2491EB3D-7263-C24E-A49C-86387DCCC1A1}"/>
              </a:ext>
            </a:extLst>
          </p:cNvPr>
          <p:cNvSpPr/>
          <p:nvPr/>
        </p:nvSpPr>
        <p:spPr>
          <a:xfrm>
            <a:off x="4664968" y="3212976"/>
            <a:ext cx="446049" cy="49065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sp>
        <p:nvSpPr>
          <p:cNvPr id="84" name="角丸四角形 83">
            <a:extLst>
              <a:ext uri="{FF2B5EF4-FFF2-40B4-BE49-F238E27FC236}">
                <a16:creationId xmlns:a16="http://schemas.microsoft.com/office/drawing/2014/main" id="{C679F402-8096-5646-AA95-99E8963A2330}"/>
              </a:ext>
            </a:extLst>
          </p:cNvPr>
          <p:cNvSpPr/>
          <p:nvPr/>
        </p:nvSpPr>
        <p:spPr>
          <a:xfrm>
            <a:off x="6753200" y="548680"/>
            <a:ext cx="1080120" cy="43924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5" name="図 84">
            <a:extLst>
              <a:ext uri="{FF2B5EF4-FFF2-40B4-BE49-F238E27FC236}">
                <a16:creationId xmlns:a16="http://schemas.microsoft.com/office/drawing/2014/main" id="{81D1716F-4E6C-5C41-8700-63BC6BFF9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924" y="5978781"/>
            <a:ext cx="705594" cy="705594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909C2173-DF97-904A-9F1C-C2338CC96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937" y="5978781"/>
            <a:ext cx="705594" cy="705594"/>
          </a:xfrm>
          <a:prstGeom prst="rect">
            <a:avLst/>
          </a:prstGeom>
        </p:spPr>
      </p:pic>
      <p:pic>
        <p:nvPicPr>
          <p:cNvPr id="87" name="図 86">
            <a:extLst>
              <a:ext uri="{FF2B5EF4-FFF2-40B4-BE49-F238E27FC236}">
                <a16:creationId xmlns:a16="http://schemas.microsoft.com/office/drawing/2014/main" id="{99437C50-C4A6-3C48-A6F9-D61DEA10C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950" y="5978781"/>
            <a:ext cx="705594" cy="705594"/>
          </a:xfrm>
          <a:prstGeom prst="rect">
            <a:avLst/>
          </a:prstGeom>
        </p:spPr>
      </p:pic>
      <p:pic>
        <p:nvPicPr>
          <p:cNvPr id="88" name="図 87">
            <a:extLst>
              <a:ext uri="{FF2B5EF4-FFF2-40B4-BE49-F238E27FC236}">
                <a16:creationId xmlns:a16="http://schemas.microsoft.com/office/drawing/2014/main" id="{8CA9928C-43EC-C44E-BB13-74FF7EA59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964" y="5978781"/>
            <a:ext cx="705594" cy="705594"/>
          </a:xfrm>
          <a:prstGeom prst="rect">
            <a:avLst/>
          </a:prstGeom>
        </p:spPr>
      </p:pic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7D5C271E-C2EA-2D4C-A059-8591456E2513}"/>
              </a:ext>
            </a:extLst>
          </p:cNvPr>
          <p:cNvSpPr/>
          <p:nvPr/>
        </p:nvSpPr>
        <p:spPr>
          <a:xfrm>
            <a:off x="5498183" y="5261893"/>
            <a:ext cx="774402" cy="6291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A</a:t>
            </a:r>
            <a:r>
              <a:rPr kumimoji="1" lang="ja-JP" altLang="en-US" sz="1200"/>
              <a:t>さんのジョブ</a:t>
            </a:r>
            <a:endParaRPr kumimoji="1" lang="en-US" altLang="ja-JP" sz="1200"/>
          </a:p>
          <a:p>
            <a:pPr algn="ctr"/>
            <a:r>
              <a:rPr lang="en-US" altLang="ja-JP" sz="1200"/>
              <a:t>(</a:t>
            </a:r>
            <a:r>
              <a:rPr lang="ja-JP" altLang="en-US" sz="1200"/>
              <a:t>実行中</a:t>
            </a:r>
            <a:r>
              <a:rPr lang="en-US" altLang="ja-JP" sz="1200"/>
              <a:t>)</a:t>
            </a:r>
            <a:endParaRPr kumimoji="1" lang="ja-JP" altLang="en-US" sz="1200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51208BB-46F1-FF43-A7C3-2FCDED60E97A}"/>
              </a:ext>
            </a:extLst>
          </p:cNvPr>
          <p:cNvSpPr/>
          <p:nvPr/>
        </p:nvSpPr>
        <p:spPr>
          <a:xfrm>
            <a:off x="6453223" y="5272053"/>
            <a:ext cx="774402" cy="6291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A</a:t>
            </a:r>
            <a:r>
              <a:rPr kumimoji="1" lang="ja-JP" altLang="en-US" sz="1200"/>
              <a:t>さんのジョブ</a:t>
            </a:r>
            <a:endParaRPr kumimoji="1" lang="en-US" altLang="ja-JP" sz="1200"/>
          </a:p>
          <a:p>
            <a:pPr algn="ctr"/>
            <a:r>
              <a:rPr lang="en-US" altLang="ja-JP" sz="1200"/>
              <a:t>(</a:t>
            </a:r>
            <a:r>
              <a:rPr lang="ja-JP" altLang="en-US" sz="1200"/>
              <a:t>実行中</a:t>
            </a:r>
            <a:r>
              <a:rPr lang="en-US" altLang="ja-JP" sz="1200"/>
              <a:t>)</a:t>
            </a:r>
            <a:endParaRPr kumimoji="1" lang="ja-JP" altLang="en-US" sz="120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2480E0F7-D3DA-B84B-A86C-427B65A39B1B}"/>
              </a:ext>
            </a:extLst>
          </p:cNvPr>
          <p:cNvSpPr/>
          <p:nvPr/>
        </p:nvSpPr>
        <p:spPr>
          <a:xfrm>
            <a:off x="7387943" y="5272053"/>
            <a:ext cx="774402" cy="6291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A</a:t>
            </a:r>
            <a:r>
              <a:rPr kumimoji="1" lang="ja-JP" altLang="en-US" sz="1200"/>
              <a:t>さんのジョブ</a:t>
            </a:r>
            <a:endParaRPr kumimoji="1" lang="en-US" altLang="ja-JP" sz="1200"/>
          </a:p>
          <a:p>
            <a:pPr algn="ctr"/>
            <a:r>
              <a:rPr lang="en-US" altLang="ja-JP" sz="1200"/>
              <a:t>(</a:t>
            </a:r>
            <a:r>
              <a:rPr lang="ja-JP" altLang="en-US" sz="1200"/>
              <a:t>実行中</a:t>
            </a:r>
            <a:r>
              <a:rPr lang="en-US" altLang="ja-JP" sz="1200"/>
              <a:t>)</a:t>
            </a:r>
            <a:endParaRPr kumimoji="1" lang="ja-JP" altLang="en-US" sz="1200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FB28C33-311C-B74A-B1C7-14C2D860CEAE}"/>
              </a:ext>
            </a:extLst>
          </p:cNvPr>
          <p:cNvSpPr/>
          <p:nvPr/>
        </p:nvSpPr>
        <p:spPr>
          <a:xfrm>
            <a:off x="8312503" y="5282213"/>
            <a:ext cx="774402" cy="6291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A</a:t>
            </a:r>
            <a:r>
              <a:rPr kumimoji="1" lang="ja-JP" altLang="en-US" sz="1200"/>
              <a:t>さんのジョブ</a:t>
            </a:r>
            <a:endParaRPr kumimoji="1" lang="en-US" altLang="ja-JP" sz="1200"/>
          </a:p>
          <a:p>
            <a:pPr algn="ctr"/>
            <a:r>
              <a:rPr lang="en-US" altLang="ja-JP" sz="1200"/>
              <a:t>(</a:t>
            </a:r>
            <a:r>
              <a:rPr lang="ja-JP" altLang="en-US" sz="1200"/>
              <a:t>実行中</a:t>
            </a:r>
            <a:r>
              <a:rPr lang="en-US" altLang="ja-JP" sz="1200"/>
              <a:t>)</a:t>
            </a:r>
            <a:endParaRPr kumimoji="1" lang="ja-JP" altLang="en-US" sz="1200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8A92DE4E-1F23-DC4A-A3AA-12894E5D526B}"/>
              </a:ext>
            </a:extLst>
          </p:cNvPr>
          <p:cNvSpPr/>
          <p:nvPr/>
        </p:nvSpPr>
        <p:spPr>
          <a:xfrm>
            <a:off x="6897216" y="3789040"/>
            <a:ext cx="792088" cy="4320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A</a:t>
            </a:r>
            <a:r>
              <a:rPr kumimoji="1" lang="ja-JP" altLang="en-US" sz="1200"/>
              <a:t>さんのジョブ</a:t>
            </a:r>
            <a:endParaRPr kumimoji="1" lang="en-US" altLang="ja-JP" sz="1200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2E7453CB-1091-5443-8431-174B8342EBA2}"/>
              </a:ext>
            </a:extLst>
          </p:cNvPr>
          <p:cNvSpPr/>
          <p:nvPr/>
        </p:nvSpPr>
        <p:spPr>
          <a:xfrm>
            <a:off x="6897216" y="1628800"/>
            <a:ext cx="792088" cy="4320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A</a:t>
            </a:r>
            <a:r>
              <a:rPr kumimoji="1" lang="ja-JP" altLang="en-US" sz="1200"/>
              <a:t>さんのジョブ</a:t>
            </a:r>
            <a:endParaRPr kumimoji="1" lang="en-US" altLang="ja-JP" sz="1200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AC035A35-43A8-FC46-9677-8BD9E49FC044}"/>
              </a:ext>
            </a:extLst>
          </p:cNvPr>
          <p:cNvSpPr/>
          <p:nvPr/>
        </p:nvSpPr>
        <p:spPr>
          <a:xfrm>
            <a:off x="6897216" y="2924944"/>
            <a:ext cx="792088" cy="4320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A</a:t>
            </a:r>
            <a:r>
              <a:rPr kumimoji="1" lang="ja-JP" altLang="en-US" sz="1200"/>
              <a:t>さんのジョブ</a:t>
            </a:r>
            <a:endParaRPr kumimoji="1" lang="en-US" altLang="ja-JP" sz="1200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F63A446-328B-8748-8BA8-0BDA2175856D}"/>
              </a:ext>
            </a:extLst>
          </p:cNvPr>
          <p:cNvSpPr/>
          <p:nvPr/>
        </p:nvSpPr>
        <p:spPr>
          <a:xfrm>
            <a:off x="6897216" y="3356992"/>
            <a:ext cx="792088" cy="4320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A</a:t>
            </a:r>
            <a:r>
              <a:rPr kumimoji="1" lang="ja-JP" altLang="en-US" sz="1200"/>
              <a:t>さんのジョブ</a:t>
            </a:r>
            <a:endParaRPr kumimoji="1" lang="en-US" altLang="ja-JP" sz="1200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AFCA6B0F-F963-9E4E-8C2D-50E59846E1E9}"/>
              </a:ext>
            </a:extLst>
          </p:cNvPr>
          <p:cNvSpPr/>
          <p:nvPr/>
        </p:nvSpPr>
        <p:spPr>
          <a:xfrm>
            <a:off x="6897216" y="2060848"/>
            <a:ext cx="792088" cy="4320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A</a:t>
            </a:r>
            <a:r>
              <a:rPr kumimoji="1" lang="ja-JP" altLang="en-US" sz="1200"/>
              <a:t>さんのジョブ</a:t>
            </a:r>
            <a:endParaRPr kumimoji="1" lang="en-US" altLang="ja-JP" sz="1200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6AC9FA39-CE8C-0642-BAA5-7283BCF360B2}"/>
              </a:ext>
            </a:extLst>
          </p:cNvPr>
          <p:cNvSpPr/>
          <p:nvPr/>
        </p:nvSpPr>
        <p:spPr>
          <a:xfrm>
            <a:off x="6897216" y="2492896"/>
            <a:ext cx="792088" cy="4320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A</a:t>
            </a:r>
            <a:r>
              <a:rPr kumimoji="1" lang="ja-JP" altLang="en-US" sz="1200"/>
              <a:t>さんのジョブ</a:t>
            </a:r>
            <a:endParaRPr kumimoji="1" lang="en-US" altLang="ja-JP" sz="1200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8AF54E52-A6A9-AE4B-9418-7C51D62CAD21}"/>
              </a:ext>
            </a:extLst>
          </p:cNvPr>
          <p:cNvSpPr/>
          <p:nvPr/>
        </p:nvSpPr>
        <p:spPr>
          <a:xfrm>
            <a:off x="6897216" y="4221088"/>
            <a:ext cx="792088" cy="43204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B</a:t>
            </a:r>
            <a:r>
              <a:rPr kumimoji="1" lang="ja-JP" altLang="en-US" sz="1200"/>
              <a:t>さんのジョブ</a:t>
            </a:r>
            <a:endParaRPr kumimoji="1" lang="en-US" altLang="ja-JP" sz="120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ED4485F-2BFD-694A-803C-2E1C11123DCA}"/>
              </a:ext>
            </a:extLst>
          </p:cNvPr>
          <p:cNvSpPr txBox="1"/>
          <p:nvPr/>
        </p:nvSpPr>
        <p:spPr>
          <a:xfrm>
            <a:off x="6753200" y="1166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待ち行列</a:t>
            </a:r>
          </a:p>
        </p:txBody>
      </p:sp>
      <p:pic>
        <p:nvPicPr>
          <p:cNvPr id="102" name="図 101">
            <a:extLst>
              <a:ext uri="{FF2B5EF4-FFF2-40B4-BE49-F238E27FC236}">
                <a16:creationId xmlns:a16="http://schemas.microsoft.com/office/drawing/2014/main" id="{723A1B9E-9291-CF4E-AAF3-96B373902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056" y="2636912"/>
            <a:ext cx="1079500" cy="1079500"/>
          </a:xfrm>
          <a:prstGeom prst="rect">
            <a:avLst/>
          </a:prstGeom>
        </p:spPr>
      </p:pic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186AA747-C2D8-EC41-B9BC-96961F5F7C36}"/>
              </a:ext>
            </a:extLst>
          </p:cNvPr>
          <p:cNvSpPr txBox="1"/>
          <p:nvPr/>
        </p:nvSpPr>
        <p:spPr>
          <a:xfrm>
            <a:off x="5601072" y="227687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r>
              <a:rPr kumimoji="1" lang="ja-JP" altLang="en-US"/>
              <a:t>さん</a:t>
            </a:r>
          </a:p>
        </p:txBody>
      </p:sp>
      <p:pic>
        <p:nvPicPr>
          <p:cNvPr id="104" name="図 103">
            <a:extLst>
              <a:ext uri="{FF2B5EF4-FFF2-40B4-BE49-F238E27FC236}">
                <a16:creationId xmlns:a16="http://schemas.microsoft.com/office/drawing/2014/main" id="{BA6BA216-CB5E-FF4D-95ED-536DB5543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360" y="2636912"/>
            <a:ext cx="1079500" cy="1079500"/>
          </a:xfrm>
          <a:prstGeom prst="rect">
            <a:avLst/>
          </a:prstGeom>
        </p:spPr>
      </p:pic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C898A2E2-7C60-BA4D-8307-2AFD437E2DEE}"/>
              </a:ext>
            </a:extLst>
          </p:cNvPr>
          <p:cNvSpPr txBox="1"/>
          <p:nvPr/>
        </p:nvSpPr>
        <p:spPr>
          <a:xfrm>
            <a:off x="8337376" y="227687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B</a:t>
            </a:r>
            <a:r>
              <a:rPr kumimoji="1" lang="ja-JP" altLang="en-US"/>
              <a:t>さん</a:t>
            </a: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9A12113D-7CBA-5943-A45B-EBAACB0E2D7A}"/>
              </a:ext>
            </a:extLst>
          </p:cNvPr>
          <p:cNvSpPr/>
          <p:nvPr/>
        </p:nvSpPr>
        <p:spPr>
          <a:xfrm>
            <a:off x="8265368" y="4005064"/>
            <a:ext cx="1080120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6F9D4F37-CEE9-A849-956D-EAE68200ABC7}"/>
              </a:ext>
            </a:extLst>
          </p:cNvPr>
          <p:cNvSpPr txBox="1"/>
          <p:nvPr/>
        </p:nvSpPr>
        <p:spPr>
          <a:xfrm>
            <a:off x="8193360" y="378904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/>
              <a:t>スタミナ</a:t>
            </a: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1B38EF39-99DA-F843-8077-FDF320A8A1A3}"/>
              </a:ext>
            </a:extLst>
          </p:cNvPr>
          <p:cNvSpPr/>
          <p:nvPr/>
        </p:nvSpPr>
        <p:spPr>
          <a:xfrm>
            <a:off x="5529064" y="4005064"/>
            <a:ext cx="1080120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805E4C14-6B9A-174A-84A2-911764DE564D}"/>
              </a:ext>
            </a:extLst>
          </p:cNvPr>
          <p:cNvSpPr txBox="1"/>
          <p:nvPr/>
        </p:nvSpPr>
        <p:spPr>
          <a:xfrm>
            <a:off x="5457056" y="378904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/>
              <a:t>スタミナ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1838A5EF-9FE2-B444-A050-E9F194779268}"/>
              </a:ext>
            </a:extLst>
          </p:cNvPr>
          <p:cNvSpPr/>
          <p:nvPr/>
        </p:nvSpPr>
        <p:spPr>
          <a:xfrm>
            <a:off x="5529064" y="4005064"/>
            <a:ext cx="288032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フリーフォーム 110">
            <a:extLst>
              <a:ext uri="{FF2B5EF4-FFF2-40B4-BE49-F238E27FC236}">
                <a16:creationId xmlns:a16="http://schemas.microsoft.com/office/drawing/2014/main" id="{18154502-6D94-814C-B066-AAD1E21B32A8}"/>
              </a:ext>
            </a:extLst>
          </p:cNvPr>
          <p:cNvSpPr/>
          <p:nvPr/>
        </p:nvSpPr>
        <p:spPr>
          <a:xfrm>
            <a:off x="7545288" y="1196752"/>
            <a:ext cx="715600" cy="3149600"/>
          </a:xfrm>
          <a:custGeom>
            <a:avLst/>
            <a:gdLst>
              <a:gd name="connsiteX0" fmla="*/ 0 w 887866"/>
              <a:gd name="connsiteY0" fmla="*/ 0 h 3149600"/>
              <a:gd name="connsiteX1" fmla="*/ 883920 w 887866"/>
              <a:gd name="connsiteY1" fmla="*/ 1737360 h 3149600"/>
              <a:gd name="connsiteX2" fmla="*/ 264160 w 887866"/>
              <a:gd name="connsiteY2" fmla="*/ 3149600 h 314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866" h="3149600">
                <a:moveTo>
                  <a:pt x="0" y="0"/>
                </a:moveTo>
                <a:cubicBezTo>
                  <a:pt x="419946" y="606213"/>
                  <a:pt x="839893" y="1212427"/>
                  <a:pt x="883920" y="1737360"/>
                </a:cubicBezTo>
                <a:cubicBezTo>
                  <a:pt x="927947" y="2262293"/>
                  <a:pt x="596053" y="2705946"/>
                  <a:pt x="264160" y="31496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27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F4295F5-754C-CD4F-934E-96724EDB0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" y="654941"/>
            <a:ext cx="705594" cy="70559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704F79F-0FD4-4F4B-8225-75165CCC4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" y="1319030"/>
            <a:ext cx="705594" cy="7055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0E66589-CED3-7F43-8E09-E23300A4A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" y="1983118"/>
            <a:ext cx="705594" cy="70559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F96D2BD-4DF7-2447-9197-9E863B373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" y="2647206"/>
            <a:ext cx="705594" cy="705594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28E7E55-7E09-CA43-9A73-17574E8D3150}"/>
              </a:ext>
            </a:extLst>
          </p:cNvPr>
          <p:cNvCxnSpPr/>
          <p:nvPr/>
        </p:nvCxnSpPr>
        <p:spPr>
          <a:xfrm>
            <a:off x="1668264" y="689893"/>
            <a:ext cx="45699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CBE9ABC-0198-9447-8937-A103F7F6E768}"/>
              </a:ext>
            </a:extLst>
          </p:cNvPr>
          <p:cNvCxnSpPr/>
          <p:nvPr/>
        </p:nvCxnSpPr>
        <p:spPr>
          <a:xfrm>
            <a:off x="1668264" y="1325583"/>
            <a:ext cx="45699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434F30B-EFF3-574B-8879-AEF5ABC5B7B5}"/>
              </a:ext>
            </a:extLst>
          </p:cNvPr>
          <p:cNvCxnSpPr/>
          <p:nvPr/>
        </p:nvCxnSpPr>
        <p:spPr>
          <a:xfrm>
            <a:off x="1668264" y="1961273"/>
            <a:ext cx="45699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DBA23BE-2810-D048-8B0E-BD75D97AF17D}"/>
              </a:ext>
            </a:extLst>
          </p:cNvPr>
          <p:cNvCxnSpPr/>
          <p:nvPr/>
        </p:nvCxnSpPr>
        <p:spPr>
          <a:xfrm>
            <a:off x="1668264" y="2596963"/>
            <a:ext cx="45699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A25BF67-4C32-8243-8BBB-EC89268EFD84}"/>
              </a:ext>
            </a:extLst>
          </p:cNvPr>
          <p:cNvCxnSpPr/>
          <p:nvPr/>
        </p:nvCxnSpPr>
        <p:spPr>
          <a:xfrm>
            <a:off x="1668264" y="3232652"/>
            <a:ext cx="45699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6611DAA-B4C7-F543-B878-4EB235D6AE50}"/>
              </a:ext>
            </a:extLst>
          </p:cNvPr>
          <p:cNvSpPr/>
          <p:nvPr/>
        </p:nvSpPr>
        <p:spPr>
          <a:xfrm>
            <a:off x="1694478" y="689893"/>
            <a:ext cx="1267011" cy="6291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1</a:t>
            </a:r>
            <a:r>
              <a:rPr kumimoji="1" lang="ja-JP" altLang="en-US" sz="1200"/>
              <a:t>ノードジョブ</a:t>
            </a:r>
            <a:endParaRPr kumimoji="1" lang="en-US" altLang="ja-JP" sz="1200"/>
          </a:p>
          <a:p>
            <a:pPr algn="ctr"/>
            <a:r>
              <a:rPr lang="en-US" altLang="ja-JP" sz="1200"/>
              <a:t>(</a:t>
            </a:r>
            <a:r>
              <a:rPr lang="ja-JP" altLang="en-US" sz="1200"/>
              <a:t>実行中</a:t>
            </a:r>
            <a:r>
              <a:rPr lang="en-US" altLang="ja-JP" sz="1200"/>
              <a:t>)</a:t>
            </a:r>
            <a:endParaRPr kumimoji="1" lang="ja-JP" altLang="en-US" sz="120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06FC1E7-403F-3248-AC6E-15534A5209AD}"/>
              </a:ext>
            </a:extLst>
          </p:cNvPr>
          <p:cNvCxnSpPr/>
          <p:nvPr/>
        </p:nvCxnSpPr>
        <p:spPr>
          <a:xfrm>
            <a:off x="1694478" y="471443"/>
            <a:ext cx="0" cy="218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A07443A-D108-644A-AD56-80DFBD376544}"/>
              </a:ext>
            </a:extLst>
          </p:cNvPr>
          <p:cNvSpPr txBox="1"/>
          <p:nvPr/>
        </p:nvSpPr>
        <p:spPr>
          <a:xfrm>
            <a:off x="1313056" y="177607"/>
            <a:ext cx="776453" cy="264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現在時刻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D1A35EA-F6DC-2240-9370-4F1E5E8DBCD8}"/>
              </a:ext>
            </a:extLst>
          </p:cNvPr>
          <p:cNvCxnSpPr/>
          <p:nvPr/>
        </p:nvCxnSpPr>
        <p:spPr>
          <a:xfrm>
            <a:off x="2961489" y="471443"/>
            <a:ext cx="0" cy="218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19A85BC-3808-A540-A00E-C2FBA732F8D6}"/>
              </a:ext>
            </a:extLst>
          </p:cNvPr>
          <p:cNvSpPr txBox="1"/>
          <p:nvPr/>
        </p:nvSpPr>
        <p:spPr>
          <a:xfrm>
            <a:off x="2407346" y="187767"/>
            <a:ext cx="1085270" cy="264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終了予定時刻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5AD8288-69B5-7E4A-A11A-9B547F4C5365}"/>
              </a:ext>
            </a:extLst>
          </p:cNvPr>
          <p:cNvSpPr/>
          <p:nvPr/>
        </p:nvSpPr>
        <p:spPr>
          <a:xfrm>
            <a:off x="2970227" y="689893"/>
            <a:ext cx="1511675" cy="2534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4</a:t>
            </a:r>
            <a:r>
              <a:rPr kumimoji="1" lang="ja-JP" altLang="en-US" sz="1400"/>
              <a:t>ノードジョブ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81FDC73-142C-AA4C-8745-A9568B198EA6}"/>
              </a:ext>
            </a:extLst>
          </p:cNvPr>
          <p:cNvSpPr/>
          <p:nvPr/>
        </p:nvSpPr>
        <p:spPr>
          <a:xfrm>
            <a:off x="4510959" y="689892"/>
            <a:ext cx="926228" cy="1260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短い</a:t>
            </a:r>
            <a:endParaRPr lang="en-US" altLang="ja-JP" sz="1400"/>
          </a:p>
          <a:p>
            <a:pPr algn="ctr"/>
            <a:r>
              <a:rPr lang="en-US" altLang="ja-JP" sz="1400"/>
              <a:t>2</a:t>
            </a:r>
            <a:r>
              <a:rPr kumimoji="1" lang="ja-JP" altLang="en-US" sz="1400"/>
              <a:t>ノードジョブ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D36A392-9E30-694D-B9B8-666E7F7CFDF9}"/>
              </a:ext>
            </a:extLst>
          </p:cNvPr>
          <p:cNvSpPr txBox="1"/>
          <p:nvPr/>
        </p:nvSpPr>
        <p:spPr>
          <a:xfrm>
            <a:off x="1808072" y="2122926"/>
            <a:ext cx="952921" cy="317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空き資源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3BC8232-0CA5-594A-A53B-E7F12834EF48}"/>
              </a:ext>
            </a:extLst>
          </p:cNvPr>
          <p:cNvSpPr txBox="1"/>
          <p:nvPr/>
        </p:nvSpPr>
        <p:spPr>
          <a:xfrm>
            <a:off x="1799334" y="1537480"/>
            <a:ext cx="952921" cy="317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空き資源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90B50D8-1502-6142-9C37-DEBF7A10C91E}"/>
              </a:ext>
            </a:extLst>
          </p:cNvPr>
          <p:cNvSpPr txBox="1"/>
          <p:nvPr/>
        </p:nvSpPr>
        <p:spPr>
          <a:xfrm>
            <a:off x="1808072" y="2734586"/>
            <a:ext cx="952921" cy="317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空き資源</a:t>
            </a:r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DA993C75-DE57-2B40-A549-661E8036D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60" y="4058541"/>
            <a:ext cx="705594" cy="705594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EF3956B-F851-7544-AEAF-2E729817A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60" y="4722630"/>
            <a:ext cx="705594" cy="705594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84D7C0A6-25CB-9040-B344-BEE8F51B8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60" y="5386718"/>
            <a:ext cx="705594" cy="705594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A88D207D-8CC1-364F-AEB4-65F761C8E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60" y="6050806"/>
            <a:ext cx="705594" cy="705594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FEC743E-BFCA-3C48-91AB-5690EDB764A0}"/>
              </a:ext>
            </a:extLst>
          </p:cNvPr>
          <p:cNvCxnSpPr/>
          <p:nvPr/>
        </p:nvCxnSpPr>
        <p:spPr>
          <a:xfrm>
            <a:off x="1658104" y="4093493"/>
            <a:ext cx="45699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F6EBBF6-7095-694B-A4C2-F358A5588FD1}"/>
              </a:ext>
            </a:extLst>
          </p:cNvPr>
          <p:cNvCxnSpPr/>
          <p:nvPr/>
        </p:nvCxnSpPr>
        <p:spPr>
          <a:xfrm>
            <a:off x="1658104" y="4729183"/>
            <a:ext cx="45699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9DE2C7B-FCD6-D74C-B3D9-93AEDAF5C114}"/>
              </a:ext>
            </a:extLst>
          </p:cNvPr>
          <p:cNvCxnSpPr/>
          <p:nvPr/>
        </p:nvCxnSpPr>
        <p:spPr>
          <a:xfrm>
            <a:off x="1658104" y="5364873"/>
            <a:ext cx="45699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A4BDABEB-656F-8A4D-81DB-B08A3AFE6939}"/>
              </a:ext>
            </a:extLst>
          </p:cNvPr>
          <p:cNvCxnSpPr/>
          <p:nvPr/>
        </p:nvCxnSpPr>
        <p:spPr>
          <a:xfrm>
            <a:off x="1658104" y="6000563"/>
            <a:ext cx="45699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607F0AEC-5AFA-E543-A53C-E12D13CB72E7}"/>
              </a:ext>
            </a:extLst>
          </p:cNvPr>
          <p:cNvCxnSpPr/>
          <p:nvPr/>
        </p:nvCxnSpPr>
        <p:spPr>
          <a:xfrm>
            <a:off x="1658104" y="6636252"/>
            <a:ext cx="45699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87A95A7-E02B-4C4A-97AC-67E5D892DA6A}"/>
              </a:ext>
            </a:extLst>
          </p:cNvPr>
          <p:cNvSpPr/>
          <p:nvPr/>
        </p:nvSpPr>
        <p:spPr>
          <a:xfrm>
            <a:off x="1684318" y="4093493"/>
            <a:ext cx="1267011" cy="6291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1</a:t>
            </a:r>
            <a:r>
              <a:rPr kumimoji="1" lang="ja-JP" altLang="en-US" sz="1200"/>
              <a:t>ノードジョブ</a:t>
            </a:r>
            <a:endParaRPr kumimoji="1" lang="en-US" altLang="ja-JP" sz="1200"/>
          </a:p>
          <a:p>
            <a:pPr algn="ctr"/>
            <a:r>
              <a:rPr kumimoji="1" lang="en-US" altLang="ja-JP" sz="1200"/>
              <a:t>(</a:t>
            </a:r>
            <a:r>
              <a:rPr kumimoji="1" lang="ja-JP" altLang="en-US" sz="1200"/>
              <a:t>実行中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08F809C-B5DB-5343-B230-332C26ECDA36}"/>
              </a:ext>
            </a:extLst>
          </p:cNvPr>
          <p:cNvCxnSpPr/>
          <p:nvPr/>
        </p:nvCxnSpPr>
        <p:spPr>
          <a:xfrm>
            <a:off x="1684318" y="3875043"/>
            <a:ext cx="0" cy="218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A797177-1DE4-D04C-85FF-A7CC03354595}"/>
              </a:ext>
            </a:extLst>
          </p:cNvPr>
          <p:cNvSpPr txBox="1"/>
          <p:nvPr/>
        </p:nvSpPr>
        <p:spPr>
          <a:xfrm>
            <a:off x="1282576" y="3591367"/>
            <a:ext cx="776453" cy="264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現在時刻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6148B38-84F7-6C42-AFF0-DFF8E4BECF79}"/>
              </a:ext>
            </a:extLst>
          </p:cNvPr>
          <p:cNvCxnSpPr/>
          <p:nvPr/>
        </p:nvCxnSpPr>
        <p:spPr>
          <a:xfrm>
            <a:off x="2951329" y="3875043"/>
            <a:ext cx="0" cy="218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1E2F8E0-E6D2-B14B-B009-504E0D519A34}"/>
              </a:ext>
            </a:extLst>
          </p:cNvPr>
          <p:cNvSpPr txBox="1"/>
          <p:nvPr/>
        </p:nvSpPr>
        <p:spPr>
          <a:xfrm>
            <a:off x="2458146" y="3581207"/>
            <a:ext cx="1085270" cy="264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終了予定時刻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5A6C508-EB50-A140-8BAD-3FEF40D23990}"/>
              </a:ext>
            </a:extLst>
          </p:cNvPr>
          <p:cNvSpPr/>
          <p:nvPr/>
        </p:nvSpPr>
        <p:spPr>
          <a:xfrm>
            <a:off x="2960067" y="4093493"/>
            <a:ext cx="1511675" cy="2534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4</a:t>
            </a:r>
            <a:r>
              <a:rPr kumimoji="1" lang="ja-JP" altLang="en-US" sz="1400"/>
              <a:t>ノードジョブ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C5DDED7-AF12-1447-B0D6-648CED9C676C}"/>
              </a:ext>
            </a:extLst>
          </p:cNvPr>
          <p:cNvSpPr txBox="1"/>
          <p:nvPr/>
        </p:nvSpPr>
        <p:spPr>
          <a:xfrm>
            <a:off x="1797912" y="6138186"/>
            <a:ext cx="952921" cy="317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空き資源</a:t>
            </a:r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5306B6C-D093-8349-9DF7-8DB63528A91A}"/>
              </a:ext>
            </a:extLst>
          </p:cNvPr>
          <p:cNvSpPr/>
          <p:nvPr/>
        </p:nvSpPr>
        <p:spPr>
          <a:xfrm>
            <a:off x="4490638" y="1971041"/>
            <a:ext cx="1564721" cy="61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長い</a:t>
            </a:r>
            <a:endParaRPr lang="en-US" altLang="ja-JP" sz="1400"/>
          </a:p>
          <a:p>
            <a:pPr algn="ctr"/>
            <a:r>
              <a:rPr kumimoji="1" lang="en-US" altLang="ja-JP" sz="1400"/>
              <a:t>1</a:t>
            </a:r>
            <a:r>
              <a:rPr kumimoji="1" lang="ja-JP" altLang="en-US" sz="1400"/>
              <a:t>ノードジョブ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99CE9C8-4F5D-6B4A-86DD-CEFC3A06ED02}"/>
              </a:ext>
            </a:extLst>
          </p:cNvPr>
          <p:cNvSpPr/>
          <p:nvPr/>
        </p:nvSpPr>
        <p:spPr>
          <a:xfrm>
            <a:off x="1676319" y="4743732"/>
            <a:ext cx="926228" cy="12608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短い</a:t>
            </a:r>
            <a:endParaRPr lang="en-US" altLang="ja-JP" sz="1400"/>
          </a:p>
          <a:p>
            <a:pPr algn="ctr"/>
            <a:r>
              <a:rPr lang="en-US" altLang="ja-JP" sz="1400"/>
              <a:t>2</a:t>
            </a:r>
            <a:r>
              <a:rPr kumimoji="1" lang="ja-JP" altLang="en-US" sz="1400"/>
              <a:t>ノードジョブ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57F6C84-7F0D-6546-A5AB-5DF8A6D6DAA3}"/>
              </a:ext>
            </a:extLst>
          </p:cNvPr>
          <p:cNvSpPr/>
          <p:nvPr/>
        </p:nvSpPr>
        <p:spPr>
          <a:xfrm>
            <a:off x="4480478" y="5374641"/>
            <a:ext cx="1564721" cy="61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長い</a:t>
            </a:r>
            <a:endParaRPr lang="en-US" altLang="ja-JP" sz="1400"/>
          </a:p>
          <a:p>
            <a:pPr algn="ctr"/>
            <a:r>
              <a:rPr kumimoji="1" lang="en-US" altLang="ja-JP" sz="1400"/>
              <a:t>1</a:t>
            </a:r>
            <a:r>
              <a:rPr kumimoji="1" lang="ja-JP" altLang="en-US" sz="1400"/>
              <a:t>ノードジョブ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F9CCB10-A425-C44F-AD9B-60178ED63DAD}"/>
              </a:ext>
            </a:extLst>
          </p:cNvPr>
          <p:cNvSpPr/>
          <p:nvPr/>
        </p:nvSpPr>
        <p:spPr>
          <a:xfrm>
            <a:off x="4490639" y="4103652"/>
            <a:ext cx="926228" cy="1260827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2" name="左矢印 51">
            <a:extLst>
              <a:ext uri="{FF2B5EF4-FFF2-40B4-BE49-F238E27FC236}">
                <a16:creationId xmlns:a16="http://schemas.microsoft.com/office/drawing/2014/main" id="{6744BE43-5454-C145-A34F-D2E668CED3DD}"/>
              </a:ext>
            </a:extLst>
          </p:cNvPr>
          <p:cNvSpPr/>
          <p:nvPr/>
        </p:nvSpPr>
        <p:spPr>
          <a:xfrm rot="20625338">
            <a:off x="2659036" y="4815961"/>
            <a:ext cx="2140888" cy="234441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D0626AA-1FB3-AC45-BB8E-BAED6D1B1056}"/>
              </a:ext>
            </a:extLst>
          </p:cNvPr>
          <p:cNvSpPr txBox="1"/>
          <p:nvPr/>
        </p:nvSpPr>
        <p:spPr>
          <a:xfrm>
            <a:off x="6360160" y="680720"/>
            <a:ext cx="29690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1</a:t>
            </a:r>
            <a:r>
              <a:rPr kumimoji="1" lang="ja-JP" altLang="en-US" sz="1400"/>
              <a:t>ノードジョブが実行中</a:t>
            </a:r>
            <a:endParaRPr kumimoji="1" lang="en-US" altLang="ja-JP" sz="1400"/>
          </a:p>
          <a:p>
            <a:r>
              <a:rPr lang="en-US" altLang="ja-JP" sz="1400"/>
              <a:t>4</a:t>
            </a:r>
            <a:r>
              <a:rPr lang="ja-JP" altLang="en-US" sz="1400"/>
              <a:t>ノードジョブが待っている</a:t>
            </a:r>
            <a:endParaRPr lang="en-US" altLang="ja-JP" sz="1400"/>
          </a:p>
          <a:p>
            <a:r>
              <a:rPr lang="ja-JP" altLang="en-US" sz="1400"/>
              <a:t>その後に短い</a:t>
            </a:r>
            <a:r>
              <a:rPr lang="en-US" altLang="ja-JP" sz="1400"/>
              <a:t>2</a:t>
            </a:r>
            <a:r>
              <a:rPr lang="ja-JP" altLang="en-US" sz="1400"/>
              <a:t>ノードジョブが来た</a:t>
            </a:r>
            <a:endParaRPr lang="en-US" altLang="ja-JP" sz="140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5519E67-B5E1-084F-AB64-6EF16B3A7CB8}"/>
              </a:ext>
            </a:extLst>
          </p:cNvPr>
          <p:cNvSpPr txBox="1"/>
          <p:nvPr/>
        </p:nvSpPr>
        <p:spPr>
          <a:xfrm>
            <a:off x="7391718" y="5008880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000" b="1"/>
              <a:t>計画通り</a:t>
            </a: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9C3E1DF7-B544-7544-B60A-9D017ECC7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580" y="4980940"/>
            <a:ext cx="1572260" cy="1572260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ECF81AF-545C-BC43-A276-84911C53DF80}"/>
              </a:ext>
            </a:extLst>
          </p:cNvPr>
          <p:cNvSpPr txBox="1"/>
          <p:nvPr/>
        </p:nvSpPr>
        <p:spPr>
          <a:xfrm>
            <a:off x="6329680" y="4003040"/>
            <a:ext cx="30572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後から投げられた</a:t>
            </a:r>
            <a:r>
              <a:rPr lang="en-US" altLang="ja-JP" sz="1400"/>
              <a:t>2</a:t>
            </a:r>
            <a:r>
              <a:rPr lang="ja-JP" altLang="en-US" sz="1400"/>
              <a:t>ノードジョブが</a:t>
            </a:r>
            <a:endParaRPr lang="en-US" altLang="ja-JP" sz="1400"/>
          </a:p>
          <a:p>
            <a:r>
              <a:rPr lang="ja-JP" altLang="en-US" sz="1400"/>
              <a:t>前のジョブを追い越して実行される</a:t>
            </a:r>
            <a:endParaRPr lang="en-US" altLang="ja-JP" sz="1400"/>
          </a:p>
          <a:p>
            <a:r>
              <a:rPr lang="en-US" altLang="ja-JP" sz="1400"/>
              <a:t>(</a:t>
            </a:r>
            <a:r>
              <a:rPr lang="ja-JP" altLang="en-US" sz="1400"/>
              <a:t>バックフィル</a:t>
            </a:r>
            <a:r>
              <a:rPr lang="en-US" altLang="ja-JP" sz="1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556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361</Words>
  <Application>Microsoft Macintosh PowerPoint</Application>
  <PresentationFormat>A4 210 x 297 mm</PresentationFormat>
  <Paragraphs>117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Hiragino Kaku Gothic Pro W3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46</cp:revision>
  <dcterms:created xsi:type="dcterms:W3CDTF">2018-10-07T01:32:06Z</dcterms:created>
  <dcterms:modified xsi:type="dcterms:W3CDTF">2018-10-29T08:26:28Z</dcterms:modified>
</cp:coreProperties>
</file>