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8"/>
  </p:normalViewPr>
  <p:slideViewPr>
    <p:cSldViewPr snapToObjects="1">
      <p:cViewPr varScale="1">
        <p:scale>
          <a:sx n="126" d="100"/>
          <a:sy n="126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B1B89-6D29-7849-8E65-921CEBC6CA4C}" type="datetimeFigureOut">
              <a:t>2018/11/15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84BB1-ECD9-1F46-AC5B-E21A5EADE98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50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522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145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1F492F3-EA16-9840-BF6B-F17F7BFF6F08}"/>
              </a:ext>
            </a:extLst>
          </p:cNvPr>
          <p:cNvSpPr txBox="1"/>
          <p:nvPr/>
        </p:nvSpPr>
        <p:spPr>
          <a:xfrm>
            <a:off x="457200" y="365760"/>
            <a:ext cx="233910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スーパースカラ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051BBA0-954A-BA4F-BE23-34DD042C3180}"/>
              </a:ext>
            </a:extLst>
          </p:cNvPr>
          <p:cNvSpPr txBox="1"/>
          <p:nvPr/>
        </p:nvSpPr>
        <p:spPr>
          <a:xfrm>
            <a:off x="111760" y="1056640"/>
            <a:ext cx="285206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rgbClr val="FF0000"/>
                </a:solidFill>
              </a:rPr>
              <a:t>ハードウェア</a:t>
            </a:r>
            <a:r>
              <a:rPr kumimoji="1" lang="ja-JP" altLang="en-US" sz="1600" dirty="0"/>
              <a:t>にがんばらせる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5A6943-B583-9C49-850F-A11CDB81BD43}"/>
              </a:ext>
            </a:extLst>
          </p:cNvPr>
          <p:cNvSpPr txBox="1"/>
          <p:nvPr/>
        </p:nvSpPr>
        <p:spPr>
          <a:xfrm>
            <a:off x="4361284" y="325120"/>
            <a:ext cx="8402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VLIW</a:t>
            </a:r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55F947-E83E-8344-B2E8-5B00AEB31904}"/>
              </a:ext>
            </a:extLst>
          </p:cNvPr>
          <p:cNvSpPr txBox="1"/>
          <p:nvPr/>
        </p:nvSpPr>
        <p:spPr>
          <a:xfrm>
            <a:off x="3484880" y="1016000"/>
            <a:ext cx="264687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rgbClr val="FF0000"/>
                </a:solidFill>
              </a:rPr>
              <a:t>コンパイラ</a:t>
            </a:r>
            <a:r>
              <a:rPr kumimoji="1" lang="ja-JP" altLang="en-US" sz="1600" dirty="0"/>
              <a:t>にがんばらせる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6C4897-F8AE-F341-95E3-F0142750F2F1}"/>
              </a:ext>
            </a:extLst>
          </p:cNvPr>
          <p:cNvSpPr txBox="1"/>
          <p:nvPr/>
        </p:nvSpPr>
        <p:spPr>
          <a:xfrm>
            <a:off x="7620000" y="304800"/>
            <a:ext cx="8547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SIMD</a:t>
            </a:r>
            <a:endParaRPr kumimoji="1" lang="ja-JP" altLang="en-US" sz="2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3E2A7F9-3F02-3E42-AC3E-C3C27164A771}"/>
              </a:ext>
            </a:extLst>
          </p:cNvPr>
          <p:cNvSpPr txBox="1"/>
          <p:nvPr/>
        </p:nvSpPr>
        <p:spPr>
          <a:xfrm>
            <a:off x="6797040" y="995680"/>
            <a:ext cx="264687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solidFill>
                  <a:srgbClr val="FF0000"/>
                </a:solidFill>
              </a:rPr>
              <a:t>プログラマ</a:t>
            </a:r>
            <a:r>
              <a:rPr kumimoji="1" lang="ja-JP" altLang="en-US" sz="1600" dirty="0"/>
              <a:t>にがんばらせる</a:t>
            </a: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16B706E8-71B3-F54F-B6D3-5195D7B3CF23}"/>
              </a:ext>
            </a:extLst>
          </p:cNvPr>
          <p:cNvSpPr/>
          <p:nvPr/>
        </p:nvSpPr>
        <p:spPr>
          <a:xfrm>
            <a:off x="2123440" y="1983740"/>
            <a:ext cx="1046480" cy="41610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実行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ユニット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F1AE55D0-F074-E646-9F94-830067ABBBB1}"/>
              </a:ext>
            </a:extLst>
          </p:cNvPr>
          <p:cNvSpPr/>
          <p:nvPr/>
        </p:nvSpPr>
        <p:spPr>
          <a:xfrm>
            <a:off x="2133600" y="2625018"/>
            <a:ext cx="1036320" cy="41610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実行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ユニット</a:t>
            </a:r>
          </a:p>
        </p:txBody>
      </p:sp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59846A2A-048D-204D-8AE4-FF3FB51F840C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 flipV="1">
            <a:off x="1209040" y="2191794"/>
            <a:ext cx="914400" cy="327886"/>
          </a:xfrm>
          <a:prstGeom prst="bentConnector3">
            <a:avLst>
              <a:gd name="adj1" fmla="val 48889"/>
            </a:avLst>
          </a:prstGeom>
          <a:ln w="190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1CF5CF92-D7EB-2448-B433-3FF70A8992E2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1209040" y="2519680"/>
            <a:ext cx="924560" cy="313392"/>
          </a:xfrm>
          <a:prstGeom prst="bentConnector3">
            <a:avLst>
              <a:gd name="adj1" fmla="val 48901"/>
            </a:avLst>
          </a:prstGeom>
          <a:ln w="190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05614538-FE36-464E-A9D7-A32C16F5C67B}"/>
              </a:ext>
            </a:extLst>
          </p:cNvPr>
          <p:cNvSpPr/>
          <p:nvPr/>
        </p:nvSpPr>
        <p:spPr>
          <a:xfrm>
            <a:off x="487680" y="1981200"/>
            <a:ext cx="721360" cy="107695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命令キュー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6BE572B-4298-184B-8524-7A29377ED6D3}"/>
              </a:ext>
            </a:extLst>
          </p:cNvPr>
          <p:cNvSpPr txBox="1"/>
          <p:nvPr/>
        </p:nvSpPr>
        <p:spPr>
          <a:xfrm>
            <a:off x="741681" y="1665148"/>
            <a:ext cx="808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振り分け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D504E4A-D45E-4346-8869-A6D4580087F3}"/>
              </a:ext>
            </a:extLst>
          </p:cNvPr>
          <p:cNvSpPr txBox="1"/>
          <p:nvPr/>
        </p:nvSpPr>
        <p:spPr>
          <a:xfrm>
            <a:off x="798865" y="5695017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solidFill>
                  <a:srgbClr val="FF0000"/>
                </a:solidFill>
              </a:rPr>
              <a:t>実行ユニットが増えると</a:t>
            </a:r>
            <a:endParaRPr kumimoji="1" lang="en-US" altLang="ja-JP" sz="1400" b="1" dirty="0">
              <a:solidFill>
                <a:srgbClr val="FF0000"/>
              </a:solidFill>
            </a:endParaRPr>
          </a:p>
          <a:p>
            <a:r>
              <a:rPr kumimoji="1" lang="ja-JP" altLang="en-US" sz="1400" b="1" dirty="0">
                <a:solidFill>
                  <a:srgbClr val="FF0000"/>
                </a:solidFill>
              </a:rPr>
              <a:t>命令振り分けで死ぬ</a:t>
            </a:r>
            <a:endParaRPr kumimoji="1" lang="en-US" altLang="ja-JP" sz="1400" b="1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57E9AB9-8E76-6A47-AFC5-EFA81D236582}"/>
              </a:ext>
            </a:extLst>
          </p:cNvPr>
          <p:cNvSpPr txBox="1"/>
          <p:nvPr/>
        </p:nvSpPr>
        <p:spPr>
          <a:xfrm>
            <a:off x="770128" y="4821257"/>
            <a:ext cx="2379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 </a:t>
            </a:r>
            <a:r>
              <a:rPr kumimoji="1" lang="ja-JP" altLang="en-US" sz="1400" dirty="0"/>
              <a:t>命令の</a:t>
            </a:r>
            <a:r>
              <a:rPr lang="ja-JP" altLang="en-US" sz="1400" dirty="0"/>
              <a:t>後方互換性を保てる</a:t>
            </a:r>
            <a:endParaRPr kumimoji="1" lang="en-US" altLang="ja-JP" sz="1400" dirty="0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447CC45F-CAA5-194F-8B12-2F6A7B26F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160" y="4665344"/>
            <a:ext cx="584200" cy="56959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78665135-5BEE-F440-AFDB-395CC70BA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160" y="5659119"/>
            <a:ext cx="584200" cy="569595"/>
          </a:xfrm>
          <a:prstGeom prst="rect">
            <a:avLst/>
          </a:prstGeom>
        </p:spPr>
      </p:pic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A11AA7C-B4A8-3C4C-B8AE-43F67A10FBDC}"/>
              </a:ext>
            </a:extLst>
          </p:cNvPr>
          <p:cNvSpPr/>
          <p:nvPr/>
        </p:nvSpPr>
        <p:spPr>
          <a:xfrm>
            <a:off x="5121546" y="1855995"/>
            <a:ext cx="969374" cy="48468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実行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ユニット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5FC68AB8-34CF-1D40-8414-F799436B41E4}"/>
              </a:ext>
            </a:extLst>
          </p:cNvPr>
          <p:cNvSpPr/>
          <p:nvPr/>
        </p:nvSpPr>
        <p:spPr>
          <a:xfrm>
            <a:off x="5121546" y="2344873"/>
            <a:ext cx="969374" cy="484687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実行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ユニット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36FF39C-A5D9-884C-9297-9573EA638016}"/>
              </a:ext>
            </a:extLst>
          </p:cNvPr>
          <p:cNvSpPr/>
          <p:nvPr/>
        </p:nvSpPr>
        <p:spPr>
          <a:xfrm>
            <a:off x="4033520" y="1915160"/>
            <a:ext cx="533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命令</a:t>
            </a:r>
            <a:r>
              <a:rPr lang="en-US" altLang="ja-JP" sz="1000" dirty="0">
                <a:solidFill>
                  <a:schemeClr val="tx1"/>
                </a:solidFill>
              </a:rPr>
              <a:t>A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C9774A07-3EC8-2D42-98B1-9FE5746B09DD}"/>
              </a:ext>
            </a:extLst>
          </p:cNvPr>
          <p:cNvSpPr/>
          <p:nvPr/>
        </p:nvSpPr>
        <p:spPr>
          <a:xfrm>
            <a:off x="4033520" y="2372360"/>
            <a:ext cx="533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命令</a:t>
            </a:r>
            <a:r>
              <a:rPr lang="en-US" altLang="ja-JP" sz="1000" dirty="0">
                <a:solidFill>
                  <a:schemeClr val="tx1"/>
                </a:solidFill>
              </a:rPr>
              <a:t>B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089701AB-4285-6349-BA79-97B92563B5AA}"/>
              </a:ext>
            </a:extLst>
          </p:cNvPr>
          <p:cNvSpPr/>
          <p:nvPr/>
        </p:nvSpPr>
        <p:spPr>
          <a:xfrm>
            <a:off x="3952240" y="1757680"/>
            <a:ext cx="690880" cy="122936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B0B985A-CA7E-EA4B-8FD4-9B450FAB5D2C}"/>
              </a:ext>
            </a:extLst>
          </p:cNvPr>
          <p:cNvSpPr txBox="1"/>
          <p:nvPr/>
        </p:nvSpPr>
        <p:spPr>
          <a:xfrm>
            <a:off x="3688080" y="1452880"/>
            <a:ext cx="12795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/>
              <a:t>VLIW</a:t>
            </a:r>
            <a:r>
              <a:rPr kumimoji="1" lang="ja-JP" altLang="en-US" sz="1050"/>
              <a:t>の一つの命令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5F347953-0B59-5B44-BEFD-27C17BA2F8FC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592320" y="2098339"/>
            <a:ext cx="52922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1002CF52-46AB-E943-9695-563F0D56656C}"/>
              </a:ext>
            </a:extLst>
          </p:cNvPr>
          <p:cNvCxnSpPr>
            <a:cxnSpLocks/>
          </p:cNvCxnSpPr>
          <p:nvPr/>
        </p:nvCxnSpPr>
        <p:spPr>
          <a:xfrm>
            <a:off x="4572000" y="2616499"/>
            <a:ext cx="52922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B6311DC-D3F4-B748-BA53-4FFE097F7657}"/>
              </a:ext>
            </a:extLst>
          </p:cNvPr>
          <p:cNvSpPr txBox="1"/>
          <p:nvPr/>
        </p:nvSpPr>
        <p:spPr>
          <a:xfrm>
            <a:off x="4033520" y="4754880"/>
            <a:ext cx="2182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依存関係チェックが不要</a:t>
            </a:r>
            <a:endParaRPr lang="en-US" altLang="ja-JP" sz="1400" dirty="0"/>
          </a:p>
          <a:p>
            <a:r>
              <a:rPr lang="ja-JP" altLang="en-US" sz="1400" dirty="0"/>
              <a:t>→</a:t>
            </a:r>
            <a:r>
              <a:rPr lang="en-US" altLang="ja-JP" sz="1400" dirty="0"/>
              <a:t> </a:t>
            </a:r>
            <a:r>
              <a:rPr lang="ja-JP" altLang="en-US" sz="1400" dirty="0"/>
              <a:t>ハードウェアが簡単に</a:t>
            </a:r>
            <a:endParaRPr kumimoji="1" lang="ja-JP" altLang="en-US" sz="14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19B4112-04B8-6A4A-B1FF-8D311471595D}"/>
              </a:ext>
            </a:extLst>
          </p:cNvPr>
          <p:cNvSpPr txBox="1"/>
          <p:nvPr/>
        </p:nvSpPr>
        <p:spPr>
          <a:xfrm>
            <a:off x="3972560" y="5709920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神のように賢いコンパイラが必要</a:t>
            </a:r>
            <a:endParaRPr lang="en-US" altLang="ja-JP" sz="1400" b="1" dirty="0">
              <a:solidFill>
                <a:srgbClr val="FF0000"/>
              </a:solidFill>
            </a:endParaRPr>
          </a:p>
          <a:p>
            <a:r>
              <a:rPr kumimoji="1" lang="ja-JP" altLang="en-US" sz="1400" dirty="0"/>
              <a:t>後方互換性を失う</a:t>
            </a:r>
            <a:endParaRPr kumimoji="1" lang="ja-JP" altLang="en-US" sz="1400"/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DA5E1897-A7AC-7B45-8042-51CA094DD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685664"/>
            <a:ext cx="584200" cy="569595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14495E7E-AF7B-FA43-A775-B4EB3900A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679439"/>
            <a:ext cx="584200" cy="569595"/>
          </a:xfrm>
          <a:prstGeom prst="rect">
            <a:avLst/>
          </a:prstGeom>
        </p:spPr>
      </p:pic>
      <p:sp>
        <p:nvSpPr>
          <p:cNvPr id="43" name="角丸四角形 42">
            <a:extLst>
              <a:ext uri="{FF2B5EF4-FFF2-40B4-BE49-F238E27FC236}">
                <a16:creationId xmlns:a16="http://schemas.microsoft.com/office/drawing/2014/main" id="{B3C4FBC2-DA56-F143-B1DA-6D2B7ADF7FDF}"/>
              </a:ext>
            </a:extLst>
          </p:cNvPr>
          <p:cNvSpPr/>
          <p:nvPr/>
        </p:nvSpPr>
        <p:spPr>
          <a:xfrm>
            <a:off x="8615680" y="1764555"/>
            <a:ext cx="995680" cy="113104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実行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ユニット</a:t>
            </a:r>
          </a:p>
        </p:txBody>
      </p:sp>
      <p:pic>
        <p:nvPicPr>
          <p:cNvPr id="44" name="図 43">
            <a:extLst>
              <a:ext uri="{FF2B5EF4-FFF2-40B4-BE49-F238E27FC236}">
                <a16:creationId xmlns:a16="http://schemas.microsoft.com/office/drawing/2014/main" id="{0645FA37-29FC-1D42-8341-F8CDB4036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120" y="4665344"/>
            <a:ext cx="584200" cy="569595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EF4CF261-ABE1-E34D-A846-AC6F9A9BC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120" y="5628639"/>
            <a:ext cx="584200" cy="569595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F5420BD-5D08-A84F-9B46-56EA80905771}"/>
              </a:ext>
            </a:extLst>
          </p:cNvPr>
          <p:cNvSpPr txBox="1"/>
          <p:nvPr/>
        </p:nvSpPr>
        <p:spPr>
          <a:xfrm>
            <a:off x="7680960" y="4693920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ハードウェアは簡単</a:t>
            </a:r>
            <a:endParaRPr lang="en-US" altLang="ja-JP" sz="1400" dirty="0"/>
          </a:p>
          <a:p>
            <a:r>
              <a:rPr kumimoji="1" lang="ja-JP" altLang="en-US" sz="1400" dirty="0"/>
              <a:t>後方互換性も保てる</a:t>
            </a:r>
            <a:endParaRPr kumimoji="1" lang="ja-JP" altLang="en-US" sz="14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C96BEA1-A0AB-E141-BA29-6C73475B4D56}"/>
              </a:ext>
            </a:extLst>
          </p:cNvPr>
          <p:cNvSpPr txBox="1"/>
          <p:nvPr/>
        </p:nvSpPr>
        <p:spPr>
          <a:xfrm>
            <a:off x="7660640" y="575056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</a:rPr>
              <a:t>プログラムが大変</a:t>
            </a:r>
            <a:endParaRPr kumimoji="1" lang="ja-JP" altLang="en-US" sz="1400" b="1">
              <a:solidFill>
                <a:srgbClr val="FF0000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BE190D6-416D-4A4C-9CCC-EF2644F17F38}"/>
              </a:ext>
            </a:extLst>
          </p:cNvPr>
          <p:cNvSpPr/>
          <p:nvPr/>
        </p:nvSpPr>
        <p:spPr>
          <a:xfrm>
            <a:off x="7447280" y="1793240"/>
            <a:ext cx="533400" cy="1021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4DC1D1CF-CE23-534F-AE30-1416B58E2127}"/>
              </a:ext>
            </a:extLst>
          </p:cNvPr>
          <p:cNvCxnSpPr>
            <a:stCxn id="43" idx="1"/>
            <a:endCxn id="43" idx="3"/>
          </p:cNvCxnSpPr>
          <p:nvPr/>
        </p:nvCxnSpPr>
        <p:spPr>
          <a:xfrm>
            <a:off x="8615680" y="2330078"/>
            <a:ext cx="99568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3D4B4BE7-7C3B-3241-9969-1E74C0CF1B5E}"/>
              </a:ext>
            </a:extLst>
          </p:cNvPr>
          <p:cNvSpPr/>
          <p:nvPr/>
        </p:nvSpPr>
        <p:spPr>
          <a:xfrm>
            <a:off x="1493520" y="1630680"/>
            <a:ext cx="533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命令</a:t>
            </a:r>
            <a:r>
              <a:rPr lang="en-US" altLang="ja-JP" sz="1000" dirty="0">
                <a:solidFill>
                  <a:schemeClr val="tx1"/>
                </a:solidFill>
              </a:rPr>
              <a:t>A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34ECD519-ED67-9C4A-BC76-0C521D1FC110}"/>
              </a:ext>
            </a:extLst>
          </p:cNvPr>
          <p:cNvSpPr/>
          <p:nvPr/>
        </p:nvSpPr>
        <p:spPr>
          <a:xfrm>
            <a:off x="1513840" y="2931160"/>
            <a:ext cx="533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命令</a:t>
            </a:r>
            <a:r>
              <a:rPr lang="en-US" altLang="ja-JP" sz="1000" dirty="0">
                <a:solidFill>
                  <a:schemeClr val="tx1"/>
                </a:solidFill>
              </a:rPr>
              <a:t>B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D1DB946-7D3D-0849-AEC2-0094801815E2}"/>
              </a:ext>
            </a:extLst>
          </p:cNvPr>
          <p:cNvSpPr txBox="1"/>
          <p:nvPr/>
        </p:nvSpPr>
        <p:spPr>
          <a:xfrm>
            <a:off x="528320" y="36068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命令を複数取ってきて、</a:t>
            </a:r>
            <a:endParaRPr kumimoji="1" lang="en-US" altLang="ja-JP" sz="1400"/>
          </a:p>
          <a:p>
            <a:r>
              <a:rPr lang="ja-JP" altLang="en-US" sz="1400"/>
              <a:t>スケジューラが振り分ける</a:t>
            </a:r>
            <a:endParaRPr kumimoji="1" lang="ja-JP" altLang="en-US" sz="140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A60636D-7C18-9A41-8E82-5E021712D277}"/>
              </a:ext>
            </a:extLst>
          </p:cNvPr>
          <p:cNvSpPr txBox="1"/>
          <p:nvPr/>
        </p:nvSpPr>
        <p:spPr>
          <a:xfrm>
            <a:off x="3749040" y="3596640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事前に</a:t>
            </a:r>
            <a:r>
              <a:rPr kumimoji="1" lang="ja-JP" altLang="en-US" sz="1400"/>
              <a:t>並列実行できる命令を</a:t>
            </a:r>
            <a:endParaRPr kumimoji="1" lang="en-US" altLang="ja-JP" sz="1400"/>
          </a:p>
          <a:p>
            <a:r>
              <a:rPr lang="ja-JP" altLang="en-US" sz="1400"/>
              <a:t>ひとつにまとめておく</a:t>
            </a:r>
            <a:endParaRPr kumimoji="1" lang="ja-JP" altLang="en-US" sz="1400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EC5146C0-9DB4-7E46-B352-AE6E99971C38}"/>
              </a:ext>
            </a:extLst>
          </p:cNvPr>
          <p:cNvCxnSpPr>
            <a:cxnSpLocks/>
            <a:stCxn id="48" idx="1"/>
            <a:endCxn id="48" idx="3"/>
          </p:cNvCxnSpPr>
          <p:nvPr/>
        </p:nvCxnSpPr>
        <p:spPr>
          <a:xfrm>
            <a:off x="7447280" y="2303780"/>
            <a:ext cx="533400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DCF15125-6D0F-514F-B858-4219162C6030}"/>
              </a:ext>
            </a:extLst>
          </p:cNvPr>
          <p:cNvSpPr txBox="1"/>
          <p:nvPr/>
        </p:nvSpPr>
        <p:spPr>
          <a:xfrm>
            <a:off x="7386320" y="1930400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/>
              <a:t>データ</a:t>
            </a:r>
            <a:r>
              <a:rPr lang="en-US" altLang="ja-JP" sz="1000"/>
              <a:t>A</a:t>
            </a:r>
            <a:endParaRPr kumimoji="1" lang="ja-JP" altLang="en-US" sz="100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70B314B-33A5-6B41-919E-A5F0BF492BC3}"/>
              </a:ext>
            </a:extLst>
          </p:cNvPr>
          <p:cNvSpPr txBox="1"/>
          <p:nvPr/>
        </p:nvSpPr>
        <p:spPr>
          <a:xfrm>
            <a:off x="7406640" y="2428240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/>
              <a:t>データ</a:t>
            </a:r>
            <a:r>
              <a:rPr lang="en-US" altLang="ja-JP" sz="1000"/>
              <a:t>B</a:t>
            </a:r>
            <a:endParaRPr kumimoji="1" lang="ja-JP" altLang="en-US" sz="1000"/>
          </a:p>
        </p:txBody>
      </p:sp>
      <p:sp>
        <p:nvSpPr>
          <p:cNvPr id="61" name="角丸四角形 60">
            <a:extLst>
              <a:ext uri="{FF2B5EF4-FFF2-40B4-BE49-F238E27FC236}">
                <a16:creationId xmlns:a16="http://schemas.microsoft.com/office/drawing/2014/main" id="{C6F9AECB-E783-C84E-866C-6E20BEF09226}"/>
              </a:ext>
            </a:extLst>
          </p:cNvPr>
          <p:cNvSpPr/>
          <p:nvPr/>
        </p:nvSpPr>
        <p:spPr>
          <a:xfrm>
            <a:off x="7376160" y="1706880"/>
            <a:ext cx="690880" cy="122936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0F9939C-CF93-E041-9434-8467EB4A0B8A}"/>
              </a:ext>
            </a:extLst>
          </p:cNvPr>
          <p:cNvSpPr txBox="1"/>
          <p:nvPr/>
        </p:nvSpPr>
        <p:spPr>
          <a:xfrm>
            <a:off x="7294880" y="1391920"/>
            <a:ext cx="7489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/>
              <a:t>SIMD</a:t>
            </a:r>
            <a:r>
              <a:rPr kumimoji="1" lang="ja-JP" altLang="en-US" sz="1050"/>
              <a:t>命令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77A8080-ED24-CC4A-A38F-1265BDC2EF78}"/>
              </a:ext>
            </a:extLst>
          </p:cNvPr>
          <p:cNvSpPr txBox="1"/>
          <p:nvPr/>
        </p:nvSpPr>
        <p:spPr>
          <a:xfrm>
            <a:off x="7051040" y="35560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複数のデータに同じ演算を</a:t>
            </a:r>
            <a:endParaRPr lang="en-US" altLang="ja-JP" sz="1400"/>
          </a:p>
          <a:p>
            <a:r>
              <a:rPr kumimoji="1" lang="ja-JP" altLang="en-US" sz="1400"/>
              <a:t>一度に行う</a:t>
            </a: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2B0F8F8E-F928-0546-B6D3-0A74B33ED8F7}"/>
              </a:ext>
            </a:extLst>
          </p:cNvPr>
          <p:cNvCxnSpPr>
            <a:cxnSpLocks/>
          </p:cNvCxnSpPr>
          <p:nvPr/>
        </p:nvCxnSpPr>
        <p:spPr>
          <a:xfrm>
            <a:off x="8097520" y="2311699"/>
            <a:ext cx="52922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28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7CC05BB-0392-D84B-A861-05329F5A211C}"/>
              </a:ext>
            </a:extLst>
          </p:cNvPr>
          <p:cNvSpPr/>
          <p:nvPr/>
        </p:nvSpPr>
        <p:spPr>
          <a:xfrm>
            <a:off x="1136576" y="1556792"/>
            <a:ext cx="50405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B9DE39E-69F7-4F46-B7C3-44B36D9EDE80}"/>
              </a:ext>
            </a:extLst>
          </p:cNvPr>
          <p:cNvSpPr/>
          <p:nvPr/>
        </p:nvSpPr>
        <p:spPr>
          <a:xfrm>
            <a:off x="1640632" y="1556792"/>
            <a:ext cx="50405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z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F8B834-2614-4140-BF00-39C4EA7DE4A7}"/>
              </a:ext>
            </a:extLst>
          </p:cNvPr>
          <p:cNvSpPr/>
          <p:nvPr/>
        </p:nvSpPr>
        <p:spPr>
          <a:xfrm>
            <a:off x="2144688" y="1556792"/>
            <a:ext cx="50405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y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334687B-6C5E-A542-B6B2-47ADE5E92E66}"/>
              </a:ext>
            </a:extLst>
          </p:cNvPr>
          <p:cNvSpPr/>
          <p:nvPr/>
        </p:nvSpPr>
        <p:spPr>
          <a:xfrm>
            <a:off x="2648744" y="1556792"/>
            <a:ext cx="50405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x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CAAB22D-C4E1-8E43-84A5-27D396984BE8}"/>
              </a:ext>
            </a:extLst>
          </p:cNvPr>
          <p:cNvSpPr/>
          <p:nvPr/>
        </p:nvSpPr>
        <p:spPr>
          <a:xfrm>
            <a:off x="3152800" y="1556792"/>
            <a:ext cx="50405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00338E8-DDDB-6D46-9F92-CD55199194CE}"/>
              </a:ext>
            </a:extLst>
          </p:cNvPr>
          <p:cNvSpPr/>
          <p:nvPr/>
        </p:nvSpPr>
        <p:spPr>
          <a:xfrm>
            <a:off x="3656856" y="1556792"/>
            <a:ext cx="50405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z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618CAD4-6122-6647-99D4-4FCD87E8E339}"/>
              </a:ext>
            </a:extLst>
          </p:cNvPr>
          <p:cNvSpPr/>
          <p:nvPr/>
        </p:nvSpPr>
        <p:spPr>
          <a:xfrm>
            <a:off x="4160912" y="1556792"/>
            <a:ext cx="50405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y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547F031-2BD7-5F4A-BF70-E25AF907D652}"/>
              </a:ext>
            </a:extLst>
          </p:cNvPr>
          <p:cNvSpPr/>
          <p:nvPr/>
        </p:nvSpPr>
        <p:spPr>
          <a:xfrm>
            <a:off x="4664968" y="1556792"/>
            <a:ext cx="50405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x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CE34BAB-2EFD-4848-85E1-5C1C0F231290}"/>
              </a:ext>
            </a:extLst>
          </p:cNvPr>
          <p:cNvSpPr/>
          <p:nvPr/>
        </p:nvSpPr>
        <p:spPr>
          <a:xfrm>
            <a:off x="5169024" y="1556792"/>
            <a:ext cx="50405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5671A90-4C57-7945-930D-796B82392C6E}"/>
              </a:ext>
            </a:extLst>
          </p:cNvPr>
          <p:cNvSpPr/>
          <p:nvPr/>
        </p:nvSpPr>
        <p:spPr>
          <a:xfrm>
            <a:off x="5673080" y="1556792"/>
            <a:ext cx="50405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z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9B2AB3B-FABC-4C42-AC2D-D2D30F1B45FA}"/>
              </a:ext>
            </a:extLst>
          </p:cNvPr>
          <p:cNvSpPr/>
          <p:nvPr/>
        </p:nvSpPr>
        <p:spPr>
          <a:xfrm>
            <a:off x="6177136" y="1556792"/>
            <a:ext cx="50405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y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96FAB4C-F11E-5244-9018-EC06698F63DC}"/>
              </a:ext>
            </a:extLst>
          </p:cNvPr>
          <p:cNvSpPr/>
          <p:nvPr/>
        </p:nvSpPr>
        <p:spPr>
          <a:xfrm>
            <a:off x="6681192" y="1556792"/>
            <a:ext cx="50405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x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04A163A-DCD6-E142-8030-A559EBD4F460}"/>
              </a:ext>
            </a:extLst>
          </p:cNvPr>
          <p:cNvSpPr/>
          <p:nvPr/>
        </p:nvSpPr>
        <p:spPr>
          <a:xfrm>
            <a:off x="3152800" y="2924944"/>
            <a:ext cx="50405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1197534-5923-4743-A124-E15B05284933}"/>
              </a:ext>
            </a:extLst>
          </p:cNvPr>
          <p:cNvSpPr/>
          <p:nvPr/>
        </p:nvSpPr>
        <p:spPr>
          <a:xfrm>
            <a:off x="3656856" y="2924944"/>
            <a:ext cx="50405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z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9BEF369-DA9B-CF44-8ED4-FFCD95EE18F6}"/>
              </a:ext>
            </a:extLst>
          </p:cNvPr>
          <p:cNvSpPr/>
          <p:nvPr/>
        </p:nvSpPr>
        <p:spPr>
          <a:xfrm>
            <a:off x="4160912" y="2924944"/>
            <a:ext cx="50405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y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EAED7F2-5937-5E4A-83ED-7FB12B1A7E1B}"/>
              </a:ext>
            </a:extLst>
          </p:cNvPr>
          <p:cNvSpPr/>
          <p:nvPr/>
        </p:nvSpPr>
        <p:spPr>
          <a:xfrm>
            <a:off x="4664968" y="2924944"/>
            <a:ext cx="50405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x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下矢印 17">
            <a:extLst>
              <a:ext uri="{FF2B5EF4-FFF2-40B4-BE49-F238E27FC236}">
                <a16:creationId xmlns:a16="http://schemas.microsoft.com/office/drawing/2014/main" id="{AA48D07F-D839-CD4B-9258-11D473255823}"/>
              </a:ext>
            </a:extLst>
          </p:cNvPr>
          <p:cNvSpPr/>
          <p:nvPr/>
        </p:nvSpPr>
        <p:spPr>
          <a:xfrm>
            <a:off x="3944888" y="2348880"/>
            <a:ext cx="432048" cy="36004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4B6C3A1-1730-3F43-9217-3E09B667FB75}"/>
              </a:ext>
            </a:extLst>
          </p:cNvPr>
          <p:cNvSpPr/>
          <p:nvPr/>
        </p:nvSpPr>
        <p:spPr>
          <a:xfrm>
            <a:off x="4664968" y="2132856"/>
            <a:ext cx="21146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ja-JP">
                <a:effectLst/>
                <a:latin typeface="Monaco" pitchFamily="2" charset="0"/>
              </a:rPr>
              <a:t>_mm256_load_pd</a:t>
            </a:r>
          </a:p>
          <a:p>
            <a:pPr algn="ctr"/>
            <a:r>
              <a:rPr lang="en" altLang="ja-JP">
                <a:effectLst/>
                <a:latin typeface="Monaco" pitchFamily="2" charset="0"/>
              </a:rPr>
              <a:t>(vmovapd)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D3CF0DC-6BDB-BF44-A5C5-F05B1C91A510}"/>
              </a:ext>
            </a:extLst>
          </p:cNvPr>
          <p:cNvSpPr/>
          <p:nvPr/>
        </p:nvSpPr>
        <p:spPr>
          <a:xfrm>
            <a:off x="4448944" y="620688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>
                <a:effectLst/>
                <a:latin typeface="Monaco" pitchFamily="2" charset="0"/>
              </a:rPr>
              <a:t>&amp;(v[i].x)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D566827-85D3-024D-ADFD-98150F71B4BF}"/>
              </a:ext>
            </a:extLst>
          </p:cNvPr>
          <p:cNvCxnSpPr>
            <a:cxnSpLocks/>
          </p:cNvCxnSpPr>
          <p:nvPr/>
        </p:nvCxnSpPr>
        <p:spPr>
          <a:xfrm>
            <a:off x="5169024" y="105273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19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744D12A-A381-2C4F-A4E6-B6B0DBC397DA}"/>
              </a:ext>
            </a:extLst>
          </p:cNvPr>
          <p:cNvSpPr/>
          <p:nvPr/>
        </p:nvSpPr>
        <p:spPr>
          <a:xfrm>
            <a:off x="1280592" y="260648"/>
            <a:ext cx="6048672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ja-JP">
                <a:effectLst/>
                <a:latin typeface="Monaco" pitchFamily="2" charset="0"/>
              </a:rPr>
              <a:t>double px = v[i].y * BZ - v[i].z * BY;</a:t>
            </a:r>
          </a:p>
          <a:p>
            <a:r>
              <a:rPr lang="en" altLang="ja-JP">
                <a:effectLst/>
                <a:latin typeface="Monaco" pitchFamily="2" charset="0"/>
              </a:rPr>
              <a:t>double py = v[i].z * BX - v[i].x * BZ;</a:t>
            </a:r>
          </a:p>
          <a:p>
            <a:r>
              <a:rPr lang="en" altLang="ja-JP">
                <a:effectLst/>
                <a:latin typeface="Monaco" pitchFamily="2" charset="0"/>
              </a:rPr>
              <a:t>double pz = v[i].x * BY - v[i].y * BX;</a:t>
            </a: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C68B5C8C-0CBC-E748-9E9E-E0A71BDE5EC7}"/>
              </a:ext>
            </a:extLst>
          </p:cNvPr>
          <p:cNvGrpSpPr/>
          <p:nvPr/>
        </p:nvGrpSpPr>
        <p:grpSpPr>
          <a:xfrm>
            <a:off x="1856656" y="1412776"/>
            <a:ext cx="504056" cy="2016224"/>
            <a:chOff x="416496" y="1916832"/>
            <a:chExt cx="504056" cy="2016224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55AFAED7-8DC2-C241-B960-B7BC9E5BA5A2}"/>
                </a:ext>
              </a:extLst>
            </p:cNvPr>
            <p:cNvSpPr/>
            <p:nvPr/>
          </p:nvSpPr>
          <p:spPr>
            <a:xfrm>
              <a:off x="416496" y="1916832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2D42ABD7-445F-D347-B4D1-78B2BEAA5496}"/>
                </a:ext>
              </a:extLst>
            </p:cNvPr>
            <p:cNvSpPr/>
            <p:nvPr/>
          </p:nvSpPr>
          <p:spPr>
            <a:xfrm>
              <a:off x="416496" y="2420888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>
                  <a:solidFill>
                    <a:schemeClr val="tx1"/>
                  </a:solidFill>
                </a:rPr>
                <a:t>pz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984AF166-1FE0-B840-8E25-64F603777C27}"/>
                </a:ext>
              </a:extLst>
            </p:cNvPr>
            <p:cNvSpPr/>
            <p:nvPr/>
          </p:nvSpPr>
          <p:spPr>
            <a:xfrm>
              <a:off x="416496" y="2924944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>
                  <a:solidFill>
                    <a:schemeClr val="tx1"/>
                  </a:solidFill>
                </a:rPr>
                <a:t>py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C107D70-A60B-304A-99AF-F6C58B58AFB9}"/>
                </a:ext>
              </a:extLst>
            </p:cNvPr>
            <p:cNvSpPr/>
            <p:nvPr/>
          </p:nvSpPr>
          <p:spPr>
            <a:xfrm>
              <a:off x="416496" y="3429000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>
                  <a:solidFill>
                    <a:schemeClr val="tx1"/>
                  </a:solidFill>
                </a:rPr>
                <a:t>px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D42C249-BEE0-4C4C-8B46-B2BDE8C01C06}"/>
              </a:ext>
            </a:extLst>
          </p:cNvPr>
          <p:cNvGrpSpPr/>
          <p:nvPr/>
        </p:nvGrpSpPr>
        <p:grpSpPr>
          <a:xfrm>
            <a:off x="2936776" y="1412776"/>
            <a:ext cx="504056" cy="2016224"/>
            <a:chOff x="1280592" y="1916832"/>
            <a:chExt cx="504056" cy="2016224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903ECC5D-5262-7942-B292-FB949CFEB0E3}"/>
                </a:ext>
              </a:extLst>
            </p:cNvPr>
            <p:cNvSpPr/>
            <p:nvPr/>
          </p:nvSpPr>
          <p:spPr>
            <a:xfrm>
              <a:off x="1280592" y="1916832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F67E5F97-B741-0343-9BCA-0C9054A9A7CB}"/>
                </a:ext>
              </a:extLst>
            </p:cNvPr>
            <p:cNvSpPr/>
            <p:nvPr/>
          </p:nvSpPr>
          <p:spPr>
            <a:xfrm>
              <a:off x="1280592" y="2420888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>
                  <a:solidFill>
                    <a:schemeClr val="tx1"/>
                  </a:solidFill>
                </a:rPr>
                <a:t>vx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64D13F72-905A-3C48-BF8A-5D635412DD45}"/>
                </a:ext>
              </a:extLst>
            </p:cNvPr>
            <p:cNvSpPr/>
            <p:nvPr/>
          </p:nvSpPr>
          <p:spPr>
            <a:xfrm>
              <a:off x="1280592" y="2924944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>
                  <a:solidFill>
                    <a:schemeClr val="tx1"/>
                  </a:solidFill>
                </a:rPr>
                <a:t>vz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CCDA954D-BD4E-9F4F-AA34-42BFCB5386F9}"/>
                </a:ext>
              </a:extLst>
            </p:cNvPr>
            <p:cNvSpPr/>
            <p:nvPr/>
          </p:nvSpPr>
          <p:spPr>
            <a:xfrm>
              <a:off x="1280592" y="3429000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>
                  <a:solidFill>
                    <a:schemeClr val="tx1"/>
                  </a:solidFill>
                </a:rPr>
                <a:t>vy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E9CC2CC7-28CC-7249-A751-C54935C04F79}"/>
              </a:ext>
            </a:extLst>
          </p:cNvPr>
          <p:cNvGrpSpPr/>
          <p:nvPr/>
        </p:nvGrpSpPr>
        <p:grpSpPr>
          <a:xfrm>
            <a:off x="3944888" y="1412776"/>
            <a:ext cx="504056" cy="2016224"/>
            <a:chOff x="2216696" y="1916832"/>
            <a:chExt cx="504056" cy="2016224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D5EA71B8-12AC-1F49-B668-263C71855480}"/>
                </a:ext>
              </a:extLst>
            </p:cNvPr>
            <p:cNvSpPr/>
            <p:nvPr/>
          </p:nvSpPr>
          <p:spPr>
            <a:xfrm>
              <a:off x="2216696" y="1916832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ED02084-CF6D-CE42-AB55-A7F109246011}"/>
                </a:ext>
              </a:extLst>
            </p:cNvPr>
            <p:cNvSpPr/>
            <p:nvPr/>
          </p:nvSpPr>
          <p:spPr>
            <a:xfrm>
              <a:off x="2216696" y="2420888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>
                  <a:solidFill>
                    <a:schemeClr val="tx1"/>
                  </a:solidFill>
                </a:rPr>
                <a:t>BY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47F4AD4A-3DD7-E24D-A5C9-D67FB794FC27}"/>
                </a:ext>
              </a:extLst>
            </p:cNvPr>
            <p:cNvSpPr/>
            <p:nvPr/>
          </p:nvSpPr>
          <p:spPr>
            <a:xfrm>
              <a:off x="2216696" y="2924944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>
                  <a:solidFill>
                    <a:schemeClr val="tx1"/>
                  </a:solidFill>
                </a:rPr>
                <a:t>BX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136DD3E-5BB6-7A4E-9E3E-14EC9E5AA92D}"/>
                </a:ext>
              </a:extLst>
            </p:cNvPr>
            <p:cNvSpPr/>
            <p:nvPr/>
          </p:nvSpPr>
          <p:spPr>
            <a:xfrm>
              <a:off x="2216696" y="3429000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>
                  <a:solidFill>
                    <a:schemeClr val="tx1"/>
                  </a:solidFill>
                </a:rPr>
                <a:t>BZ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55F8FCD6-A376-964C-88B7-FCD711318246}"/>
              </a:ext>
            </a:extLst>
          </p:cNvPr>
          <p:cNvGrpSpPr/>
          <p:nvPr/>
        </p:nvGrpSpPr>
        <p:grpSpPr>
          <a:xfrm>
            <a:off x="4953000" y="1412776"/>
            <a:ext cx="504056" cy="2016224"/>
            <a:chOff x="3080792" y="1916832"/>
            <a:chExt cx="504056" cy="2016224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66035436-9763-864B-BB12-C40E9D1F01EA}"/>
                </a:ext>
              </a:extLst>
            </p:cNvPr>
            <p:cNvSpPr/>
            <p:nvPr/>
          </p:nvSpPr>
          <p:spPr>
            <a:xfrm>
              <a:off x="3080792" y="1916832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2055933D-8F03-E640-8799-862E8999DD58}"/>
                </a:ext>
              </a:extLst>
            </p:cNvPr>
            <p:cNvSpPr/>
            <p:nvPr/>
          </p:nvSpPr>
          <p:spPr>
            <a:xfrm>
              <a:off x="3080792" y="2420888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>
                  <a:solidFill>
                    <a:schemeClr val="tx1"/>
                  </a:solidFill>
                </a:rPr>
                <a:t>vx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B99B7637-EB29-3D44-BFE7-93C63E9D672E}"/>
                </a:ext>
              </a:extLst>
            </p:cNvPr>
            <p:cNvSpPr/>
            <p:nvPr/>
          </p:nvSpPr>
          <p:spPr>
            <a:xfrm>
              <a:off x="3080792" y="2924944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>
                  <a:solidFill>
                    <a:schemeClr val="tx1"/>
                  </a:solidFill>
                </a:rPr>
                <a:t>vz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774C18CF-1CD5-9040-80D2-E3DC1DE4E612}"/>
                </a:ext>
              </a:extLst>
            </p:cNvPr>
            <p:cNvSpPr/>
            <p:nvPr/>
          </p:nvSpPr>
          <p:spPr>
            <a:xfrm>
              <a:off x="3080792" y="3429000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>
                  <a:solidFill>
                    <a:schemeClr val="tx1"/>
                  </a:solidFill>
                </a:rPr>
                <a:t>vy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278B4111-ED01-EC47-B503-1D21CAB24A1E}"/>
              </a:ext>
            </a:extLst>
          </p:cNvPr>
          <p:cNvGrpSpPr/>
          <p:nvPr/>
        </p:nvGrpSpPr>
        <p:grpSpPr>
          <a:xfrm>
            <a:off x="5889104" y="1412776"/>
            <a:ext cx="504056" cy="2016224"/>
            <a:chOff x="3944888" y="1916832"/>
            <a:chExt cx="504056" cy="2016224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268FFCAA-4DEA-0447-938A-6823F2A83350}"/>
                </a:ext>
              </a:extLst>
            </p:cNvPr>
            <p:cNvSpPr/>
            <p:nvPr/>
          </p:nvSpPr>
          <p:spPr>
            <a:xfrm>
              <a:off x="3944888" y="1916832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BA3EE769-2176-8A42-94F0-BAEF9E0A383F}"/>
                </a:ext>
              </a:extLst>
            </p:cNvPr>
            <p:cNvSpPr/>
            <p:nvPr/>
          </p:nvSpPr>
          <p:spPr>
            <a:xfrm>
              <a:off x="3944888" y="2420888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>
                  <a:solidFill>
                    <a:schemeClr val="tx1"/>
                  </a:solidFill>
                </a:rPr>
                <a:t>BY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E99E570-50A0-6948-8DE9-0F1BD3777FE7}"/>
                </a:ext>
              </a:extLst>
            </p:cNvPr>
            <p:cNvSpPr/>
            <p:nvPr/>
          </p:nvSpPr>
          <p:spPr>
            <a:xfrm>
              <a:off x="3944888" y="2924944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>
                  <a:solidFill>
                    <a:schemeClr val="tx1"/>
                  </a:solidFill>
                </a:rPr>
                <a:t>BX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78432AF7-3107-3749-A3F6-6DFA4EB84714}"/>
                </a:ext>
              </a:extLst>
            </p:cNvPr>
            <p:cNvSpPr/>
            <p:nvPr/>
          </p:nvSpPr>
          <p:spPr>
            <a:xfrm>
              <a:off x="3944888" y="3429000"/>
              <a:ext cx="504056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>
                  <a:solidFill>
                    <a:schemeClr val="tx1"/>
                  </a:solidFill>
                </a:rPr>
                <a:t>BZ</a:t>
              </a:r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0FB2A5F-8820-1F4F-8479-B82C189288B5}"/>
              </a:ext>
            </a:extLst>
          </p:cNvPr>
          <p:cNvSpPr txBox="1"/>
          <p:nvPr/>
        </p:nvSpPr>
        <p:spPr>
          <a:xfrm>
            <a:off x="2432720" y="213285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=</a:t>
            </a:r>
            <a:endParaRPr kumimoji="1" lang="ja-JP" altLang="en-US" sz="28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FF59B61-E7A6-CE4B-B1F4-953B43C4D4F8}"/>
              </a:ext>
            </a:extLst>
          </p:cNvPr>
          <p:cNvSpPr txBox="1"/>
          <p:nvPr/>
        </p:nvSpPr>
        <p:spPr>
          <a:xfrm>
            <a:off x="3512840" y="2204864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*</a:t>
            </a:r>
            <a:endParaRPr kumimoji="1" lang="ja-JP" altLang="en-US" sz="280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29A8BA4-8778-9448-9CE6-EC0474EAFDDD}"/>
              </a:ext>
            </a:extLst>
          </p:cNvPr>
          <p:cNvSpPr txBox="1"/>
          <p:nvPr/>
        </p:nvSpPr>
        <p:spPr>
          <a:xfrm>
            <a:off x="5457056" y="2204864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*</a:t>
            </a:r>
            <a:endParaRPr kumimoji="1" lang="ja-JP" altLang="en-US" sz="28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2E0D99F-0CF0-1D44-8126-45FA674E8E6B}"/>
              </a:ext>
            </a:extLst>
          </p:cNvPr>
          <p:cNvSpPr txBox="1"/>
          <p:nvPr/>
        </p:nvSpPr>
        <p:spPr>
          <a:xfrm>
            <a:off x="4592960" y="2132856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-</a:t>
            </a:r>
            <a:endParaRPr kumimoji="1" lang="ja-JP" altLang="en-US" sz="280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EE4B664-09CF-DA44-872C-9A1930671AD4}"/>
              </a:ext>
            </a:extLst>
          </p:cNvPr>
          <p:cNvSpPr/>
          <p:nvPr/>
        </p:nvSpPr>
        <p:spPr>
          <a:xfrm>
            <a:off x="1856656" y="4221088"/>
            <a:ext cx="50405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85BDE6FA-93D7-BB4C-9EFD-8318274CF6BE}"/>
              </a:ext>
            </a:extLst>
          </p:cNvPr>
          <p:cNvSpPr/>
          <p:nvPr/>
        </p:nvSpPr>
        <p:spPr>
          <a:xfrm>
            <a:off x="1856656" y="4725144"/>
            <a:ext cx="504056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vz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D94EDD50-9B69-274C-A5C0-A61F85ABECF7}"/>
              </a:ext>
            </a:extLst>
          </p:cNvPr>
          <p:cNvSpPr/>
          <p:nvPr/>
        </p:nvSpPr>
        <p:spPr>
          <a:xfrm>
            <a:off x="1856656" y="5229200"/>
            <a:ext cx="504056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vy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A8E9940-7647-D64C-9008-CB953D6FE1E4}"/>
              </a:ext>
            </a:extLst>
          </p:cNvPr>
          <p:cNvSpPr/>
          <p:nvPr/>
        </p:nvSpPr>
        <p:spPr>
          <a:xfrm>
            <a:off x="1856656" y="5733256"/>
            <a:ext cx="504056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vx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7005273-E53A-E445-B2DC-B3A4E54A6F18}"/>
              </a:ext>
            </a:extLst>
          </p:cNvPr>
          <p:cNvSpPr/>
          <p:nvPr/>
        </p:nvSpPr>
        <p:spPr>
          <a:xfrm>
            <a:off x="6033120" y="4221088"/>
            <a:ext cx="50405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0DB806AE-094A-A04D-8B36-D6406A700FE6}"/>
              </a:ext>
            </a:extLst>
          </p:cNvPr>
          <p:cNvSpPr/>
          <p:nvPr/>
        </p:nvSpPr>
        <p:spPr>
          <a:xfrm>
            <a:off x="6033120" y="4725144"/>
            <a:ext cx="504056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vx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22433A82-F88C-6644-9028-912F0295CEA3}"/>
              </a:ext>
            </a:extLst>
          </p:cNvPr>
          <p:cNvSpPr/>
          <p:nvPr/>
        </p:nvSpPr>
        <p:spPr>
          <a:xfrm>
            <a:off x="6033120" y="5229200"/>
            <a:ext cx="504056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vz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71D2DB2-0B19-0649-870E-476B4A9DF824}"/>
              </a:ext>
            </a:extLst>
          </p:cNvPr>
          <p:cNvSpPr/>
          <p:nvPr/>
        </p:nvSpPr>
        <p:spPr>
          <a:xfrm>
            <a:off x="6033120" y="5733256"/>
            <a:ext cx="504056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chemeClr val="tx1"/>
                </a:solidFill>
              </a:rPr>
              <a:t>vy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4D89C7E-A58A-C347-A6BC-392C83CEB86E}"/>
              </a:ext>
            </a:extLst>
          </p:cNvPr>
          <p:cNvSpPr/>
          <p:nvPr/>
        </p:nvSpPr>
        <p:spPr>
          <a:xfrm>
            <a:off x="2720752" y="4653136"/>
            <a:ext cx="30796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altLang="ja-JP">
                <a:effectLst/>
                <a:latin typeface="Monaco" pitchFamily="2" charset="0"/>
              </a:rPr>
              <a:t>_mm256_permute4x64_pd</a:t>
            </a:r>
          </a:p>
          <a:p>
            <a:pPr algn="ctr"/>
            <a:r>
              <a:rPr lang="en" altLang="ja-JP">
                <a:effectLst/>
                <a:latin typeface="Monaco" pitchFamily="2" charset="0"/>
              </a:rPr>
              <a:t>(vpermpd)</a:t>
            </a:r>
          </a:p>
        </p:txBody>
      </p:sp>
      <p:sp>
        <p:nvSpPr>
          <p:cNvPr id="43" name="下矢印 42">
            <a:extLst>
              <a:ext uri="{FF2B5EF4-FFF2-40B4-BE49-F238E27FC236}">
                <a16:creationId xmlns:a16="http://schemas.microsoft.com/office/drawing/2014/main" id="{0E80717C-7925-B542-AA3E-B51BFF6E687C}"/>
              </a:ext>
            </a:extLst>
          </p:cNvPr>
          <p:cNvSpPr/>
          <p:nvPr/>
        </p:nvSpPr>
        <p:spPr>
          <a:xfrm rot="16200000">
            <a:off x="3944888" y="5373216"/>
            <a:ext cx="504056" cy="50405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1A50A274-7E8D-2D45-B074-7A50E89DBD13}"/>
              </a:ext>
            </a:extLst>
          </p:cNvPr>
          <p:cNvSpPr/>
          <p:nvPr/>
        </p:nvSpPr>
        <p:spPr>
          <a:xfrm>
            <a:off x="1424608" y="3789040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>
                <a:effectLst/>
                <a:latin typeface="Monaco" pitchFamily="2" charset="0"/>
              </a:rPr>
              <a:t>__m256d vv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F341987-1B4F-544B-8BB8-5DCD73AA6FFE}"/>
              </a:ext>
            </a:extLst>
          </p:cNvPr>
          <p:cNvSpPr/>
          <p:nvPr/>
        </p:nvSpPr>
        <p:spPr>
          <a:xfrm>
            <a:off x="5385048" y="3789040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>
                <a:effectLst/>
                <a:latin typeface="Monaco" pitchFamily="2" charset="0"/>
              </a:rPr>
              <a:t>__m256d vv_yzx</a:t>
            </a:r>
          </a:p>
        </p:txBody>
      </p:sp>
    </p:spTree>
    <p:extLst>
      <p:ext uri="{BB962C8B-B14F-4D97-AF65-F5344CB8AC3E}">
        <p14:creationId xmlns:p14="http://schemas.microsoft.com/office/powerpoint/2010/main" val="4292700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249</Words>
  <Application>Microsoft Macintosh PowerPoint</Application>
  <PresentationFormat>A4 210 x 297 mm</PresentationFormat>
  <Paragraphs>89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Arial</vt:lpstr>
      <vt:lpstr>Calibri</vt:lpstr>
      <vt:lpstr>Monaco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95</cp:revision>
  <dcterms:created xsi:type="dcterms:W3CDTF">2018-10-07T01:32:06Z</dcterms:created>
  <dcterms:modified xsi:type="dcterms:W3CDTF">2018-11-15T07:21:04Z</dcterms:modified>
</cp:coreProperties>
</file>