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22EA80-5E19-D744-9CD7-684C54056F60}"/>
              </a:ext>
            </a:extLst>
          </p:cNvPr>
          <p:cNvSpPr txBox="1"/>
          <p:nvPr/>
        </p:nvSpPr>
        <p:spPr>
          <a:xfrm>
            <a:off x="436880" y="193040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馬鹿パラは通信がほぼ不要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F87FD5D-D921-E441-9033-6276D32E412C}"/>
              </a:ext>
            </a:extLst>
          </p:cNvPr>
          <p:cNvSpPr/>
          <p:nvPr/>
        </p:nvSpPr>
        <p:spPr>
          <a:xfrm>
            <a:off x="1483360" y="741680"/>
            <a:ext cx="10160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初期化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6557B2D-BB01-5A4D-B910-605D47C8195A}"/>
              </a:ext>
            </a:extLst>
          </p:cNvPr>
          <p:cNvGrpSpPr/>
          <p:nvPr/>
        </p:nvGrpSpPr>
        <p:grpSpPr>
          <a:xfrm>
            <a:off x="243840" y="1676400"/>
            <a:ext cx="1066800" cy="3017520"/>
            <a:chOff x="243840" y="1676400"/>
            <a:chExt cx="1066800" cy="3017520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D603537B-264E-824C-AED1-BB0B60839DD0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3AA942F-4F74-CB48-9957-EC6FE83672D0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DE8AD3C-0D9B-E94B-AEC0-2DA044F4F6CB}"/>
              </a:ext>
            </a:extLst>
          </p:cNvPr>
          <p:cNvGrpSpPr/>
          <p:nvPr/>
        </p:nvGrpSpPr>
        <p:grpSpPr>
          <a:xfrm>
            <a:off x="1463040" y="1676400"/>
            <a:ext cx="1066800" cy="3017520"/>
            <a:chOff x="243840" y="1676400"/>
            <a:chExt cx="1066800" cy="3017520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852A2C2-AA61-1B43-A774-C149C74E8E7F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1743384-34F7-5245-A1D1-C42E1B18A80C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53FC698-6050-BB48-A906-4F181FA8128A}"/>
              </a:ext>
            </a:extLst>
          </p:cNvPr>
          <p:cNvGrpSpPr/>
          <p:nvPr/>
        </p:nvGrpSpPr>
        <p:grpSpPr>
          <a:xfrm>
            <a:off x="2692400" y="1676400"/>
            <a:ext cx="1066800" cy="3017520"/>
            <a:chOff x="243840" y="1676400"/>
            <a:chExt cx="1066800" cy="3017520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5B9504F-CA7B-3249-A78C-D901218DADB6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A70F40F-E389-724D-9D1C-4778CA04ACB9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05A9580-1E91-7C4B-8B3B-33A1014FA9D6}"/>
              </a:ext>
            </a:extLst>
          </p:cNvPr>
          <p:cNvCxnSpPr>
            <a:stCxn id="10" idx="2"/>
            <a:endCxn id="36" idx="0"/>
          </p:cNvCxnSpPr>
          <p:nvPr/>
        </p:nvCxnSpPr>
        <p:spPr>
          <a:xfrm flipH="1">
            <a:off x="772160" y="1107440"/>
            <a:ext cx="121920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7EA6460-3D4B-2241-97E8-63DD1359C913}"/>
              </a:ext>
            </a:extLst>
          </p:cNvPr>
          <p:cNvCxnSpPr>
            <a:stCxn id="10" idx="2"/>
            <a:endCxn id="49" idx="0"/>
          </p:cNvCxnSpPr>
          <p:nvPr/>
        </p:nvCxnSpPr>
        <p:spPr>
          <a:xfrm>
            <a:off x="1991360" y="1107440"/>
            <a:ext cx="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7084129-8ED2-FA4F-AAD4-11359BE40ECE}"/>
              </a:ext>
            </a:extLst>
          </p:cNvPr>
          <p:cNvCxnSpPr>
            <a:stCxn id="10" idx="2"/>
            <a:endCxn id="51" idx="0"/>
          </p:cNvCxnSpPr>
          <p:nvPr/>
        </p:nvCxnSpPr>
        <p:spPr>
          <a:xfrm>
            <a:off x="1991360" y="1107440"/>
            <a:ext cx="1234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5FEA925-4FAE-1E48-8B44-50F3927BF668}"/>
              </a:ext>
            </a:extLst>
          </p:cNvPr>
          <p:cNvSpPr txBox="1"/>
          <p:nvPr/>
        </p:nvSpPr>
        <p:spPr>
          <a:xfrm>
            <a:off x="589280" y="4876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初期化以外では通信しない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D86F1F8-6062-1A44-B3D0-187BD1E68DB9}"/>
              </a:ext>
            </a:extLst>
          </p:cNvPr>
          <p:cNvSpPr txBox="1"/>
          <p:nvPr/>
        </p:nvSpPr>
        <p:spPr>
          <a:xfrm>
            <a:off x="5100320" y="182880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馬鹿パラは信頼性が不要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46EF78D-2791-AA43-91D7-D2399978E9C3}"/>
              </a:ext>
            </a:extLst>
          </p:cNvPr>
          <p:cNvSpPr/>
          <p:nvPr/>
        </p:nvSpPr>
        <p:spPr>
          <a:xfrm>
            <a:off x="6167120" y="741680"/>
            <a:ext cx="101600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初期化</a:t>
            </a:r>
          </a:p>
        </p:txBody>
      </p: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AF55151-53AA-3042-91AE-70E80DA2F2C3}"/>
              </a:ext>
            </a:extLst>
          </p:cNvPr>
          <p:cNvGrpSpPr/>
          <p:nvPr/>
        </p:nvGrpSpPr>
        <p:grpSpPr>
          <a:xfrm>
            <a:off x="4927600" y="1676400"/>
            <a:ext cx="1066800" cy="3017520"/>
            <a:chOff x="243840" y="1676400"/>
            <a:chExt cx="1066800" cy="3017520"/>
          </a:xfrm>
        </p:grpSpPr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1CA5FE4A-5F9E-4F45-81F9-31BC691130E0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8E17921-BE19-7445-85B4-70F3F94760B5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125AE15-9D09-214F-935D-18EDA3F602AB}"/>
              </a:ext>
            </a:extLst>
          </p:cNvPr>
          <p:cNvSpPr/>
          <p:nvPr/>
        </p:nvSpPr>
        <p:spPr>
          <a:xfrm>
            <a:off x="6146800" y="1676400"/>
            <a:ext cx="1066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3A3B944-BED7-0F4C-9655-E26E8BF54502}"/>
              </a:ext>
            </a:extLst>
          </p:cNvPr>
          <p:cNvSpPr txBox="1"/>
          <p:nvPr/>
        </p:nvSpPr>
        <p:spPr>
          <a:xfrm>
            <a:off x="6146800" y="1696720"/>
            <a:ext cx="105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/>
              <a:t>プロセス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BF441782-2BC4-6240-9911-970E6A662254}"/>
              </a:ext>
            </a:extLst>
          </p:cNvPr>
          <p:cNvGrpSpPr/>
          <p:nvPr/>
        </p:nvGrpSpPr>
        <p:grpSpPr>
          <a:xfrm>
            <a:off x="7376160" y="1676400"/>
            <a:ext cx="1066800" cy="3017520"/>
            <a:chOff x="243840" y="1676400"/>
            <a:chExt cx="1066800" cy="3017520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DC099374-2F8F-5041-B1E4-D3F898168C2E}"/>
                </a:ext>
              </a:extLst>
            </p:cNvPr>
            <p:cNvSpPr/>
            <p:nvPr/>
          </p:nvSpPr>
          <p:spPr>
            <a:xfrm>
              <a:off x="243840" y="1676400"/>
              <a:ext cx="1066800" cy="30175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600">
                <a:solidFill>
                  <a:schemeClr val="tx1"/>
                </a:solidFill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30C4B388-77AF-CE46-8471-3D4629DA9EA8}"/>
                </a:ext>
              </a:extLst>
            </p:cNvPr>
            <p:cNvSpPr txBox="1"/>
            <p:nvPr/>
          </p:nvSpPr>
          <p:spPr>
            <a:xfrm>
              <a:off x="243840" y="1696720"/>
              <a:ext cx="1056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/>
                <a:t>プロセス</a:t>
              </a:r>
            </a:p>
          </p:txBody>
        </p:sp>
      </p:grp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6FEF82B-9B5E-7947-B6BB-AC4449DC22BF}"/>
              </a:ext>
            </a:extLst>
          </p:cNvPr>
          <p:cNvCxnSpPr>
            <a:stCxn id="61" idx="2"/>
            <a:endCxn id="64" idx="0"/>
          </p:cNvCxnSpPr>
          <p:nvPr/>
        </p:nvCxnSpPr>
        <p:spPr>
          <a:xfrm flipH="1">
            <a:off x="5455920" y="1107440"/>
            <a:ext cx="121920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3C4370ED-9E94-534B-A3B0-BA1B0F0931EF}"/>
              </a:ext>
            </a:extLst>
          </p:cNvPr>
          <p:cNvCxnSpPr>
            <a:stCxn id="61" idx="2"/>
            <a:endCxn id="67" idx="0"/>
          </p:cNvCxnSpPr>
          <p:nvPr/>
        </p:nvCxnSpPr>
        <p:spPr>
          <a:xfrm>
            <a:off x="6675120" y="1107440"/>
            <a:ext cx="0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B0C4765-52FF-744C-96F1-EC6AE3640208}"/>
              </a:ext>
            </a:extLst>
          </p:cNvPr>
          <p:cNvCxnSpPr>
            <a:stCxn id="61" idx="2"/>
            <a:endCxn id="69" idx="0"/>
          </p:cNvCxnSpPr>
          <p:nvPr/>
        </p:nvCxnSpPr>
        <p:spPr>
          <a:xfrm>
            <a:off x="6675120" y="1107440"/>
            <a:ext cx="1234440" cy="56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爆発 2 73">
            <a:extLst>
              <a:ext uri="{FF2B5EF4-FFF2-40B4-BE49-F238E27FC236}">
                <a16:creationId xmlns:a16="http://schemas.microsoft.com/office/drawing/2014/main" id="{22CAEA63-72D8-0D4B-9908-77088137EC5E}"/>
              </a:ext>
            </a:extLst>
          </p:cNvPr>
          <p:cNvSpPr/>
          <p:nvPr/>
        </p:nvSpPr>
        <p:spPr>
          <a:xfrm>
            <a:off x="6299200" y="2225040"/>
            <a:ext cx="782320" cy="782320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45A1F8-BA07-F54B-A25E-321B6B0D59E0}"/>
              </a:ext>
            </a:extLst>
          </p:cNvPr>
          <p:cNvSpPr txBox="1"/>
          <p:nvPr/>
        </p:nvSpPr>
        <p:spPr>
          <a:xfrm>
            <a:off x="6004560" y="29260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ノード故障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B711898-29E3-8B48-9055-8A9C6D022E92}"/>
              </a:ext>
            </a:extLst>
          </p:cNvPr>
          <p:cNvSpPr txBox="1"/>
          <p:nvPr/>
        </p:nvSpPr>
        <p:spPr>
          <a:xfrm>
            <a:off x="4998720" y="48869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失敗した計算だけやり直せば良い</a:t>
            </a:r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5DBD851-4D7D-1C45-BC56-FA9662D82E99}"/>
              </a:ext>
            </a:extLst>
          </p:cNvPr>
          <p:cNvGrpSpPr/>
          <p:nvPr/>
        </p:nvGrpSpPr>
        <p:grpSpPr>
          <a:xfrm>
            <a:off x="660400" y="2499360"/>
            <a:ext cx="4521200" cy="386080"/>
            <a:chOff x="457200" y="2346960"/>
            <a:chExt cx="4521200" cy="3860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4CA4FD5-5118-B340-8768-ADB786A7CEE0}"/>
                </a:ext>
              </a:extLst>
            </p:cNvPr>
            <p:cNvSpPr/>
            <p:nvPr/>
          </p:nvSpPr>
          <p:spPr>
            <a:xfrm>
              <a:off x="4572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BF206DD-C725-2146-88DF-709F158B13FE}"/>
                </a:ext>
              </a:extLst>
            </p:cNvPr>
            <p:cNvSpPr/>
            <p:nvPr/>
          </p:nvSpPr>
          <p:spPr>
            <a:xfrm>
              <a:off x="1608667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E648D4A-AFA9-9646-8CE5-29FF8D86CD21}"/>
                </a:ext>
              </a:extLst>
            </p:cNvPr>
            <p:cNvSpPr/>
            <p:nvPr/>
          </p:nvSpPr>
          <p:spPr>
            <a:xfrm>
              <a:off x="2760134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F8195F4-8A98-6943-94A3-A44A27347730}"/>
                </a:ext>
              </a:extLst>
            </p:cNvPr>
            <p:cNvSpPr/>
            <p:nvPr/>
          </p:nvSpPr>
          <p:spPr>
            <a:xfrm>
              <a:off x="39116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6534C36-7B37-D244-B8AF-15C97B1F7B09}"/>
              </a:ext>
            </a:extLst>
          </p:cNvPr>
          <p:cNvGrpSpPr/>
          <p:nvPr/>
        </p:nvGrpSpPr>
        <p:grpSpPr>
          <a:xfrm>
            <a:off x="660400" y="1859280"/>
            <a:ext cx="4521200" cy="386080"/>
            <a:chOff x="457200" y="2346960"/>
            <a:chExt cx="4521200" cy="3860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3FA8B2C-EBDC-D145-B021-D91F7C31A6BE}"/>
                </a:ext>
              </a:extLst>
            </p:cNvPr>
            <p:cNvSpPr/>
            <p:nvPr/>
          </p:nvSpPr>
          <p:spPr>
            <a:xfrm>
              <a:off x="4572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FB3668D-6453-B540-BBFE-8B173E8EC084}"/>
                </a:ext>
              </a:extLst>
            </p:cNvPr>
            <p:cNvSpPr/>
            <p:nvPr/>
          </p:nvSpPr>
          <p:spPr>
            <a:xfrm>
              <a:off x="1608667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77E9D86E-4F49-A54A-984A-1CCB87A35FB9}"/>
                </a:ext>
              </a:extLst>
            </p:cNvPr>
            <p:cNvSpPr/>
            <p:nvPr/>
          </p:nvSpPr>
          <p:spPr>
            <a:xfrm>
              <a:off x="2760134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7D65A94-17B9-9147-986D-3AC582407516}"/>
                </a:ext>
              </a:extLst>
            </p:cNvPr>
            <p:cNvSpPr/>
            <p:nvPr/>
          </p:nvSpPr>
          <p:spPr>
            <a:xfrm>
              <a:off x="39116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81237D2-1E61-EE47-86B4-54EB090C4A61}"/>
              </a:ext>
            </a:extLst>
          </p:cNvPr>
          <p:cNvGrpSpPr/>
          <p:nvPr/>
        </p:nvGrpSpPr>
        <p:grpSpPr>
          <a:xfrm>
            <a:off x="660400" y="1219200"/>
            <a:ext cx="4521200" cy="386080"/>
            <a:chOff x="457200" y="2346960"/>
            <a:chExt cx="4521200" cy="38608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8319863-8162-BB47-9591-C33CCC6D6652}"/>
                </a:ext>
              </a:extLst>
            </p:cNvPr>
            <p:cNvSpPr/>
            <p:nvPr/>
          </p:nvSpPr>
          <p:spPr>
            <a:xfrm>
              <a:off x="4572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C6C9E34-5F1F-7548-A0F0-4FC127A14534}"/>
                </a:ext>
              </a:extLst>
            </p:cNvPr>
            <p:cNvSpPr/>
            <p:nvPr/>
          </p:nvSpPr>
          <p:spPr>
            <a:xfrm>
              <a:off x="1608667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9426179-54EB-1448-8D6C-DE0CEFFC5BF7}"/>
                </a:ext>
              </a:extLst>
            </p:cNvPr>
            <p:cNvSpPr/>
            <p:nvPr/>
          </p:nvSpPr>
          <p:spPr>
            <a:xfrm>
              <a:off x="2760134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849C85A-D23F-BB40-ACB0-89F6301349BC}"/>
                </a:ext>
              </a:extLst>
            </p:cNvPr>
            <p:cNvSpPr/>
            <p:nvPr/>
          </p:nvSpPr>
          <p:spPr>
            <a:xfrm>
              <a:off x="3911600" y="234696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6D3D4A0-BE42-F448-93D1-D4A9F8862F50}"/>
              </a:ext>
            </a:extLst>
          </p:cNvPr>
          <p:cNvCxnSpPr>
            <a:stCxn id="2" idx="0"/>
            <a:endCxn id="15" idx="2"/>
          </p:cNvCxnSpPr>
          <p:nvPr/>
        </p:nvCxnSpPr>
        <p:spPr>
          <a:xfrm flipV="1">
            <a:off x="1193800" y="2245360"/>
            <a:ext cx="1151467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2E3AB4E-9392-B949-8D4B-A3404C221325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1193800" y="2245360"/>
            <a:ext cx="1151467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C074660-83E8-784D-98CA-6AC6062D1C06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3496734" y="2245360"/>
            <a:ext cx="1151466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961B9A34-5C2C-E543-952A-5658C7EA5017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3496734" y="2245360"/>
            <a:ext cx="1151466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A951744-D1D8-DF44-AF7C-2E2AD7705945}"/>
              </a:ext>
            </a:extLst>
          </p:cNvPr>
          <p:cNvCxnSpPr>
            <a:cxnSpLocks/>
            <a:stCxn id="14" idx="0"/>
            <a:endCxn id="21" idx="2"/>
          </p:cNvCxnSpPr>
          <p:nvPr/>
        </p:nvCxnSpPr>
        <p:spPr>
          <a:xfrm flipV="1">
            <a:off x="1193800" y="1605280"/>
            <a:ext cx="2302934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AA6F65-7123-3E48-A9FE-845783D42EE3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1193800" y="1605280"/>
            <a:ext cx="2302934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5B69278-BC33-8344-AC77-0E2F80B02CCB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2345267" y="1605280"/>
            <a:ext cx="2302933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3A54862-D7FC-7A4E-9B6E-FA4289411C3D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>
            <a:off x="2345267" y="1605280"/>
            <a:ext cx="2302933" cy="254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BBA18AC-4356-8B46-8E68-99B642AA1C05}"/>
              </a:ext>
            </a:extLst>
          </p:cNvPr>
          <p:cNvSpPr txBox="1"/>
          <p:nvPr/>
        </p:nvSpPr>
        <p:spPr>
          <a:xfrm>
            <a:off x="1574800" y="33528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非自明並列</a:t>
            </a:r>
            <a:r>
              <a:rPr kumimoji="1" lang="en-US" altLang="ja-JP"/>
              <a:t> (</a:t>
            </a:r>
            <a:r>
              <a:rPr kumimoji="1" lang="ja-JP" altLang="en-US"/>
              <a:t>全体通信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6DAAD30-4026-EC4A-8081-A28F91E7278B}"/>
              </a:ext>
            </a:extLst>
          </p:cNvPr>
          <p:cNvSpPr txBox="1"/>
          <p:nvPr/>
        </p:nvSpPr>
        <p:spPr>
          <a:xfrm>
            <a:off x="6593840" y="314960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非自明並列</a:t>
            </a:r>
            <a:r>
              <a:rPr kumimoji="1" lang="en-US" altLang="ja-JP"/>
              <a:t> (</a:t>
            </a:r>
            <a:r>
              <a:rPr kumimoji="1" lang="ja-JP" altLang="en-US"/>
              <a:t>局所通信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EDC25DB-8254-C149-AFA8-C5C8689F5639}"/>
              </a:ext>
            </a:extLst>
          </p:cNvPr>
          <p:cNvSpPr txBox="1"/>
          <p:nvPr/>
        </p:nvSpPr>
        <p:spPr>
          <a:xfrm rot="16200000">
            <a:off x="-305921" y="1859281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ステップ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2D3CA35-2DFB-0E46-9064-26F67C5D5A09}"/>
              </a:ext>
            </a:extLst>
          </p:cNvPr>
          <p:cNvSpPr txBox="1"/>
          <p:nvPr/>
        </p:nvSpPr>
        <p:spPr>
          <a:xfrm>
            <a:off x="1219200" y="3200400"/>
            <a:ext cx="295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高速フーリエ変換</a:t>
            </a:r>
            <a:r>
              <a:rPr lang="en-US" altLang="ja-JP"/>
              <a:t>(FFT)</a:t>
            </a:r>
            <a:r>
              <a:rPr lang="ja-JP" altLang="en-US"/>
              <a:t>など</a:t>
            </a:r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4CC4D47C-712A-A04E-B948-A51843C484ED}"/>
              </a:ext>
            </a:extLst>
          </p:cNvPr>
          <p:cNvGrpSpPr/>
          <p:nvPr/>
        </p:nvGrpSpPr>
        <p:grpSpPr>
          <a:xfrm>
            <a:off x="6543040" y="1209040"/>
            <a:ext cx="2783840" cy="386080"/>
            <a:chOff x="6543040" y="1209040"/>
            <a:chExt cx="2783840" cy="386080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F35AB3FF-4392-564C-8F3B-A6783902FE1E}"/>
                </a:ext>
              </a:extLst>
            </p:cNvPr>
            <p:cNvSpPr/>
            <p:nvPr/>
          </p:nvSpPr>
          <p:spPr>
            <a:xfrm>
              <a:off x="654304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BBE7F2D-60A3-1E40-8C47-7A30F854A072}"/>
                </a:ext>
              </a:extLst>
            </p:cNvPr>
            <p:cNvSpPr/>
            <p:nvPr/>
          </p:nvSpPr>
          <p:spPr>
            <a:xfrm>
              <a:off x="826008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E24F799-B746-C44D-8FFE-D6B452CE2359}"/>
              </a:ext>
            </a:extLst>
          </p:cNvPr>
          <p:cNvGrpSpPr/>
          <p:nvPr/>
        </p:nvGrpSpPr>
        <p:grpSpPr>
          <a:xfrm>
            <a:off x="6543040" y="2214880"/>
            <a:ext cx="2783840" cy="386080"/>
            <a:chOff x="6543040" y="1209040"/>
            <a:chExt cx="2783840" cy="386080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14A3090C-ADF4-8148-8C8F-9237D43FBB97}"/>
                </a:ext>
              </a:extLst>
            </p:cNvPr>
            <p:cNvSpPr/>
            <p:nvPr/>
          </p:nvSpPr>
          <p:spPr>
            <a:xfrm>
              <a:off x="654304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9EA9510-A7AF-064B-B5DB-3F697DD485A0}"/>
                </a:ext>
              </a:extLst>
            </p:cNvPr>
            <p:cNvSpPr/>
            <p:nvPr/>
          </p:nvSpPr>
          <p:spPr>
            <a:xfrm>
              <a:off x="8260080" y="120904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</p:grp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4D0125A-E56B-014D-A955-0760D532C553}"/>
              </a:ext>
            </a:extLst>
          </p:cNvPr>
          <p:cNvCxnSpPr/>
          <p:nvPr/>
        </p:nvCxnSpPr>
        <p:spPr>
          <a:xfrm>
            <a:off x="518160" y="1209040"/>
            <a:ext cx="0" cy="16865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185F8E7-7F54-0D4B-B2DE-B3838958B844}"/>
              </a:ext>
            </a:extLst>
          </p:cNvPr>
          <p:cNvCxnSpPr>
            <a:cxnSpLocks/>
            <a:stCxn id="59" idx="2"/>
            <a:endCxn id="65" idx="0"/>
          </p:cNvCxnSpPr>
          <p:nvPr/>
        </p:nvCxnSpPr>
        <p:spPr>
          <a:xfrm>
            <a:off x="7076440" y="1595120"/>
            <a:ext cx="0" cy="6197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34044C4-576C-8D4E-8C44-7A546C47DD6B}"/>
              </a:ext>
            </a:extLst>
          </p:cNvPr>
          <p:cNvCxnSpPr>
            <a:cxnSpLocks/>
            <a:stCxn id="60" idx="2"/>
            <a:endCxn id="66" idx="0"/>
          </p:cNvCxnSpPr>
          <p:nvPr/>
        </p:nvCxnSpPr>
        <p:spPr>
          <a:xfrm>
            <a:off x="8793480" y="1595120"/>
            <a:ext cx="0" cy="61976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FD19453-7694-314E-BD4B-C645161E551C}"/>
              </a:ext>
            </a:extLst>
          </p:cNvPr>
          <p:cNvCxnSpPr>
            <a:cxnSpLocks/>
            <a:stCxn id="60" idx="1"/>
            <a:endCxn id="59" idx="3"/>
          </p:cNvCxnSpPr>
          <p:nvPr/>
        </p:nvCxnSpPr>
        <p:spPr>
          <a:xfrm flipH="1">
            <a:off x="7609840" y="1402080"/>
            <a:ext cx="6502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3189F919-8861-194C-A9DC-7661B34A0BA7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7609840" y="2407920"/>
            <a:ext cx="65024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79CD9E4-31C3-A542-941C-8BEFC06F969F}"/>
              </a:ext>
            </a:extLst>
          </p:cNvPr>
          <p:cNvSpPr txBox="1"/>
          <p:nvPr/>
        </p:nvSpPr>
        <p:spPr>
          <a:xfrm rot="16200000">
            <a:off x="5404000" y="17678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</a:t>
            </a:r>
            <a:r>
              <a:rPr kumimoji="1" lang="ja-JP" altLang="en-US"/>
              <a:t>ステップ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8E6E82B-E2E6-E645-A67D-E1CDD2F32A13}"/>
              </a:ext>
            </a:extLst>
          </p:cNvPr>
          <p:cNvCxnSpPr>
            <a:cxnSpLocks/>
          </p:cNvCxnSpPr>
          <p:nvPr/>
        </p:nvCxnSpPr>
        <p:spPr>
          <a:xfrm>
            <a:off x="6319520" y="1178561"/>
            <a:ext cx="0" cy="146303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EA373B5-DABB-7F4D-BC01-8EEAE7C447ED}"/>
              </a:ext>
            </a:extLst>
          </p:cNvPr>
          <p:cNvSpPr txBox="1"/>
          <p:nvPr/>
        </p:nvSpPr>
        <p:spPr>
          <a:xfrm>
            <a:off x="6969760" y="32004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領域分割など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60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DCD1655-18F9-A34F-ACD8-6A14465E7AE2}"/>
              </a:ext>
            </a:extLst>
          </p:cNvPr>
          <p:cNvSpPr/>
          <p:nvPr/>
        </p:nvSpPr>
        <p:spPr>
          <a:xfrm>
            <a:off x="152399" y="2169623"/>
            <a:ext cx="4257040" cy="497840"/>
          </a:xfrm>
          <a:prstGeom prst="rect">
            <a:avLst/>
          </a:prstGeom>
          <a:gradFill flip="none" rotWithShape="1">
            <a:gsLst>
              <a:gs pos="50000">
                <a:srgbClr val="FF0000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A33A85D-36E6-AE4C-9ECD-784A4D1E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09" y="2576946"/>
            <a:ext cx="675410" cy="675410"/>
          </a:xfrm>
          <a:prstGeom prst="rect">
            <a:avLst/>
          </a:prstGeom>
        </p:spPr>
      </p:pic>
      <p:sp>
        <p:nvSpPr>
          <p:cNvPr id="8" name="ドーナツ 7">
            <a:extLst>
              <a:ext uri="{FF2B5EF4-FFF2-40B4-BE49-F238E27FC236}">
                <a16:creationId xmlns:a16="http://schemas.microsoft.com/office/drawing/2014/main" id="{F55B69BD-0AB1-6F4D-83F9-2C1D4C7C1475}"/>
              </a:ext>
            </a:extLst>
          </p:cNvPr>
          <p:cNvSpPr/>
          <p:nvPr/>
        </p:nvSpPr>
        <p:spPr>
          <a:xfrm>
            <a:off x="5500255" y="2036618"/>
            <a:ext cx="3352800" cy="1233055"/>
          </a:xfrm>
          <a:prstGeom prst="donut">
            <a:avLst/>
          </a:prstGeom>
          <a:gradFill>
            <a:gsLst>
              <a:gs pos="0">
                <a:srgbClr val="FF0000"/>
              </a:gs>
              <a:gs pos="100000">
                <a:srgbClr val="00B0F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BC54D7-18C9-9D47-8426-9E6C4DE8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527" y="2341419"/>
            <a:ext cx="1278009" cy="110547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971B4C-B9BE-5941-9D09-27CDBE7B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8" y="2729346"/>
            <a:ext cx="564574" cy="564574"/>
          </a:xfrm>
          <a:prstGeom prst="rect">
            <a:avLst/>
          </a:prstGeom>
        </p:spPr>
      </p:pic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F91C4196-5362-B94A-AE04-990E3F98C040}"/>
              </a:ext>
            </a:extLst>
          </p:cNvPr>
          <p:cNvSpPr/>
          <p:nvPr/>
        </p:nvSpPr>
        <p:spPr>
          <a:xfrm>
            <a:off x="5749454" y="1343892"/>
            <a:ext cx="3034327" cy="540326"/>
          </a:xfrm>
          <a:custGeom>
            <a:avLst/>
            <a:gdLst>
              <a:gd name="connsiteX0" fmla="*/ 2106073 w 4379969"/>
              <a:gd name="connsiteY0" fmla="*/ 1399828 h 1399828"/>
              <a:gd name="connsiteX1" fmla="*/ 182 w 4379969"/>
              <a:gd name="connsiteY1" fmla="*/ 582410 h 1399828"/>
              <a:gd name="connsiteX2" fmla="*/ 2203055 w 4379969"/>
              <a:gd name="connsiteY2" fmla="*/ 519 h 1399828"/>
              <a:gd name="connsiteX3" fmla="*/ 4378218 w 4379969"/>
              <a:gd name="connsiteY3" fmla="*/ 679392 h 1399828"/>
              <a:gd name="connsiteX4" fmla="*/ 2494000 w 4379969"/>
              <a:gd name="connsiteY4" fmla="*/ 1344410 h 139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9969" h="1399828">
                <a:moveTo>
                  <a:pt x="2106073" y="1399828"/>
                </a:moveTo>
                <a:cubicBezTo>
                  <a:pt x="1045045" y="1107728"/>
                  <a:pt x="-15982" y="815628"/>
                  <a:pt x="182" y="582410"/>
                </a:cubicBezTo>
                <a:cubicBezTo>
                  <a:pt x="16346" y="349192"/>
                  <a:pt x="1473382" y="-15645"/>
                  <a:pt x="2203055" y="519"/>
                </a:cubicBezTo>
                <a:cubicBezTo>
                  <a:pt x="2932728" y="16683"/>
                  <a:pt x="4329727" y="455410"/>
                  <a:pt x="4378218" y="679392"/>
                </a:cubicBezTo>
                <a:cubicBezTo>
                  <a:pt x="4426709" y="903374"/>
                  <a:pt x="3460354" y="1123892"/>
                  <a:pt x="2494000" y="134441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742CBC-C8A2-204C-9DD5-9189A2130FDE}"/>
              </a:ext>
            </a:extLst>
          </p:cNvPr>
          <p:cNvSpPr txBox="1"/>
          <p:nvPr/>
        </p:nvSpPr>
        <p:spPr>
          <a:xfrm>
            <a:off x="7232074" y="1704109"/>
            <a:ext cx="1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1228DD5-1246-4148-A004-E1C8DEADDCC7}"/>
              </a:ext>
            </a:extLst>
          </p:cNvPr>
          <p:cNvCxnSpPr/>
          <p:nvPr/>
        </p:nvCxnSpPr>
        <p:spPr>
          <a:xfrm>
            <a:off x="166254" y="1981200"/>
            <a:ext cx="4253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C37485-62D4-E14E-9872-463DF3B3FAB9}"/>
              </a:ext>
            </a:extLst>
          </p:cNvPr>
          <p:cNvSpPr txBox="1"/>
          <p:nvPr/>
        </p:nvSpPr>
        <p:spPr>
          <a:xfrm>
            <a:off x="4433455" y="17872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761E557-1A46-8847-9B29-32F697FB5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10" y="2757056"/>
            <a:ext cx="564574" cy="56457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5CB5D5C-6838-F74A-B0E0-27F23BD7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65" y="2784765"/>
            <a:ext cx="564574" cy="56457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6DC6B13-5DA8-3C4F-9DC2-94A723BDEC48}"/>
              </a:ext>
            </a:extLst>
          </p:cNvPr>
          <p:cNvSpPr txBox="1"/>
          <p:nvPr/>
        </p:nvSpPr>
        <p:spPr>
          <a:xfrm>
            <a:off x="1163781" y="110836"/>
            <a:ext cx="2076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一様加熱</a:t>
            </a:r>
            <a:endParaRPr kumimoji="1" lang="en-US" altLang="ja-JP" sz="3200"/>
          </a:p>
          <a:p>
            <a:r>
              <a:rPr lang="en-US" altLang="ja-JP" sz="3200"/>
              <a:t>(</a:t>
            </a:r>
            <a:r>
              <a:rPr lang="ja-JP" altLang="en-US" sz="3200"/>
              <a:t>固定境界</a:t>
            </a:r>
            <a:r>
              <a:rPr lang="en-US" altLang="ja-JP" sz="3200"/>
              <a:t>)</a:t>
            </a:r>
            <a:endParaRPr kumimoji="1" lang="ja-JP" altLang="en-US" sz="3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0678B0-8091-1E45-BFA9-8A5D334EC5D8}"/>
              </a:ext>
            </a:extLst>
          </p:cNvPr>
          <p:cNvSpPr txBox="1"/>
          <p:nvPr/>
        </p:nvSpPr>
        <p:spPr>
          <a:xfrm>
            <a:off x="6179126" y="124690"/>
            <a:ext cx="20762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温度固定</a:t>
            </a:r>
            <a:endParaRPr kumimoji="1" lang="en-US" altLang="ja-JP" sz="3200"/>
          </a:p>
          <a:p>
            <a:r>
              <a:rPr lang="en-US" altLang="ja-JP" sz="3200"/>
              <a:t>(</a:t>
            </a:r>
            <a:r>
              <a:rPr lang="ja-JP" altLang="en-US" sz="3200"/>
              <a:t>周期境界</a:t>
            </a:r>
            <a:r>
              <a:rPr lang="en-US" altLang="ja-JP" sz="3200"/>
              <a:t>)</a:t>
            </a:r>
            <a:endParaRPr kumimoji="1" lang="ja-JP" altLang="en-US" sz="3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BD4E71E-D458-E04A-8E69-2CBBB64C3CBA}"/>
              </a:ext>
            </a:extLst>
          </p:cNvPr>
          <p:cNvSpPr txBox="1"/>
          <p:nvPr/>
        </p:nvSpPr>
        <p:spPr>
          <a:xfrm>
            <a:off x="831273" y="3574473"/>
            <a:ext cx="300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棒全体を加熱する</a:t>
            </a:r>
            <a:endParaRPr kumimoji="1" lang="en-US" altLang="ja-JP"/>
          </a:p>
          <a:p>
            <a:r>
              <a:rPr lang="ja-JP" altLang="en-US"/>
              <a:t>両端を同じ温度に固定する</a:t>
            </a:r>
            <a:r>
              <a:rPr lang="en-US" altLang="ja-JP"/>
              <a:t> </a:t>
            </a:r>
            <a:endParaRPr kumimoji="1" lang="en-US" altLang="ja-JP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62CD793-C1F0-8143-9804-B340F4A44522}"/>
              </a:ext>
            </a:extLst>
          </p:cNvPr>
          <p:cNvSpPr txBox="1"/>
          <p:nvPr/>
        </p:nvSpPr>
        <p:spPr>
          <a:xfrm>
            <a:off x="4987637" y="356061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リング状の金属の</a:t>
            </a:r>
            <a:r>
              <a:rPr lang="ja-JP" altLang="en-US"/>
              <a:t>左を高温、右を低温に固定</a:t>
            </a:r>
            <a:endParaRPr kumimoji="1" lang="en-US" altLang="ja-JP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B866937-231A-2E43-8596-782D00B7436D}"/>
              </a:ext>
            </a:extLst>
          </p:cNvPr>
          <p:cNvCxnSpPr/>
          <p:nvPr/>
        </p:nvCxnSpPr>
        <p:spPr>
          <a:xfrm>
            <a:off x="152400" y="6502523"/>
            <a:ext cx="42533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CC81159-5BC6-AC45-87CE-E653C209EB53}"/>
              </a:ext>
            </a:extLst>
          </p:cNvPr>
          <p:cNvSpPr txBox="1"/>
          <p:nvPr/>
        </p:nvSpPr>
        <p:spPr>
          <a:xfrm>
            <a:off x="9116292" y="5671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座標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39758AA-CA0A-994F-8521-479F4CD9D24E}"/>
              </a:ext>
            </a:extLst>
          </p:cNvPr>
          <p:cNvCxnSpPr>
            <a:cxnSpLocks/>
          </p:cNvCxnSpPr>
          <p:nvPr/>
        </p:nvCxnSpPr>
        <p:spPr>
          <a:xfrm flipV="1">
            <a:off x="332509" y="4807527"/>
            <a:ext cx="0" cy="193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9C112F-C3C3-4F45-8C15-59F0B36D64E0}"/>
              </a:ext>
            </a:extLst>
          </p:cNvPr>
          <p:cNvSpPr txBox="1"/>
          <p:nvPr/>
        </p:nvSpPr>
        <p:spPr>
          <a:xfrm>
            <a:off x="0" y="4419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温度</a:t>
            </a:r>
            <a:endParaRPr kumimoji="1" lang="ja-JP" altLang="en-US"/>
          </a:p>
        </p:txBody>
      </p:sp>
      <p:sp>
        <p:nvSpPr>
          <p:cNvPr id="29" name="フリーフォーム 28">
            <a:extLst>
              <a:ext uri="{FF2B5EF4-FFF2-40B4-BE49-F238E27FC236}">
                <a16:creationId xmlns:a16="http://schemas.microsoft.com/office/drawing/2014/main" id="{94FA6680-87AC-4D48-87B2-2E8FFB66BCAA}"/>
              </a:ext>
            </a:extLst>
          </p:cNvPr>
          <p:cNvSpPr/>
          <p:nvPr/>
        </p:nvSpPr>
        <p:spPr>
          <a:xfrm>
            <a:off x="332509" y="4987631"/>
            <a:ext cx="3560618" cy="1510151"/>
          </a:xfrm>
          <a:custGeom>
            <a:avLst/>
            <a:gdLst>
              <a:gd name="connsiteX0" fmla="*/ 0 w 3560618"/>
              <a:gd name="connsiteY0" fmla="*/ 1496296 h 1510151"/>
              <a:gd name="connsiteX1" fmla="*/ 1828800 w 3560618"/>
              <a:gd name="connsiteY1" fmla="*/ 5 h 1510151"/>
              <a:gd name="connsiteX2" fmla="*/ 3560618 w 3560618"/>
              <a:gd name="connsiteY2" fmla="*/ 1510151 h 1510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618" h="1510151">
                <a:moveTo>
                  <a:pt x="0" y="1496296"/>
                </a:moveTo>
                <a:cubicBezTo>
                  <a:pt x="617682" y="746996"/>
                  <a:pt x="1235364" y="-2304"/>
                  <a:pt x="1828800" y="5"/>
                </a:cubicBezTo>
                <a:cubicBezTo>
                  <a:pt x="2422236" y="2314"/>
                  <a:pt x="2991427" y="756232"/>
                  <a:pt x="3560618" y="1510151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EC2061A-C31D-3247-B053-545D27AC246A}"/>
              </a:ext>
            </a:extLst>
          </p:cNvPr>
          <p:cNvCxnSpPr>
            <a:cxnSpLocks/>
          </p:cNvCxnSpPr>
          <p:nvPr/>
        </p:nvCxnSpPr>
        <p:spPr>
          <a:xfrm>
            <a:off x="5347854" y="5782088"/>
            <a:ext cx="35606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87663D4C-EC96-2943-BF89-10FF4B95B632}"/>
              </a:ext>
            </a:extLst>
          </p:cNvPr>
          <p:cNvCxnSpPr>
            <a:cxnSpLocks/>
          </p:cNvCxnSpPr>
          <p:nvPr/>
        </p:nvCxnSpPr>
        <p:spPr>
          <a:xfrm flipV="1">
            <a:off x="5597236" y="4724400"/>
            <a:ext cx="0" cy="1930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CD94677-B6F4-B542-8F99-E1248CE38818}"/>
              </a:ext>
            </a:extLst>
          </p:cNvPr>
          <p:cNvSpPr txBox="1"/>
          <p:nvPr/>
        </p:nvSpPr>
        <p:spPr>
          <a:xfrm>
            <a:off x="5250873" y="43364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温度</a:t>
            </a:r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74DBB2B-C06F-C74A-A837-376F64A139BF}"/>
              </a:ext>
            </a:extLst>
          </p:cNvPr>
          <p:cNvCxnSpPr/>
          <p:nvPr/>
        </p:nvCxnSpPr>
        <p:spPr>
          <a:xfrm flipV="1">
            <a:off x="5624945" y="5056909"/>
            <a:ext cx="706582" cy="7065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E0CE6B0-D450-0B4C-AED6-1F7C51AFC782}"/>
              </a:ext>
            </a:extLst>
          </p:cNvPr>
          <p:cNvCxnSpPr/>
          <p:nvPr/>
        </p:nvCxnSpPr>
        <p:spPr>
          <a:xfrm flipV="1">
            <a:off x="7716981" y="5763491"/>
            <a:ext cx="706582" cy="70658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63C8FAE-6EAB-1B41-ACC8-466EE5D94325}"/>
              </a:ext>
            </a:extLst>
          </p:cNvPr>
          <p:cNvCxnSpPr>
            <a:cxnSpLocks/>
          </p:cNvCxnSpPr>
          <p:nvPr/>
        </p:nvCxnSpPr>
        <p:spPr>
          <a:xfrm>
            <a:off x="6331526" y="5043055"/>
            <a:ext cx="1385456" cy="1440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BFEAD2F-FF2A-104E-9536-A9EC7D233E32}"/>
              </a:ext>
            </a:extLst>
          </p:cNvPr>
          <p:cNvSpPr txBox="1"/>
          <p:nvPr/>
        </p:nvSpPr>
        <p:spPr>
          <a:xfrm>
            <a:off x="3740728" y="4932218"/>
            <a:ext cx="1620957" cy="523220"/>
          </a:xfrm>
          <a:prstGeom prst="rect">
            <a:avLst/>
          </a:prstGeom>
          <a:noFill/>
          <a:ln w="22225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定常状態</a:t>
            </a:r>
          </a:p>
        </p:txBody>
      </p:sp>
    </p:spTree>
    <p:extLst>
      <p:ext uri="{BB962C8B-B14F-4D97-AF65-F5344CB8AC3E}">
        <p14:creationId xmlns:p14="http://schemas.microsoft.com/office/powerpoint/2010/main" val="138260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C462CB-E053-B946-8270-83001F55D617}"/>
              </a:ext>
            </a:extLst>
          </p:cNvPr>
          <p:cNvSpPr txBox="1"/>
          <p:nvPr/>
        </p:nvSpPr>
        <p:spPr>
          <a:xfrm>
            <a:off x="2113280" y="25400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並列プログラムのファイルの吐き方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5FA73-4C70-7048-B5EE-D747BD448E6C}"/>
              </a:ext>
            </a:extLst>
          </p:cNvPr>
          <p:cNvSpPr txBox="1"/>
          <p:nvPr/>
        </p:nvSpPr>
        <p:spPr>
          <a:xfrm>
            <a:off x="142240" y="1137920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全プロセス勝手に吐く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DF9CC12F-CE98-EC4D-8A79-BCFF25957F9F}"/>
              </a:ext>
            </a:extLst>
          </p:cNvPr>
          <p:cNvGrpSpPr/>
          <p:nvPr/>
        </p:nvGrpSpPr>
        <p:grpSpPr>
          <a:xfrm>
            <a:off x="447040" y="1747520"/>
            <a:ext cx="2204720" cy="457200"/>
            <a:chOff x="396240" y="2062480"/>
            <a:chExt cx="2204720" cy="45720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D32C5EA-26A0-6D4F-8018-441CFF59EE6F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1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右矢印 9">
              <a:extLst>
                <a:ext uri="{FF2B5EF4-FFF2-40B4-BE49-F238E27FC236}">
                  <a16:creationId xmlns:a16="http://schemas.microsoft.com/office/drawing/2014/main" id="{D815AF72-2A7C-9446-A37E-EB9E3AF528BF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82CF3F62-C6FE-384E-94F0-6D24B283976D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33C97BA-3227-CF40-8281-16BBF1F6EA26}"/>
              </a:ext>
            </a:extLst>
          </p:cNvPr>
          <p:cNvGrpSpPr/>
          <p:nvPr/>
        </p:nvGrpSpPr>
        <p:grpSpPr>
          <a:xfrm>
            <a:off x="436880" y="2428240"/>
            <a:ext cx="2204720" cy="457200"/>
            <a:chOff x="396240" y="2062480"/>
            <a:chExt cx="2204720" cy="457200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E37C250A-70A8-F142-96B4-92663E78944E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2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右矢印 17">
              <a:extLst>
                <a:ext uri="{FF2B5EF4-FFF2-40B4-BE49-F238E27FC236}">
                  <a16:creationId xmlns:a16="http://schemas.microsoft.com/office/drawing/2014/main" id="{5AA2856A-86CA-2646-BE7B-D8F37814AA0E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柱 18">
              <a:extLst>
                <a:ext uri="{FF2B5EF4-FFF2-40B4-BE49-F238E27FC236}">
                  <a16:creationId xmlns:a16="http://schemas.microsoft.com/office/drawing/2014/main" id="{7F038B9D-EC31-7240-BA7B-A95B3E406407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9C32660-546C-AE44-8D70-87A9CF423689}"/>
              </a:ext>
            </a:extLst>
          </p:cNvPr>
          <p:cNvGrpSpPr/>
          <p:nvPr/>
        </p:nvGrpSpPr>
        <p:grpSpPr>
          <a:xfrm>
            <a:off x="457200" y="3108960"/>
            <a:ext cx="2204720" cy="457200"/>
            <a:chOff x="396240" y="2062480"/>
            <a:chExt cx="2204720" cy="4572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08A618E4-C125-B148-9C57-69377BD13F62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3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2" name="右矢印 21">
              <a:extLst>
                <a:ext uri="{FF2B5EF4-FFF2-40B4-BE49-F238E27FC236}">
                  <a16:creationId xmlns:a16="http://schemas.microsoft.com/office/drawing/2014/main" id="{0C7FFE40-804D-8248-BD4A-181B04BC2B78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柱 22">
              <a:extLst>
                <a:ext uri="{FF2B5EF4-FFF2-40B4-BE49-F238E27FC236}">
                  <a16:creationId xmlns:a16="http://schemas.microsoft.com/office/drawing/2014/main" id="{0509B231-6FDA-504E-84F1-B40BDEDCC038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E56F33A-90E9-EB48-9880-EC6FF0F64108}"/>
              </a:ext>
            </a:extLst>
          </p:cNvPr>
          <p:cNvGrpSpPr/>
          <p:nvPr/>
        </p:nvGrpSpPr>
        <p:grpSpPr>
          <a:xfrm>
            <a:off x="447040" y="3789680"/>
            <a:ext cx="2204720" cy="457200"/>
            <a:chOff x="396240" y="2062480"/>
            <a:chExt cx="2204720" cy="457200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3F1003B-EDE2-BC4C-8DAF-30E4007F7B31}"/>
                </a:ext>
              </a:extLst>
            </p:cNvPr>
            <p:cNvSpPr/>
            <p:nvPr/>
          </p:nvSpPr>
          <p:spPr>
            <a:xfrm>
              <a:off x="396240" y="2082800"/>
              <a:ext cx="1066800" cy="386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>
                  <a:solidFill>
                    <a:schemeClr val="tx1"/>
                  </a:solidFill>
                </a:rPr>
                <a:t>プロセス</a:t>
              </a:r>
              <a:r>
                <a:rPr kumimoji="1" lang="en-US" altLang="ja-JP" sz="1200">
                  <a:solidFill>
                    <a:schemeClr val="tx1"/>
                  </a:solidFill>
                </a:rPr>
                <a:t>4</a:t>
              </a:r>
              <a:endParaRPr kumimoji="1" lang="ja-JP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6" name="右矢印 25">
              <a:extLst>
                <a:ext uri="{FF2B5EF4-FFF2-40B4-BE49-F238E27FC236}">
                  <a16:creationId xmlns:a16="http://schemas.microsoft.com/office/drawing/2014/main" id="{B62D170E-5BC7-D247-B9C6-DE0B16CD9728}"/>
                </a:ext>
              </a:extLst>
            </p:cNvPr>
            <p:cNvSpPr/>
            <p:nvPr/>
          </p:nvSpPr>
          <p:spPr>
            <a:xfrm>
              <a:off x="1564640" y="2184400"/>
              <a:ext cx="325120" cy="23368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柱 26">
              <a:extLst>
                <a:ext uri="{FF2B5EF4-FFF2-40B4-BE49-F238E27FC236}">
                  <a16:creationId xmlns:a16="http://schemas.microsoft.com/office/drawing/2014/main" id="{16335458-E7B4-B347-8CD5-258AAE059EF4}"/>
                </a:ext>
              </a:extLst>
            </p:cNvPr>
            <p:cNvSpPr/>
            <p:nvPr/>
          </p:nvSpPr>
          <p:spPr>
            <a:xfrm>
              <a:off x="2103120" y="2062480"/>
              <a:ext cx="497840" cy="4572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>
            <a:extLst>
              <a:ext uri="{FF2B5EF4-FFF2-40B4-BE49-F238E27FC236}">
                <a16:creationId xmlns:a16="http://schemas.microsoft.com/office/drawing/2014/main" id="{ADB00824-5032-954F-86D7-BFE7C96D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48224"/>
            <a:ext cx="584200" cy="56959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7187F148-B783-7942-8892-B4471618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5709920"/>
            <a:ext cx="554892" cy="54102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F72D56-3384-6048-9B76-6C715C406CFD}"/>
              </a:ext>
            </a:extLst>
          </p:cNvPr>
          <p:cNvSpPr txBox="1"/>
          <p:nvPr/>
        </p:nvSpPr>
        <p:spPr>
          <a:xfrm>
            <a:off x="731520" y="4927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コーディングが楽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BFAA4F4-D26C-2549-831D-910EC8663E6D}"/>
              </a:ext>
            </a:extLst>
          </p:cNvPr>
          <p:cNvSpPr txBox="1"/>
          <p:nvPr/>
        </p:nvSpPr>
        <p:spPr>
          <a:xfrm>
            <a:off x="619760" y="57404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ステップ数</a:t>
            </a:r>
            <a:r>
              <a:rPr lang="en-US" altLang="ja-JP" sz="1400"/>
              <a:t> x </a:t>
            </a:r>
            <a:r>
              <a:rPr lang="ja-JP" altLang="en-US" sz="1400"/>
              <a:t>プロセス数の</a:t>
            </a:r>
            <a:endParaRPr lang="en-US" altLang="ja-JP" sz="1400"/>
          </a:p>
          <a:p>
            <a:r>
              <a:rPr kumimoji="1" lang="ja-JP" altLang="en-US" sz="1400"/>
              <a:t>大量のファイルが出力される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B390E9-3286-9047-A90E-BA5FEC395A7C}"/>
              </a:ext>
            </a:extLst>
          </p:cNvPr>
          <p:cNvSpPr txBox="1"/>
          <p:nvPr/>
        </p:nvSpPr>
        <p:spPr>
          <a:xfrm>
            <a:off x="3108960" y="112776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 </a:t>
            </a:r>
            <a:r>
              <a:rPr kumimoji="1" lang="ja-JP" altLang="en-US"/>
              <a:t>一つのファイルに</a:t>
            </a:r>
            <a:r>
              <a:rPr lang="ja-JP" altLang="en-US"/>
              <a:t>追記</a:t>
            </a:r>
            <a:endParaRPr kumimoji="1" lang="en-US" altLang="ja-JP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F84F1A-D1B5-0D44-805E-2E1A6BF2BE28}"/>
              </a:ext>
            </a:extLst>
          </p:cNvPr>
          <p:cNvSpPr/>
          <p:nvPr/>
        </p:nvSpPr>
        <p:spPr>
          <a:xfrm>
            <a:off x="3423920" y="19507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5" name="右矢印 34">
            <a:extLst>
              <a:ext uri="{FF2B5EF4-FFF2-40B4-BE49-F238E27FC236}">
                <a16:creationId xmlns:a16="http://schemas.microsoft.com/office/drawing/2014/main" id="{EF45AEF4-D313-D144-80A1-59A07A39FC7D}"/>
              </a:ext>
            </a:extLst>
          </p:cNvPr>
          <p:cNvSpPr/>
          <p:nvPr/>
        </p:nvSpPr>
        <p:spPr>
          <a:xfrm rot="2434354">
            <a:off x="4683760" y="227584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04E4AC73-FB9D-7040-BB65-FF7F4C2D69DF}"/>
              </a:ext>
            </a:extLst>
          </p:cNvPr>
          <p:cNvSpPr/>
          <p:nvPr/>
        </p:nvSpPr>
        <p:spPr>
          <a:xfrm>
            <a:off x="5140960" y="2651760"/>
            <a:ext cx="76200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6A3B795-4897-594A-9383-0D06BF5EE148}"/>
              </a:ext>
            </a:extLst>
          </p:cNvPr>
          <p:cNvSpPr/>
          <p:nvPr/>
        </p:nvSpPr>
        <p:spPr>
          <a:xfrm>
            <a:off x="3423920" y="25603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AF3676E-7981-1947-8A3F-AD39D1483136}"/>
              </a:ext>
            </a:extLst>
          </p:cNvPr>
          <p:cNvSpPr/>
          <p:nvPr/>
        </p:nvSpPr>
        <p:spPr>
          <a:xfrm>
            <a:off x="3423920" y="312928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3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DAB8A7D-7857-6F40-9FE5-BD26AAA84648}"/>
              </a:ext>
            </a:extLst>
          </p:cNvPr>
          <p:cNvSpPr/>
          <p:nvPr/>
        </p:nvSpPr>
        <p:spPr>
          <a:xfrm>
            <a:off x="3423920" y="373888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4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0" name="右矢印 39">
            <a:extLst>
              <a:ext uri="{FF2B5EF4-FFF2-40B4-BE49-F238E27FC236}">
                <a16:creationId xmlns:a16="http://schemas.microsoft.com/office/drawing/2014/main" id="{00E03DCA-B5E5-2142-B79F-F2B2427F5B60}"/>
              </a:ext>
            </a:extLst>
          </p:cNvPr>
          <p:cNvSpPr/>
          <p:nvPr/>
        </p:nvSpPr>
        <p:spPr>
          <a:xfrm rot="900000">
            <a:off x="4673600" y="27228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右矢印 41">
            <a:extLst>
              <a:ext uri="{FF2B5EF4-FFF2-40B4-BE49-F238E27FC236}">
                <a16:creationId xmlns:a16="http://schemas.microsoft.com/office/drawing/2014/main" id="{E4039A80-BF69-6F4C-B307-548D12AC974B}"/>
              </a:ext>
            </a:extLst>
          </p:cNvPr>
          <p:cNvSpPr/>
          <p:nvPr/>
        </p:nvSpPr>
        <p:spPr>
          <a:xfrm rot="19800000">
            <a:off x="4693921" y="31800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右矢印 42">
            <a:extLst>
              <a:ext uri="{FF2B5EF4-FFF2-40B4-BE49-F238E27FC236}">
                <a16:creationId xmlns:a16="http://schemas.microsoft.com/office/drawing/2014/main" id="{28F9531E-EE1E-334B-AE62-90B6BADFD0D0}"/>
              </a:ext>
            </a:extLst>
          </p:cNvPr>
          <p:cNvSpPr/>
          <p:nvPr/>
        </p:nvSpPr>
        <p:spPr>
          <a:xfrm rot="18000000">
            <a:off x="4724401" y="36372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F5138F21-CA08-C649-8CE3-6B6B0A73B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60" y="4858384"/>
            <a:ext cx="584200" cy="569595"/>
          </a:xfrm>
          <a:prstGeom prst="rect">
            <a:avLst/>
          </a:prstGeom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DADA0AC-59DB-8C40-8015-EF9F9554F8C3}"/>
              </a:ext>
            </a:extLst>
          </p:cNvPr>
          <p:cNvSpPr txBox="1"/>
          <p:nvPr/>
        </p:nvSpPr>
        <p:spPr>
          <a:xfrm>
            <a:off x="4033520" y="501904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ファイル数が減る</a:t>
            </a:r>
          </a:p>
        </p:txBody>
      </p:sp>
      <p:pic>
        <p:nvPicPr>
          <p:cNvPr id="46" name="図 45">
            <a:extLst>
              <a:ext uri="{FF2B5EF4-FFF2-40B4-BE49-F238E27FC236}">
                <a16:creationId xmlns:a16="http://schemas.microsoft.com/office/drawing/2014/main" id="{0FF766B1-5397-634A-A196-44D9F42D8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840" y="5669280"/>
            <a:ext cx="554892" cy="541020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1CBCB8-8339-D54B-96D4-C03BA7252644}"/>
              </a:ext>
            </a:extLst>
          </p:cNvPr>
          <p:cNvSpPr txBox="1"/>
          <p:nvPr/>
        </p:nvSpPr>
        <p:spPr>
          <a:xfrm>
            <a:off x="4003040" y="5791200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プロセス数が多いと遅い</a:t>
            </a:r>
            <a:endParaRPr lang="en-US" altLang="ja-JP" sz="14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99928BA-85E2-4F43-B236-D3F7A86E9FA3}"/>
              </a:ext>
            </a:extLst>
          </p:cNvPr>
          <p:cNvSpPr txBox="1"/>
          <p:nvPr/>
        </p:nvSpPr>
        <p:spPr>
          <a:xfrm>
            <a:off x="6583680" y="113792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 </a:t>
            </a:r>
            <a:r>
              <a:rPr kumimoji="1" lang="ja-JP" altLang="en-US"/>
              <a:t>一度まとめてから吐く</a:t>
            </a:r>
            <a:endParaRPr kumimoji="1" lang="en-US" altLang="ja-JP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124ECCC-BE8F-A24A-A14B-C18479E3F57D}"/>
              </a:ext>
            </a:extLst>
          </p:cNvPr>
          <p:cNvSpPr/>
          <p:nvPr/>
        </p:nvSpPr>
        <p:spPr>
          <a:xfrm>
            <a:off x="8514080" y="255016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1" name="円柱 50">
            <a:extLst>
              <a:ext uri="{FF2B5EF4-FFF2-40B4-BE49-F238E27FC236}">
                <a16:creationId xmlns:a16="http://schemas.microsoft.com/office/drawing/2014/main" id="{C29BFBE2-8D31-6C47-9779-D20365816222}"/>
              </a:ext>
            </a:extLst>
          </p:cNvPr>
          <p:cNvSpPr/>
          <p:nvPr/>
        </p:nvSpPr>
        <p:spPr>
          <a:xfrm>
            <a:off x="8646160" y="3495040"/>
            <a:ext cx="762000" cy="7416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BABEA00-B469-234C-A1D4-3A2E96CB5FF2}"/>
              </a:ext>
            </a:extLst>
          </p:cNvPr>
          <p:cNvSpPr/>
          <p:nvPr/>
        </p:nvSpPr>
        <p:spPr>
          <a:xfrm>
            <a:off x="6797040" y="199136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726F9A94-9B10-D444-8D03-6DD6EB386183}"/>
              </a:ext>
            </a:extLst>
          </p:cNvPr>
          <p:cNvSpPr/>
          <p:nvPr/>
        </p:nvSpPr>
        <p:spPr>
          <a:xfrm>
            <a:off x="6797040" y="25603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3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5933B46-ADF9-9D4F-AB10-5FC27B8110CB}"/>
              </a:ext>
            </a:extLst>
          </p:cNvPr>
          <p:cNvSpPr/>
          <p:nvPr/>
        </p:nvSpPr>
        <p:spPr>
          <a:xfrm>
            <a:off x="6797040" y="3169920"/>
            <a:ext cx="1066800" cy="386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プロセス</a:t>
            </a:r>
            <a:r>
              <a:rPr kumimoji="1" lang="en-US" altLang="ja-JP" sz="1200">
                <a:solidFill>
                  <a:schemeClr val="tx1"/>
                </a:solidFill>
              </a:rPr>
              <a:t>4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55" name="右矢印 54">
            <a:extLst>
              <a:ext uri="{FF2B5EF4-FFF2-40B4-BE49-F238E27FC236}">
                <a16:creationId xmlns:a16="http://schemas.microsoft.com/office/drawing/2014/main" id="{0B9BDE25-FADF-A642-9899-FC298B92B131}"/>
              </a:ext>
            </a:extLst>
          </p:cNvPr>
          <p:cNvSpPr/>
          <p:nvPr/>
        </p:nvSpPr>
        <p:spPr>
          <a:xfrm rot="1800000">
            <a:off x="8026400" y="214376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右矢印 55">
            <a:extLst>
              <a:ext uri="{FF2B5EF4-FFF2-40B4-BE49-F238E27FC236}">
                <a16:creationId xmlns:a16="http://schemas.microsoft.com/office/drawing/2014/main" id="{5D9F20AE-0BF7-CF4C-8A6F-8900251881AE}"/>
              </a:ext>
            </a:extLst>
          </p:cNvPr>
          <p:cNvSpPr/>
          <p:nvPr/>
        </p:nvSpPr>
        <p:spPr>
          <a:xfrm>
            <a:off x="8067041" y="261112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右矢印 56">
            <a:extLst>
              <a:ext uri="{FF2B5EF4-FFF2-40B4-BE49-F238E27FC236}">
                <a16:creationId xmlns:a16="http://schemas.microsoft.com/office/drawing/2014/main" id="{2B63950E-CFBA-714A-9218-99EBC403B8AC}"/>
              </a:ext>
            </a:extLst>
          </p:cNvPr>
          <p:cNvSpPr/>
          <p:nvPr/>
        </p:nvSpPr>
        <p:spPr>
          <a:xfrm rot="18900000">
            <a:off x="8026402" y="312928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右矢印 57">
            <a:extLst>
              <a:ext uri="{FF2B5EF4-FFF2-40B4-BE49-F238E27FC236}">
                <a16:creationId xmlns:a16="http://schemas.microsoft.com/office/drawing/2014/main" id="{7A2D33E7-3C39-2249-8E98-CB0AAB5A9C64}"/>
              </a:ext>
            </a:extLst>
          </p:cNvPr>
          <p:cNvSpPr/>
          <p:nvPr/>
        </p:nvSpPr>
        <p:spPr>
          <a:xfrm rot="5400000">
            <a:off x="8829040" y="3058160"/>
            <a:ext cx="325120" cy="23368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71C86C21-15A4-9146-BC35-65ACE64B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720" y="4838064"/>
            <a:ext cx="584200" cy="569595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CA11D8F-C2E5-A04A-BEB7-51298B052C70}"/>
              </a:ext>
            </a:extLst>
          </p:cNvPr>
          <p:cNvSpPr txBox="1"/>
          <p:nvPr/>
        </p:nvSpPr>
        <p:spPr>
          <a:xfrm>
            <a:off x="7294880" y="487680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ファイル出力がまとめて</a:t>
            </a:r>
            <a:endParaRPr kumimoji="1" lang="en-US" altLang="ja-JP" sz="1400"/>
          </a:p>
          <a:p>
            <a:r>
              <a:rPr kumimoji="1" lang="ja-JP" altLang="en-US" sz="1400"/>
              <a:t>一回なので</a:t>
            </a:r>
            <a:r>
              <a:rPr lang="ja-JP" altLang="en-US" sz="1400"/>
              <a:t>早い</a:t>
            </a:r>
            <a:endParaRPr kumimoji="1" lang="ja-JP" altLang="en-US" sz="1400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7B7301D5-C770-FC45-BC08-C0E227A3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0" y="5618480"/>
            <a:ext cx="554892" cy="541020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6268B59-B959-274A-B8F5-430973C3AD22}"/>
              </a:ext>
            </a:extLst>
          </p:cNvPr>
          <p:cNvSpPr txBox="1"/>
          <p:nvPr/>
        </p:nvSpPr>
        <p:spPr>
          <a:xfrm>
            <a:off x="7355840" y="572008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メモリを消費する</a:t>
            </a:r>
          </a:p>
        </p:txBody>
      </p:sp>
    </p:spTree>
    <p:extLst>
      <p:ext uri="{BB962C8B-B14F-4D97-AF65-F5344CB8AC3E}">
        <p14:creationId xmlns:p14="http://schemas.microsoft.com/office/powerpoint/2010/main" val="143987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218</Words>
  <Application>Microsoft Macintosh PowerPoint</Application>
  <PresentationFormat>A4 210 x 297 mm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60</cp:revision>
  <dcterms:created xsi:type="dcterms:W3CDTF">2018-10-07T01:32:06Z</dcterms:created>
  <dcterms:modified xsi:type="dcterms:W3CDTF">2018-10-10T05:55:51Z</dcterms:modified>
</cp:coreProperties>
</file>