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7315200" cx="12801600"/>
  <p:notesSz cx="6858000" cy="9144000"/>
  <p:embeddedFontLst>
    <p:embeddedFont>
      <p:font typeface="Roboto"/>
      <p:regular r:id="rId30"/>
      <p:bold r:id="rId31"/>
      <p:italic r:id="rId32"/>
      <p:boldItalic r:id="rId33"/>
    </p:embeddedFont>
    <p:embeddedFont>
      <p:font typeface="Quattrocen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E3D957-C9D1-4F6A-BD4C-3DB1C872DD1B}">
  <a:tblStyle styleId="{98E3D957-C9D1-4F6A-BD4C-3DB1C872DD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822b2917_28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159822b2917_28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0f09a33d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b0f09a33d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822b2917_28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159822b2917_28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091369b5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b091369b53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9822b2917_28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9822b2917_28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190">
                <a:solidFill>
                  <a:schemeClr val="dk1"/>
                </a:solidFill>
              </a:rPr>
              <a:t>Performance predictability focuses on predicting the resources needed to deliver a positive experience for your customers. Autoscaling, load balancing, and high availability are just some of the cloud concepts that support performance predictability. If you suddenly need more resources, autoscaling can deploy additional resources to meet the demand, and then scale back when the demand drops. Or if the traffic is heavily focused on one area, load balancing will help redirect some of the overload to less stressed areas.</a:t>
            </a:r>
            <a:endParaRPr sz="1190">
              <a:solidFill>
                <a:schemeClr val="dk1"/>
              </a:solidFill>
            </a:endParaRPr>
          </a:p>
          <a:p>
            <a:pPr indent="0" lvl="0" marL="0" rtl="0" algn="l">
              <a:spcBef>
                <a:spcPts val="0"/>
              </a:spcBef>
              <a:spcAft>
                <a:spcPts val="0"/>
              </a:spcAft>
              <a:buNone/>
            </a:pPr>
            <a:r>
              <a:t/>
            </a:r>
            <a:endParaRPr sz="590">
              <a:solidFill>
                <a:schemeClr val="dk1"/>
              </a:solidFill>
            </a:endParaRPr>
          </a:p>
          <a:p>
            <a:pPr indent="0" lvl="0" marL="0" rtl="0" algn="l">
              <a:spcBef>
                <a:spcPts val="0"/>
              </a:spcBef>
              <a:spcAft>
                <a:spcPts val="0"/>
              </a:spcAft>
              <a:buClr>
                <a:schemeClr val="dk1"/>
              </a:buClr>
              <a:buFont typeface="Arial"/>
              <a:buNone/>
            </a:pPr>
            <a:r>
              <a:rPr lang="en-US" sz="1290">
                <a:solidFill>
                  <a:schemeClr val="dk1"/>
                </a:solidFill>
              </a:rPr>
              <a:t>Cost predictability is focused on predicting or forecasting the cost of the cloud spend. With the cloud, you can track your resource use in real time, monitor resources to ensure that you’re using them in the most efficient way, and apply data analytics to find patterns and trends that help better plan resource deployments. By operating in the cloud and using cloud analytics and information, you can predict future costs and adjust your resources as needed. You can even use tools like the Total Cost of Ownership (TCO) or Pricing Calculator to get an estimate of potential cloud spend.</a:t>
            </a:r>
            <a:endParaRPr sz="590">
              <a:solidFill>
                <a:schemeClr val="dk1"/>
              </a:solidFill>
            </a:endParaRPr>
          </a:p>
          <a:p>
            <a:pPr indent="0" lvl="0" marL="0" rtl="0" algn="l">
              <a:spcBef>
                <a:spcPts val="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9822b2917_28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9822b2917_2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9822b2917_28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59822b2917_28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0f09a33db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b0f09a33d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0f09a33d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b0f09a33d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822b2917_28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822b2917_28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9822b2917_28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9822b2917_28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9822b2917_28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59822b2917_28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9822b2917_28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9822b2917_28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On-premises IT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infrastructure is like owning a car. When you buy a car, you’re responsible for its maintenance, and upgrading means buying a new car.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IaaS</a:t>
            </a:r>
            <a:r>
              <a:rPr lang="en-US">
                <a:solidFill>
                  <a:schemeClr val="dk1"/>
                </a:solidFill>
                <a:latin typeface="Quattrocento Sans"/>
                <a:ea typeface="Quattrocento Sans"/>
                <a:cs typeface="Quattrocento Sans"/>
                <a:sym typeface="Quattrocento Sans"/>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leasing a car. When you lease a car, you choose the car you want and drive it wherever you wish, but the car isn’t yours. Want an upgrade? Just lease a different car!</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DigitalOcean, Linode, Rackspace, Amazon Web Services (AWS), Cisco Metapod, Microsoft Azure, Google Compute Engine (GCE) are some popular examples of Iaas.</a:t>
            </a:r>
            <a:endParaRPr>
              <a:solidFill>
                <a:schemeClr val="dk1"/>
              </a:solidFill>
              <a:latin typeface="Quattrocento Sans"/>
              <a:ea typeface="Quattrocento Sans"/>
              <a:cs typeface="Quattrocento Sans"/>
              <a:sym typeface="Quattrocento Sans"/>
            </a:endParaRPr>
          </a:p>
          <a:p>
            <a:pPr indent="-228600" lvl="0" marL="45720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PaaS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taking a taxi. You don’t drive a taxi yourself, but simply tell the driver where you need to go and relax in the back seat.</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AWS Elastic Beanstalk, Windows Azure, Heroku, Force.com, Google App Engine, Apache Stratos.</a:t>
            </a:r>
            <a:endParaRPr>
              <a:solidFill>
                <a:schemeClr val="dk1"/>
              </a:solidFill>
              <a:latin typeface="Quattrocento Sans"/>
              <a:ea typeface="Quattrocento Sans"/>
              <a:cs typeface="Quattrocento Sans"/>
              <a:sym typeface="Quattrocento Sans"/>
            </a:endParaRPr>
          </a:p>
          <a:p>
            <a:pPr indent="-228600" lvl="0" marL="457200" rtl="0" algn="l">
              <a:spcBef>
                <a:spcPts val="0"/>
              </a:spcBef>
              <a:spcAft>
                <a:spcPts val="0"/>
              </a:spcAft>
              <a:buClr>
                <a:schemeClr val="dk1"/>
              </a:buClr>
              <a:buSzPts val="1100"/>
              <a:buFont typeface="Arial"/>
              <a:buNone/>
            </a:pPr>
            <a:r>
              <a:t/>
            </a:r>
            <a:endParaRPr>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US">
                <a:solidFill>
                  <a:schemeClr val="dk1"/>
                </a:solidFill>
                <a:latin typeface="Quattrocento Sans"/>
                <a:ea typeface="Quattrocento Sans"/>
                <a:cs typeface="Quattrocento Sans"/>
                <a:sym typeface="Quattrocento Sans"/>
              </a:rPr>
              <a:t>SaaS</a:t>
            </a:r>
            <a:r>
              <a:rPr lang="en-US">
                <a:solidFill>
                  <a:schemeClr val="dk1"/>
                </a:solidFill>
                <a:latin typeface="Quattrocento Sans"/>
                <a:ea typeface="Quattrocento Sans"/>
                <a:cs typeface="Quattrocento Sans"/>
                <a:sym typeface="Quattrocento Sans"/>
              </a:rPr>
              <a:t>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latin typeface="Quattrocento Sans"/>
                <a:ea typeface="Quattrocento Sans"/>
                <a:cs typeface="Quattrocento Sans"/>
                <a:sym typeface="Quattrocento Sans"/>
              </a:rPr>
              <a:t>is like going by bus. Buses have assigned routes, and you share the ride with other passengers.</a:t>
            </a:r>
            <a:r>
              <a:rPr b="1" lang="en-US">
                <a:solidFill>
                  <a:schemeClr val="dk1"/>
                </a:solidFill>
                <a:latin typeface="Quattrocento Sans"/>
                <a:ea typeface="Quattrocento Sans"/>
                <a:cs typeface="Quattrocento Sans"/>
                <a:sym typeface="Quattrocento Sans"/>
              </a:rPr>
              <a:t>Common examples:</a:t>
            </a:r>
            <a:r>
              <a:rPr lang="en-US">
                <a:solidFill>
                  <a:schemeClr val="dk1"/>
                </a:solidFill>
                <a:latin typeface="Quattrocento Sans"/>
                <a:ea typeface="Quattrocento Sans"/>
                <a:cs typeface="Quattrocento Sans"/>
                <a:sym typeface="Quattrocento Sans"/>
              </a:rPr>
              <a:t> Google Apps, Microsoft office365, Google docs, Gmail, WHMCS billing software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091369b53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b091369b53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91369b5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b091369b53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091369b53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b091369b5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9822b2917_28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9822b2917_2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9822b2917_28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9822b2917_2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9822b2917_28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59822b2917_28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9822b2917_28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9822b2917_2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hyperlink" Target="https://rubygarage.org/blog/iaas-vs-paas-vs-saa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hyperlink" Target="https://docs.microsoft.com/en-us/learn/paths/az-900-describe-cloud-concepts/" TargetMode="External"/><Relationship Id="rId5" Type="http://schemas.openxmlformats.org/officeDocument/2006/relationships/hyperlink" Target="https://www.youtube.com/watch?v=HfZ1kgHlrfg&amp;list=PLYGZ9Q0oTOHfsI-3IAhvyc09ssPDfoePv" TargetMode="External"/><Relationship Id="rId6" Type="http://schemas.openxmlformats.org/officeDocument/2006/relationships/hyperlink" Target="https://www.linkedin.com/learning/paths/prepare-for-the-azure-fundamentals-certification-az-9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03_NPower_Presentation_Template_0819-6.jpg" id="84" name="Google Shape;84;p1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85" name="Google Shape;85;p13"/>
          <p:cNvSpPr txBox="1"/>
          <p:nvPr/>
        </p:nvSpPr>
        <p:spPr>
          <a:xfrm>
            <a:off x="2708928" y="1029535"/>
            <a:ext cx="8096400" cy="3765000"/>
          </a:xfrm>
          <a:prstGeom prst="rect">
            <a:avLst/>
          </a:prstGeom>
          <a:noFill/>
          <a:ln>
            <a:noFill/>
          </a:ln>
        </p:spPr>
        <p:txBody>
          <a:bodyPr anchorCtr="0" anchor="ctr" bIns="57475" lIns="114925" spcFirstLastPara="1" rIns="114925" wrap="square" tIns="57475">
            <a:noAutofit/>
          </a:bodyPr>
          <a:lstStyle/>
          <a:p>
            <a:pPr indent="0" lvl="0" marL="0" marR="0" rtl="0" algn="l">
              <a:lnSpc>
                <a:spcPct val="100000"/>
              </a:lnSpc>
              <a:spcBef>
                <a:spcPts val="0"/>
              </a:spcBef>
              <a:spcAft>
                <a:spcPts val="0"/>
              </a:spcAft>
              <a:buClr>
                <a:schemeClr val="lt1"/>
              </a:buClr>
              <a:buSzPts val="2000"/>
              <a:buFont typeface="Arial"/>
              <a:buNone/>
            </a:pPr>
            <a:r>
              <a:rPr b="1" lang="en-US" sz="7100">
                <a:solidFill>
                  <a:schemeClr val="lt1"/>
                </a:solidFill>
              </a:rPr>
              <a:t>Cloud Concepts</a:t>
            </a:r>
            <a:endParaRPr b="1" i="0" sz="7100" u="none" cap="none" strike="noStrike">
              <a:solidFill>
                <a:schemeClr val="lt1"/>
              </a:solidFill>
            </a:endParaRPr>
          </a:p>
        </p:txBody>
      </p:sp>
      <p:sp>
        <p:nvSpPr>
          <p:cNvPr id="86" name="Google Shape;86;p13"/>
          <p:cNvSpPr txBox="1"/>
          <p:nvPr/>
        </p:nvSpPr>
        <p:spPr>
          <a:xfrm>
            <a:off x="2626425" y="4054200"/>
            <a:ext cx="7421100" cy="18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latin typeface="Calibri"/>
                <a:ea typeface="Calibri"/>
                <a:cs typeface="Calibri"/>
                <a:sym typeface="Calibri"/>
              </a:rPr>
              <a:t>AZ-900: Microsoft Azure Fundamentals</a:t>
            </a:r>
            <a:endParaRPr sz="24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03_NPower_Presentation_Template_0819-18.jpg" id="148" name="Google Shape;148;p22"/>
          <p:cNvPicPr preferRelativeResize="0"/>
          <p:nvPr/>
        </p:nvPicPr>
        <p:blipFill rotWithShape="1">
          <a:blip r:embed="rId3">
            <a:alphaModFix/>
          </a:blip>
          <a:srcRect b="0" l="0" r="0" t="0"/>
          <a:stretch/>
        </p:blipFill>
        <p:spPr>
          <a:xfrm>
            <a:off x="0" y="-88125"/>
            <a:ext cx="12801600" cy="7315200"/>
          </a:xfrm>
          <a:prstGeom prst="rect">
            <a:avLst/>
          </a:prstGeom>
          <a:noFill/>
          <a:ln>
            <a:noFill/>
          </a:ln>
        </p:spPr>
      </p:pic>
      <p:sp>
        <p:nvSpPr>
          <p:cNvPr id="149" name="Google Shape;149;p22"/>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Deployment Models (cont’d)</a:t>
            </a:r>
            <a:endParaRPr b="1" sz="3500">
              <a:latin typeface="Calibri"/>
              <a:ea typeface="Calibri"/>
              <a:cs typeface="Calibri"/>
              <a:sym typeface="Calibri"/>
            </a:endParaRPr>
          </a:p>
        </p:txBody>
      </p:sp>
      <p:pic>
        <p:nvPicPr>
          <p:cNvPr id="150" name="Google Shape;150;p22"/>
          <p:cNvPicPr preferRelativeResize="0"/>
          <p:nvPr/>
        </p:nvPicPr>
        <p:blipFill>
          <a:blip r:embed="rId4">
            <a:alphaModFix/>
          </a:blip>
          <a:stretch>
            <a:fillRect/>
          </a:stretch>
        </p:blipFill>
        <p:spPr>
          <a:xfrm>
            <a:off x="1706350" y="1399950"/>
            <a:ext cx="8549076" cy="5152650"/>
          </a:xfrm>
          <a:prstGeom prst="rect">
            <a:avLst/>
          </a:prstGeom>
          <a:noFill/>
          <a:ln>
            <a:noFill/>
          </a:ln>
        </p:spPr>
      </p:pic>
      <p:sp>
        <p:nvSpPr>
          <p:cNvPr id="151" name="Google Shape;151;p22"/>
          <p:cNvSpPr txBox="1"/>
          <p:nvPr/>
        </p:nvSpPr>
        <p:spPr>
          <a:xfrm>
            <a:off x="246775" y="6305875"/>
            <a:ext cx="58344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https://docs.microsoft.com/en-us/learn/modules/intro-to-azure-fundamentals/what-is-cloud-computing</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03_NPower_Presentation_Template_0819-18.jpg" id="156" name="Google Shape;156;p23"/>
          <p:cNvPicPr preferRelativeResize="0"/>
          <p:nvPr/>
        </p:nvPicPr>
        <p:blipFill rotWithShape="1">
          <a:blip r:embed="rId3">
            <a:alphaModFix/>
          </a:blip>
          <a:srcRect b="0" l="0" r="0" t="0"/>
          <a:stretch/>
        </p:blipFill>
        <p:spPr>
          <a:xfrm>
            <a:off x="0" y="0"/>
            <a:ext cx="12801600" cy="7315200"/>
          </a:xfrm>
          <a:prstGeom prst="rect">
            <a:avLst/>
          </a:prstGeom>
          <a:noFill/>
          <a:ln>
            <a:noFill/>
          </a:ln>
        </p:spPr>
      </p:pic>
      <p:graphicFrame>
        <p:nvGraphicFramePr>
          <p:cNvPr id="157" name="Google Shape;157;p23"/>
          <p:cNvGraphicFramePr/>
          <p:nvPr/>
        </p:nvGraphicFramePr>
        <p:xfrm>
          <a:off x="450125" y="1666475"/>
          <a:ext cx="3000000" cy="3000000"/>
        </p:xfrm>
        <a:graphic>
          <a:graphicData uri="http://schemas.openxmlformats.org/drawingml/2006/table">
            <a:tbl>
              <a:tblPr>
                <a:noFill/>
                <a:tableStyleId>{98E3D957-C9D1-4F6A-BD4C-3DB1C872DD1B}</a:tableStyleId>
              </a:tblPr>
              <a:tblGrid>
                <a:gridCol w="5361775"/>
                <a:gridCol w="6557200"/>
              </a:tblGrid>
              <a:tr h="433375">
                <a:tc>
                  <a:txBody>
                    <a:bodyPr/>
                    <a:lstStyle/>
                    <a:p>
                      <a:pPr indent="0" lvl="0" marL="0" rtl="0" algn="ctr">
                        <a:spcBef>
                          <a:spcPts val="0"/>
                        </a:spcBef>
                        <a:spcAft>
                          <a:spcPts val="0"/>
                        </a:spcAft>
                        <a:buNone/>
                      </a:pPr>
                      <a:r>
                        <a:rPr b="1" lang="en-US" sz="2200">
                          <a:solidFill>
                            <a:srgbClr val="171717"/>
                          </a:solidFill>
                        </a:rPr>
                        <a:t>CapEx</a:t>
                      </a:r>
                      <a:endParaRPr b="1" sz="2400"/>
                    </a:p>
                  </a:txBody>
                  <a:tcPr marT="91425" marB="91425" marR="91425" marL="91425">
                    <a:solidFill>
                      <a:srgbClr val="CFE2F3"/>
                    </a:solidFill>
                  </a:tcPr>
                </a:tc>
                <a:tc>
                  <a:txBody>
                    <a:bodyPr/>
                    <a:lstStyle/>
                    <a:p>
                      <a:pPr indent="0" lvl="0" marL="0" rtl="0" algn="ctr">
                        <a:spcBef>
                          <a:spcPts val="0"/>
                        </a:spcBef>
                        <a:spcAft>
                          <a:spcPts val="0"/>
                        </a:spcAft>
                        <a:buNone/>
                      </a:pPr>
                      <a:r>
                        <a:rPr b="1" lang="en-US" sz="2000">
                          <a:solidFill>
                            <a:srgbClr val="171717"/>
                          </a:solidFill>
                        </a:rPr>
                        <a:t>OpEx</a:t>
                      </a:r>
                      <a:endParaRPr b="1" sz="2200"/>
                    </a:p>
                  </a:txBody>
                  <a:tcPr marT="91425" marB="91425" marR="91425" marL="91425">
                    <a:solidFill>
                      <a:srgbClr val="CFE2F3"/>
                    </a:solidFill>
                  </a:tcPr>
                </a:tc>
              </a:tr>
              <a:tr h="1726775">
                <a:tc>
                  <a:txBody>
                    <a:bodyPr/>
                    <a:lstStyle/>
                    <a:p>
                      <a:pPr indent="0" lvl="0" marL="0" rtl="0" algn="l">
                        <a:spcBef>
                          <a:spcPts val="0"/>
                        </a:spcBef>
                        <a:spcAft>
                          <a:spcPts val="0"/>
                        </a:spcAft>
                        <a:buNone/>
                      </a:pPr>
                      <a:r>
                        <a:rPr lang="en-US" sz="1700">
                          <a:latin typeface="Roboto"/>
                          <a:ea typeface="Roboto"/>
                          <a:cs typeface="Roboto"/>
                          <a:sym typeface="Roboto"/>
                        </a:rPr>
                        <a:t>Capital expenditures (CapEx) refers to long-term business investments. It’s expected that CapEx will continue to benefit the business in the future and eventually pay for itself. Maintenance increases the life and utility of a CapEx item is therefore also a capital expenditure. </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Operating expenditures (OpEx) are incurred in the day-to-day operation of a business, and generally include services or items expected to be used within a year. While operating expenditures are no less important than capital expenditures, they are not considered long-term investments.</a:t>
                      </a:r>
                      <a:endParaRPr sz="1600"/>
                    </a:p>
                  </a:txBody>
                  <a:tcPr marT="91425" marB="91425" marR="91425" marL="91425"/>
                </a:tc>
              </a:tr>
              <a:tr h="662525">
                <a:tc>
                  <a:txBody>
                    <a:bodyPr/>
                    <a:lstStyle/>
                    <a:p>
                      <a:pPr indent="0" lvl="0" marL="0" rtl="0" algn="l">
                        <a:spcBef>
                          <a:spcPts val="0"/>
                        </a:spcBef>
                        <a:spcAft>
                          <a:spcPts val="0"/>
                        </a:spcAft>
                        <a:buNone/>
                      </a:pPr>
                      <a:r>
                        <a:rPr lang="en-US" sz="1700">
                          <a:latin typeface="Roboto"/>
                          <a:ea typeface="Roboto"/>
                          <a:cs typeface="Roboto"/>
                          <a:sym typeface="Roboto"/>
                        </a:rPr>
                        <a:t>A typical on-premise IT infrastructure generally requires significant CapEx including hardware, equipment, and maintenance. The upfront costs are predictable, but the lifetime of CapEx items and total maintenance costs are uncertain.</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a cloud environment on a platform like Microsoft Azure operates on an OpEx model where a company only pays for what it needs at the specific point in time, on a monthly basis. Risks are lower and no equipment maintenance is required.</a:t>
                      </a:r>
                      <a:endParaRPr sz="1600"/>
                    </a:p>
                  </a:txBody>
                  <a:tcPr marT="91425" marB="91425" marR="91425" marL="91425"/>
                </a:tc>
              </a:tr>
              <a:tr h="627775">
                <a:tc>
                  <a:txBody>
                    <a:bodyPr/>
                    <a:lstStyle/>
                    <a:p>
                      <a:pPr indent="0" lvl="0" marL="0" rtl="0" algn="l">
                        <a:spcBef>
                          <a:spcPts val="0"/>
                        </a:spcBef>
                        <a:spcAft>
                          <a:spcPts val="0"/>
                        </a:spcAft>
                        <a:buNone/>
                      </a:pPr>
                      <a:r>
                        <a:rPr lang="en-US" sz="1700">
                          <a:latin typeface="Roboto"/>
                          <a:ea typeface="Roboto"/>
                          <a:cs typeface="Roboto"/>
                          <a:sym typeface="Roboto"/>
                        </a:rPr>
                        <a:t> inherent inflexibility. You may end up paying for capacity your business does not require in the future, or in the future end up in the painstaking and expensive process of increasing capacity.</a:t>
                      </a:r>
                      <a:endParaRPr sz="1600"/>
                    </a:p>
                  </a:txBody>
                  <a:tcPr marT="91425" marB="91425" marR="91425" marL="91425"/>
                </a:tc>
                <a:tc>
                  <a:txBody>
                    <a:bodyPr/>
                    <a:lstStyle/>
                    <a:p>
                      <a:pPr indent="0" lvl="0" marL="0" rtl="0" algn="l">
                        <a:spcBef>
                          <a:spcPts val="0"/>
                        </a:spcBef>
                        <a:spcAft>
                          <a:spcPts val="0"/>
                        </a:spcAft>
                        <a:buNone/>
                      </a:pPr>
                      <a:r>
                        <a:rPr lang="en-US" sz="1700">
                          <a:latin typeface="Roboto"/>
                          <a:ea typeface="Roboto"/>
                          <a:cs typeface="Roboto"/>
                          <a:sym typeface="Roboto"/>
                        </a:rPr>
                        <a:t>The OpEx model of cloud computing offers companies significantly more flexibility and agility. Microsoft Azure scales up or down to meet your specific capacity needs and budget.</a:t>
                      </a:r>
                      <a:endParaRPr sz="1600"/>
                    </a:p>
                  </a:txBody>
                  <a:tcPr marT="91425" marB="91425" marR="91425" marL="91425"/>
                </a:tc>
              </a:tr>
            </a:tbl>
          </a:graphicData>
        </a:graphic>
      </p:graphicFrame>
      <p:sp>
        <p:nvSpPr>
          <p:cNvPr id="158" name="Google Shape;158;p23"/>
          <p:cNvSpPr txBox="1"/>
          <p:nvPr/>
        </p:nvSpPr>
        <p:spPr>
          <a:xfrm>
            <a:off x="516813" y="946700"/>
            <a:ext cx="12424200" cy="1095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0"/>
              </a:spcAft>
              <a:buClr>
                <a:schemeClr val="dk1"/>
              </a:buClr>
              <a:buSzPts val="1100"/>
              <a:buFont typeface="Arial"/>
              <a:buNone/>
            </a:pPr>
            <a:r>
              <a:rPr lang="en-US" sz="2900">
                <a:solidFill>
                  <a:srgbClr val="171717"/>
                </a:solidFill>
              </a:rPr>
              <a:t>Capital Expenditure vs Operational Expenditure</a:t>
            </a:r>
            <a:endParaRPr sz="2900">
              <a:solidFill>
                <a:srgbClr val="171717"/>
              </a:solidFill>
            </a:endParaRPr>
          </a:p>
          <a:p>
            <a:pPr indent="0" lvl="0" marL="0" rtl="0" algn="l">
              <a:spcBef>
                <a:spcPts val="900"/>
              </a:spcBef>
              <a:spcAft>
                <a:spcPts val="0"/>
              </a:spcAft>
              <a:buNone/>
            </a:pPr>
            <a:r>
              <a:t/>
            </a:r>
            <a:endParaRPr>
              <a:latin typeface="Calibri"/>
              <a:ea typeface="Calibri"/>
              <a:cs typeface="Calibri"/>
              <a:sym typeface="Calibri"/>
            </a:endParaRPr>
          </a:p>
        </p:txBody>
      </p:sp>
      <p:sp>
        <p:nvSpPr>
          <p:cNvPr id="159" name="Google Shape;159;p23"/>
          <p:cNvSpPr txBox="1"/>
          <p:nvPr/>
        </p:nvSpPr>
        <p:spPr>
          <a:xfrm>
            <a:off x="516825" y="72575"/>
            <a:ext cx="8824800" cy="631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2400"/>
              </a:spcBef>
              <a:spcAft>
                <a:spcPts val="900"/>
              </a:spcAft>
              <a:buClr>
                <a:schemeClr val="dk1"/>
              </a:buClr>
              <a:buSzPts val="1100"/>
              <a:buFont typeface="Arial"/>
              <a:buNone/>
            </a:pPr>
            <a:r>
              <a:rPr b="1" lang="en-US" sz="2900">
                <a:solidFill>
                  <a:schemeClr val="dk1"/>
                </a:solidFill>
                <a:latin typeface="Calibri"/>
                <a:ea typeface="Calibri"/>
                <a:cs typeface="Calibri"/>
                <a:sym typeface="Calibri"/>
              </a:rPr>
              <a:t>Describe the consumption-based model</a:t>
            </a:r>
            <a:endParaRPr b="1" sz="22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03_NPower_Presentation_Template_0819-27.jpg" id="164" name="Google Shape;164;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5" name="Google Shape;165;p24"/>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2:</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the benefits of using cloud services </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high availability and scalability in the cloud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reliability and predictability in the cloud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security and governance in the cloud</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benefits of manageability in the cloud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66" name="Google Shape;166;p24"/>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03_NPower_Presentation_Template_0819-18.jpg" id="171" name="Google Shape;171;p2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2" name="Google Shape;172;p25"/>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400"/>
              </a:spcBef>
              <a:spcAft>
                <a:spcPts val="0"/>
              </a:spcAft>
              <a:buClr>
                <a:schemeClr val="dk1"/>
              </a:buClr>
              <a:buSzPts val="1100"/>
              <a:buFont typeface="Arial"/>
              <a:buNone/>
            </a:pPr>
            <a:r>
              <a:rPr b="1" lang="en-US" sz="3600">
                <a:solidFill>
                  <a:srgbClr val="171717"/>
                </a:solidFill>
              </a:rPr>
              <a:t>What are some cloud computing advantages?</a:t>
            </a:r>
            <a:endParaRPr b="1" sz="3600">
              <a:solidFill>
                <a:srgbClr val="171717"/>
              </a:solidFill>
            </a:endParaRPr>
          </a:p>
          <a:p>
            <a:pPr indent="0" lvl="0" marL="0" rtl="0" algn="l">
              <a:spcBef>
                <a:spcPts val="900"/>
              </a:spcBef>
              <a:spcAft>
                <a:spcPts val="0"/>
              </a:spcAft>
              <a:buNone/>
            </a:pPr>
            <a:r>
              <a:t/>
            </a:r>
            <a:endParaRPr b="1" sz="3500">
              <a:latin typeface="Calibri"/>
              <a:ea typeface="Calibri"/>
              <a:cs typeface="Calibri"/>
              <a:sym typeface="Calibri"/>
            </a:endParaRPr>
          </a:p>
        </p:txBody>
      </p:sp>
      <p:graphicFrame>
        <p:nvGraphicFramePr>
          <p:cNvPr id="173" name="Google Shape;173;p25"/>
          <p:cNvGraphicFramePr/>
          <p:nvPr/>
        </p:nvGraphicFramePr>
        <p:xfrm>
          <a:off x="952500" y="1666475"/>
          <a:ext cx="3000000" cy="3000000"/>
        </p:xfrm>
        <a:graphic>
          <a:graphicData uri="http://schemas.openxmlformats.org/drawingml/2006/table">
            <a:tbl>
              <a:tblPr>
                <a:noFill/>
                <a:tableStyleId>{98E3D957-C9D1-4F6A-BD4C-3DB1C872DD1B}</a:tableStyleId>
              </a:tblPr>
              <a:tblGrid>
                <a:gridCol w="2645600"/>
                <a:gridCol w="8251000"/>
              </a:tblGrid>
              <a:tr h="662525">
                <a:tc>
                  <a:txBody>
                    <a:bodyPr/>
                    <a:lstStyle/>
                    <a:p>
                      <a:pPr indent="0" lvl="0" marL="0" rtl="0" algn="l">
                        <a:spcBef>
                          <a:spcPts val="0"/>
                        </a:spcBef>
                        <a:spcAft>
                          <a:spcPts val="0"/>
                        </a:spcAft>
                        <a:buNone/>
                      </a:pPr>
                      <a:r>
                        <a:rPr b="1" lang="en-US" sz="2200">
                          <a:solidFill>
                            <a:srgbClr val="171717"/>
                          </a:solidFill>
                        </a:rPr>
                        <a:t>High availability</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Depending on the service-level agreement that you choose, your cloud-based applications can provide a continuous user experience with no apparent downtime even when things go wrong.</a:t>
                      </a:r>
                      <a:endParaRPr sz="1600"/>
                    </a:p>
                  </a:txBody>
                  <a:tcPr marT="91425" marB="91425" marR="91425" marL="91425">
                    <a:solidFill>
                      <a:srgbClr val="CFE2F3"/>
                    </a:solidFill>
                  </a:tcPr>
                </a:tc>
              </a:tr>
              <a:tr h="1681875">
                <a:tc>
                  <a:txBody>
                    <a:bodyPr/>
                    <a:lstStyle/>
                    <a:p>
                      <a:pPr indent="0" lvl="0" marL="0" rtl="0" algn="l">
                        <a:spcBef>
                          <a:spcPts val="0"/>
                        </a:spcBef>
                        <a:spcAft>
                          <a:spcPts val="0"/>
                        </a:spcAft>
                        <a:buNone/>
                      </a:pPr>
                      <a:r>
                        <a:rPr b="1" lang="en-US" sz="2200">
                          <a:solidFill>
                            <a:srgbClr val="171717"/>
                          </a:solidFill>
                        </a:rPr>
                        <a:t>Scalability</a:t>
                      </a:r>
                      <a:endParaRPr b="1" sz="2400"/>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a:solidFill>
                            <a:srgbClr val="171717"/>
                          </a:solidFill>
                        </a:rPr>
                        <a:t>Applications in the cloud can be scaled in two ways:</a:t>
                      </a:r>
                      <a:endParaRPr>
                        <a:solidFill>
                          <a:srgbClr val="171717"/>
                        </a:solidFill>
                      </a:endParaRPr>
                    </a:p>
                    <a:p>
                      <a:pPr indent="-317500" lvl="0" marL="647700" rtl="0" algn="l">
                        <a:lnSpc>
                          <a:spcPct val="115000"/>
                        </a:lnSpc>
                        <a:spcBef>
                          <a:spcPts val="0"/>
                        </a:spcBef>
                        <a:spcAft>
                          <a:spcPts val="0"/>
                        </a:spcAft>
                        <a:buClr>
                          <a:srgbClr val="171717"/>
                        </a:buClr>
                        <a:buSzPts val="1400"/>
                        <a:buChar char="●"/>
                      </a:pPr>
                      <a:r>
                        <a:rPr i="1" lang="en-US">
                          <a:solidFill>
                            <a:srgbClr val="171717"/>
                          </a:solidFill>
                        </a:rPr>
                        <a:t>Vertically</a:t>
                      </a:r>
                      <a:r>
                        <a:rPr lang="en-US">
                          <a:solidFill>
                            <a:srgbClr val="171717"/>
                          </a:solidFill>
                        </a:rPr>
                        <a:t>: Computing capacity can be increased by adding RAM or CPUs to a virtual machine.</a:t>
                      </a:r>
                      <a:endParaRPr>
                        <a:solidFill>
                          <a:srgbClr val="171717"/>
                        </a:solidFill>
                      </a:endParaRPr>
                    </a:p>
                    <a:p>
                      <a:pPr indent="-317500" lvl="0" marL="647700" rtl="0" algn="l">
                        <a:lnSpc>
                          <a:spcPct val="115000"/>
                        </a:lnSpc>
                        <a:spcBef>
                          <a:spcPts val="0"/>
                        </a:spcBef>
                        <a:spcAft>
                          <a:spcPts val="0"/>
                        </a:spcAft>
                        <a:buClr>
                          <a:srgbClr val="171717"/>
                        </a:buClr>
                        <a:buSzPts val="1400"/>
                        <a:buChar char="●"/>
                      </a:pPr>
                      <a:r>
                        <a:rPr i="1" lang="en-US">
                          <a:solidFill>
                            <a:srgbClr val="171717"/>
                          </a:solidFill>
                        </a:rPr>
                        <a:t>Horizontally</a:t>
                      </a:r>
                      <a:r>
                        <a:rPr lang="en-US">
                          <a:solidFill>
                            <a:srgbClr val="171717"/>
                          </a:solidFill>
                        </a:rPr>
                        <a:t>: Computing capacity can be increased by adding instances of a resource, such as adding more virtual machines to your configuration.</a:t>
                      </a:r>
                      <a:endParaRPr>
                        <a:solidFill>
                          <a:srgbClr val="171717"/>
                        </a:solidFill>
                      </a:endParaRPr>
                    </a:p>
                    <a:p>
                      <a:pPr indent="0" lvl="0" marL="0" rtl="0" algn="l">
                        <a:spcBef>
                          <a:spcPts val="0"/>
                        </a:spcBef>
                        <a:spcAft>
                          <a:spcPts val="0"/>
                        </a:spcAft>
                        <a:buNone/>
                      </a:pPr>
                      <a:r>
                        <a:t/>
                      </a:r>
                      <a:endParaRPr sz="1600"/>
                    </a:p>
                  </a:txBody>
                  <a:tcPr marT="91425" marB="91425" marR="91425" marL="91425"/>
                </a:tc>
              </a:tr>
              <a:tr h="662525">
                <a:tc>
                  <a:txBody>
                    <a:bodyPr/>
                    <a:lstStyle/>
                    <a:p>
                      <a:pPr indent="0" lvl="0" marL="0" rtl="0" algn="l">
                        <a:spcBef>
                          <a:spcPts val="0"/>
                        </a:spcBef>
                        <a:spcAft>
                          <a:spcPts val="0"/>
                        </a:spcAft>
                        <a:buNone/>
                      </a:pPr>
                      <a:r>
                        <a:rPr b="1" lang="en-US" sz="2200">
                          <a:solidFill>
                            <a:srgbClr val="171717"/>
                          </a:solidFill>
                        </a:rPr>
                        <a:t>Elasticity</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Cloud-based applications can be configured to take advantage of autoscaling, so your applications will always have the resources they need.</a:t>
                      </a:r>
                      <a:endParaRPr sz="1600"/>
                    </a:p>
                  </a:txBody>
                  <a:tcPr marT="91425" marB="91425" marR="91425" marL="91425">
                    <a:solidFill>
                      <a:srgbClr val="CFE2F3"/>
                    </a:solidFill>
                  </a:tcPr>
                </a:tc>
              </a:tr>
              <a:tr h="627775">
                <a:tc>
                  <a:txBody>
                    <a:bodyPr/>
                    <a:lstStyle/>
                    <a:p>
                      <a:pPr indent="0" lvl="0" marL="0" rtl="0" algn="l">
                        <a:spcBef>
                          <a:spcPts val="0"/>
                        </a:spcBef>
                        <a:spcAft>
                          <a:spcPts val="0"/>
                        </a:spcAft>
                        <a:buNone/>
                      </a:pPr>
                      <a:r>
                        <a:rPr b="1" lang="en-US" sz="2200">
                          <a:solidFill>
                            <a:srgbClr val="171717"/>
                          </a:solidFill>
                        </a:rPr>
                        <a:t>Agility</a:t>
                      </a:r>
                      <a:endParaRPr b="1" sz="2400"/>
                    </a:p>
                  </a:txBody>
                  <a:tcPr marT="91425" marB="91425" marR="91425" marL="91425"/>
                </a:tc>
                <a:tc>
                  <a:txBody>
                    <a:bodyPr/>
                    <a:lstStyle/>
                    <a:p>
                      <a:pPr indent="0" lvl="0" marL="0" rtl="0" algn="l">
                        <a:spcBef>
                          <a:spcPts val="0"/>
                        </a:spcBef>
                        <a:spcAft>
                          <a:spcPts val="0"/>
                        </a:spcAft>
                        <a:buNone/>
                      </a:pPr>
                      <a:r>
                        <a:rPr lang="en-US">
                          <a:solidFill>
                            <a:srgbClr val="171717"/>
                          </a:solidFill>
                        </a:rPr>
                        <a:t>Cloud-based resources can be deployed and configured quickly as your application requirements change</a:t>
                      </a:r>
                      <a:endParaRPr sz="1600"/>
                    </a:p>
                  </a:txBody>
                  <a:tcPr marT="91425" marB="91425" marR="91425" marL="91425"/>
                </a:tc>
              </a:tr>
              <a:tr h="662525">
                <a:tc>
                  <a:txBody>
                    <a:bodyPr/>
                    <a:lstStyle/>
                    <a:p>
                      <a:pPr indent="0" lvl="0" marL="0" rtl="0" algn="l">
                        <a:spcBef>
                          <a:spcPts val="0"/>
                        </a:spcBef>
                        <a:spcAft>
                          <a:spcPts val="0"/>
                        </a:spcAft>
                        <a:buNone/>
                      </a:pPr>
                      <a:r>
                        <a:rPr b="1" lang="en-US" sz="2200">
                          <a:solidFill>
                            <a:srgbClr val="171717"/>
                          </a:solidFill>
                        </a:rPr>
                        <a:t>Geo-distribution</a:t>
                      </a:r>
                      <a:endParaRPr b="1" sz="2400"/>
                    </a:p>
                  </a:txBody>
                  <a:tcPr marT="91425" marB="91425" marR="91425" marL="91425">
                    <a:solidFill>
                      <a:srgbClr val="CFE2F3"/>
                    </a:solidFill>
                  </a:tcPr>
                </a:tc>
                <a:tc>
                  <a:txBody>
                    <a:bodyPr/>
                    <a:lstStyle/>
                    <a:p>
                      <a:pPr indent="0" lvl="0" marL="0" rtl="0" algn="l">
                        <a:spcBef>
                          <a:spcPts val="0"/>
                        </a:spcBef>
                        <a:spcAft>
                          <a:spcPts val="0"/>
                        </a:spcAft>
                        <a:buNone/>
                      </a:pPr>
                      <a:r>
                        <a:rPr lang="en-US">
                          <a:solidFill>
                            <a:srgbClr val="171717"/>
                          </a:solidFill>
                        </a:rPr>
                        <a:t>Applications and data can be deployed to regional </a:t>
                      </a:r>
                      <a:r>
                        <a:rPr lang="en-US">
                          <a:solidFill>
                            <a:srgbClr val="171717"/>
                          </a:solidFill>
                        </a:rPr>
                        <a:t>data centers</a:t>
                      </a:r>
                      <a:r>
                        <a:rPr lang="en-US">
                          <a:solidFill>
                            <a:srgbClr val="171717"/>
                          </a:solidFill>
                        </a:rPr>
                        <a:t> around the globe, so your customers always have the best performance in their region</a:t>
                      </a:r>
                      <a:endParaRPr sz="1600"/>
                    </a:p>
                  </a:txBody>
                  <a:tcPr marT="91425" marB="91425" marR="91425" marL="91425">
                    <a:solidFill>
                      <a:srgbClr val="CFE2F3"/>
                    </a:solidFill>
                  </a:tcPr>
                </a:tc>
              </a:tr>
              <a:tr h="662525">
                <a:tc>
                  <a:txBody>
                    <a:bodyPr/>
                    <a:lstStyle/>
                    <a:p>
                      <a:pPr indent="0" lvl="0" marL="0" rtl="0" algn="l">
                        <a:spcBef>
                          <a:spcPts val="0"/>
                        </a:spcBef>
                        <a:spcAft>
                          <a:spcPts val="0"/>
                        </a:spcAft>
                        <a:buNone/>
                      </a:pPr>
                      <a:r>
                        <a:rPr b="1" lang="en-US" sz="2200">
                          <a:solidFill>
                            <a:srgbClr val="171717"/>
                          </a:solidFill>
                        </a:rPr>
                        <a:t>Disaster recovery</a:t>
                      </a:r>
                      <a:endParaRPr b="1" sz="2400"/>
                    </a:p>
                  </a:txBody>
                  <a:tcPr marT="91425" marB="91425" marR="91425" marL="91425"/>
                </a:tc>
                <a:tc>
                  <a:txBody>
                    <a:bodyPr/>
                    <a:lstStyle/>
                    <a:p>
                      <a:pPr indent="0" lvl="0" marL="0" rtl="0" algn="l">
                        <a:spcBef>
                          <a:spcPts val="0"/>
                        </a:spcBef>
                        <a:spcAft>
                          <a:spcPts val="0"/>
                        </a:spcAft>
                        <a:buNone/>
                      </a:pPr>
                      <a:r>
                        <a:rPr lang="en-US">
                          <a:solidFill>
                            <a:srgbClr val="171717"/>
                          </a:solidFill>
                        </a:rPr>
                        <a:t>By taking advantage of cloud-based backup services, data replication, and geo-distribution, you can deploy your applications with the confidence that comes from knowing that your data is safe in the event that disaster should occur.</a:t>
                      </a:r>
                      <a:endParaRPr sz="16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640075" y="292949"/>
            <a:ext cx="11521500" cy="999300"/>
          </a:xfrm>
          <a:prstGeom prst="rect">
            <a:avLst/>
          </a:prstGeom>
        </p:spPr>
        <p:txBody>
          <a:bodyPr anchorCtr="0" anchor="ctr" bIns="57475" lIns="114925" spcFirstLastPara="1" rIns="114925" wrap="square" tIns="57475">
            <a:noAutofit/>
          </a:bodyPr>
          <a:lstStyle/>
          <a:p>
            <a:pPr indent="0" lvl="0" marL="0" rtl="0" algn="l">
              <a:spcBef>
                <a:spcPts val="0"/>
              </a:spcBef>
              <a:spcAft>
                <a:spcPts val="0"/>
              </a:spcAft>
              <a:buNone/>
            </a:pPr>
            <a:r>
              <a:rPr b="1" lang="en-US" sz="2100"/>
              <a:t>Describe the benefits of reliability and predictability in the cloud </a:t>
            </a:r>
            <a:endParaRPr b="1"/>
          </a:p>
        </p:txBody>
      </p:sp>
      <p:graphicFrame>
        <p:nvGraphicFramePr>
          <p:cNvPr id="179" name="Google Shape;179;p26"/>
          <p:cNvGraphicFramePr/>
          <p:nvPr/>
        </p:nvGraphicFramePr>
        <p:xfrm>
          <a:off x="738850" y="1783113"/>
          <a:ext cx="3000000" cy="3000000"/>
        </p:xfrm>
        <a:graphic>
          <a:graphicData uri="http://schemas.openxmlformats.org/drawingml/2006/table">
            <a:tbl>
              <a:tblPr>
                <a:noFill/>
                <a:tableStyleId>{98E3D957-C9D1-4F6A-BD4C-3DB1C872DD1B}</a:tableStyleId>
              </a:tblPr>
              <a:tblGrid>
                <a:gridCol w="1938225"/>
                <a:gridCol w="8958375"/>
              </a:tblGrid>
              <a:tr h="381000">
                <a:tc>
                  <a:txBody>
                    <a:bodyPr/>
                    <a:lstStyle/>
                    <a:p>
                      <a:pPr indent="0" lvl="0" marL="0" rtl="0" algn="l">
                        <a:spcBef>
                          <a:spcPts val="0"/>
                        </a:spcBef>
                        <a:spcAft>
                          <a:spcPts val="0"/>
                        </a:spcAft>
                        <a:buClr>
                          <a:schemeClr val="dk1"/>
                        </a:buClr>
                        <a:buFont typeface="Arial"/>
                        <a:buNone/>
                      </a:pPr>
                      <a:r>
                        <a:rPr b="1" lang="en-US" sz="1600">
                          <a:solidFill>
                            <a:schemeClr val="dk1"/>
                          </a:solidFill>
                        </a:rPr>
                        <a:t>Reliability</a:t>
                      </a:r>
                      <a:endParaRPr/>
                    </a:p>
                  </a:txBody>
                  <a:tcPr marT="91425" marB="91425" marR="91425" marL="91425"/>
                </a:tc>
                <a:tc>
                  <a:txBody>
                    <a:bodyPr/>
                    <a:lstStyle/>
                    <a:p>
                      <a:pPr indent="0" lvl="0" marL="0" rtl="0" algn="l">
                        <a:spcBef>
                          <a:spcPts val="0"/>
                        </a:spcBef>
                        <a:spcAft>
                          <a:spcPts val="0"/>
                        </a:spcAft>
                        <a:buNone/>
                      </a:pPr>
                      <a:r>
                        <a:rPr lang="en-US" sz="1600">
                          <a:solidFill>
                            <a:schemeClr val="dk1"/>
                          </a:solidFill>
                        </a:rPr>
                        <a:t>Reliability is the ability of a system to recover from failures and continue to function. </a:t>
                      </a:r>
                      <a:endParaRPr sz="1600">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With a decentralized design, the cloud enables you to have resources deployed in regions around the world. With this global scale, even if one region has a catastrophic event other regions are still up and running.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You can design your applications to automatically take advantage of this increased reliability.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In some cases, your cloud environment itself will automatically shift to a different region for you, with no action needed on your part. </a:t>
                      </a:r>
                      <a:endParaRPr/>
                    </a:p>
                  </a:txBody>
                  <a:tcPr marT="91425" marB="91425" marR="91425" marL="91425"/>
                </a:tc>
              </a:tr>
              <a:tr h="381000">
                <a:tc>
                  <a:txBody>
                    <a:bodyPr/>
                    <a:lstStyle/>
                    <a:p>
                      <a:pPr indent="0" lvl="0" marL="0" rtl="0" algn="l">
                        <a:spcBef>
                          <a:spcPts val="0"/>
                        </a:spcBef>
                        <a:spcAft>
                          <a:spcPts val="0"/>
                        </a:spcAft>
                        <a:buClr>
                          <a:schemeClr val="dk1"/>
                        </a:buClr>
                        <a:buFont typeface="Arial"/>
                        <a:buNone/>
                      </a:pPr>
                      <a:r>
                        <a:rPr b="1" lang="en-US" sz="1600">
                          <a:solidFill>
                            <a:schemeClr val="dk1"/>
                          </a:solidFill>
                        </a:rPr>
                        <a:t>Predictability</a:t>
                      </a:r>
                      <a:endParaRPr b="1"/>
                    </a:p>
                  </a:txBody>
                  <a:tcPr marT="91425" marB="91425" marR="91425" marL="91425"/>
                </a:tc>
                <a:tc>
                  <a:txBody>
                    <a:bodyPr/>
                    <a:lstStyle/>
                    <a:p>
                      <a:pPr indent="0" lvl="0" marL="0" rtl="0" algn="l">
                        <a:spcBef>
                          <a:spcPts val="0"/>
                        </a:spcBef>
                        <a:spcAft>
                          <a:spcPts val="0"/>
                        </a:spcAft>
                        <a:buNone/>
                      </a:pPr>
                      <a:r>
                        <a:rPr lang="en-US" sz="1600">
                          <a:solidFill>
                            <a:schemeClr val="dk1"/>
                          </a:solidFill>
                        </a:rPr>
                        <a:t>Predictability in the cloud lets you move forward with confidence.</a:t>
                      </a:r>
                      <a:endParaRPr sz="1600">
                        <a:solidFill>
                          <a:schemeClr val="dk1"/>
                        </a:solidFill>
                      </a:endParaRPr>
                    </a:p>
                    <a:p>
                      <a:pPr indent="0" lvl="0" marL="0" rtl="0" algn="l">
                        <a:spcBef>
                          <a:spcPts val="0"/>
                        </a:spcBef>
                        <a:spcAft>
                          <a:spcPts val="0"/>
                        </a:spcAft>
                        <a:buNone/>
                      </a:pPr>
                      <a:r>
                        <a:rPr lang="en-US" sz="1600">
                          <a:solidFill>
                            <a:schemeClr val="dk1"/>
                          </a:solidFill>
                        </a:rPr>
                        <a:t>Predictability can be focused on:</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performance predictability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cost predictability. Both </a:t>
                      </a:r>
                      <a:endParaRPr sz="16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B</a:t>
            </a:r>
            <a:r>
              <a:rPr lang="en-US"/>
              <a:t>enefits of manageability in the cloud </a:t>
            </a:r>
            <a:endParaRPr/>
          </a:p>
        </p:txBody>
      </p:sp>
      <p:sp>
        <p:nvSpPr>
          <p:cNvPr id="185" name="Google Shape;185;p27"/>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spcBef>
                <a:spcPts val="360"/>
              </a:spcBef>
              <a:spcAft>
                <a:spcPts val="0"/>
              </a:spcAft>
              <a:buNone/>
            </a:pPr>
            <a:r>
              <a:rPr lang="en-US" sz="1600">
                <a:highlight>
                  <a:srgbClr val="FFFFFF"/>
                </a:highlight>
                <a:latin typeface="Arial"/>
                <a:ea typeface="Arial"/>
                <a:cs typeface="Arial"/>
                <a:sym typeface="Arial"/>
              </a:rPr>
              <a:t>Management of the cloud speaks to managing your cloud resources. In the cloud, you can:</a:t>
            </a:r>
            <a:endParaRPr sz="1600">
              <a:highlight>
                <a:srgbClr val="FFFFFF"/>
              </a:highlight>
              <a:latin typeface="Arial"/>
              <a:ea typeface="Arial"/>
              <a:cs typeface="Arial"/>
              <a:sym typeface="Arial"/>
            </a:endParaRPr>
          </a:p>
          <a:p>
            <a:pPr indent="-330200" lvl="0" marL="825500" rtl="0" algn="l">
              <a:lnSpc>
                <a:spcPct val="115000"/>
              </a:lnSpc>
              <a:spcBef>
                <a:spcPts val="2400"/>
              </a:spcBef>
              <a:spcAft>
                <a:spcPts val="0"/>
              </a:spcAft>
              <a:buClr>
                <a:schemeClr val="dk1"/>
              </a:buClr>
              <a:buSzPts val="1600"/>
              <a:buChar char="●"/>
            </a:pPr>
            <a:r>
              <a:rPr lang="en-US" sz="1600">
                <a:highlight>
                  <a:srgbClr val="FFFFFF"/>
                </a:highlight>
                <a:latin typeface="Arial"/>
                <a:ea typeface="Arial"/>
                <a:cs typeface="Arial"/>
                <a:sym typeface="Arial"/>
              </a:rPr>
              <a:t>Automatically scale resource deployment based on need.</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Deploy resources based on a preconfigured template, removing the need for manual configuration.</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Monitor the health of resources and automatically replace failing resources.</a:t>
            </a:r>
            <a:endParaRPr sz="1600">
              <a:highlight>
                <a:srgbClr val="FFFFFF"/>
              </a:highlight>
              <a:latin typeface="Arial"/>
              <a:ea typeface="Arial"/>
              <a:cs typeface="Arial"/>
              <a:sym typeface="Arial"/>
            </a:endParaRPr>
          </a:p>
          <a:p>
            <a:pPr indent="-330200" lvl="0" marL="825500" rtl="0" algn="l">
              <a:lnSpc>
                <a:spcPct val="115000"/>
              </a:lnSpc>
              <a:spcBef>
                <a:spcPts val="0"/>
              </a:spcBef>
              <a:spcAft>
                <a:spcPts val="0"/>
              </a:spcAft>
              <a:buClr>
                <a:schemeClr val="dk1"/>
              </a:buClr>
              <a:buSzPts val="1600"/>
              <a:buChar char="●"/>
            </a:pPr>
            <a:r>
              <a:rPr lang="en-US" sz="1600">
                <a:highlight>
                  <a:srgbClr val="FFFFFF"/>
                </a:highlight>
                <a:latin typeface="Arial"/>
                <a:ea typeface="Arial"/>
                <a:cs typeface="Arial"/>
                <a:sym typeface="Arial"/>
              </a:rPr>
              <a:t>Receive automatic alerts based on configured metrics, so you’re aware of performance in real time.</a:t>
            </a:r>
            <a:endParaRPr sz="1600">
              <a:highlight>
                <a:srgbClr val="FFFFFF"/>
              </a:highlight>
              <a:latin typeface="Arial"/>
              <a:ea typeface="Arial"/>
              <a:cs typeface="Arial"/>
              <a:sym typeface="Arial"/>
            </a:endParaRPr>
          </a:p>
          <a:p>
            <a:pPr indent="0" lvl="0" marL="0" rtl="0" algn="l">
              <a:spcBef>
                <a:spcPts val="2400"/>
              </a:spcBef>
              <a:spcAft>
                <a:spcPts val="0"/>
              </a:spcAft>
              <a:buNone/>
            </a:pPr>
            <a:r>
              <a:t/>
            </a:r>
            <a:endParaRPr sz="160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03_NPower_Presentation_Template_0819-27.jpg" id="190" name="Google Shape;190;p2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1" name="Google Shape;191;p28"/>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3:</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cloud service types</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infrastructure as a service (IaaS)</a:t>
            </a:r>
            <a:r>
              <a:rPr lang="en-US" sz="2100">
                <a:solidFill>
                  <a:schemeClr val="dk1"/>
                </a:solidFill>
                <a:latin typeface="Calibri"/>
                <a:ea typeface="Calibri"/>
                <a:cs typeface="Calibri"/>
                <a:sym typeface="Calibri"/>
              </a:rPr>
              <a:t>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a:t>
            </a:r>
            <a:r>
              <a:rPr lang="en-US" sz="2100">
                <a:solidFill>
                  <a:schemeClr val="dk1"/>
                </a:solidFill>
                <a:latin typeface="Calibri"/>
                <a:ea typeface="Calibri"/>
                <a:cs typeface="Calibri"/>
                <a:sym typeface="Calibri"/>
              </a:rPr>
              <a:t>escribe platform as a service (PaaS)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software as a service (SaaS)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Identify appropriate use cases for each cloud service (IaaS, PaaS, SaaS) </a:t>
            </a:r>
            <a:endParaRPr sz="2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92" name="Google Shape;192;p28"/>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03_NPower_Presentation_Template_0819-18.jpg" id="197" name="Google Shape;197;p2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98" name="Google Shape;198;p29"/>
          <p:cNvSpPr txBox="1"/>
          <p:nvPr/>
        </p:nvSpPr>
        <p:spPr>
          <a:xfrm>
            <a:off x="652200" y="528800"/>
            <a:ext cx="109992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S</a:t>
            </a:r>
            <a:r>
              <a:rPr b="1" lang="en-US" sz="3500">
                <a:latin typeface="Calibri"/>
                <a:ea typeface="Calibri"/>
                <a:cs typeface="Calibri"/>
                <a:sym typeface="Calibri"/>
              </a:rPr>
              <a:t>hared responsibility model </a:t>
            </a:r>
            <a:endParaRPr b="1" sz="3600">
              <a:solidFill>
                <a:schemeClr val="dk1"/>
              </a:solidFill>
            </a:endParaRPr>
          </a:p>
          <a:p>
            <a:pPr indent="0" lvl="0" marL="0" rtl="0" algn="l">
              <a:spcBef>
                <a:spcPts val="0"/>
              </a:spcBef>
              <a:spcAft>
                <a:spcPts val="0"/>
              </a:spcAft>
              <a:buNone/>
            </a:pPr>
            <a:r>
              <a:t/>
            </a:r>
            <a:endParaRPr b="1" sz="3500">
              <a:solidFill>
                <a:schemeClr val="dk1"/>
              </a:solidFill>
              <a:latin typeface="Calibri"/>
              <a:ea typeface="Calibri"/>
              <a:cs typeface="Calibri"/>
              <a:sym typeface="Calibri"/>
            </a:endParaRPr>
          </a:p>
        </p:txBody>
      </p:sp>
      <p:graphicFrame>
        <p:nvGraphicFramePr>
          <p:cNvPr id="199" name="Google Shape;199;p29"/>
          <p:cNvGraphicFramePr/>
          <p:nvPr/>
        </p:nvGraphicFramePr>
        <p:xfrm>
          <a:off x="952500" y="2199875"/>
          <a:ext cx="3000000" cy="3000000"/>
        </p:xfrm>
        <a:graphic>
          <a:graphicData uri="http://schemas.openxmlformats.org/drawingml/2006/table">
            <a:tbl>
              <a:tblPr>
                <a:noFill/>
                <a:tableStyleId>{98E3D957-C9D1-4F6A-BD4C-3DB1C872DD1B}</a:tableStyleId>
              </a:tblPr>
              <a:tblGrid>
                <a:gridCol w="1394100"/>
                <a:gridCol w="9502500"/>
              </a:tblGrid>
              <a:tr h="662525">
                <a:tc>
                  <a:txBody>
                    <a:bodyPr/>
                    <a:lstStyle/>
                    <a:p>
                      <a:pPr indent="0" lvl="0" marL="0" rtl="0" algn="l">
                        <a:spcBef>
                          <a:spcPts val="0"/>
                        </a:spcBef>
                        <a:spcAft>
                          <a:spcPts val="0"/>
                        </a:spcAft>
                        <a:buNone/>
                      </a:pPr>
                      <a:r>
                        <a:rPr b="1" lang="en-US" sz="2200">
                          <a:solidFill>
                            <a:srgbClr val="171717"/>
                          </a:solidFill>
                        </a:rPr>
                        <a:t>IaaS</a:t>
                      </a:r>
                      <a:endParaRPr b="1" sz="2400"/>
                    </a:p>
                  </a:txBody>
                  <a:tcPr marT="91425" marB="91425" marR="91425" marL="91425"/>
                </a:tc>
                <a:tc>
                  <a:txBody>
                    <a:bodyPr/>
                    <a:lstStyle/>
                    <a:p>
                      <a:pPr indent="0" lvl="0" marL="0" rtl="0" algn="l">
                        <a:spcBef>
                          <a:spcPts val="0"/>
                        </a:spcBef>
                        <a:spcAft>
                          <a:spcPts val="0"/>
                        </a:spcAft>
                        <a:buNone/>
                      </a:pPr>
                      <a:r>
                        <a:rPr lang="en-US" sz="1750">
                          <a:solidFill>
                            <a:srgbClr val="171717"/>
                          </a:solidFill>
                        </a:rPr>
                        <a:t>A cloud provider keeps the hardware up to date, but operating system maintenance and network configuration is left to the cloud tenant.</a:t>
                      </a:r>
                      <a:endParaRPr b="1" sz="2900"/>
                    </a:p>
                  </a:txBody>
                  <a:tcPr marT="91425" marB="91425" marR="91425" marL="91425"/>
                </a:tc>
              </a:tr>
              <a:tr h="1170700">
                <a:tc>
                  <a:txBody>
                    <a:bodyPr/>
                    <a:lstStyle/>
                    <a:p>
                      <a:pPr indent="0" lvl="0" marL="0" rtl="0" algn="l">
                        <a:spcBef>
                          <a:spcPts val="0"/>
                        </a:spcBef>
                        <a:spcAft>
                          <a:spcPts val="0"/>
                        </a:spcAft>
                        <a:buNone/>
                      </a:pPr>
                      <a:r>
                        <a:rPr b="1" lang="en-US" sz="2200">
                          <a:solidFill>
                            <a:srgbClr val="171717"/>
                          </a:solidFill>
                        </a:rPr>
                        <a:t>PaaS</a:t>
                      </a:r>
                      <a:endParaRPr b="1" sz="2400"/>
                    </a:p>
                  </a:txBody>
                  <a:tcPr marT="91425" marB="91425" marR="91425" marL="91425">
                    <a:solidFill>
                      <a:srgbClr val="C9DAF8"/>
                    </a:solidFill>
                  </a:tcPr>
                </a:tc>
                <a:tc>
                  <a:txBody>
                    <a:bodyPr/>
                    <a:lstStyle/>
                    <a:p>
                      <a:pPr indent="0" lvl="0" marL="0" rtl="0" algn="l">
                        <a:spcBef>
                          <a:spcPts val="0"/>
                        </a:spcBef>
                        <a:spcAft>
                          <a:spcPts val="0"/>
                        </a:spcAft>
                        <a:buNone/>
                      </a:pPr>
                      <a:r>
                        <a:rPr lang="en-US" sz="1750">
                          <a:solidFill>
                            <a:srgbClr val="171717"/>
                          </a:solidFill>
                        </a:rPr>
                        <a:t>This cloud service model is a managed hosting environment. The cloud provider manages the virtual machines and networking resources, and the cloud tenant deploys their applications into the managed hosting environment.</a:t>
                      </a:r>
                      <a:endParaRPr sz="2100"/>
                    </a:p>
                  </a:txBody>
                  <a:tcPr marT="91425" marB="91425" marR="91425" marL="91425">
                    <a:solidFill>
                      <a:srgbClr val="C9DAF8"/>
                    </a:solidFill>
                  </a:tcPr>
                </a:tc>
              </a:tr>
              <a:tr h="662525">
                <a:tc>
                  <a:txBody>
                    <a:bodyPr/>
                    <a:lstStyle/>
                    <a:p>
                      <a:pPr indent="0" lvl="0" marL="0" rtl="0" algn="l">
                        <a:spcBef>
                          <a:spcPts val="0"/>
                        </a:spcBef>
                        <a:spcAft>
                          <a:spcPts val="0"/>
                        </a:spcAft>
                        <a:buNone/>
                      </a:pPr>
                      <a:r>
                        <a:rPr b="1" lang="en-US" sz="2200">
                          <a:solidFill>
                            <a:srgbClr val="171717"/>
                          </a:solidFill>
                        </a:rPr>
                        <a:t>SaaS</a:t>
                      </a:r>
                      <a:endParaRPr b="1" sz="2400"/>
                    </a:p>
                  </a:txBody>
                  <a:tcPr marT="91425" marB="91425" marR="91425" marL="91425"/>
                </a:tc>
                <a:tc>
                  <a:txBody>
                    <a:bodyPr/>
                    <a:lstStyle/>
                    <a:p>
                      <a:pPr indent="0" lvl="0" marL="0" rtl="0" algn="l">
                        <a:spcBef>
                          <a:spcPts val="0"/>
                        </a:spcBef>
                        <a:spcAft>
                          <a:spcPts val="0"/>
                        </a:spcAft>
                        <a:buNone/>
                      </a:pPr>
                      <a:r>
                        <a:rPr lang="en-US" sz="1750">
                          <a:solidFill>
                            <a:srgbClr val="171717"/>
                          </a:solidFill>
                        </a:rPr>
                        <a:t>In this cloud service model, the cloud provider manages all aspects of the application environment, such as virtual machines, networking resources, data storage, and applications. The cloud tenant only needs to provide their data to the application managed by the cloud provider.</a:t>
                      </a:r>
                      <a:endParaRPr sz="21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03_NPower_Presentation_Template_0819-18.jpg" id="204" name="Google Shape;204;p3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05" name="Google Shape;205;p30"/>
          <p:cNvSpPr txBox="1"/>
          <p:nvPr/>
        </p:nvSpPr>
        <p:spPr>
          <a:xfrm>
            <a:off x="652200" y="224000"/>
            <a:ext cx="10999200" cy="793200"/>
          </a:xfrm>
          <a:prstGeom prst="rect">
            <a:avLst/>
          </a:prstGeom>
          <a:noFill/>
          <a:ln>
            <a:noFill/>
          </a:ln>
        </p:spPr>
        <p:txBody>
          <a:bodyPr anchorCtr="0" anchor="t" bIns="91425" lIns="91425" spcFirstLastPara="1" rIns="91425" wrap="square" tIns="91425">
            <a:noAutofit/>
          </a:bodyPr>
          <a:lstStyle/>
          <a:p>
            <a:pPr indent="0" lvl="0" marL="0" rtl="0" algn="ctr">
              <a:lnSpc>
                <a:spcPct val="130000"/>
              </a:lnSpc>
              <a:spcBef>
                <a:spcPts val="2400"/>
              </a:spcBef>
              <a:spcAft>
                <a:spcPts val="0"/>
              </a:spcAft>
              <a:buClr>
                <a:schemeClr val="dk1"/>
              </a:buClr>
              <a:buSzPts val="1100"/>
              <a:buFont typeface="Arial"/>
              <a:buNone/>
            </a:pPr>
            <a:r>
              <a:rPr b="1" lang="en-US" sz="3600">
                <a:solidFill>
                  <a:srgbClr val="171717"/>
                </a:solidFill>
              </a:rPr>
              <a:t>Cloud Service models (cont’d)</a:t>
            </a:r>
            <a:endParaRPr b="1" sz="3600">
              <a:solidFill>
                <a:srgbClr val="171717"/>
              </a:solidFill>
            </a:endParaRPr>
          </a:p>
          <a:p>
            <a:pPr indent="0" lvl="0" marL="0" rtl="0" algn="ctr">
              <a:spcBef>
                <a:spcPts val="900"/>
              </a:spcBef>
              <a:spcAft>
                <a:spcPts val="0"/>
              </a:spcAft>
              <a:buNone/>
            </a:pPr>
            <a:r>
              <a:t/>
            </a:r>
            <a:endParaRPr b="1" sz="3500">
              <a:latin typeface="Calibri"/>
              <a:ea typeface="Calibri"/>
              <a:cs typeface="Calibri"/>
              <a:sym typeface="Calibri"/>
            </a:endParaRPr>
          </a:p>
        </p:txBody>
      </p:sp>
      <p:pic>
        <p:nvPicPr>
          <p:cNvPr id="206" name="Google Shape;206;p30"/>
          <p:cNvPicPr preferRelativeResize="0"/>
          <p:nvPr/>
        </p:nvPicPr>
        <p:blipFill>
          <a:blip r:embed="rId4">
            <a:alphaModFix/>
          </a:blip>
          <a:stretch>
            <a:fillRect/>
          </a:stretch>
        </p:blipFill>
        <p:spPr>
          <a:xfrm>
            <a:off x="1868450" y="1547450"/>
            <a:ext cx="8989775" cy="5013550"/>
          </a:xfrm>
          <a:prstGeom prst="rect">
            <a:avLst/>
          </a:prstGeom>
          <a:noFill/>
          <a:ln>
            <a:noFill/>
          </a:ln>
        </p:spPr>
      </p:pic>
      <p:sp>
        <p:nvSpPr>
          <p:cNvPr id="207" name="Google Shape;207;p30"/>
          <p:cNvSpPr txBox="1"/>
          <p:nvPr/>
        </p:nvSpPr>
        <p:spPr>
          <a:xfrm>
            <a:off x="246775" y="6458275"/>
            <a:ext cx="5834400" cy="2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https://docs.microsoft.com/en-us/learn/modules/intro-to-azure-fundamentals/what-is-cloud-computing</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Iaas</a:t>
            </a:r>
            <a:endParaRPr/>
          </a:p>
        </p:txBody>
      </p:sp>
      <p:sp>
        <p:nvSpPr>
          <p:cNvPr id="213" name="Google Shape;213;p31"/>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Arial"/>
                <a:ea typeface="Arial"/>
                <a:cs typeface="Arial"/>
                <a:sym typeface="Arial"/>
              </a:rPr>
              <a:t>Scenarios</a:t>
            </a:r>
            <a:endParaRPr sz="2100">
              <a:solidFill>
                <a:srgbClr val="3F3F3F"/>
              </a:solidFill>
              <a:latin typeface="Arial"/>
              <a:ea typeface="Arial"/>
              <a:cs typeface="Arial"/>
              <a:sym typeface="Arial"/>
            </a:endParaRPr>
          </a:p>
          <a:p>
            <a:pPr indent="0" lvl="0" marL="0" rtl="0" algn="l">
              <a:lnSpc>
                <a:spcPct val="90000"/>
              </a:lnSpc>
              <a:spcBef>
                <a:spcPts val="0"/>
              </a:spcBef>
              <a:spcAft>
                <a:spcPts val="0"/>
              </a:spcAft>
              <a:buNone/>
            </a:pPr>
            <a:r>
              <a:t/>
            </a:r>
            <a:endParaRPr sz="2100">
              <a:solidFill>
                <a:srgbClr val="3F3F3F"/>
              </a:solidFill>
              <a:latin typeface="Arial"/>
              <a:ea typeface="Arial"/>
              <a:cs typeface="Arial"/>
              <a:sym typeface="Arial"/>
            </a:endParaRPr>
          </a:p>
          <a:p>
            <a:pPr indent="-361950" lvl="0" marL="457200" rtl="0" algn="l">
              <a:lnSpc>
                <a:spcPct val="90000"/>
              </a:lnSpc>
              <a:spcBef>
                <a:spcPts val="0"/>
              </a:spcBef>
              <a:spcAft>
                <a:spcPts val="0"/>
              </a:spcAft>
              <a:buClr>
                <a:srgbClr val="171717"/>
              </a:buClr>
              <a:buSzPts val="2100"/>
              <a:buChar char="•"/>
            </a:pPr>
            <a:r>
              <a:rPr lang="en-US" sz="2100">
                <a:solidFill>
                  <a:srgbClr val="171717"/>
                </a:solidFill>
                <a:latin typeface="Arial"/>
                <a:ea typeface="Arial"/>
                <a:cs typeface="Arial"/>
                <a:sym typeface="Arial"/>
              </a:rPr>
              <a:t>Lift-and-shift migration: You’re setting up cloud resources similar to your on-prem datacenter, and then simply moving the things running on-prem to running on the IaaS infrastructure.</a:t>
            </a:r>
            <a:endParaRPr sz="2100">
              <a:solidFill>
                <a:srgbClr val="171717"/>
              </a:solidFill>
              <a:latin typeface="Arial"/>
              <a:ea typeface="Arial"/>
              <a:cs typeface="Arial"/>
              <a:sym typeface="Arial"/>
            </a:endParaRPr>
          </a:p>
          <a:p>
            <a:pPr indent="0" lvl="0" marL="457200" rtl="0" algn="l">
              <a:lnSpc>
                <a:spcPct val="90000"/>
              </a:lnSpc>
              <a:spcBef>
                <a:spcPts val="0"/>
              </a:spcBef>
              <a:spcAft>
                <a:spcPts val="0"/>
              </a:spcAft>
              <a:buNone/>
            </a:pPr>
            <a:r>
              <a:t/>
            </a:r>
            <a:endParaRPr sz="2100">
              <a:solidFill>
                <a:srgbClr val="171717"/>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Testing and development: You have established configurations for development and test environments that you need to rapidly replicate. You can start up or shut down the different environments rapidly with an IaaS structure, while maintaining complete control.</a:t>
            </a:r>
            <a:endParaRPr sz="2100">
              <a:solidFill>
                <a:srgbClr val="3F3F3F"/>
              </a:solidFill>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sz="2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03_NPower_Presentation_Template_0819-18.jpg" id="91" name="Google Shape;91;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2" name="Google Shape;92;p14"/>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93" name="Google Shape;93;p14"/>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latin typeface="Calibri"/>
                <a:ea typeface="Calibri"/>
                <a:cs typeface="Calibri"/>
                <a:sym typeface="Calibri"/>
              </a:rPr>
              <a:t>Modules:</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cloud concepts (25%- 30%)</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the benefits of using cloud services (35—40%</a:t>
            </a:r>
            <a:r>
              <a:rPr lang="en-US" sz="2700">
                <a:latin typeface="Calibri"/>
                <a:ea typeface="Calibri"/>
                <a:cs typeface="Calibri"/>
                <a:sym typeface="Calibri"/>
              </a:rPr>
              <a:t>)</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cloud service types (30—35%)</a:t>
            </a:r>
            <a:endParaRPr sz="27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Paas</a:t>
            </a:r>
            <a:endParaRPr/>
          </a:p>
        </p:txBody>
      </p:sp>
      <p:sp>
        <p:nvSpPr>
          <p:cNvPr id="219" name="Google Shape;219;p32"/>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Quattrocento Sans"/>
                <a:ea typeface="Quattrocento Sans"/>
                <a:cs typeface="Quattrocento Sans"/>
                <a:sym typeface="Quattrocento Sans"/>
              </a:rPr>
              <a:t>Scenarios</a:t>
            </a:r>
            <a:endParaRPr sz="2100">
              <a:solidFill>
                <a:srgbClr val="3F3F3F"/>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Development framework: PaaS provides a framework that developers can build upon to develop or customize cloud-based applications. Similar to the way you create an Excel macro, PaaS lets developers create applications using built-in software components. Cloud features such as scalability, high-availability, and multi-tenant capability are included, reducing the amount of coding that developers must do.</a:t>
            </a:r>
            <a:endParaRPr sz="2100">
              <a:solidFill>
                <a:srgbClr val="171717"/>
              </a:solidFill>
              <a:latin typeface="Arial"/>
              <a:ea typeface="Arial"/>
              <a:cs typeface="Arial"/>
              <a:sym typeface="Arial"/>
            </a:endParaRPr>
          </a:p>
          <a:p>
            <a:pPr indent="0" lvl="0" marL="457200" rtl="0" algn="l">
              <a:lnSpc>
                <a:spcPct val="90000"/>
              </a:lnSpc>
              <a:spcBef>
                <a:spcPts val="1470"/>
              </a:spcBef>
              <a:spcAft>
                <a:spcPts val="0"/>
              </a:spcAft>
              <a:buNone/>
            </a:pPr>
            <a:r>
              <a:t/>
            </a:r>
            <a:endParaRPr sz="2100">
              <a:solidFill>
                <a:srgbClr val="171717"/>
              </a:solidFill>
              <a:latin typeface="Arial"/>
              <a:ea typeface="Arial"/>
              <a:cs typeface="Arial"/>
              <a:sym typeface="Arial"/>
            </a:endParaRPr>
          </a:p>
          <a:p>
            <a:pPr indent="-361950" lvl="0" marL="457200" rtl="0" algn="l">
              <a:lnSpc>
                <a:spcPct val="90000"/>
              </a:lnSpc>
              <a:spcBef>
                <a:spcPts val="1470"/>
              </a:spcBef>
              <a:spcAft>
                <a:spcPts val="0"/>
              </a:spcAft>
              <a:buClr>
                <a:srgbClr val="171717"/>
              </a:buClr>
              <a:buSzPts val="2100"/>
              <a:buChar char="•"/>
            </a:pPr>
            <a:r>
              <a:rPr lang="en-US" sz="2100">
                <a:solidFill>
                  <a:srgbClr val="171717"/>
                </a:solidFill>
                <a:latin typeface="Arial"/>
                <a:ea typeface="Arial"/>
                <a:cs typeface="Arial"/>
                <a:sym typeface="Arial"/>
              </a:rPr>
              <a:t>Analytics or business intelligence: Tools provided as a service with PaaS allow organizations to analyze and mine their data, finding insights and patterns and predicting outcomes to improve forecasting, product design decisions, investment returns, and other business decisions.</a:t>
            </a:r>
            <a:endParaRPr sz="2100">
              <a:solidFill>
                <a:srgbClr val="3F3F3F"/>
              </a:solidFill>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lang="en-US"/>
              <a:t>Saas</a:t>
            </a:r>
            <a:endParaRPr/>
          </a:p>
        </p:txBody>
      </p:sp>
      <p:sp>
        <p:nvSpPr>
          <p:cNvPr id="225" name="Google Shape;225;p33"/>
          <p:cNvSpPr txBox="1"/>
          <p:nvPr>
            <p:ph idx="1" type="body"/>
          </p:nvPr>
        </p:nvSpPr>
        <p:spPr>
          <a:xfrm>
            <a:off x="640080" y="1706880"/>
            <a:ext cx="11521500" cy="4827600"/>
          </a:xfrm>
          <a:prstGeom prst="rect">
            <a:avLst/>
          </a:prstGeom>
        </p:spPr>
        <p:txBody>
          <a:bodyPr anchorCtr="0" anchor="t" bIns="57475" lIns="114925" spcFirstLastPara="1" rIns="114925" wrap="square" tIns="57475">
            <a:noAutofit/>
          </a:bodyPr>
          <a:lstStyle/>
          <a:p>
            <a:pPr indent="0" lvl="0" marL="0" rtl="0" algn="l">
              <a:lnSpc>
                <a:spcPct val="90000"/>
              </a:lnSpc>
              <a:spcBef>
                <a:spcPts val="0"/>
              </a:spcBef>
              <a:spcAft>
                <a:spcPts val="0"/>
              </a:spcAft>
              <a:buNone/>
            </a:pPr>
            <a:r>
              <a:rPr b="1" lang="en-US" sz="2100">
                <a:solidFill>
                  <a:srgbClr val="171717"/>
                </a:solidFill>
                <a:latin typeface="Arial"/>
                <a:ea typeface="Arial"/>
                <a:cs typeface="Arial"/>
                <a:sym typeface="Arial"/>
              </a:rPr>
              <a:t>Scenarios</a:t>
            </a:r>
            <a:endParaRPr sz="2100">
              <a:solidFill>
                <a:srgbClr val="3F3F3F"/>
              </a:solidFill>
              <a:latin typeface="Arial"/>
              <a:ea typeface="Arial"/>
              <a:cs typeface="Arial"/>
              <a:sym typeface="Arial"/>
            </a:endParaRPr>
          </a:p>
          <a:p>
            <a:pPr indent="-133350" lvl="0" marL="96012" rtl="0" algn="l">
              <a:lnSpc>
                <a:spcPct val="90000"/>
              </a:lnSpc>
              <a:spcBef>
                <a:spcPts val="0"/>
              </a:spcBef>
              <a:spcAft>
                <a:spcPts val="0"/>
              </a:spcAft>
              <a:buClr>
                <a:srgbClr val="E48312"/>
              </a:buClr>
              <a:buSzPts val="2100"/>
              <a:buFont typeface="Arial"/>
              <a:buChar char=" "/>
            </a:pPr>
            <a:r>
              <a:t/>
            </a:r>
            <a:endParaRPr sz="2100">
              <a:solidFill>
                <a:srgbClr val="3F3F3F"/>
              </a:solidFill>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Email and messaging.</a:t>
            </a:r>
            <a:endParaRPr sz="2100">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Business productivity applications.</a:t>
            </a:r>
            <a:endParaRPr sz="2100">
              <a:latin typeface="Arial"/>
              <a:ea typeface="Arial"/>
              <a:cs typeface="Arial"/>
              <a:sym typeface="Arial"/>
            </a:endParaRPr>
          </a:p>
          <a:p>
            <a:pPr indent="-133350" lvl="0" marL="96012" rtl="0" algn="l">
              <a:lnSpc>
                <a:spcPct val="115000"/>
              </a:lnSpc>
              <a:spcBef>
                <a:spcPts val="0"/>
              </a:spcBef>
              <a:spcAft>
                <a:spcPts val="0"/>
              </a:spcAft>
              <a:buClr>
                <a:srgbClr val="E48312"/>
              </a:buClr>
              <a:buSzPts val="2100"/>
              <a:buFont typeface="Arial"/>
              <a:buChar char=" "/>
            </a:pPr>
            <a:r>
              <a:rPr lang="en-US" sz="2100">
                <a:latin typeface="Arial"/>
                <a:ea typeface="Arial"/>
                <a:cs typeface="Arial"/>
                <a:sym typeface="Arial"/>
              </a:rPr>
              <a:t>Finance and expense tracking.</a:t>
            </a:r>
            <a:endParaRPr sz="2100">
              <a:latin typeface="Arial"/>
              <a:ea typeface="Arial"/>
              <a:cs typeface="Arial"/>
              <a:sym typeface="Arial"/>
            </a:endParaRPr>
          </a:p>
          <a:p>
            <a:pPr indent="-133350" lvl="0" marL="96012" rtl="0" algn="l">
              <a:lnSpc>
                <a:spcPct val="90000"/>
              </a:lnSpc>
              <a:spcBef>
                <a:spcPts val="0"/>
              </a:spcBef>
              <a:spcAft>
                <a:spcPts val="0"/>
              </a:spcAft>
              <a:buClr>
                <a:srgbClr val="E48312"/>
              </a:buClr>
              <a:buSzPts val="2100"/>
              <a:buFont typeface="Arial"/>
              <a:buChar char=" "/>
            </a:pPr>
            <a:r>
              <a:t/>
            </a:r>
            <a:endParaRPr sz="2100">
              <a:latin typeface="Arial"/>
              <a:ea typeface="Arial"/>
              <a:cs typeface="Arial"/>
              <a:sym typeface="Arial"/>
            </a:endParaRPr>
          </a:p>
          <a:p>
            <a:pPr indent="0" lvl="0" marL="96012" rtl="0" algn="l">
              <a:lnSpc>
                <a:spcPct val="90000"/>
              </a:lnSpc>
              <a:spcBef>
                <a:spcPts val="1470"/>
              </a:spcBef>
              <a:spcAft>
                <a:spcPts val="0"/>
              </a:spcAft>
              <a:buNone/>
            </a:pPr>
            <a:r>
              <a:t/>
            </a:r>
            <a:endParaRPr sz="2100">
              <a:solidFill>
                <a:srgbClr val="3F3F3F"/>
              </a:solidFill>
              <a:latin typeface="Arial"/>
              <a:ea typeface="Arial"/>
              <a:cs typeface="Arial"/>
              <a:sym typeface="Arial"/>
            </a:endParaRPr>
          </a:p>
          <a:p>
            <a:pPr indent="0" lvl="0" marL="0" rtl="0" algn="l">
              <a:spcBef>
                <a:spcPts val="360"/>
              </a:spcBef>
              <a:spcAft>
                <a:spcPts val="0"/>
              </a:spcAft>
              <a:buNone/>
            </a:pPr>
            <a:r>
              <a:t/>
            </a:r>
            <a:endParaRPr sz="2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enter image description here" id="230" name="Google Shape;230;p34"/>
          <p:cNvPicPr preferRelativeResize="0"/>
          <p:nvPr/>
        </p:nvPicPr>
        <p:blipFill rotWithShape="1">
          <a:blip r:embed="rId3">
            <a:alphaModFix/>
          </a:blip>
          <a:srcRect b="0" l="0" r="0" t="0"/>
          <a:stretch/>
        </p:blipFill>
        <p:spPr>
          <a:xfrm>
            <a:off x="1125933" y="474498"/>
            <a:ext cx="10549718" cy="5876862"/>
          </a:xfrm>
          <a:prstGeom prst="rect">
            <a:avLst/>
          </a:prstGeom>
          <a:noFill/>
          <a:ln>
            <a:noFill/>
          </a:ln>
        </p:spPr>
      </p:pic>
      <p:sp>
        <p:nvSpPr>
          <p:cNvPr id="231" name="Google Shape;231;p34"/>
          <p:cNvSpPr txBox="1"/>
          <p:nvPr/>
        </p:nvSpPr>
        <p:spPr>
          <a:xfrm>
            <a:off x="1361275" y="6351350"/>
            <a:ext cx="89841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50">
                <a:solidFill>
                  <a:schemeClr val="hlink"/>
                </a:solidFill>
                <a:highlight>
                  <a:srgbClr val="F8F8F8"/>
                </a:highlight>
                <a:uFill>
                  <a:noFill/>
                </a:uFill>
                <a:hlinkClick r:id="rId4"/>
              </a:rPr>
              <a:t>https://rubygarage.org/blog/iaas-vs-paas-vs-saas</a:t>
            </a:r>
            <a:endParaRPr sz="11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03_NPower_Presentation_Template_0819-27.jpg" id="236" name="Google Shape;236;p3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237" name="Google Shape;237;p35"/>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https://docs.microsoft.com/en-us/learn/paths/az-900-describe-cloud-concepts/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https://www.youtube.com/watch?v=HfZ1kgHlrfg&amp;list=PLYGZ9Q0oTOHfsI-3IAhvyc09ssPDfoePv</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03_NPower_Presentation_Template_0819-27.jpg" id="98" name="Google Shape;98;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99" name="Google Shape;99;p15"/>
          <p:cNvSpPr txBox="1"/>
          <p:nvPr/>
        </p:nvSpPr>
        <p:spPr>
          <a:xfrm>
            <a:off x="246775" y="1092875"/>
            <a:ext cx="8372700" cy="3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Module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cloud concepts</a:t>
            </a:r>
            <a:endParaRPr b="1" sz="37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Define cloud computing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shared responsibility model </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Define cloud models, including public, private, and hybrid</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Describe the consumption-based model</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Compare cloud pricing models</a:t>
            </a:r>
            <a:endParaRPr sz="2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 </a:t>
            </a:r>
            <a:endParaRPr b="1" sz="4000">
              <a:solidFill>
                <a:schemeClr val="dk1"/>
              </a:solidFill>
              <a:latin typeface="Calibri"/>
              <a:ea typeface="Calibri"/>
              <a:cs typeface="Calibri"/>
              <a:sym typeface="Calibri"/>
            </a:endParaRPr>
          </a:p>
        </p:txBody>
      </p:sp>
      <p:sp>
        <p:nvSpPr>
          <p:cNvPr id="100" name="Google Shape;100;p15"/>
          <p:cNvSpPr txBox="1"/>
          <p:nvPr/>
        </p:nvSpPr>
        <p:spPr>
          <a:xfrm>
            <a:off x="9747725" y="1092875"/>
            <a:ext cx="2397300" cy="4618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Calibri"/>
              <a:buChar char="●"/>
            </a:pPr>
            <a:r>
              <a:t/>
            </a:r>
            <a:endParaRPr sz="21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03_NPower_Presentation_Template_0819-18.jpg" id="105" name="Google Shape;105;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6" name="Google Shape;106;p16"/>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What is cloud computing?</a:t>
            </a:r>
            <a:endParaRPr b="1" sz="3500">
              <a:latin typeface="Calibri"/>
              <a:ea typeface="Calibri"/>
              <a:cs typeface="Calibri"/>
              <a:sym typeface="Calibri"/>
            </a:endParaRPr>
          </a:p>
        </p:txBody>
      </p:sp>
      <p:sp>
        <p:nvSpPr>
          <p:cNvPr id="107" name="Google Shape;107;p16"/>
          <p:cNvSpPr txBox="1"/>
          <p:nvPr/>
        </p:nvSpPr>
        <p:spPr>
          <a:xfrm>
            <a:off x="634575" y="1709825"/>
            <a:ext cx="5975400" cy="4089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171717"/>
              </a:buClr>
              <a:buSzPts val="2100"/>
              <a:buChar char="●"/>
            </a:pPr>
            <a:r>
              <a:rPr lang="en-US" sz="2100">
                <a:solidFill>
                  <a:srgbClr val="171717"/>
                </a:solidFill>
              </a:rPr>
              <a:t>It is the delivery of computing services over the internet, which is otherwise known as the cloud.</a:t>
            </a:r>
            <a:endParaRPr sz="2100">
              <a:solidFill>
                <a:srgbClr val="171717"/>
              </a:solidFill>
            </a:endParaRPr>
          </a:p>
          <a:p>
            <a:pPr indent="-361950" lvl="0" marL="457200" rtl="0" algn="l">
              <a:spcBef>
                <a:spcPts val="0"/>
              </a:spcBef>
              <a:spcAft>
                <a:spcPts val="0"/>
              </a:spcAft>
              <a:buClr>
                <a:srgbClr val="171717"/>
              </a:buClr>
              <a:buSzPts val="2100"/>
              <a:buChar char="●"/>
            </a:pPr>
            <a:r>
              <a:rPr lang="en-US" sz="2100">
                <a:solidFill>
                  <a:srgbClr val="171717"/>
                </a:solidFill>
              </a:rPr>
              <a:t>These services include servers, storage, databases, networking, software, analytics, and intelligence.</a:t>
            </a:r>
            <a:endParaRPr sz="2100">
              <a:solidFill>
                <a:srgbClr val="171717"/>
              </a:solidFill>
            </a:endParaRPr>
          </a:p>
          <a:p>
            <a:pPr indent="-361950" lvl="0" marL="457200" rtl="0" algn="l">
              <a:spcBef>
                <a:spcPts val="0"/>
              </a:spcBef>
              <a:spcAft>
                <a:spcPts val="0"/>
              </a:spcAft>
              <a:buClr>
                <a:srgbClr val="171717"/>
              </a:buClr>
              <a:buSzPts val="2100"/>
              <a:buChar char="●"/>
            </a:pPr>
            <a:r>
              <a:rPr lang="en-US" sz="2100">
                <a:solidFill>
                  <a:srgbClr val="171717"/>
                </a:solidFill>
              </a:rPr>
              <a:t>It uses a pay-as-you-go pricing model. You typically pay only for the cloud services you use, which helps you:</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to lower your operation costs</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scale your business needs</a:t>
            </a:r>
            <a:endParaRPr sz="2100">
              <a:solidFill>
                <a:srgbClr val="171717"/>
              </a:solidFill>
            </a:endParaRPr>
          </a:p>
          <a:p>
            <a:pPr indent="-361950" lvl="0" marL="1428750" rtl="0" algn="l">
              <a:spcBef>
                <a:spcPts val="0"/>
              </a:spcBef>
              <a:spcAft>
                <a:spcPts val="0"/>
              </a:spcAft>
              <a:buClr>
                <a:srgbClr val="171717"/>
              </a:buClr>
              <a:buSzPts val="2100"/>
              <a:buChar char="●"/>
            </a:pPr>
            <a:r>
              <a:rPr lang="en-US" sz="2100">
                <a:solidFill>
                  <a:srgbClr val="171717"/>
                </a:solidFill>
              </a:rPr>
              <a:t>run your infrastructure more efficiently</a:t>
            </a:r>
            <a:endParaRPr sz="2100">
              <a:solidFill>
                <a:srgbClr val="171717"/>
              </a:solidFill>
            </a:endParaRPr>
          </a:p>
        </p:txBody>
      </p:sp>
      <p:pic>
        <p:nvPicPr>
          <p:cNvPr id="108" name="Google Shape;108;p16"/>
          <p:cNvPicPr preferRelativeResize="0"/>
          <p:nvPr/>
        </p:nvPicPr>
        <p:blipFill>
          <a:blip r:embed="rId4">
            <a:alphaModFix/>
          </a:blip>
          <a:stretch>
            <a:fillRect/>
          </a:stretch>
        </p:blipFill>
        <p:spPr>
          <a:xfrm>
            <a:off x="6786400" y="2039075"/>
            <a:ext cx="5819176" cy="343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03_NPower_Presentation_Template_0819-18.jpg" id="113" name="Google Shape;113;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4" name="Google Shape;114;p17"/>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Why move to the cloud?</a:t>
            </a:r>
            <a:endParaRPr b="1" sz="3500">
              <a:latin typeface="Calibri"/>
              <a:ea typeface="Calibri"/>
              <a:cs typeface="Calibri"/>
              <a:sym typeface="Calibri"/>
            </a:endParaRPr>
          </a:p>
        </p:txBody>
      </p:sp>
      <p:sp>
        <p:nvSpPr>
          <p:cNvPr id="115" name="Google Shape;115;p17"/>
          <p:cNvSpPr txBox="1"/>
          <p:nvPr/>
        </p:nvSpPr>
        <p:spPr>
          <a:xfrm>
            <a:off x="546450" y="1463050"/>
            <a:ext cx="5975400" cy="4089600"/>
          </a:xfrm>
          <a:prstGeom prst="rect">
            <a:avLst/>
          </a:prstGeom>
          <a:noFill/>
          <a:ln>
            <a:noFill/>
          </a:ln>
        </p:spPr>
        <p:txBody>
          <a:bodyPr anchorCtr="0" anchor="t" bIns="91425" lIns="91425" spcFirstLastPara="1" rIns="91425" wrap="square" tIns="91425">
            <a:noAutofit/>
          </a:bodyPr>
          <a:lstStyle/>
          <a:p>
            <a:pPr indent="-361950" lvl="0" marL="914400" rtl="0" algn="l">
              <a:lnSpc>
                <a:spcPct val="115000"/>
              </a:lnSpc>
              <a:spcBef>
                <a:spcPts val="2400"/>
              </a:spcBef>
              <a:spcAft>
                <a:spcPts val="0"/>
              </a:spcAft>
              <a:buClr>
                <a:srgbClr val="171717"/>
              </a:buClr>
              <a:buSzPts val="2100"/>
              <a:buChar char="●"/>
            </a:pPr>
            <a:r>
              <a:rPr lang="en-US" sz="2100">
                <a:solidFill>
                  <a:srgbClr val="171717"/>
                </a:solidFill>
              </a:rPr>
              <a:t>A pool of raw compute, storage, and networking components</a:t>
            </a:r>
            <a:endParaRPr sz="2100">
              <a:solidFill>
                <a:srgbClr val="171717"/>
              </a:solidFill>
            </a:endParaRPr>
          </a:p>
          <a:p>
            <a:pPr indent="-361950" lvl="0" marL="914400" rtl="0" algn="l">
              <a:lnSpc>
                <a:spcPct val="115000"/>
              </a:lnSpc>
              <a:spcBef>
                <a:spcPts val="0"/>
              </a:spcBef>
              <a:spcAft>
                <a:spcPts val="0"/>
              </a:spcAft>
              <a:buClr>
                <a:srgbClr val="171717"/>
              </a:buClr>
              <a:buSzPts val="2100"/>
              <a:buChar char="●"/>
            </a:pPr>
            <a:r>
              <a:rPr lang="en-US" sz="2100">
                <a:solidFill>
                  <a:srgbClr val="171717"/>
                </a:solidFill>
              </a:rPr>
              <a:t>Speech recognition and other cognitive services that help make your application stand out from the crowd</a:t>
            </a:r>
            <a:endParaRPr sz="2100">
              <a:solidFill>
                <a:srgbClr val="171717"/>
              </a:solidFill>
            </a:endParaRPr>
          </a:p>
          <a:p>
            <a:pPr indent="-361950" lvl="0" marL="914400" rtl="0" algn="l">
              <a:lnSpc>
                <a:spcPct val="115000"/>
              </a:lnSpc>
              <a:spcBef>
                <a:spcPts val="0"/>
              </a:spcBef>
              <a:spcAft>
                <a:spcPts val="0"/>
              </a:spcAft>
              <a:buClr>
                <a:srgbClr val="171717"/>
              </a:buClr>
              <a:buSzPts val="2100"/>
              <a:buChar char="●"/>
            </a:pPr>
            <a:r>
              <a:rPr lang="en-US" sz="2100">
                <a:solidFill>
                  <a:srgbClr val="171717"/>
                </a:solidFill>
              </a:rPr>
              <a:t>Analytics services that deliver telemetry data from your software and devices</a:t>
            </a:r>
            <a:endParaRPr sz="2100">
              <a:solidFill>
                <a:srgbClr val="171717"/>
              </a:solidFill>
            </a:endParaRPr>
          </a:p>
          <a:p>
            <a:pPr indent="0" lvl="0" marL="914400" rtl="0" algn="l">
              <a:spcBef>
                <a:spcPts val="2400"/>
              </a:spcBef>
              <a:spcAft>
                <a:spcPts val="0"/>
              </a:spcAft>
              <a:buNone/>
            </a:pPr>
            <a:r>
              <a:t/>
            </a:r>
            <a:endParaRPr sz="2100">
              <a:solidFill>
                <a:srgbClr val="171717"/>
              </a:solidFill>
            </a:endParaRPr>
          </a:p>
        </p:txBody>
      </p:sp>
      <p:pic>
        <p:nvPicPr>
          <p:cNvPr id="116" name="Google Shape;116;p17"/>
          <p:cNvPicPr preferRelativeResize="0"/>
          <p:nvPr/>
        </p:nvPicPr>
        <p:blipFill>
          <a:blip r:embed="rId4">
            <a:alphaModFix/>
          </a:blip>
          <a:stretch>
            <a:fillRect/>
          </a:stretch>
        </p:blipFill>
        <p:spPr>
          <a:xfrm>
            <a:off x="8124650" y="2433625"/>
            <a:ext cx="4343400"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40075" y="567649"/>
            <a:ext cx="11521500" cy="612600"/>
          </a:xfrm>
          <a:prstGeom prst="rect">
            <a:avLst/>
          </a:prstGeom>
        </p:spPr>
        <p:txBody>
          <a:bodyPr anchorCtr="0" anchor="ctr" bIns="57475" lIns="114925" spcFirstLastPara="1" rIns="114925" wrap="square" tIns="57475">
            <a:noAutofit/>
          </a:bodyPr>
          <a:lstStyle/>
          <a:p>
            <a:pPr indent="0" lvl="0" marL="0" rtl="0" algn="ctr">
              <a:spcBef>
                <a:spcPts val="0"/>
              </a:spcBef>
              <a:spcAft>
                <a:spcPts val="0"/>
              </a:spcAft>
              <a:buNone/>
            </a:pPr>
            <a:r>
              <a:rPr b="1" lang="en-US" sz="3500"/>
              <a:t>Shared responsibility model </a:t>
            </a:r>
            <a:endParaRPr b="1" sz="3500"/>
          </a:p>
        </p:txBody>
      </p:sp>
      <p:graphicFrame>
        <p:nvGraphicFramePr>
          <p:cNvPr id="122" name="Google Shape;122;p18"/>
          <p:cNvGraphicFramePr/>
          <p:nvPr/>
        </p:nvGraphicFramePr>
        <p:xfrm>
          <a:off x="1165575" y="1408050"/>
          <a:ext cx="3000000" cy="3000000"/>
        </p:xfrm>
        <a:graphic>
          <a:graphicData uri="http://schemas.openxmlformats.org/drawingml/2006/table">
            <a:tbl>
              <a:tblPr>
                <a:noFill/>
                <a:tableStyleId>{98E3D957-C9D1-4F6A-BD4C-3DB1C872DD1B}</a:tableStyleId>
              </a:tblPr>
              <a:tblGrid>
                <a:gridCol w="3632200"/>
                <a:gridCol w="3632200"/>
                <a:gridCol w="3632200"/>
              </a:tblGrid>
              <a:tr h="195350">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You’ll always be responsible for</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The cloud provider is always responsible for</a:t>
                      </a:r>
                      <a:endParaRPr/>
                    </a:p>
                  </a:txBody>
                  <a:tcPr marT="91425" marB="91425" marR="91425" marL="91425"/>
                </a:tc>
                <a:tc>
                  <a:txBody>
                    <a:bodyPr/>
                    <a:lstStyle/>
                    <a:p>
                      <a:pPr indent="0" lvl="0" marL="0" rtl="0" algn="l">
                        <a:lnSpc>
                          <a:spcPct val="115000"/>
                        </a:lnSpc>
                        <a:spcBef>
                          <a:spcPts val="1200"/>
                        </a:spcBef>
                        <a:spcAft>
                          <a:spcPts val="0"/>
                        </a:spcAft>
                        <a:buClr>
                          <a:schemeClr val="dk1"/>
                        </a:buClr>
                        <a:buSzPts val="1100"/>
                        <a:buFont typeface="Arial"/>
                        <a:buNone/>
                      </a:pPr>
                      <a:r>
                        <a:rPr lang="en-US" sz="1900">
                          <a:solidFill>
                            <a:srgbClr val="171717"/>
                          </a:solidFill>
                          <a:highlight>
                            <a:srgbClr val="FFFFFF"/>
                          </a:highlight>
                        </a:rPr>
                        <a:t>Your service model will determine responsibility for things like</a:t>
                      </a:r>
                      <a:endParaRPr/>
                    </a:p>
                  </a:txBody>
                  <a:tcPr marT="91425" marB="91425" marR="91425" marL="91425"/>
                </a:tc>
              </a:tr>
              <a:tr h="798825">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information and data stored in the cloud</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datacenter</a:t>
                      </a:r>
                      <a:endParaRPr sz="1900">
                        <a:solidFill>
                          <a:srgbClr val="171717"/>
                        </a:solidFill>
                        <a:highlight>
                          <a:srgbClr val="FFFFFF"/>
                        </a:highlight>
                      </a:endParaRPr>
                    </a:p>
                    <a:p>
                      <a:pPr indent="0" lvl="0" marL="0" rtl="0" algn="l">
                        <a:spcBef>
                          <a:spcPts val="2400"/>
                        </a:spcBef>
                        <a:spcAft>
                          <a:spcPts val="0"/>
                        </a:spcAft>
                        <a:buNone/>
                      </a:pPr>
                      <a:r>
                        <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Operating systems</a:t>
                      </a:r>
                      <a:endParaRPr/>
                    </a:p>
                  </a:txBody>
                  <a:tcPr marT="91425" marB="91425" marR="91425" marL="91425"/>
                </a:tc>
              </a:tr>
              <a:tr h="840650">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Devices that are allowed to connect to your cloud (cell phones, computers, and so on)</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network</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Network controls</a:t>
                      </a:r>
                      <a:endParaRPr/>
                    </a:p>
                  </a:txBody>
                  <a:tcPr marT="91425" marB="91425" marR="91425" marL="91425"/>
                </a:tc>
              </a:tr>
              <a:tr h="163825">
                <a:tc>
                  <a:txBody>
                    <a:bodyPr/>
                    <a:lstStyle/>
                    <a:p>
                      <a:pPr indent="-349250" lvl="0" marL="8255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accounts and identities of the people, services, and devices within your organization</a:t>
                      </a:r>
                      <a:endParaRPr sz="1900">
                        <a:solidFill>
                          <a:srgbClr val="171717"/>
                        </a:solidFill>
                        <a:highlight>
                          <a:srgbClr val="FFFFFF"/>
                        </a:highlight>
                      </a:endParaRPr>
                    </a:p>
                    <a:p>
                      <a:pPr indent="0" lvl="0" marL="0" rtl="0" algn="l">
                        <a:spcBef>
                          <a:spcPts val="2400"/>
                        </a:spcBef>
                        <a:spcAft>
                          <a:spcPts val="0"/>
                        </a:spcAft>
                        <a:buNone/>
                      </a:pPr>
                      <a:r>
                        <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The physical hosts</a:t>
                      </a:r>
                      <a:endParaRPr/>
                    </a:p>
                  </a:txBody>
                  <a:tcPr marT="91425" marB="91425" marR="91425" marL="91425"/>
                </a:tc>
                <a:tc>
                  <a:txBody>
                    <a:bodyPr/>
                    <a:lstStyle/>
                    <a:p>
                      <a:pPr indent="-349250" lvl="0" marL="457200" rtl="0" algn="l">
                        <a:lnSpc>
                          <a:spcPct val="115000"/>
                        </a:lnSpc>
                        <a:spcBef>
                          <a:spcPts val="2400"/>
                        </a:spcBef>
                        <a:spcAft>
                          <a:spcPts val="0"/>
                        </a:spcAft>
                        <a:buClr>
                          <a:srgbClr val="171717"/>
                        </a:buClr>
                        <a:buSzPts val="1900"/>
                        <a:buChar char="●"/>
                      </a:pPr>
                      <a:r>
                        <a:rPr lang="en-US" sz="1900">
                          <a:solidFill>
                            <a:srgbClr val="171717"/>
                          </a:solidFill>
                          <a:highlight>
                            <a:srgbClr val="FFFFFF"/>
                          </a:highlight>
                        </a:rPr>
                        <a:t>Applications</a:t>
                      </a:r>
                      <a:endParaRPr sz="1900">
                        <a:solidFill>
                          <a:srgbClr val="171717"/>
                        </a:solidFill>
                        <a:highlight>
                          <a:srgbClr val="FFFFFF"/>
                        </a:highlight>
                      </a:endParaRPr>
                    </a:p>
                    <a:p>
                      <a:pPr indent="-349250" lvl="0" marL="457200" rtl="0" algn="l">
                        <a:lnSpc>
                          <a:spcPct val="115000"/>
                        </a:lnSpc>
                        <a:spcBef>
                          <a:spcPts val="0"/>
                        </a:spcBef>
                        <a:spcAft>
                          <a:spcPts val="0"/>
                        </a:spcAft>
                        <a:buClr>
                          <a:srgbClr val="171717"/>
                        </a:buClr>
                        <a:buSzPts val="1900"/>
                        <a:buChar char="●"/>
                      </a:pPr>
                      <a:r>
                        <a:rPr lang="en-US" sz="1900">
                          <a:solidFill>
                            <a:srgbClr val="171717"/>
                          </a:solidFill>
                          <a:highlight>
                            <a:srgbClr val="FFFFFF"/>
                          </a:highlight>
                        </a:rPr>
                        <a:t>Identity and infrastructure</a:t>
                      </a:r>
                      <a:endParaRPr sz="1900">
                        <a:solidFill>
                          <a:srgbClr val="171717"/>
                        </a:solidFill>
                        <a:highlight>
                          <a:srgbClr val="FFFFFF"/>
                        </a:high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640080" y="292947"/>
            <a:ext cx="11521500" cy="1219200"/>
          </a:xfrm>
          <a:prstGeom prst="rect">
            <a:avLst/>
          </a:prstGeom>
        </p:spPr>
        <p:txBody>
          <a:bodyPr anchorCtr="0" anchor="ctr" bIns="57475" lIns="114925" spcFirstLastPara="1" rIns="114925" wrap="square" tIns="57475">
            <a:noAutofit/>
          </a:bodyPr>
          <a:lstStyle/>
          <a:p>
            <a:pPr indent="0" lvl="0" marL="0" rtl="0" algn="l">
              <a:spcBef>
                <a:spcPts val="0"/>
              </a:spcBef>
              <a:spcAft>
                <a:spcPts val="0"/>
              </a:spcAft>
              <a:buNone/>
            </a:pPr>
            <a:r>
              <a:rPr b="1" lang="en-US" sz="3500"/>
              <a:t>Shared responsibility model </a:t>
            </a:r>
            <a:endParaRPr/>
          </a:p>
        </p:txBody>
      </p:sp>
      <p:pic>
        <p:nvPicPr>
          <p:cNvPr id="128" name="Google Shape;128;p19"/>
          <p:cNvPicPr preferRelativeResize="0"/>
          <p:nvPr/>
        </p:nvPicPr>
        <p:blipFill>
          <a:blip r:embed="rId3">
            <a:alphaModFix/>
          </a:blip>
          <a:stretch>
            <a:fillRect/>
          </a:stretch>
        </p:blipFill>
        <p:spPr>
          <a:xfrm>
            <a:off x="1187588" y="1387000"/>
            <a:ext cx="9286875" cy="5467350"/>
          </a:xfrm>
          <a:prstGeom prst="rect">
            <a:avLst/>
          </a:prstGeom>
          <a:noFill/>
          <a:ln>
            <a:noFill/>
          </a:ln>
        </p:spPr>
      </p:pic>
      <p:sp>
        <p:nvSpPr>
          <p:cNvPr id="129" name="Google Shape;129;p19"/>
          <p:cNvSpPr txBox="1"/>
          <p:nvPr/>
        </p:nvSpPr>
        <p:spPr>
          <a:xfrm>
            <a:off x="529050" y="6854350"/>
            <a:ext cx="1182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https://learn.microsoft.com/en-us/training/modules/describe-cloud-compute/4-describe-shared-responsibility-model?ns-enrollment-type=learningpath&amp;ns-enrollment-id=learn.wwl.microsoft-azure-fundamentals-describe-cloud-concepts</a:t>
            </a:r>
            <a:endParaRPr sz="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03_NPower_Presentation_Template_0819-18.jpg" id="134" name="Google Shape;134;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5" name="Google Shape;135;p20"/>
          <p:cNvSpPr txBox="1"/>
          <p:nvPr/>
        </p:nvSpPr>
        <p:spPr>
          <a:xfrm>
            <a:off x="652200" y="528800"/>
            <a:ext cx="102765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Define cloud models</a:t>
            </a:r>
            <a:endParaRPr b="1" sz="3500">
              <a:latin typeface="Calibri"/>
              <a:ea typeface="Calibri"/>
              <a:cs typeface="Calibri"/>
              <a:sym typeface="Calibri"/>
            </a:endParaRPr>
          </a:p>
        </p:txBody>
      </p:sp>
      <p:sp>
        <p:nvSpPr>
          <p:cNvPr id="136" name="Google Shape;136;p20"/>
          <p:cNvSpPr txBox="1"/>
          <p:nvPr/>
        </p:nvSpPr>
        <p:spPr>
          <a:xfrm>
            <a:off x="546450" y="1463050"/>
            <a:ext cx="11880600" cy="123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US" sz="1800">
                <a:solidFill>
                  <a:srgbClr val="171717"/>
                </a:solidFill>
              </a:rPr>
              <a:t>There are three deployment models for cloud computing: public cloud, private cloud, and hybrid cloud. Each deployment model has different aspects that you should consider as you migrate to the cloud.</a:t>
            </a:r>
            <a:endParaRPr sz="3500">
              <a:solidFill>
                <a:srgbClr val="171717"/>
              </a:solidFill>
            </a:endParaRPr>
          </a:p>
          <a:p>
            <a:pPr indent="0" lvl="0" marL="914400" rtl="0" algn="l">
              <a:spcBef>
                <a:spcPts val="2400"/>
              </a:spcBef>
              <a:spcAft>
                <a:spcPts val="0"/>
              </a:spcAft>
              <a:buNone/>
            </a:pPr>
            <a:r>
              <a:t/>
            </a:r>
            <a:endParaRPr i="1" sz="2100">
              <a:solidFill>
                <a:srgbClr val="171717"/>
              </a:solidFill>
            </a:endParaRPr>
          </a:p>
        </p:txBody>
      </p:sp>
      <p:graphicFrame>
        <p:nvGraphicFramePr>
          <p:cNvPr id="137" name="Google Shape;137;p20"/>
          <p:cNvGraphicFramePr/>
          <p:nvPr/>
        </p:nvGraphicFramePr>
        <p:xfrm>
          <a:off x="952500" y="2667000"/>
          <a:ext cx="3000000" cy="3000000"/>
        </p:xfrm>
        <a:graphic>
          <a:graphicData uri="http://schemas.openxmlformats.org/drawingml/2006/table">
            <a:tbl>
              <a:tblPr>
                <a:noFill/>
                <a:tableStyleId>{98E3D957-C9D1-4F6A-BD4C-3DB1C872DD1B}</a:tableStyleId>
              </a:tblPr>
              <a:tblGrid>
                <a:gridCol w="2522225"/>
                <a:gridCol w="8374375"/>
              </a:tblGrid>
              <a:tr h="381000">
                <a:tc>
                  <a:txBody>
                    <a:bodyPr/>
                    <a:lstStyle/>
                    <a:p>
                      <a:pPr indent="0" lvl="0" marL="0" rtl="0" algn="l">
                        <a:spcBef>
                          <a:spcPts val="0"/>
                        </a:spcBef>
                        <a:spcAft>
                          <a:spcPts val="0"/>
                        </a:spcAft>
                        <a:buNone/>
                      </a:pPr>
                      <a:r>
                        <a:rPr b="1" lang="en-US" sz="2250">
                          <a:solidFill>
                            <a:srgbClr val="171717"/>
                          </a:solidFill>
                        </a:rPr>
                        <a:t>Deployment model</a:t>
                      </a:r>
                      <a:endParaRPr sz="2600"/>
                    </a:p>
                  </a:txBody>
                  <a:tcPr marT="91425" marB="91425" marR="91425" marL="91425">
                    <a:solidFill>
                      <a:srgbClr val="CFE2F3"/>
                    </a:solidFill>
                  </a:tcPr>
                </a:tc>
                <a:tc>
                  <a:txBody>
                    <a:bodyPr/>
                    <a:lstStyle/>
                    <a:p>
                      <a:pPr indent="0" lvl="0" marL="0" rtl="0" algn="l">
                        <a:spcBef>
                          <a:spcPts val="0"/>
                        </a:spcBef>
                        <a:spcAft>
                          <a:spcPts val="0"/>
                        </a:spcAft>
                        <a:buNone/>
                      </a:pPr>
                      <a:r>
                        <a:rPr b="1" lang="en-US" sz="2250">
                          <a:solidFill>
                            <a:srgbClr val="171717"/>
                          </a:solidFill>
                        </a:rPr>
                        <a:t>Description</a:t>
                      </a:r>
                      <a:endParaRPr sz="2600"/>
                    </a:p>
                  </a:txBody>
                  <a:tcPr marT="91425" marB="91425" marR="91425" marL="91425">
                    <a:solidFill>
                      <a:srgbClr val="CFE2F3"/>
                    </a:solidFill>
                  </a:tcPr>
                </a:tc>
              </a:tr>
              <a:tr h="381000">
                <a:tc>
                  <a:txBody>
                    <a:bodyPr/>
                    <a:lstStyle/>
                    <a:p>
                      <a:pPr indent="0" lvl="0" marL="0" rtl="0" algn="l">
                        <a:spcBef>
                          <a:spcPts val="0"/>
                        </a:spcBef>
                        <a:spcAft>
                          <a:spcPts val="0"/>
                        </a:spcAft>
                        <a:buNone/>
                      </a:pPr>
                      <a:r>
                        <a:rPr b="1" lang="en-US" sz="2050">
                          <a:solidFill>
                            <a:srgbClr val="171717"/>
                          </a:solidFill>
                        </a:rPr>
                        <a:t>Public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Services are offered over the public internet and available to anyone who wants to purchase them. Cloud resources like servers and storage are owned and operated by a third-party cloud service provider and delivered over the internet.</a:t>
                      </a:r>
                      <a:endParaRPr sz="2200"/>
                    </a:p>
                  </a:txBody>
                  <a:tcPr marT="91425" marB="91425" marR="91425" marL="91425"/>
                </a:tc>
              </a:tr>
              <a:tr h="381000">
                <a:tc>
                  <a:txBody>
                    <a:bodyPr/>
                    <a:lstStyle/>
                    <a:p>
                      <a:pPr indent="0" lvl="0" marL="0" rtl="0" algn="l">
                        <a:spcBef>
                          <a:spcPts val="0"/>
                        </a:spcBef>
                        <a:spcAft>
                          <a:spcPts val="0"/>
                        </a:spcAft>
                        <a:buNone/>
                      </a:pPr>
                      <a:r>
                        <a:rPr b="1" lang="en-US" sz="2050">
                          <a:solidFill>
                            <a:srgbClr val="171717"/>
                          </a:solidFill>
                        </a:rPr>
                        <a:t>Private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Computing resources are used exclusively by users from one business or organization. A private cloud can be physically located at your organization's on-site datacenter. It also can be hosted by a third-party service provider.</a:t>
                      </a:r>
                      <a:endParaRPr sz="2200"/>
                    </a:p>
                  </a:txBody>
                  <a:tcPr marT="91425" marB="91425" marR="91425" marL="91425"/>
                </a:tc>
              </a:tr>
              <a:tr h="381000">
                <a:tc>
                  <a:txBody>
                    <a:bodyPr/>
                    <a:lstStyle/>
                    <a:p>
                      <a:pPr indent="0" lvl="0" marL="0" rtl="0" algn="l">
                        <a:spcBef>
                          <a:spcPts val="0"/>
                        </a:spcBef>
                        <a:spcAft>
                          <a:spcPts val="0"/>
                        </a:spcAft>
                        <a:buNone/>
                      </a:pPr>
                      <a:r>
                        <a:rPr b="1" lang="en-US" sz="2050">
                          <a:solidFill>
                            <a:srgbClr val="171717"/>
                          </a:solidFill>
                        </a:rPr>
                        <a:t>Hybrid cloud</a:t>
                      </a:r>
                      <a:endParaRPr b="1" sz="2400"/>
                    </a:p>
                  </a:txBody>
                  <a:tcPr marT="91425" marB="91425" marR="91425" marL="91425"/>
                </a:tc>
                <a:tc>
                  <a:txBody>
                    <a:bodyPr/>
                    <a:lstStyle/>
                    <a:p>
                      <a:pPr indent="0" lvl="0" marL="0" rtl="0" algn="l">
                        <a:spcBef>
                          <a:spcPts val="0"/>
                        </a:spcBef>
                        <a:spcAft>
                          <a:spcPts val="0"/>
                        </a:spcAft>
                        <a:buNone/>
                      </a:pPr>
                      <a:r>
                        <a:rPr lang="en-US" sz="1850">
                          <a:solidFill>
                            <a:srgbClr val="171717"/>
                          </a:solidFill>
                        </a:rPr>
                        <a:t>This computing environment combines a public cloud and a private cloud by allowing data and applications to be shared between them.</a:t>
                      </a:r>
                      <a:endParaRPr sz="2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1"/>
          <p:cNvPicPr preferRelativeResize="0"/>
          <p:nvPr/>
        </p:nvPicPr>
        <p:blipFill>
          <a:blip r:embed="rId3">
            <a:alphaModFix/>
          </a:blip>
          <a:stretch>
            <a:fillRect/>
          </a:stretch>
        </p:blipFill>
        <p:spPr>
          <a:xfrm>
            <a:off x="91550" y="180750"/>
            <a:ext cx="12335250" cy="5581725"/>
          </a:xfrm>
          <a:prstGeom prst="rect">
            <a:avLst/>
          </a:prstGeom>
          <a:noFill/>
          <a:ln>
            <a:noFill/>
          </a:ln>
        </p:spPr>
      </p:pic>
      <p:sp>
        <p:nvSpPr>
          <p:cNvPr id="143" name="Google Shape;143;p21"/>
          <p:cNvSpPr txBox="1"/>
          <p:nvPr/>
        </p:nvSpPr>
        <p:spPr>
          <a:xfrm>
            <a:off x="640075" y="5690525"/>
            <a:ext cx="76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Reference :https://multi-cloud-solutions.com/2022/04/18/multi-cloud/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