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6632836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b6632836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ce377386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b8ce377386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ce37738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b8ce377386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ce377386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b8ce377386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4aa9b7de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64aa9b7de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663283612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b663283612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4aa9b7de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64aa9b7de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4aa9b7de6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64aa9b7d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8ce377386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b8ce377386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ce377386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b8ce37738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8ce37738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b8ce37738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6328361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b66328361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663283612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b663283612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6328361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b663283612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ce3773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b8ce3773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ce37738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8ce37738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ce37738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b8ce37738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ce37738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b8ce37738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ce37738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b8ce37738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ce37738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b8ce37738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hyperlink" Target="https://docs.microsoft.com/en-us/learn/modules/choose-azure-services-sla-lifecycle/5-access-preview-services" TargetMode="External"/><Relationship Id="rId5" Type="http://schemas.openxmlformats.org/officeDocument/2006/relationships/hyperlink" Target="https://docs.microsoft.com/en-us/learn/modules/choose-azure-services-sla-lifecy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hyperlink" Target="https://docs.microsoft.com/en-us/learn/modules/plan-manage-azure-costs/2-compare-costs-tco-calcul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s://docs.microsoft.com/en-us/learn/modules/plan-manage-azure-costs/2-compare-costs-tco-calculator"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s://docs.microsoft.com/en-us/learn/modules/plan-manage-azure-costs/3-compare-workload-costs-tco-calculator" TargetMode="External"/><Relationship Id="rId5" Type="http://schemas.openxmlformats.org/officeDocument/2006/relationships/hyperlink" Target="https://docs.microsoft.com/en-us/learn/modules/plan-manage-azure-costs/3-compare-workload-costs-tco-calculator" TargetMode="External"/><Relationship Id="rId6" Type="http://schemas.openxmlformats.org/officeDocument/2006/relationships/hyperlink" Target="https://docs.microsoft.com/en-us/learn/modules/plan-manage-azure-costs/2-compare-costs-tco-calcul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docs.microsoft.com/en-us/learn/modules/plan-manage-azure-costs/2-compare-costs-tco-calcula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551700" y="1645150"/>
            <a:ext cx="122499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Describe Azure management and governance</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03_NPower_Presentation_Template_0819-18.jpg" id="154" name="Google Shape;154;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5" name="Google Shape;155;p22"/>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56" name="Google Shape;156;p22"/>
          <p:cNvSpPr txBox="1"/>
          <p:nvPr/>
        </p:nvSpPr>
        <p:spPr>
          <a:xfrm>
            <a:off x="329775" y="13157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Understand estimated costs before you deploy:</a:t>
            </a:r>
            <a:r>
              <a:rPr lang="en-US" sz="2000">
                <a:solidFill>
                  <a:srgbClr val="171717"/>
                </a:solidFill>
              </a:rPr>
              <a:t>Calculate your projected costs by using the Pricing calculator and the Total Cost of Ownership (TCO) Calculator. Only add the products, services, and resources that you need for your solution.</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Advisor to monitor your usage: </a:t>
            </a:r>
            <a:r>
              <a:rPr lang="en-US" sz="2000">
                <a:solidFill>
                  <a:srgbClr val="171717"/>
                </a:solidFill>
              </a:rPr>
              <a:t>Azure Advisor identifies unused or underutilized resources and recommends unused resources that you can remove.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spending limits to restrict your spending: </a:t>
            </a:r>
            <a:r>
              <a:rPr lang="en-US" sz="2000">
                <a:solidFill>
                  <a:srgbClr val="171717"/>
                </a:solidFill>
              </a:rPr>
              <a:t>when you spend all the credit included with your Azure free account, Azure resources that you deployed are removed from production and your Azure virtual machines (VMs) are stopped and deallocated. The data in your storage accounts is available as read-only. </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Reservations to prepay: </a:t>
            </a:r>
            <a:r>
              <a:rPr lang="en-US" sz="2000">
                <a:solidFill>
                  <a:srgbClr val="171717"/>
                </a:solidFill>
              </a:rPr>
              <a:t>Azure Reservations can save you up to 72 percent as compared to pay-as-you-go prices. To receive a discount, you reserve services and resources by paying in advance</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03_NPower_Presentation_Template_0819-18.jpg" id="161" name="Google Shape;161;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2" name="Google Shape;162;p23"/>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63" name="Google Shape;163;p23"/>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Choose low-cost locations and regions:</a:t>
            </a:r>
            <a:r>
              <a:rPr lang="en-US" sz="1900">
                <a:solidFill>
                  <a:srgbClr val="171717"/>
                </a:solidFill>
              </a:rPr>
              <a:t>The cost of Azure products, services, and resources can vary across locations and regions. If possible, you should use them in those locations and regions where they cost less.</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Research available cost-saving offers:</a:t>
            </a:r>
            <a:r>
              <a:rPr lang="en-US" sz="1900">
                <a:solidFill>
                  <a:srgbClr val="171717"/>
                </a:solidFill>
              </a:rPr>
              <a:t>Keep up to date with the latest Azure customer and subscription offers, and switch to offers that provide the greatest cost-saving benefit</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Use Azure Cost Management + Billing to control spending: </a:t>
            </a:r>
            <a:r>
              <a:rPr lang="en-US" sz="1900">
                <a:solidFill>
                  <a:srgbClr val="171717"/>
                </a:solidFill>
              </a:rPr>
              <a:t>a free service that helps you understand your Azure bill, manage your account and subscriptions, monitor and control Azure spending, and optimize resource use.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Apply tags to identify cost owners: </a:t>
            </a:r>
            <a:r>
              <a:rPr lang="en-US" sz="1900">
                <a:solidFill>
                  <a:srgbClr val="171717"/>
                </a:solidFill>
              </a:rPr>
              <a:t>You can apply tags to groups of Azure resources to organize billing data.</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Resize underutilized virtual machines: </a:t>
            </a:r>
            <a:r>
              <a:rPr lang="en-US" sz="1900">
                <a:solidFill>
                  <a:srgbClr val="171717"/>
                </a:solidFill>
              </a:rPr>
              <a:t>resize or shut down VMs that are underutilized or idle.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Delete unused resources: </a:t>
            </a:r>
            <a:r>
              <a:rPr lang="en-US" sz="1900">
                <a:solidFill>
                  <a:srgbClr val="171717"/>
                </a:solidFill>
              </a:rPr>
              <a:t>Regularly review your environment, you aren't using a resource, you should shut it down.</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Migrate from IaaS to PaaS services: </a:t>
            </a:r>
            <a:r>
              <a:rPr lang="en-US" sz="1900">
                <a:solidFill>
                  <a:srgbClr val="171717"/>
                </a:solidFill>
              </a:rPr>
              <a:t>PaaS provides ready-made development and deployment environments that are managed for you.</a:t>
            </a:r>
            <a:endParaRPr b="1"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15000"/>
              </a:lnSpc>
              <a:spcBef>
                <a:spcPts val="2400"/>
              </a:spcBef>
              <a:spcAft>
                <a:spcPts val="0"/>
              </a:spcAft>
              <a:buNone/>
            </a:pPr>
            <a:r>
              <a:t/>
            </a:r>
            <a:endParaRPr sz="1900">
              <a:solidFill>
                <a:srgbClr val="171717"/>
              </a:solidFill>
            </a:endParaRPr>
          </a:p>
          <a:p>
            <a:pPr indent="0" lvl="0" marL="457200" rtl="0" algn="l">
              <a:spcBef>
                <a:spcPts val="240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4"/>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70" name="Google Shape;170;p24"/>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Save on licensing costs:</a:t>
            </a:r>
            <a:r>
              <a:rPr lang="en-US" sz="2000">
                <a:solidFill>
                  <a:srgbClr val="171717"/>
                </a:solidFill>
              </a:rPr>
              <a:t>the cost depends on which OS you are </a:t>
            </a:r>
            <a:r>
              <a:rPr lang="en-US" sz="2000">
                <a:solidFill>
                  <a:srgbClr val="171717"/>
                </a:solidFill>
              </a:rPr>
              <a:t>using</a:t>
            </a:r>
            <a:r>
              <a:rPr lang="en-US" sz="2000">
                <a:solidFill>
                  <a:srgbClr val="171717"/>
                </a:solidFill>
              </a:rPr>
              <a:t> (Windows or Linux). If you've purchased licenses for Windows Server or SQL Server, you might be able to repurpose those licenses on VMs on Azure.</a:t>
            </a:r>
            <a:endParaRPr b="1" sz="2000">
              <a:solidFill>
                <a:srgbClr val="171717"/>
              </a:solidFill>
            </a:endParaRPr>
          </a:p>
          <a:p>
            <a:pPr indent="0" lvl="0" marL="457200" rtl="0" algn="l">
              <a:lnSpc>
                <a:spcPct val="130000"/>
              </a:lnSpc>
              <a:spcBef>
                <a:spcPts val="2300"/>
              </a:spcBef>
              <a:spcAft>
                <a:spcPts val="0"/>
              </a:spcAft>
              <a:buNone/>
            </a:pPr>
            <a:r>
              <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71" name="Google Shape;171;p24"/>
          <p:cNvPicPr preferRelativeResize="0"/>
          <p:nvPr/>
        </p:nvPicPr>
        <p:blipFill>
          <a:blip r:embed="rId4">
            <a:alphaModFix/>
          </a:blip>
          <a:stretch>
            <a:fillRect/>
          </a:stretch>
        </p:blipFill>
        <p:spPr>
          <a:xfrm>
            <a:off x="2460600" y="2658575"/>
            <a:ext cx="3790950" cy="29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03_NPower_Presentation_Template_0819-18.jpg" id="176" name="Google Shape;176;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7" name="Google Shape;177;p25"/>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tags</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8" name="Google Shape;178;p25"/>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lang="en-US" sz="1900">
                <a:solidFill>
                  <a:srgbClr val="171717"/>
                </a:solidFill>
              </a:rPr>
              <a:t>One way to organize related resources is to place them in their own subscriptions. You can also use resource groups to manage related resources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lang="en-US" sz="1900">
                <a:solidFill>
                  <a:srgbClr val="171717"/>
                </a:solidFill>
              </a:rPr>
              <a:t>Resource </a:t>
            </a:r>
            <a:r>
              <a:rPr b="1" lang="en-US" sz="1900">
                <a:solidFill>
                  <a:srgbClr val="171717"/>
                </a:solidFill>
              </a:rPr>
              <a:t>tags </a:t>
            </a:r>
            <a:r>
              <a:rPr lang="en-US" sz="1900">
                <a:solidFill>
                  <a:srgbClr val="171717"/>
                </a:solidFill>
              </a:rPr>
              <a:t>are another way to organize resources. Tags provide extra information, or metadata, about your resources.</a:t>
            </a:r>
            <a:endParaRPr sz="1900">
              <a:solidFill>
                <a:srgbClr val="171717"/>
              </a:solidFill>
            </a:endParaRPr>
          </a:p>
          <a:p>
            <a:pPr indent="0" lvl="0" marL="457200" rtl="0" algn="l">
              <a:lnSpc>
                <a:spcPct val="130000"/>
              </a:lnSpc>
              <a:spcBef>
                <a:spcPts val="2400"/>
              </a:spcBef>
              <a:spcAft>
                <a:spcPts val="0"/>
              </a:spcAft>
              <a:buNone/>
            </a:pPr>
            <a:r>
              <a:rPr lang="en-US" sz="1900">
                <a:solidFill>
                  <a:srgbClr val="171717"/>
                </a:solidFill>
              </a:rPr>
              <a:t>This metadata is useful for:</a:t>
            </a:r>
            <a:endParaRPr sz="1900">
              <a:solidFill>
                <a:srgbClr val="171717"/>
              </a:solidFill>
            </a:endParaRPr>
          </a:p>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Resource management</a:t>
            </a:r>
            <a:r>
              <a:rPr lang="en-US" sz="1900">
                <a:solidFill>
                  <a:srgbClr val="171717"/>
                </a:solidFill>
              </a:rPr>
              <a:t>:to locate resources that are associated with specific workloads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Cost management and optimization</a:t>
            </a:r>
            <a:r>
              <a:rPr lang="en-US" sz="1900">
                <a:solidFill>
                  <a:srgbClr val="171717"/>
                </a:solidFill>
              </a:rPr>
              <a:t>: allows you to report on costs, track budgets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Operations management</a:t>
            </a:r>
            <a:r>
              <a:rPr lang="en-US" sz="1900">
                <a:solidFill>
                  <a:srgbClr val="171717"/>
                </a:solidFill>
              </a:rPr>
              <a:t>: to group resources according to how critical their availability is to your business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Security</a:t>
            </a:r>
            <a:r>
              <a:rPr lang="en-US" sz="1900">
                <a:solidFill>
                  <a:srgbClr val="171717"/>
                </a:solidFill>
              </a:rPr>
              <a:t>: to classify data by its security level, such as </a:t>
            </a:r>
            <a:r>
              <a:rPr i="1" lang="en-US" sz="1900">
                <a:solidFill>
                  <a:srgbClr val="171717"/>
                </a:solidFill>
              </a:rPr>
              <a:t>public</a:t>
            </a:r>
            <a:r>
              <a:rPr lang="en-US" sz="1900">
                <a:solidFill>
                  <a:srgbClr val="171717"/>
                </a:solidFill>
              </a:rPr>
              <a:t> or </a:t>
            </a:r>
            <a:r>
              <a:rPr i="1" lang="en-US" sz="1900">
                <a:solidFill>
                  <a:srgbClr val="171717"/>
                </a:solidFill>
              </a:rPr>
              <a:t>confidential</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Governance and regulatory compliance</a:t>
            </a:r>
            <a:r>
              <a:rPr lang="en-US" sz="1900">
                <a:solidFill>
                  <a:srgbClr val="171717"/>
                </a:solidFill>
              </a:rPr>
              <a:t>: for governance or regulatory compliance requirements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Workload optimization and automation: </a:t>
            </a:r>
            <a:r>
              <a:rPr lang="en-US" sz="1900">
                <a:solidFill>
                  <a:srgbClr val="171717"/>
                </a:solidFill>
              </a:rPr>
              <a:t> to visualize all of the resources</a:t>
            </a:r>
            <a:endParaRPr b="1" sz="1900">
              <a:solidFill>
                <a:srgbClr val="171717"/>
              </a:solidFill>
            </a:endParaRPr>
          </a:p>
          <a:p>
            <a:pPr indent="0" lvl="0" marL="457200" rtl="0" algn="l">
              <a:spcBef>
                <a:spcPts val="900"/>
              </a:spcBef>
              <a:spcAft>
                <a:spcPts val="0"/>
              </a:spcAft>
              <a:buNone/>
            </a:pPr>
            <a:r>
              <a:t/>
            </a:r>
            <a:endParaRPr sz="1900">
              <a:solidFill>
                <a:srgbClr val="17171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03_NPower_Presentation_Template_0819-27.jpg" id="183" name="Google Shape;183;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4" name="Google Shape;184;p26"/>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Topic 2:</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Describe features and tools in Azure for governance and compliance </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Blueprints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Policy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resource locks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the Service Trust Portal</a:t>
            </a:r>
            <a:endParaRPr sz="2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03_NPower_Presentation_Template_0819-18.jpg" id="189" name="Google Shape;189;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0" name="Google Shape;190;p27"/>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locks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1" name="Google Shape;191;p27"/>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 resource lock prevents resources from being accidentally deleted or changed.</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Even with Azure RBAC policies in place, there's still a risk that people with the right level of access could delete critical cloud resources.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 resource lock is a warning system that reminds you that a resource should not be deleted or changed.</a:t>
            </a:r>
            <a:endParaRPr sz="2000">
              <a:solidFill>
                <a:srgbClr val="171717"/>
              </a:solidFill>
            </a:endParaRPr>
          </a:p>
          <a:p>
            <a:pPr indent="0" lvl="0" marL="457200" rtl="0" algn="l">
              <a:lnSpc>
                <a:spcPct val="130000"/>
              </a:lnSpc>
              <a:spcBef>
                <a:spcPts val="2400"/>
              </a:spcBef>
              <a:spcAft>
                <a:spcPts val="0"/>
              </a:spcAft>
              <a:buNone/>
            </a:pPr>
            <a:r>
              <a:rPr b="1" lang="en-US" sz="2300">
                <a:solidFill>
                  <a:srgbClr val="171717"/>
                </a:solidFill>
              </a:rPr>
              <a:t>Available levels of locking</a:t>
            </a:r>
            <a:endParaRPr b="1" sz="23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CanNotDelete</a:t>
            </a:r>
            <a:r>
              <a:rPr lang="en-US" sz="2000">
                <a:solidFill>
                  <a:srgbClr val="171717"/>
                </a:solidFill>
              </a:rPr>
              <a:t> means authorized people can still read and modify a resource, but they can't delete the resource without first removing the lock.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ReadOnly</a:t>
            </a:r>
            <a:r>
              <a:rPr lang="en-US" sz="2000">
                <a:solidFill>
                  <a:srgbClr val="171717"/>
                </a:solidFill>
              </a:rPr>
              <a:t> means authorized people can read a resource, but they can't delete or change the resource.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03_NPower_Presentation_Template_0819-18.jpg" id="196" name="Google Shape;196;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7" name="Google Shape;197;p28"/>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Control and audit your resources by using Azure Policy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8" name="Google Shape;198;p28"/>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Azure policy is a service in Azure that enables you to create, assign, and manage policies that control or audit your resources.</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These policies enforce different rules and effects over your resource configurations so that those configurations stay compliant with corporate standards.</a:t>
            </a:r>
            <a:endParaRPr sz="2000">
              <a:solidFill>
                <a:srgbClr val="171717"/>
              </a:solidFill>
            </a:endParaRPr>
          </a:p>
          <a:p>
            <a:pPr indent="0" lvl="0" marL="457200" rtl="0" algn="l">
              <a:lnSpc>
                <a:spcPct val="130000"/>
              </a:lnSpc>
              <a:spcBef>
                <a:spcPts val="2400"/>
              </a:spcBef>
              <a:spcAft>
                <a:spcPts val="0"/>
              </a:spcAft>
              <a:buNone/>
            </a:pPr>
            <a:r>
              <a:t/>
            </a:r>
            <a:endParaRPr b="1"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Azure Policy in action</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Implementing a policy in Azure Policy involves these three steps: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Create a policy definition.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Assign the definition to resources.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Review the evaluation results.</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03_NPower_Presentation_Template_0819-18.jpg" id="203" name="Google Shape;203;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4" name="Google Shape;204;p29"/>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What are service-level agreements (SLAs)?</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05" name="Google Shape;205;p29"/>
          <p:cNvSpPr txBox="1"/>
          <p:nvPr/>
        </p:nvSpPr>
        <p:spPr>
          <a:xfrm>
            <a:off x="329775" y="1239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A service-level agreement (SLA)</a:t>
            </a:r>
            <a:r>
              <a:rPr lang="en-US" sz="2000">
                <a:solidFill>
                  <a:srgbClr val="171717"/>
                </a:solidFill>
              </a:rPr>
              <a:t> is a formal agreement between a service company and the customer. It defines the performance standards that Microsoft commits to for you, the customer</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build applications on Azure, the availability of the services that you use affect your application's performance.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Downtime</a:t>
            </a:r>
            <a:r>
              <a:rPr lang="en-US" sz="2000">
                <a:solidFill>
                  <a:srgbClr val="171717"/>
                </a:solidFill>
              </a:rPr>
              <a:t> refers to the time duration that the service is unavailable.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 difference between 99.9 percent and 99.99 percent might seem minor, but it's important to understand what these numbers mean in terms of total downtime.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A service credit </a:t>
            </a:r>
            <a:r>
              <a:rPr lang="en-US" sz="2000">
                <a:solidFill>
                  <a:srgbClr val="171717"/>
                </a:solidFill>
              </a:rPr>
              <a:t>is the percentage of the fees you paid that are credited back to you according to the claim approval process.</a:t>
            </a:r>
            <a:endParaRPr sz="2000">
              <a:solidFill>
                <a:srgbClr val="171717"/>
              </a:solidFill>
            </a:endParaRPr>
          </a:p>
          <a:p>
            <a:pPr indent="-355600" lvl="0" marL="457200" rtl="0" algn="l">
              <a:spcBef>
                <a:spcPts val="0"/>
              </a:spcBef>
              <a:spcAft>
                <a:spcPts val="0"/>
              </a:spcAft>
              <a:buSzPts val="2000"/>
              <a:buChar char="●"/>
            </a:pPr>
            <a:r>
              <a:rPr lang="en-US" sz="2000">
                <a:solidFill>
                  <a:srgbClr val="171717"/>
                </a:solidFill>
              </a:rPr>
              <a:t>Services like Azure Advisor are always free. because it's free, it doesn't have a financially backed SLA.</a:t>
            </a:r>
            <a:endParaRPr sz="2000"/>
          </a:p>
          <a:p>
            <a:pPr indent="0" lvl="0" marL="914400" rtl="0" algn="l">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03_NPower_Presentation_Template_0819-18.jpg" id="210" name="Google Shape;210;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1" name="Google Shape;211;p30"/>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happens when the composite SLA doesn't meet your needs?</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12" name="Google Shape;212;p30"/>
          <p:cNvSpPr txBox="1"/>
          <p:nvPr/>
        </p:nvSpPr>
        <p:spPr>
          <a:xfrm>
            <a:off x="528800" y="12691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13" name="Google Shape;213;p30"/>
          <p:cNvSpPr txBox="1"/>
          <p:nvPr/>
        </p:nvSpPr>
        <p:spPr>
          <a:xfrm>
            <a:off x="440675" y="2607150"/>
            <a:ext cx="12092100" cy="30732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b="1" lang="en-US" sz="2000">
                <a:solidFill>
                  <a:srgbClr val="171717"/>
                </a:solidFill>
              </a:rPr>
              <a:t>Choose customization options that fit your required SLA: </a:t>
            </a:r>
            <a:r>
              <a:rPr lang="en-US" sz="2000">
                <a:solidFill>
                  <a:srgbClr val="171717"/>
                </a:solidFill>
              </a:rPr>
              <a:t>(disks, Tiers, etc)</a:t>
            </a:r>
            <a:endParaRPr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Build availability requirements into your design: </a:t>
            </a:r>
            <a:r>
              <a:rPr lang="en-US" sz="2000">
                <a:solidFill>
                  <a:srgbClr val="171717"/>
                </a:solidFill>
              </a:rPr>
              <a:t>avoid having any single points of failure.deploy one or more extra instances of the same virtual machine across the different availability zones in the same Azure region.</a:t>
            </a:r>
            <a:endParaRPr b="1"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Include redundancy to increase availability: </a:t>
            </a:r>
            <a:r>
              <a:rPr lang="en-US" sz="2000">
                <a:solidFill>
                  <a:srgbClr val="171717"/>
                </a:solidFill>
              </a:rPr>
              <a:t>duplicate components across several regions, known as redundancy. </a:t>
            </a:r>
            <a:endParaRPr b="1" sz="2000">
              <a:solidFill>
                <a:srgbClr val="171717"/>
              </a:solidFill>
            </a:endParaRPr>
          </a:p>
          <a:p>
            <a:pPr indent="0" lvl="0" marL="457200" rtl="0" algn="l">
              <a:spcBef>
                <a:spcPts val="1400"/>
              </a:spcBef>
              <a:spcAft>
                <a:spcPts val="0"/>
              </a:spcAft>
              <a:buNone/>
            </a:pPr>
            <a:r>
              <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03_NPower_Presentation_Template_0819-18.jpg" id="218" name="Google Shape;218;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9" name="Google Shape;219;p31"/>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Azure Service Lifecycle</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20" name="Google Shape;220;p31"/>
          <p:cNvSpPr txBox="1"/>
          <p:nvPr/>
        </p:nvSpPr>
        <p:spPr>
          <a:xfrm>
            <a:off x="513450" y="11986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21" name="Google Shape;221;p31"/>
          <p:cNvSpPr txBox="1"/>
          <p:nvPr/>
        </p:nvSpPr>
        <p:spPr>
          <a:xfrm>
            <a:off x="440675" y="1704800"/>
            <a:ext cx="12092100" cy="48255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lang="en-US" sz="2000">
                <a:solidFill>
                  <a:srgbClr val="171717"/>
                </a:solidFill>
              </a:rPr>
              <a:t>The service lifecycle defines how every Azure service is released for public use.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Every Azure service starts in the development phase. Where  the Azure team collects and defines its requirements, and begins to build the service.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Next, the service is released to the public preview phase. During this phase, the public can access and experiment with it so that it can provide feedback.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After a new Azure service is validated and tested, it's released to all customers as a production-ready service. This is known as general availability (GA).</a:t>
            </a:r>
            <a:endParaRPr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How can I access preview features for the Azure portal?</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Enter Preview in the search box:</a:t>
            </a:r>
            <a:endParaRPr sz="2000">
              <a:solidFill>
                <a:srgbClr val="171717"/>
              </a:solidFill>
            </a:endParaRPr>
          </a:p>
          <a:p>
            <a:pPr indent="0" lvl="0" marL="457200" rtl="0" algn="l">
              <a:spcBef>
                <a:spcPts val="900"/>
              </a:spcBef>
              <a:spcAft>
                <a:spcPts val="0"/>
              </a:spcAft>
              <a:buNone/>
            </a:pPr>
            <a:r>
              <a:t/>
            </a:r>
            <a:endParaRPr sz="2000">
              <a:latin typeface="Calibri"/>
              <a:ea typeface="Calibri"/>
              <a:cs typeface="Calibri"/>
              <a:sym typeface="Calibri"/>
            </a:endParaRPr>
          </a:p>
        </p:txBody>
      </p:sp>
      <p:pic>
        <p:nvPicPr>
          <p:cNvPr id="222" name="Google Shape;222;p31"/>
          <p:cNvPicPr preferRelativeResize="0"/>
          <p:nvPr/>
        </p:nvPicPr>
        <p:blipFill>
          <a:blip r:embed="rId4">
            <a:alphaModFix/>
          </a:blip>
          <a:stretch>
            <a:fillRect/>
          </a:stretch>
        </p:blipFill>
        <p:spPr>
          <a:xfrm>
            <a:off x="7910027" y="4292925"/>
            <a:ext cx="3142100" cy="231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cost management in Azure</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features and tools in Azure for governance and compliance</a:t>
            </a:r>
            <a:br>
              <a:rPr lang="en-US" sz="2700">
                <a:latin typeface="Calibri"/>
                <a:ea typeface="Calibri"/>
                <a:cs typeface="Calibri"/>
                <a:sym typeface="Calibri"/>
              </a:rPr>
            </a:b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03_NPower_Presentation_Template_0819-27.jpg" id="227" name="Google Shape;227;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8" name="Google Shape;228;p32"/>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rgbClr val="000000"/>
                </a:solidFill>
                <a:latin typeface="Calibri"/>
                <a:ea typeface="Calibri"/>
                <a:cs typeface="Calibri"/>
                <a:sym typeface="Calibri"/>
              </a:rPr>
              <a:t>References:</a:t>
            </a:r>
            <a:endParaRPr b="1" sz="3100">
              <a:solidFill>
                <a:srgbClr val="000000"/>
              </a:solidFill>
              <a:latin typeface="Calibri"/>
              <a:ea typeface="Calibri"/>
              <a:cs typeface="Calibri"/>
              <a:sym typeface="Calibri"/>
            </a:endParaRPr>
          </a:p>
          <a:p>
            <a:pPr indent="0" lvl="0" marL="457200" rtl="0" algn="ctr">
              <a:spcBef>
                <a:spcPts val="0"/>
              </a:spcBef>
              <a:spcAft>
                <a:spcPts val="0"/>
              </a:spcAft>
              <a:buNone/>
            </a:pPr>
            <a:r>
              <a:t/>
            </a:r>
            <a:endParaRPr sz="3100">
              <a:solidFill>
                <a:srgbClr val="000000"/>
              </a:solidFill>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4"/>
              </a:rPr>
              <a:t>https://docs.microsoft.com/en-us/learn/modules/choose-azure-services-sla-lifecycle/5-access-preview-services</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5"/>
              </a:rPr>
              <a:t>https://docs.microsoft.com/en-us/learn/modules/choose-azure-services-sla-lifecycle/</a:t>
            </a:r>
            <a:endParaRPr sz="2200">
              <a:latin typeface="Calibri"/>
              <a:ea typeface="Calibri"/>
              <a:cs typeface="Calibri"/>
              <a:sym typeface="Calibri"/>
            </a:endParaRPr>
          </a:p>
          <a:p>
            <a:pPr indent="0" lvl="0" marL="91440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Describe cost management in Azure </a:t>
            </a:r>
            <a:endParaRPr b="1"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factors that can affect costs in Azure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Compare the Pricing calculator and the Total Cost of Ownership (TCO) calculator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Azure Cost Management and Billing tool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purpose of tags</a:t>
            </a:r>
            <a:endParaRPr sz="2700">
              <a:solidFill>
                <a:schemeClr val="dk1"/>
              </a:solidFill>
              <a:latin typeface="Calibri"/>
              <a:ea typeface="Calibri"/>
              <a:cs typeface="Calibri"/>
              <a:sym typeface="Calibri"/>
            </a:endParaRPr>
          </a:p>
          <a:p>
            <a:pPr indent="0" lvl="0" marL="0" rtl="0" algn="ctr">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03_NPower_Presentation_Template_0819-18.jpg" id="104" name="Google Shape;104;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5" name="Google Shape;105;p16"/>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What’s the TCO Calculator</a:t>
            </a:r>
            <a:endParaRPr b="1" sz="3500">
              <a:latin typeface="Calibri"/>
              <a:ea typeface="Calibri"/>
              <a:cs typeface="Calibri"/>
              <a:sym typeface="Calibri"/>
            </a:endParaRPr>
          </a:p>
        </p:txBody>
      </p:sp>
      <p:sp>
        <p:nvSpPr>
          <p:cNvPr id="106" name="Google Shape;106;p16"/>
          <p:cNvSpPr txBox="1"/>
          <p:nvPr/>
        </p:nvSpPr>
        <p:spPr>
          <a:xfrm>
            <a:off x="634575" y="1709825"/>
            <a:ext cx="9501000" cy="1022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t>the TCO (</a:t>
            </a:r>
            <a:r>
              <a:rPr i="1" lang="en-US" sz="2000">
                <a:solidFill>
                  <a:srgbClr val="171717"/>
                </a:solidFill>
              </a:rPr>
              <a:t>total cost of ownership) </a:t>
            </a:r>
            <a:r>
              <a:rPr lang="en-US" sz="2000"/>
              <a:t>calculator </a:t>
            </a:r>
            <a:r>
              <a:rPr lang="en-US" sz="2000">
                <a:solidFill>
                  <a:srgbClr val="171717"/>
                </a:solidFill>
              </a:rPr>
              <a:t>helps you estimate the cost savings of operating your solution on Azure over time, instead of in your on-premises datacenter.</a:t>
            </a:r>
            <a:endParaRPr sz="2000">
              <a:solidFill>
                <a:srgbClr val="171717"/>
              </a:solidFill>
            </a:endParaRPr>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07" name="Google Shape;107;p16"/>
          <p:cNvPicPr preferRelativeResize="0"/>
          <p:nvPr/>
        </p:nvPicPr>
        <p:blipFill>
          <a:blip r:embed="rId4">
            <a:alphaModFix/>
          </a:blip>
          <a:stretch>
            <a:fillRect/>
          </a:stretch>
        </p:blipFill>
        <p:spPr>
          <a:xfrm>
            <a:off x="1494225" y="2896125"/>
            <a:ext cx="8412150" cy="3717000"/>
          </a:xfrm>
          <a:prstGeom prst="rect">
            <a:avLst/>
          </a:prstGeom>
          <a:noFill/>
          <a:ln>
            <a:noFill/>
          </a:ln>
        </p:spPr>
      </p:pic>
      <p:sp>
        <p:nvSpPr>
          <p:cNvPr id="108" name="Google Shape;108;p16"/>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5"/>
              </a:rPr>
              <a:t>Source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500">
                <a:solidFill>
                  <a:srgbClr val="171717"/>
                </a:solidFill>
              </a:rPr>
              <a:t>How does the TCO Calculator work?</a:t>
            </a:r>
            <a:endParaRPr b="1" sz="3500">
              <a:solidFill>
                <a:srgbClr val="171717"/>
              </a:solidFill>
            </a:endParaRPr>
          </a:p>
          <a:p>
            <a:pPr indent="0" lvl="0" marL="0" rtl="0" algn="l">
              <a:spcBef>
                <a:spcPts val="900"/>
              </a:spcBef>
              <a:spcAft>
                <a:spcPts val="0"/>
              </a:spcAft>
              <a:buNone/>
            </a:pPr>
            <a:r>
              <a:t/>
            </a:r>
            <a:endParaRPr b="1" sz="3500"/>
          </a:p>
        </p:txBody>
      </p:sp>
      <p:sp>
        <p:nvSpPr>
          <p:cNvPr id="115" name="Google Shape;115;p17"/>
          <p:cNvSpPr txBox="1"/>
          <p:nvPr/>
        </p:nvSpPr>
        <p:spPr>
          <a:xfrm>
            <a:off x="329775"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Servers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Database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Storage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Networking</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16" name="Google Shape;116;p17"/>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pic>
        <p:nvPicPr>
          <p:cNvPr id="117" name="Google Shape;117;p17"/>
          <p:cNvPicPr preferRelativeResize="0"/>
          <p:nvPr/>
        </p:nvPicPr>
        <p:blipFill>
          <a:blip r:embed="rId5">
            <a:alphaModFix/>
          </a:blip>
          <a:stretch>
            <a:fillRect/>
          </a:stretch>
        </p:blipFill>
        <p:spPr>
          <a:xfrm>
            <a:off x="423050" y="1850650"/>
            <a:ext cx="11686699" cy="2266875"/>
          </a:xfrm>
          <a:prstGeom prst="rect">
            <a:avLst/>
          </a:prstGeom>
          <a:noFill/>
          <a:ln>
            <a:noFill/>
          </a:ln>
        </p:spPr>
      </p:pic>
      <p:sp>
        <p:nvSpPr>
          <p:cNvPr id="118" name="Google Shape;118;p17"/>
          <p:cNvSpPr txBox="1"/>
          <p:nvPr/>
        </p:nvSpPr>
        <p:spPr>
          <a:xfrm>
            <a:off x="8772550" y="4218025"/>
            <a:ext cx="3507900" cy="226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Choose a time frame between one and five years, it will generate a downloadable report</a:t>
            </a:r>
            <a:endParaRPr sz="2000">
              <a:solidFill>
                <a:srgbClr val="171717"/>
              </a:solidFill>
            </a:endParaRPr>
          </a:p>
          <a:p>
            <a:pPr indent="0" lvl="0" marL="457200" rtl="0" algn="l">
              <a:spcBef>
                <a:spcPts val="2400"/>
              </a:spcBef>
              <a:spcAft>
                <a:spcPts val="0"/>
              </a:spcAft>
              <a:buNone/>
            </a:pPr>
            <a:r>
              <a:t/>
            </a:r>
            <a:endParaRPr sz="2000"/>
          </a:p>
        </p:txBody>
      </p:sp>
      <p:sp>
        <p:nvSpPr>
          <p:cNvPr id="119" name="Google Shape;119;p17"/>
          <p:cNvSpPr txBox="1"/>
          <p:nvPr/>
        </p:nvSpPr>
        <p:spPr>
          <a:xfrm>
            <a:off x="4865050"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Electricity price per kilowatt hour (KWh).</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Hourly pay rate for IT administration.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highlight>
                  <a:srgbClr val="FFFFFF"/>
                </a:highlight>
              </a:rPr>
              <a:t>Network maintenance cost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03_NPower_Presentation_Template_0819-18.jpg" id="124" name="Google Shape;124;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5" name="Google Shape;125;p18"/>
          <p:cNvSpPr txBox="1"/>
          <p:nvPr/>
        </p:nvSpPr>
        <p:spPr>
          <a:xfrm>
            <a:off x="123400" y="528800"/>
            <a:ext cx="12678300" cy="14808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b="1" lang="en-US" sz="3500">
                <a:solidFill>
                  <a:srgbClr val="171717"/>
                </a:solidFill>
              </a:rPr>
              <a:t>Lab - Compare sample workload costs by using the TCO Calculator (20 min)</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26" name="Google Shape;126;p18"/>
          <p:cNvSpPr txBox="1"/>
          <p:nvPr/>
        </p:nvSpPr>
        <p:spPr>
          <a:xfrm>
            <a:off x="329775" y="2203375"/>
            <a:ext cx="11850600" cy="438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u="sng">
                <a:solidFill>
                  <a:schemeClr val="hlink"/>
                </a:solidFill>
                <a:hlinkClick r:id="rId4"/>
              </a:rPr>
              <a:t>TCO Calculator</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u="sng">
                <a:solidFill>
                  <a:schemeClr val="hlink"/>
                </a:solidFill>
                <a:hlinkClick r:id="rId5"/>
              </a:rPr>
              <a:t>Lab instructions</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27" name="Google Shape;127;p18"/>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6"/>
              </a:rPr>
              <a:t>Source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03_NPower_Presentation_Template_0819-18.jpg" id="132" name="Google Shape;132;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3" name="Google Shape;133;p19"/>
          <p:cNvSpPr txBox="1"/>
          <p:nvPr/>
        </p:nvSpPr>
        <p:spPr>
          <a:xfrm>
            <a:off x="123400" y="52880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Purchase Azure services</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34" name="Google Shape;134;p19"/>
          <p:cNvSpPr txBox="1"/>
          <p:nvPr/>
        </p:nvSpPr>
        <p:spPr>
          <a:xfrm>
            <a:off x="329775" y="1639300"/>
            <a:ext cx="11850600" cy="495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2400"/>
              </a:spcBef>
              <a:spcAft>
                <a:spcPts val="0"/>
              </a:spcAft>
              <a:buNone/>
            </a:pPr>
            <a:r>
              <a:rPr lang="en-US" sz="2000">
                <a:solidFill>
                  <a:srgbClr val="171717"/>
                </a:solidFill>
              </a:rPr>
              <a:t>Azure offers both free and paid subscription options to fit your needs and requirements.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Free trial</a:t>
            </a:r>
            <a:r>
              <a:rPr lang="en-US" sz="2000">
                <a:solidFill>
                  <a:srgbClr val="171717"/>
                </a:solidFill>
              </a:rPr>
              <a:t>: provides you with 12 months of popular free services, a credit to explore any Azure service for 30 days, and more than 25 services that are always free. Your Azure services are disabled when the trial ends or when your credit expires for paid products, unless you upgrade to a paid subscription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Pay-as-you-go</a:t>
            </a:r>
            <a:r>
              <a:rPr lang="en-US" sz="2000">
                <a:solidFill>
                  <a:srgbClr val="171717"/>
                </a:solidFill>
              </a:rPr>
              <a:t>: enables you to pay for what you use by attaching a credit or debit card to your account.</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Member offers</a:t>
            </a:r>
            <a:r>
              <a:rPr lang="en-US" sz="2000">
                <a:solidFill>
                  <a:srgbClr val="171717"/>
                </a:solidFill>
              </a:rPr>
              <a:t>: Your existing membership to certain Microsoft products and services might provide you with credits for your Azure account and reduced rates on Azure services.</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35" name="Google Shape;135;p19"/>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03_NPower_Presentation_Template_0819-18.jpg" id="140" name="Google Shape;140;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1" name="Google Shape;141;p20"/>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factors affect cost?</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42" name="Google Shape;142;p20"/>
          <p:cNvSpPr txBox="1"/>
          <p:nvPr/>
        </p:nvSpPr>
        <p:spPr>
          <a:xfrm>
            <a:off x="329775" y="858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b="1" lang="en-US" sz="2000">
                <a:solidFill>
                  <a:srgbClr val="171717"/>
                </a:solidFill>
              </a:rPr>
              <a:t>Resource type + customization: </a:t>
            </a:r>
            <a:r>
              <a:rPr lang="en-US" sz="2000">
                <a:solidFill>
                  <a:srgbClr val="171717"/>
                </a:solidFill>
              </a:rPr>
              <a:t>For example, with a storage account you specify a type (such as block blob storage or table storage), a performance tier (standard or premium), and an access tier (hot, cool, or archive). These selections present different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Usage meters: </a:t>
            </a:r>
            <a:r>
              <a:rPr lang="en-US" sz="2000">
                <a:solidFill>
                  <a:srgbClr val="171717"/>
                </a:solidFill>
              </a:rPr>
              <a:t>Overall CPU time, Time spent with a public IP address, Incoming (ingress) and outgoing (egress) network traffic, Disk size and amount of disk read and disk write operations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Resource usage: </a:t>
            </a:r>
            <a:r>
              <a:rPr lang="en-US" sz="2000">
                <a:solidFill>
                  <a:srgbClr val="171717"/>
                </a:solidFill>
              </a:rPr>
              <a:t>Deallocating a VM when you don't plan on using it for some time is just one way to minimize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subscription types: </a:t>
            </a:r>
            <a:r>
              <a:rPr lang="en-US" sz="2000">
                <a:solidFill>
                  <a:srgbClr val="171717"/>
                </a:solidFill>
              </a:rPr>
              <a:t>Azure free trial subscription provides access to a number of Azure products that are free for 12 months. It also includes credit to spend within your first 30 days of sign-up.</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Marketplace: </a:t>
            </a:r>
            <a:r>
              <a:rPr lang="en-US" sz="2000">
                <a:solidFill>
                  <a:srgbClr val="171717"/>
                </a:solidFill>
              </a:rPr>
              <a:t>You can also purchase Azure-based solutions and services from third-party vendors through Azure Marketplace. Billing structures are set by the vendor.</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Location:</a:t>
            </a:r>
            <a:r>
              <a:rPr lang="en-US" sz="2000">
                <a:solidFill>
                  <a:srgbClr val="171717"/>
                </a:solidFill>
              </a:rPr>
              <a:t> Different regions can have different associated prices. Because geographic regions can impact where your network traffic flows</a:t>
            </a:r>
            <a:endParaRPr sz="2000">
              <a:solidFill>
                <a:srgbClr val="171717"/>
              </a:solidFill>
            </a:endParaRPr>
          </a:p>
          <a:p>
            <a:pPr indent="0" lvl="0" marL="457200" rtl="0" algn="l">
              <a:spcBef>
                <a:spcPts val="1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03_NPower_Presentation_Template_0819-18.jpg" id="147" name="Google Shape;147;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8" name="Google Shape;148;p21"/>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500">
                <a:solidFill>
                  <a:srgbClr val="171717"/>
                </a:solidFill>
              </a:rPr>
              <a:t>Zones for billing of network traffic</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49" name="Google Shape;149;p21"/>
          <p:cNvSpPr txBox="1"/>
          <p:nvPr/>
        </p:nvSpPr>
        <p:spPr>
          <a:xfrm>
            <a:off x="329775" y="1087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lang="en-US" sz="2000">
                <a:solidFill>
                  <a:srgbClr val="171717"/>
                </a:solidFill>
              </a:rPr>
              <a:t>Some </a:t>
            </a:r>
            <a:r>
              <a:rPr b="1" lang="en-US" sz="2000">
                <a:solidFill>
                  <a:srgbClr val="171717"/>
                </a:solidFill>
              </a:rPr>
              <a:t>inbound</a:t>
            </a:r>
            <a:r>
              <a:rPr lang="en-US" sz="2000">
                <a:solidFill>
                  <a:srgbClr val="171717"/>
                </a:solidFill>
              </a:rPr>
              <a:t> data transfers (data going into Azure datacenters) are free.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For </a:t>
            </a:r>
            <a:r>
              <a:rPr b="1" lang="en-US" sz="2000">
                <a:solidFill>
                  <a:srgbClr val="171717"/>
                </a:solidFill>
              </a:rPr>
              <a:t>outbound</a:t>
            </a:r>
            <a:r>
              <a:rPr lang="en-US" sz="2000">
                <a:solidFill>
                  <a:srgbClr val="171717"/>
                </a:solidFill>
              </a:rPr>
              <a:t> data transfers (data leaving Azure datacenters), data transfer pricing is based on zones.</a:t>
            </a:r>
            <a:endParaRPr sz="2000">
              <a:solidFill>
                <a:srgbClr val="171717"/>
              </a:solidFill>
            </a:endParaRPr>
          </a:p>
          <a:p>
            <a:pPr indent="0" lvl="0" marL="457200" rtl="0" algn="l">
              <a:lnSpc>
                <a:spcPct val="130000"/>
              </a:lnSpc>
              <a:spcBef>
                <a:spcPts val="2300"/>
              </a:spcBef>
              <a:spcAft>
                <a:spcPts val="0"/>
              </a:spcAft>
              <a:buNone/>
            </a:pPr>
            <a:r>
              <a:rPr lang="en-US" sz="2000" u="sng">
                <a:solidFill>
                  <a:srgbClr val="171717"/>
                </a:solidFill>
              </a:rPr>
              <a:t>A zone</a:t>
            </a:r>
            <a:r>
              <a:rPr lang="en-US" sz="2000">
                <a:solidFill>
                  <a:srgbClr val="171717"/>
                </a:solidFill>
              </a:rPr>
              <a:t> is a geographical grouping of Azure regions for billing purposes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Zone 1:</a:t>
            </a:r>
            <a:r>
              <a:rPr lang="en-US" sz="2000">
                <a:solidFill>
                  <a:srgbClr val="171717"/>
                </a:solidFill>
              </a:rPr>
              <a:t> Australia Central, West US, East US, Canada West, West Europe, France Central, and others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Zone 2:</a:t>
            </a:r>
            <a:r>
              <a:rPr lang="en-US" sz="2000">
                <a:solidFill>
                  <a:srgbClr val="171717"/>
                </a:solidFill>
              </a:rPr>
              <a:t> Australia East, Japan West, Central India, Korea South, and others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Zone 3:</a:t>
            </a:r>
            <a:r>
              <a:rPr lang="en-US" sz="2000">
                <a:solidFill>
                  <a:srgbClr val="171717"/>
                </a:solidFill>
              </a:rPr>
              <a:t> Brazil South, South Africa North, South Africa West, UAE Central, UAE North</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DE Zone 1:</a:t>
            </a:r>
            <a:r>
              <a:rPr lang="en-US" sz="2000">
                <a:solidFill>
                  <a:srgbClr val="171717"/>
                </a:solidFill>
              </a:rPr>
              <a:t> Germany Central, Germany Northeast</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