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7315200" cx="12801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38a7125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b38a7125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38a712506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b38a712506_0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38a712506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b38a712506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38a712506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b38a712506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8c370147b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78c370147b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8c370147b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78c370147b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8c370147b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78c370147b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8c370147b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78c370147b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5514de06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b5514de06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5514de06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b5514de06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86953" y="-1639993"/>
            <a:ext cx="4827694" cy="1152144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1682519" y="1625706"/>
            <a:ext cx="6656493" cy="4031615"/>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510386" y="-2301452"/>
            <a:ext cx="6656493" cy="1188593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960120" y="2272454"/>
            <a:ext cx="10881360" cy="156802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920240" y="4145280"/>
            <a:ext cx="8961120" cy="1869440"/>
          </a:xfrm>
          <a:prstGeom prst="rect">
            <a:avLst/>
          </a:prstGeom>
          <a:noFill/>
          <a:ln>
            <a:noFill/>
          </a:ln>
        </p:spPr>
        <p:txBody>
          <a:bodyPr anchorCtr="0" anchor="t" bIns="57475" lIns="114925" spcFirstLastPara="1" rIns="114925" wrap="square" tIns="57475">
            <a:noAutofit/>
          </a:bodyPr>
          <a:lstStyle>
            <a:lvl1pPr lvl="0" algn="ctr">
              <a:lnSpc>
                <a:spcPct val="100000"/>
              </a:lnSpc>
              <a:spcBef>
                <a:spcPts val="800"/>
              </a:spcBef>
              <a:spcAft>
                <a:spcPts val="0"/>
              </a:spcAft>
              <a:buClr>
                <a:srgbClr val="888888"/>
              </a:buClr>
              <a:buSzPts val="4000"/>
              <a:buNone/>
              <a:defRPr>
                <a:solidFill>
                  <a:srgbClr val="888888"/>
                </a:solidFill>
              </a:defRPr>
            </a:lvl1pPr>
            <a:lvl2pPr lvl="1" algn="ctr">
              <a:lnSpc>
                <a:spcPct val="100000"/>
              </a:lnSpc>
              <a:spcBef>
                <a:spcPts val="700"/>
              </a:spcBef>
              <a:spcAft>
                <a:spcPts val="0"/>
              </a:spcAft>
              <a:buClr>
                <a:srgbClr val="888888"/>
              </a:buClr>
              <a:buSzPts val="3500"/>
              <a:buNone/>
              <a:defRPr>
                <a:solidFill>
                  <a:srgbClr val="888888"/>
                </a:solidFill>
              </a:defRPr>
            </a:lvl2pPr>
            <a:lvl3pPr lvl="2" algn="ctr">
              <a:lnSpc>
                <a:spcPct val="100000"/>
              </a:lnSpc>
              <a:spcBef>
                <a:spcPts val="600"/>
              </a:spcBef>
              <a:spcAft>
                <a:spcPts val="0"/>
              </a:spcAft>
              <a:buClr>
                <a:srgbClr val="888888"/>
              </a:buClr>
              <a:buSzPts val="3000"/>
              <a:buNone/>
              <a:defRPr>
                <a:solidFill>
                  <a:srgbClr val="888888"/>
                </a:solidFill>
              </a:defRPr>
            </a:lvl3pPr>
            <a:lvl4pPr lvl="3" algn="ctr">
              <a:lnSpc>
                <a:spcPct val="100000"/>
              </a:lnSpc>
              <a:spcBef>
                <a:spcPts val="500"/>
              </a:spcBef>
              <a:spcAft>
                <a:spcPts val="0"/>
              </a:spcAft>
              <a:buClr>
                <a:srgbClr val="888888"/>
              </a:buClr>
              <a:buSzPts val="2500"/>
              <a:buNone/>
              <a:defRPr>
                <a:solidFill>
                  <a:srgbClr val="888888"/>
                </a:solidFill>
              </a:defRPr>
            </a:lvl4pPr>
            <a:lvl5pPr lvl="4" algn="ctr">
              <a:lnSpc>
                <a:spcPct val="100000"/>
              </a:lnSpc>
              <a:spcBef>
                <a:spcPts val="500"/>
              </a:spcBef>
              <a:spcAft>
                <a:spcPts val="0"/>
              </a:spcAft>
              <a:buClr>
                <a:srgbClr val="888888"/>
              </a:buClr>
              <a:buSzPts val="2500"/>
              <a:buNone/>
              <a:defRPr>
                <a:solidFill>
                  <a:srgbClr val="888888"/>
                </a:solidFill>
              </a:defRPr>
            </a:lvl5pPr>
            <a:lvl6pPr lvl="5" algn="ctr">
              <a:lnSpc>
                <a:spcPct val="100000"/>
              </a:lnSpc>
              <a:spcBef>
                <a:spcPts val="500"/>
              </a:spcBef>
              <a:spcAft>
                <a:spcPts val="0"/>
              </a:spcAft>
              <a:buClr>
                <a:srgbClr val="888888"/>
              </a:buClr>
              <a:buSzPts val="2500"/>
              <a:buNone/>
              <a:defRPr>
                <a:solidFill>
                  <a:srgbClr val="888888"/>
                </a:solidFill>
              </a:defRPr>
            </a:lvl6pPr>
            <a:lvl7pPr lvl="6" algn="ctr">
              <a:lnSpc>
                <a:spcPct val="100000"/>
              </a:lnSpc>
              <a:spcBef>
                <a:spcPts val="500"/>
              </a:spcBef>
              <a:spcAft>
                <a:spcPts val="0"/>
              </a:spcAft>
              <a:buClr>
                <a:srgbClr val="888888"/>
              </a:buClr>
              <a:buSzPts val="2500"/>
              <a:buNone/>
              <a:defRPr>
                <a:solidFill>
                  <a:srgbClr val="888888"/>
                </a:solidFill>
              </a:defRPr>
            </a:lvl7pPr>
            <a:lvl8pPr lvl="7" algn="ctr">
              <a:lnSpc>
                <a:spcPct val="100000"/>
              </a:lnSpc>
              <a:spcBef>
                <a:spcPts val="500"/>
              </a:spcBef>
              <a:spcAft>
                <a:spcPts val="0"/>
              </a:spcAft>
              <a:buClr>
                <a:srgbClr val="888888"/>
              </a:buClr>
              <a:buSzPts val="2500"/>
              <a:buNone/>
              <a:defRPr>
                <a:solidFill>
                  <a:srgbClr val="888888"/>
                </a:solidFill>
              </a:defRPr>
            </a:lvl8pPr>
            <a:lvl9pPr lvl="8" algn="ctr">
              <a:lnSpc>
                <a:spcPct val="100000"/>
              </a:lnSpc>
              <a:spcBef>
                <a:spcPts val="500"/>
              </a:spcBef>
              <a:spcAft>
                <a:spcPts val="0"/>
              </a:spcAft>
              <a:buClr>
                <a:srgbClr val="888888"/>
              </a:buClr>
              <a:buSzPts val="2500"/>
              <a:buNone/>
              <a:defRPr>
                <a:solidFill>
                  <a:srgbClr val="888888"/>
                </a:solidFill>
              </a:defRPr>
            </a:lvl9pPr>
          </a:lstStyle>
          <a:p/>
        </p:txBody>
      </p:sp>
      <p:sp>
        <p:nvSpPr>
          <p:cNvPr id="20" name="Google Shape;20;p3"/>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011238" y="4700694"/>
            <a:ext cx="10881360" cy="1452880"/>
          </a:xfrm>
          <a:prstGeom prst="rect">
            <a:avLst/>
          </a:prstGeom>
          <a:noFill/>
          <a:ln>
            <a:noFill/>
          </a:ln>
        </p:spPr>
        <p:txBody>
          <a:bodyPr anchorCtr="0" anchor="t" bIns="57475" lIns="114925" spcFirstLastPara="1" rIns="114925" wrap="square" tIns="57475">
            <a:noAutofit/>
          </a:bodyPr>
          <a:lstStyle>
            <a:lvl1pPr lvl="0" algn="l">
              <a:lnSpc>
                <a:spcPct val="100000"/>
              </a:lnSpc>
              <a:spcBef>
                <a:spcPts val="0"/>
              </a:spcBef>
              <a:spcAft>
                <a:spcPts val="0"/>
              </a:spcAft>
              <a:buClr>
                <a:schemeClr val="dk1"/>
              </a:buClr>
              <a:buSzPts val="5000"/>
              <a:buFont typeface="Calibri"/>
              <a:buNone/>
              <a:defRPr b="1" sz="5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1011238" y="3100495"/>
            <a:ext cx="10881360" cy="1600199"/>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500"/>
              </a:spcBef>
              <a:spcAft>
                <a:spcPts val="0"/>
              </a:spcAft>
              <a:buClr>
                <a:srgbClr val="888888"/>
              </a:buClr>
              <a:buSzPts val="2500"/>
              <a:buNone/>
              <a:defRPr sz="2500">
                <a:solidFill>
                  <a:srgbClr val="888888"/>
                </a:solidFill>
              </a:defRPr>
            </a:lvl1pPr>
            <a:lvl2pPr indent="-228600" lvl="1" marL="914400" algn="l">
              <a:lnSpc>
                <a:spcPct val="100000"/>
              </a:lnSpc>
              <a:spcBef>
                <a:spcPts val="460"/>
              </a:spcBef>
              <a:spcAft>
                <a:spcPts val="0"/>
              </a:spcAft>
              <a:buClr>
                <a:srgbClr val="888888"/>
              </a:buClr>
              <a:buSzPts val="2300"/>
              <a:buNone/>
              <a:defRPr sz="2300">
                <a:solidFill>
                  <a:srgbClr val="888888"/>
                </a:solidFill>
              </a:defRPr>
            </a:lvl2pPr>
            <a:lvl3pPr indent="-228600" lvl="2" marL="1371600" algn="l">
              <a:lnSpc>
                <a:spcPct val="100000"/>
              </a:lnSpc>
              <a:spcBef>
                <a:spcPts val="400"/>
              </a:spcBef>
              <a:spcAft>
                <a:spcPts val="0"/>
              </a:spcAft>
              <a:buClr>
                <a:srgbClr val="888888"/>
              </a:buClr>
              <a:buSzPts val="2000"/>
              <a:buNone/>
              <a:defRPr sz="2000">
                <a:solidFill>
                  <a:srgbClr val="888888"/>
                </a:solidFill>
              </a:defRPr>
            </a:lvl3pPr>
            <a:lvl4pPr indent="-228600" lvl="3" marL="1828800" algn="l">
              <a:lnSpc>
                <a:spcPct val="100000"/>
              </a:lnSpc>
              <a:spcBef>
                <a:spcPts val="360"/>
              </a:spcBef>
              <a:spcAft>
                <a:spcPts val="0"/>
              </a:spcAft>
              <a:buClr>
                <a:srgbClr val="888888"/>
              </a:buClr>
              <a:buSzPts val="1800"/>
              <a:buNone/>
              <a:defRPr sz="1800">
                <a:solidFill>
                  <a:srgbClr val="888888"/>
                </a:solidFill>
              </a:defRPr>
            </a:lvl4pPr>
            <a:lvl5pPr indent="-228600" lvl="4" marL="2286000" algn="l">
              <a:lnSpc>
                <a:spcPct val="100000"/>
              </a:lnSpc>
              <a:spcBef>
                <a:spcPts val="360"/>
              </a:spcBef>
              <a:spcAft>
                <a:spcPts val="0"/>
              </a:spcAft>
              <a:buClr>
                <a:srgbClr val="888888"/>
              </a:buClr>
              <a:buSzPts val="1800"/>
              <a:buNone/>
              <a:defRPr sz="1800">
                <a:solidFill>
                  <a:srgbClr val="888888"/>
                </a:solidFill>
              </a:defRPr>
            </a:lvl5pPr>
            <a:lvl6pPr indent="-228600" lvl="5" marL="2743200" algn="l">
              <a:lnSpc>
                <a:spcPct val="100000"/>
              </a:lnSpc>
              <a:spcBef>
                <a:spcPts val="360"/>
              </a:spcBef>
              <a:spcAft>
                <a:spcPts val="0"/>
              </a:spcAft>
              <a:buClr>
                <a:srgbClr val="888888"/>
              </a:buClr>
              <a:buSzPts val="1800"/>
              <a:buNone/>
              <a:defRPr sz="1800">
                <a:solidFill>
                  <a:srgbClr val="888888"/>
                </a:solidFill>
              </a:defRPr>
            </a:lvl6pPr>
            <a:lvl7pPr indent="-228600" lvl="6" marL="3200400" algn="l">
              <a:lnSpc>
                <a:spcPct val="100000"/>
              </a:lnSpc>
              <a:spcBef>
                <a:spcPts val="360"/>
              </a:spcBef>
              <a:spcAft>
                <a:spcPts val="0"/>
              </a:spcAft>
              <a:buClr>
                <a:srgbClr val="888888"/>
              </a:buClr>
              <a:buSzPts val="1800"/>
              <a:buNone/>
              <a:defRPr sz="1800">
                <a:solidFill>
                  <a:srgbClr val="888888"/>
                </a:solidFill>
              </a:defRPr>
            </a:lvl7pPr>
            <a:lvl8pPr indent="-228600" lvl="7" marL="3657600" algn="l">
              <a:lnSpc>
                <a:spcPct val="100000"/>
              </a:lnSpc>
              <a:spcBef>
                <a:spcPts val="360"/>
              </a:spcBef>
              <a:spcAft>
                <a:spcPts val="0"/>
              </a:spcAft>
              <a:buClr>
                <a:srgbClr val="888888"/>
              </a:buClr>
              <a:buSzPts val="1800"/>
              <a:buNone/>
              <a:defRPr sz="1800">
                <a:solidFill>
                  <a:srgbClr val="888888"/>
                </a:solidFill>
              </a:defRPr>
            </a:lvl8pPr>
            <a:lvl9pPr indent="-228600" lvl="8" marL="4114800" algn="l">
              <a:lnSpc>
                <a:spcPct val="100000"/>
              </a:lnSpc>
              <a:spcBef>
                <a:spcPts val="360"/>
              </a:spcBef>
              <a:spcAft>
                <a:spcPts val="0"/>
              </a:spcAft>
              <a:buClr>
                <a:srgbClr val="888888"/>
              </a:buClr>
              <a:buSzPts val="1800"/>
              <a:buNone/>
              <a:defRPr sz="1800">
                <a:solidFill>
                  <a:srgbClr val="888888"/>
                </a:solidFill>
              </a:defRPr>
            </a:lvl9pPr>
          </a:lstStyle>
          <a:p/>
        </p:txBody>
      </p:sp>
      <p:sp>
        <p:nvSpPr>
          <p:cNvPr id="26" name="Google Shape;26;p4"/>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95669" y="1820334"/>
            <a:ext cx="7958772"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2" name="Google Shape;32;p5"/>
          <p:cNvSpPr txBox="1"/>
          <p:nvPr>
            <p:ph idx="2" type="body"/>
          </p:nvPr>
        </p:nvSpPr>
        <p:spPr>
          <a:xfrm>
            <a:off x="9067800" y="1820334"/>
            <a:ext cx="7958773"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3" name="Google Shape;33;p5"/>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55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40080" y="1637454"/>
            <a:ext cx="5656263"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39" name="Google Shape;39;p6"/>
          <p:cNvSpPr txBox="1"/>
          <p:nvPr>
            <p:ph idx="2" type="body"/>
          </p:nvPr>
        </p:nvSpPr>
        <p:spPr>
          <a:xfrm>
            <a:off x="640080" y="2319867"/>
            <a:ext cx="5656263"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6"/>
          <p:cNvSpPr txBox="1"/>
          <p:nvPr>
            <p:ph idx="3" type="body"/>
          </p:nvPr>
        </p:nvSpPr>
        <p:spPr>
          <a:xfrm>
            <a:off x="6503036" y="1637454"/>
            <a:ext cx="5658485"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41" name="Google Shape;41;p6"/>
          <p:cNvSpPr txBox="1"/>
          <p:nvPr>
            <p:ph idx="4" type="body"/>
          </p:nvPr>
        </p:nvSpPr>
        <p:spPr>
          <a:xfrm>
            <a:off x="6503036" y="2319867"/>
            <a:ext cx="5658485"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6"/>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40081" y="291253"/>
            <a:ext cx="4211638" cy="1239520"/>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005070" y="291254"/>
            <a:ext cx="7156450" cy="6243321"/>
          </a:xfrm>
          <a:prstGeom prst="rect">
            <a:avLst/>
          </a:prstGeom>
          <a:noFill/>
          <a:ln>
            <a:noFill/>
          </a:ln>
        </p:spPr>
        <p:txBody>
          <a:bodyPr anchorCtr="0" anchor="t" bIns="57475" lIns="114925" spcFirstLastPara="1" rIns="114925" wrap="square" tIns="57475">
            <a:noAutofit/>
          </a:bodyPr>
          <a:lstStyle>
            <a:lvl1pPr indent="-482600" lvl="0" marL="457200" algn="l">
              <a:lnSpc>
                <a:spcPct val="100000"/>
              </a:lnSpc>
              <a:spcBef>
                <a:spcPts val="800"/>
              </a:spcBef>
              <a:spcAft>
                <a:spcPts val="0"/>
              </a:spcAft>
              <a:buClr>
                <a:schemeClr val="dk1"/>
              </a:buClr>
              <a:buSzPts val="4000"/>
              <a:buChar char="•"/>
              <a:defRPr sz="4000"/>
            </a:lvl1pPr>
            <a:lvl2pPr indent="-450850" lvl="1" marL="914400" algn="l">
              <a:lnSpc>
                <a:spcPct val="100000"/>
              </a:lnSpc>
              <a:spcBef>
                <a:spcPts val="700"/>
              </a:spcBef>
              <a:spcAft>
                <a:spcPts val="0"/>
              </a:spcAft>
              <a:buClr>
                <a:schemeClr val="dk1"/>
              </a:buClr>
              <a:buSzPts val="3500"/>
              <a:buChar char="–"/>
              <a:defRPr sz="3500"/>
            </a:lvl2pPr>
            <a:lvl3pPr indent="-419100" lvl="2" marL="1371600" algn="l">
              <a:lnSpc>
                <a:spcPct val="100000"/>
              </a:lnSpc>
              <a:spcBef>
                <a:spcPts val="600"/>
              </a:spcBef>
              <a:spcAft>
                <a:spcPts val="0"/>
              </a:spcAft>
              <a:buClr>
                <a:schemeClr val="dk1"/>
              </a:buClr>
              <a:buSzPts val="3000"/>
              <a:buChar char="•"/>
              <a:defRPr sz="30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57" name="Google Shape;57;p9"/>
          <p:cNvSpPr txBox="1"/>
          <p:nvPr>
            <p:ph idx="2" type="body"/>
          </p:nvPr>
        </p:nvSpPr>
        <p:spPr>
          <a:xfrm>
            <a:off x="640081" y="1530774"/>
            <a:ext cx="4211638" cy="5003801"/>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58" name="Google Shape;58;p9"/>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509203" y="5120640"/>
            <a:ext cx="7680960" cy="604521"/>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509203" y="653627"/>
            <a:ext cx="7680960" cy="4389120"/>
          </a:xfrm>
          <a:prstGeom prst="rect">
            <a:avLst/>
          </a:prstGeom>
          <a:noFill/>
          <a:ln>
            <a:noFill/>
          </a:ln>
        </p:spPr>
        <p:txBody>
          <a:bodyPr anchorCtr="0" anchor="t" bIns="57475" lIns="114925" spcFirstLastPara="1" rIns="114925" wrap="square" tIns="57475">
            <a:noAutofit/>
          </a:bodyPr>
          <a:lstStyle>
            <a:lvl1pPr lvl="0" marR="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700"/>
              </a:spcBef>
              <a:spcAft>
                <a:spcPts val="0"/>
              </a:spcAft>
              <a:buClr>
                <a:schemeClr val="dk1"/>
              </a:buClr>
              <a:buSzPts val="3500"/>
              <a:buFont typeface="Arial"/>
              <a:buNone/>
              <a:defRPr b="0" i="0" sz="35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509203" y="5725161"/>
            <a:ext cx="7680960" cy="858519"/>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65" name="Google Shape;65;p10"/>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chemeClr val="dk1"/>
              </a:buClr>
              <a:buSzPts val="5500"/>
              <a:buFont typeface="Calibri"/>
              <a:buNone/>
              <a:defRPr b="0" i="0" sz="5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482600" lvl="0" marL="457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1pPr>
            <a:lvl2pPr indent="-450850" lvl="1" marL="9144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2pPr>
            <a:lvl3pPr indent="-419100" lvl="2" marL="13716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5pPr>
            <a:lvl6pPr indent="-387350" lvl="5" marL="2743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6pPr>
            <a:lvl7pPr indent="-387350" lvl="6" marL="3200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7pPr>
            <a:lvl8pPr indent="-387350" lvl="7" marL="3657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8pPr>
            <a:lvl9pPr indent="-387350" lvl="8" marL="4114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hyperlink" Target="https://docs.microsoft.com/en-us/learn/modules/ai-machine-learning-fundamentals/1-introduction" TargetMode="External"/><Relationship Id="rId5" Type="http://schemas.openxmlformats.org/officeDocument/2006/relationships/hyperlink" Target="https://www.linkedin.com/learning/paths/prepare-for-the-azure-fundamentals-certification-az-900" TargetMode="External"/><Relationship Id="rId6" Type="http://schemas.openxmlformats.org/officeDocument/2006/relationships/hyperlink" Target="https://docs.microsoft.com/en-us/azure/logic-apps/logic-apps-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03_NPower_Presentation_Template_0819-6.jpg" id="84" name="Google Shape;84;p1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85" name="Google Shape;85;p13"/>
          <p:cNvSpPr txBox="1"/>
          <p:nvPr/>
        </p:nvSpPr>
        <p:spPr>
          <a:xfrm>
            <a:off x="551700" y="1632275"/>
            <a:ext cx="11626800" cy="1904400"/>
          </a:xfrm>
          <a:prstGeom prst="rect">
            <a:avLst/>
          </a:prstGeom>
          <a:noFill/>
          <a:ln>
            <a:noFill/>
          </a:ln>
        </p:spPr>
        <p:txBody>
          <a:bodyPr anchorCtr="0" anchor="ctr" bIns="57475" lIns="114925" spcFirstLastPara="1" rIns="114925" wrap="square" tIns="57475">
            <a:noAutofit/>
          </a:bodyPr>
          <a:lstStyle/>
          <a:p>
            <a:pPr indent="0" lvl="0" marL="0" marR="0" rtl="0" algn="ctr">
              <a:lnSpc>
                <a:spcPct val="100000"/>
              </a:lnSpc>
              <a:spcBef>
                <a:spcPts val="0"/>
              </a:spcBef>
              <a:spcAft>
                <a:spcPts val="0"/>
              </a:spcAft>
              <a:buClr>
                <a:schemeClr val="lt1"/>
              </a:buClr>
              <a:buSzPts val="2000"/>
              <a:buFont typeface="Arial"/>
              <a:buNone/>
            </a:pPr>
            <a:r>
              <a:rPr b="1" lang="en-US" sz="6700">
                <a:solidFill>
                  <a:schemeClr val="lt1"/>
                </a:solidFill>
              </a:rPr>
              <a:t>Azure management and governance</a:t>
            </a:r>
            <a:r>
              <a:rPr b="1" lang="en-US" sz="6700">
                <a:solidFill>
                  <a:schemeClr val="lt1"/>
                </a:solidFill>
              </a:rPr>
              <a:t> </a:t>
            </a:r>
            <a:endParaRPr b="1" i="0" sz="6700" u="none" cap="none" strike="noStrike">
              <a:solidFill>
                <a:schemeClr val="lt1"/>
              </a:solidFill>
            </a:endParaRPr>
          </a:p>
        </p:txBody>
      </p:sp>
      <p:sp>
        <p:nvSpPr>
          <p:cNvPr id="86" name="Google Shape;86;p13"/>
          <p:cNvSpPr txBox="1"/>
          <p:nvPr/>
        </p:nvSpPr>
        <p:spPr>
          <a:xfrm>
            <a:off x="2168125" y="4244625"/>
            <a:ext cx="7526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Calibri"/>
                <a:ea typeface="Calibri"/>
                <a:cs typeface="Calibri"/>
                <a:sym typeface="Calibri"/>
              </a:rPr>
              <a:t>AZ-900: Microsoft Azure Fundamentals</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03_NPower_Presentation_Template_0819-27.jpg" id="155" name="Google Shape;155;p2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56" name="Google Shape;156;p22"/>
          <p:cNvSpPr txBox="1"/>
          <p:nvPr/>
        </p:nvSpPr>
        <p:spPr>
          <a:xfrm>
            <a:off x="246775" y="1092875"/>
            <a:ext cx="8883900" cy="377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3100">
                <a:solidFill>
                  <a:schemeClr val="dk1"/>
                </a:solidFill>
                <a:latin typeface="Calibri"/>
                <a:ea typeface="Calibri"/>
                <a:cs typeface="Calibri"/>
                <a:sym typeface="Calibri"/>
              </a:rPr>
              <a:t>References:</a:t>
            </a:r>
            <a:endParaRPr b="1" sz="3100">
              <a:solidFill>
                <a:schemeClr val="dk1"/>
              </a:solidFill>
              <a:latin typeface="Calibri"/>
              <a:ea typeface="Calibri"/>
              <a:cs typeface="Calibri"/>
              <a:sym typeface="Calibri"/>
            </a:endParaRPr>
          </a:p>
          <a:p>
            <a:pPr indent="0" lvl="0" marL="457200" rtl="0" algn="ctr">
              <a:spcBef>
                <a:spcPts val="0"/>
              </a:spcBef>
              <a:spcAft>
                <a:spcPts val="0"/>
              </a:spcAft>
              <a:buNone/>
            </a:pPr>
            <a:r>
              <a:t/>
            </a:r>
            <a:endParaRPr sz="31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4"/>
              </a:rPr>
              <a:t>https://docs.microsoft.com/en-us/learn/modules/ai-machine-learning-fundamentals/1-introduction</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5"/>
              </a:rPr>
              <a:t>https://www.linkedin.com/learning/paths/prepare-for-the-azure-fundamentals-certification-az-900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6"/>
              </a:rPr>
              <a:t>https://docs.microsoft.com/en-us/azure/logic-apps/logic-apps-overview</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03_NPower_Presentation_Template_0819-18.jpg" id="91" name="Google Shape;91;p1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2" name="Google Shape;92;p14"/>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93" name="Google Shape;93;p14"/>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700">
                <a:latin typeface="Calibri"/>
                <a:ea typeface="Calibri"/>
                <a:cs typeface="Calibri"/>
                <a:sym typeface="Calibri"/>
              </a:rPr>
              <a:t>TOPICS:</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features and tools for managing and deploying Azure resources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monitoring tools in Azure</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03_NPower_Presentation_Template_0819-27.jpg" id="98" name="Google Shape;98;p1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9" name="Google Shape;99;p15"/>
          <p:cNvSpPr txBox="1"/>
          <p:nvPr/>
        </p:nvSpPr>
        <p:spPr>
          <a:xfrm>
            <a:off x="246775" y="1092875"/>
            <a:ext cx="8372700" cy="51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Topic 1:</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features and tools for managing and deploying Azure resources </a:t>
            </a:r>
            <a:endParaRPr b="1" sz="3700">
              <a:solidFill>
                <a:schemeClr val="dk1"/>
              </a:solidFill>
              <a:latin typeface="Calibri"/>
              <a:ea typeface="Calibri"/>
              <a:cs typeface="Calibri"/>
              <a:sym typeface="Calibri"/>
            </a:endParaRPr>
          </a:p>
          <a:p>
            <a:pPr indent="0" lvl="0" marL="0" rtl="0" algn="l">
              <a:spcBef>
                <a:spcPts val="0"/>
              </a:spcBef>
              <a:spcAft>
                <a:spcPts val="0"/>
              </a:spcAft>
              <a:buNone/>
            </a:pPr>
            <a:r>
              <a:t/>
            </a:r>
            <a:endParaRPr b="1" sz="37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Char char="●"/>
            </a:pPr>
            <a:r>
              <a:rPr lang="en-US" sz="2300">
                <a:solidFill>
                  <a:schemeClr val="dk1"/>
                </a:solidFill>
              </a:rPr>
              <a:t>Describe the Azure portal </a:t>
            </a:r>
            <a:endParaRPr sz="2300">
              <a:solidFill>
                <a:schemeClr val="dk1"/>
              </a:solidFill>
            </a:endParaRPr>
          </a:p>
          <a:p>
            <a:pPr indent="-374650" lvl="0" marL="457200" rtl="0" algn="l">
              <a:spcBef>
                <a:spcPts val="0"/>
              </a:spcBef>
              <a:spcAft>
                <a:spcPts val="0"/>
              </a:spcAft>
              <a:buClr>
                <a:schemeClr val="dk1"/>
              </a:buClr>
              <a:buSzPts val="2300"/>
              <a:buChar char="●"/>
            </a:pPr>
            <a:r>
              <a:rPr lang="en-US" sz="2300">
                <a:solidFill>
                  <a:schemeClr val="dk1"/>
                </a:solidFill>
              </a:rPr>
              <a:t>Describe Azure Cloud Shell, including Azure CLI and Azure PowerShell</a:t>
            </a:r>
            <a:endParaRPr sz="2300">
              <a:solidFill>
                <a:schemeClr val="dk1"/>
              </a:solidFill>
            </a:endParaRPr>
          </a:p>
          <a:p>
            <a:pPr indent="-374650" lvl="0" marL="457200" rtl="0" algn="l">
              <a:spcBef>
                <a:spcPts val="0"/>
              </a:spcBef>
              <a:spcAft>
                <a:spcPts val="0"/>
              </a:spcAft>
              <a:buClr>
                <a:schemeClr val="dk1"/>
              </a:buClr>
              <a:buSzPts val="2300"/>
              <a:buChar char="●"/>
            </a:pPr>
            <a:r>
              <a:rPr lang="en-US" sz="2300">
                <a:solidFill>
                  <a:schemeClr val="dk1"/>
                </a:solidFill>
              </a:rPr>
              <a:t>Describe the purpose of Azure Arc </a:t>
            </a:r>
            <a:endParaRPr sz="2300">
              <a:solidFill>
                <a:schemeClr val="dk1"/>
              </a:solidFill>
            </a:endParaRPr>
          </a:p>
          <a:p>
            <a:pPr indent="-374650" lvl="0" marL="457200" rtl="0" algn="l">
              <a:spcBef>
                <a:spcPts val="0"/>
              </a:spcBef>
              <a:spcAft>
                <a:spcPts val="0"/>
              </a:spcAft>
              <a:buClr>
                <a:schemeClr val="dk1"/>
              </a:buClr>
              <a:buSzPts val="2300"/>
              <a:buChar char="●"/>
            </a:pPr>
            <a:r>
              <a:rPr lang="en-US" sz="2300">
                <a:solidFill>
                  <a:schemeClr val="dk1"/>
                </a:solidFill>
              </a:rPr>
              <a:t>Describe Azure Resource Manager and Azure Resource Manager templates (ARM templates)</a:t>
            </a:r>
            <a:endParaRPr sz="2300">
              <a:solidFill>
                <a:schemeClr val="dk1"/>
              </a:solidFill>
            </a:endParaRPr>
          </a:p>
          <a:p>
            <a:pPr indent="0" lvl="0" marL="0" rtl="0" algn="l">
              <a:spcBef>
                <a:spcPts val="0"/>
              </a:spcBef>
              <a:spcAft>
                <a:spcPts val="0"/>
              </a:spcAft>
              <a:buNone/>
            </a:pPr>
            <a:r>
              <a:t/>
            </a:r>
            <a:endParaRPr b="1" sz="3700">
              <a:solidFill>
                <a:schemeClr val="dk1"/>
              </a:solidFill>
              <a:latin typeface="Calibri"/>
              <a:ea typeface="Calibri"/>
              <a:cs typeface="Calibri"/>
              <a:sym typeface="Calibri"/>
            </a:endParaRPr>
          </a:p>
          <a:p>
            <a:pPr indent="0" lvl="0" marL="0" rtl="0" algn="l">
              <a:spcBef>
                <a:spcPts val="0"/>
              </a:spcBef>
              <a:spcAft>
                <a:spcPts val="0"/>
              </a:spcAft>
              <a:buNone/>
            </a:pPr>
            <a:r>
              <a:t/>
            </a:r>
            <a:endParaRPr b="1" sz="3700">
              <a:solidFill>
                <a:schemeClr val="dk1"/>
              </a:solidFill>
              <a:latin typeface="Calibri"/>
              <a:ea typeface="Calibri"/>
              <a:cs typeface="Calibri"/>
              <a:sym typeface="Calibri"/>
            </a:endParaRPr>
          </a:p>
          <a:p>
            <a:pPr indent="0" lvl="0" marL="0" rtl="0" algn="l">
              <a:spcBef>
                <a:spcPts val="0"/>
              </a:spcBef>
              <a:spcAft>
                <a:spcPts val="0"/>
              </a:spcAft>
              <a:buNone/>
            </a:pPr>
            <a:r>
              <a:t/>
            </a:r>
            <a:endParaRPr b="1" sz="37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03_NPower_Presentation_Template_0819-18.jpg" id="104" name="Google Shape;104;p1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05" name="Google Shape;105;p16"/>
          <p:cNvSpPr txBox="1"/>
          <p:nvPr/>
        </p:nvSpPr>
        <p:spPr>
          <a:xfrm>
            <a:off x="469975" y="347375"/>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000">
                <a:solidFill>
                  <a:srgbClr val="171717"/>
                </a:solidFill>
              </a:rPr>
              <a:t>Azure Portal</a:t>
            </a:r>
            <a:endParaRPr b="1" sz="1300">
              <a:solidFill>
                <a:srgbClr val="171717"/>
              </a:solidFill>
              <a:highlight>
                <a:srgbClr val="FFFFFF"/>
              </a:highlight>
            </a:endParaRPr>
          </a:p>
          <a:p>
            <a:pPr indent="0" lvl="0" marL="0" rtl="0" algn="l">
              <a:lnSpc>
                <a:spcPct val="130000"/>
              </a:lnSpc>
              <a:spcBef>
                <a:spcPts val="2300"/>
              </a:spcBef>
              <a:spcAft>
                <a:spcPts val="0"/>
              </a:spcAft>
              <a:buNone/>
            </a:pPr>
            <a:r>
              <a:t/>
            </a:r>
            <a:endParaRPr b="1" sz="30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4300">
              <a:latin typeface="Calibri"/>
              <a:ea typeface="Calibri"/>
              <a:cs typeface="Calibri"/>
              <a:sym typeface="Calibri"/>
            </a:endParaRPr>
          </a:p>
        </p:txBody>
      </p:sp>
      <p:sp>
        <p:nvSpPr>
          <p:cNvPr id="106" name="Google Shape;106;p16"/>
          <p:cNvSpPr txBox="1"/>
          <p:nvPr/>
        </p:nvSpPr>
        <p:spPr>
          <a:xfrm>
            <a:off x="326925" y="1316675"/>
            <a:ext cx="11688000" cy="52833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SzPts val="2000"/>
              <a:buChar char="●"/>
            </a:pPr>
            <a:r>
              <a:rPr lang="en-US" sz="2000">
                <a:solidFill>
                  <a:srgbClr val="171717"/>
                </a:solidFill>
              </a:rPr>
              <a:t>The Azure portal is a web-based, unified console that provides an alternative to command-line tools</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You can manage your Azure subscription with the Azure portal</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You can build, manage, and monitor everything from simple web apps to complex cloud deployments</a:t>
            </a:r>
            <a:endParaRPr sz="2000">
              <a:solidFill>
                <a:srgbClr val="171717"/>
              </a:solidFill>
            </a:endParaRPr>
          </a:p>
          <a:p>
            <a:pPr indent="0" lvl="0" marL="914400" rtl="0" algn="just">
              <a:spcBef>
                <a:spcPts val="900"/>
              </a:spcBef>
              <a:spcAft>
                <a:spcPts val="0"/>
              </a:spcAft>
              <a:buNone/>
            </a:pPr>
            <a:r>
              <a:t/>
            </a:r>
            <a:endParaRPr sz="2900">
              <a:solidFill>
                <a:srgbClr val="171717"/>
              </a:solidFill>
            </a:endParaRPr>
          </a:p>
          <a:p>
            <a:pPr indent="0" lvl="0" marL="457200" rtl="0" algn="just">
              <a:spcBef>
                <a:spcPts val="0"/>
              </a:spcBef>
              <a:spcAft>
                <a:spcPts val="0"/>
              </a:spcAft>
              <a:buNone/>
            </a:pPr>
            <a:r>
              <a:t/>
            </a:r>
            <a:endParaRPr sz="2900">
              <a:solidFill>
                <a:srgbClr val="171717"/>
              </a:solidFill>
            </a:endParaRPr>
          </a:p>
        </p:txBody>
      </p:sp>
      <p:pic>
        <p:nvPicPr>
          <p:cNvPr id="107" name="Google Shape;107;p16"/>
          <p:cNvPicPr preferRelativeResize="0"/>
          <p:nvPr/>
        </p:nvPicPr>
        <p:blipFill>
          <a:blip r:embed="rId4">
            <a:alphaModFix/>
          </a:blip>
          <a:stretch>
            <a:fillRect/>
          </a:stretch>
        </p:blipFill>
        <p:spPr>
          <a:xfrm>
            <a:off x="2993450" y="3657588"/>
            <a:ext cx="2266950" cy="239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03_NPower_Presentation_Template_0819-18.jpg" id="112" name="Google Shape;112;p1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3" name="Google Shape;113;p17"/>
          <p:cNvSpPr txBox="1"/>
          <p:nvPr/>
        </p:nvSpPr>
        <p:spPr>
          <a:xfrm>
            <a:off x="469975" y="347375"/>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The Azure mobile app</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
        <p:nvSpPr>
          <p:cNvPr id="114" name="Google Shape;114;p17"/>
          <p:cNvSpPr txBox="1"/>
          <p:nvPr/>
        </p:nvSpPr>
        <p:spPr>
          <a:xfrm>
            <a:off x="326925" y="1316675"/>
            <a:ext cx="11688000" cy="25965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it provides iOS and Android access to your Azure resources when you're away from your computer</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You can Monitor the health and status of your Azure resources, Check for alerts, quickly diagnose and fix issues, and restart a web app or virtual machine (VM), Run the Azure CLI or Azure PowerShell commands to manage your Azure resources</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15" name="Google Shape;115;p17"/>
          <p:cNvSpPr txBox="1"/>
          <p:nvPr/>
        </p:nvSpPr>
        <p:spPr>
          <a:xfrm>
            <a:off x="479325" y="4440875"/>
            <a:ext cx="11688000" cy="2596500"/>
          </a:xfrm>
          <a:prstGeom prst="rect">
            <a:avLst/>
          </a:prstGeom>
          <a:noFill/>
          <a:ln>
            <a:noFill/>
          </a:ln>
        </p:spPr>
        <p:txBody>
          <a:bodyPr anchorCtr="0" anchor="t" bIns="91425" lIns="91425" spcFirstLastPara="1" rIns="91425" wrap="square" tIns="91425">
            <a:noAutofit/>
          </a:bodyPr>
          <a:lstStyle/>
          <a:p>
            <a:pPr indent="-349250" lvl="0" marL="914400" rtl="0" algn="just">
              <a:lnSpc>
                <a:spcPct val="130000"/>
              </a:lnSpc>
              <a:spcBef>
                <a:spcPts val="2400"/>
              </a:spcBef>
              <a:spcAft>
                <a:spcPts val="0"/>
              </a:spcAft>
              <a:buClr>
                <a:srgbClr val="171717"/>
              </a:buClr>
              <a:buSzPts val="1900"/>
              <a:buChar char="●"/>
            </a:pPr>
            <a:r>
              <a:rPr lang="en-US" sz="1900">
                <a:solidFill>
                  <a:srgbClr val="171717"/>
                </a:solidFill>
              </a:rPr>
              <a:t>Azure PowerShell is a shell with which developers and DevOps and IT professionals can execute commands called cmdlets</a:t>
            </a:r>
            <a:endParaRPr sz="1900">
              <a:solidFill>
                <a:srgbClr val="171717"/>
              </a:solidFill>
            </a:endParaRPr>
          </a:p>
          <a:p>
            <a:pPr indent="-349250" lvl="0" marL="914400" rtl="0" algn="just">
              <a:lnSpc>
                <a:spcPct val="130000"/>
              </a:lnSpc>
              <a:spcBef>
                <a:spcPts val="0"/>
              </a:spcBef>
              <a:spcAft>
                <a:spcPts val="0"/>
              </a:spcAft>
              <a:buClr>
                <a:srgbClr val="171717"/>
              </a:buClr>
              <a:buSzPts val="1900"/>
              <a:buChar char="●"/>
            </a:pPr>
            <a:r>
              <a:rPr lang="en-US" sz="1900">
                <a:solidFill>
                  <a:srgbClr val="171717"/>
                </a:solidFill>
              </a:rPr>
              <a:t>These commands call the Azure Rest API to perform every possible management task in Azure</a:t>
            </a:r>
            <a:endParaRPr sz="1900">
              <a:solidFill>
                <a:srgbClr val="171717"/>
              </a:solidFill>
            </a:endParaRPr>
          </a:p>
          <a:p>
            <a:pPr indent="-349250" lvl="0" marL="914400" rtl="0" algn="just">
              <a:lnSpc>
                <a:spcPct val="130000"/>
              </a:lnSpc>
              <a:spcBef>
                <a:spcPts val="0"/>
              </a:spcBef>
              <a:spcAft>
                <a:spcPts val="0"/>
              </a:spcAft>
              <a:buClr>
                <a:srgbClr val="171717"/>
              </a:buClr>
              <a:buSzPts val="1900"/>
              <a:buChar char="●"/>
            </a:pPr>
            <a:r>
              <a:rPr lang="en-US" sz="1900">
                <a:solidFill>
                  <a:srgbClr val="171717"/>
                </a:solidFill>
              </a:rPr>
              <a:t>Azure PowerShell is available for Windows, Linux, and Mac, and you can access it in a web browser via Azure Cloud Shell.</a:t>
            </a:r>
            <a:endParaRPr sz="1900">
              <a:solidFill>
                <a:srgbClr val="171717"/>
              </a:solidFill>
            </a:endParaRPr>
          </a:p>
          <a:p>
            <a:pPr indent="0" lvl="0" marL="914400" rtl="0" algn="just">
              <a:spcBef>
                <a:spcPts val="900"/>
              </a:spcBef>
              <a:spcAft>
                <a:spcPts val="0"/>
              </a:spcAft>
              <a:buNone/>
            </a:pPr>
            <a:r>
              <a:t/>
            </a:r>
            <a:endParaRPr sz="1900">
              <a:solidFill>
                <a:srgbClr val="171717"/>
              </a:solidFill>
            </a:endParaRPr>
          </a:p>
          <a:p>
            <a:pPr indent="0" lvl="0" marL="457200" rtl="0" algn="just">
              <a:spcBef>
                <a:spcPts val="0"/>
              </a:spcBef>
              <a:spcAft>
                <a:spcPts val="0"/>
              </a:spcAft>
              <a:buNone/>
            </a:pPr>
            <a:r>
              <a:t/>
            </a:r>
            <a:endParaRPr sz="1900">
              <a:solidFill>
                <a:srgbClr val="171717"/>
              </a:solidFill>
            </a:endParaRPr>
          </a:p>
        </p:txBody>
      </p:sp>
      <p:sp>
        <p:nvSpPr>
          <p:cNvPr id="116" name="Google Shape;116;p17"/>
          <p:cNvSpPr txBox="1"/>
          <p:nvPr/>
        </p:nvSpPr>
        <p:spPr>
          <a:xfrm>
            <a:off x="433625" y="36576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Azure PowerShell</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03_NPower_Presentation_Template_0819-18.jpg" id="121" name="Google Shape;121;p1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22" name="Google Shape;122;p18"/>
          <p:cNvSpPr txBox="1"/>
          <p:nvPr/>
        </p:nvSpPr>
        <p:spPr>
          <a:xfrm>
            <a:off x="479325" y="4440875"/>
            <a:ext cx="11688000" cy="25965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The Azure CLI command-line interface is an executable program with which a developer, DevOps professional, or IT professional can execute commands in Bash</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it can run on Windows, Linux, and Mac, and can be accessed in a web browser via Cloud Shell.</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23" name="Google Shape;123;p18"/>
          <p:cNvSpPr txBox="1"/>
          <p:nvPr/>
        </p:nvSpPr>
        <p:spPr>
          <a:xfrm>
            <a:off x="239725" y="2556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Azure PowerShell</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pic>
        <p:nvPicPr>
          <p:cNvPr id="124" name="Google Shape;124;p18"/>
          <p:cNvPicPr preferRelativeResize="0"/>
          <p:nvPr/>
        </p:nvPicPr>
        <p:blipFill>
          <a:blip r:embed="rId4">
            <a:alphaModFix/>
          </a:blip>
          <a:stretch>
            <a:fillRect/>
          </a:stretch>
        </p:blipFill>
        <p:spPr>
          <a:xfrm>
            <a:off x="479325" y="1506538"/>
            <a:ext cx="6076950" cy="2257425"/>
          </a:xfrm>
          <a:prstGeom prst="rect">
            <a:avLst/>
          </a:prstGeom>
          <a:noFill/>
          <a:ln>
            <a:noFill/>
          </a:ln>
        </p:spPr>
      </p:pic>
      <p:sp>
        <p:nvSpPr>
          <p:cNvPr id="125" name="Google Shape;125;p18"/>
          <p:cNvSpPr txBox="1"/>
          <p:nvPr/>
        </p:nvSpPr>
        <p:spPr>
          <a:xfrm>
            <a:off x="267250" y="36773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1400"/>
              </a:spcAft>
              <a:buNone/>
            </a:pPr>
            <a:r>
              <a:rPr b="1" lang="en-US" sz="3200">
                <a:solidFill>
                  <a:srgbClr val="171717"/>
                </a:solidFill>
              </a:rPr>
              <a:t>Azure CLI</a:t>
            </a:r>
            <a:endParaRPr b="1" sz="3200">
              <a:latin typeface="Calibri"/>
              <a:ea typeface="Calibri"/>
              <a:cs typeface="Calibri"/>
              <a:sym typeface="Calibri"/>
            </a:endParaRPr>
          </a:p>
        </p:txBody>
      </p:sp>
      <p:pic>
        <p:nvPicPr>
          <p:cNvPr id="126" name="Google Shape;126;p18"/>
          <p:cNvPicPr preferRelativeResize="0"/>
          <p:nvPr/>
        </p:nvPicPr>
        <p:blipFill>
          <a:blip r:embed="rId5">
            <a:alphaModFix/>
          </a:blip>
          <a:stretch>
            <a:fillRect/>
          </a:stretch>
        </p:blipFill>
        <p:spPr>
          <a:xfrm>
            <a:off x="8986113" y="1701813"/>
            <a:ext cx="2162175" cy="186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03_NPower_Presentation_Template_0819-18.jpg" id="131" name="Google Shape;131;p1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2" name="Google Shape;132;p19"/>
          <p:cNvSpPr txBox="1"/>
          <p:nvPr/>
        </p:nvSpPr>
        <p:spPr>
          <a:xfrm>
            <a:off x="479325" y="1445425"/>
            <a:ext cx="11688000" cy="34374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Although it's possible to write imperative code in Azure PowerShell or the Azure CLI to set up and tear down one Azure resource, By using Azure Resource Manager templates (ARM templates), you can describe the resources you want to use in a declarative JSON format</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The benefit is that the entire ARM template is verified before any code is executed to ensure that the resources will be created and connected correctly. The template then orchestrates the creation of those resources in parallel.  if you need 50 instances of the same resource, all 50 instances are created at the same time</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33" name="Google Shape;133;p19"/>
          <p:cNvSpPr txBox="1"/>
          <p:nvPr/>
        </p:nvSpPr>
        <p:spPr>
          <a:xfrm>
            <a:off x="239725" y="2556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ARM templates</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03_NPower_Presentation_Template_0819-18.jpg" id="138" name="Google Shape;138;p2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9" name="Google Shape;139;p20"/>
          <p:cNvSpPr txBox="1"/>
          <p:nvPr/>
        </p:nvSpPr>
        <p:spPr>
          <a:xfrm>
            <a:off x="469975" y="347375"/>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Clr>
                <a:schemeClr val="dk1"/>
              </a:buClr>
              <a:buSzPts val="1100"/>
              <a:buFont typeface="Arial"/>
              <a:buNone/>
            </a:pPr>
            <a:r>
              <a:rPr b="1" lang="en-US" sz="3200">
                <a:solidFill>
                  <a:srgbClr val="171717"/>
                </a:solidFill>
              </a:rPr>
              <a:t>Azure Advisor</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
        <p:nvSpPr>
          <p:cNvPr id="140" name="Google Shape;140;p20"/>
          <p:cNvSpPr txBox="1"/>
          <p:nvPr/>
        </p:nvSpPr>
        <p:spPr>
          <a:xfrm>
            <a:off x="326925" y="1316675"/>
            <a:ext cx="11688000" cy="25965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Azure Advisor  evaluates your Azure resources and makes recommendations to help improve reliability, security, and performance, achieve operational excellence, and reduce costs</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When you're in the Azure portal, the Advisor dashboard displays personalized recommendations for all your subscriptions, and you can use filters to select recommendations for specific subscriptions, resource groups, or services</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41" name="Google Shape;141;p20"/>
          <p:cNvSpPr txBox="1"/>
          <p:nvPr/>
        </p:nvSpPr>
        <p:spPr>
          <a:xfrm>
            <a:off x="479325" y="4517075"/>
            <a:ext cx="11688000" cy="25965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Azure service health provides a personalized view of the health of the Azure services, regions, and resources you rely on.</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You can set up alerts that help you triage outages and planned maintenance.</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42" name="Google Shape;142;p20"/>
          <p:cNvSpPr txBox="1"/>
          <p:nvPr/>
        </p:nvSpPr>
        <p:spPr>
          <a:xfrm>
            <a:off x="433625" y="36576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Azure Service Health</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03_NPower_Presentation_Template_0819-18.jpg" id="147" name="Google Shape;147;p2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48" name="Google Shape;148;p21"/>
          <p:cNvSpPr txBox="1"/>
          <p:nvPr/>
        </p:nvSpPr>
        <p:spPr>
          <a:xfrm>
            <a:off x="469975" y="347375"/>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000">
                <a:solidFill>
                  <a:srgbClr val="171717"/>
                </a:solidFill>
              </a:rPr>
              <a:t>Azure Monitor</a:t>
            </a:r>
            <a:endParaRPr b="1" sz="1300">
              <a:solidFill>
                <a:srgbClr val="171717"/>
              </a:solidFill>
              <a:highlight>
                <a:srgbClr val="FFFFFF"/>
              </a:highlight>
            </a:endParaRPr>
          </a:p>
          <a:p>
            <a:pPr indent="0" lvl="0" marL="0" rtl="0" algn="l">
              <a:lnSpc>
                <a:spcPct val="130000"/>
              </a:lnSpc>
              <a:spcBef>
                <a:spcPts val="2300"/>
              </a:spcBef>
              <a:spcAft>
                <a:spcPts val="0"/>
              </a:spcAft>
              <a:buNone/>
            </a:pPr>
            <a:r>
              <a:t/>
            </a:r>
            <a:endParaRPr b="1" sz="30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4300">
              <a:latin typeface="Calibri"/>
              <a:ea typeface="Calibri"/>
              <a:cs typeface="Calibri"/>
              <a:sym typeface="Calibri"/>
            </a:endParaRPr>
          </a:p>
        </p:txBody>
      </p:sp>
      <p:sp>
        <p:nvSpPr>
          <p:cNvPr id="149" name="Google Shape;149;p21"/>
          <p:cNvSpPr txBox="1"/>
          <p:nvPr/>
        </p:nvSpPr>
        <p:spPr>
          <a:xfrm>
            <a:off x="326925" y="1316675"/>
            <a:ext cx="11688000" cy="52833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 Azure Monitor is a platform for collecting, analyzing, visualizing, and potentially taking action based on the metric and logging data from your entire Azure and on-premises environment</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pic>
        <p:nvPicPr>
          <p:cNvPr id="150" name="Google Shape;150;p21"/>
          <p:cNvPicPr preferRelativeResize="0"/>
          <p:nvPr/>
        </p:nvPicPr>
        <p:blipFill>
          <a:blip r:embed="rId4">
            <a:alphaModFix/>
          </a:blip>
          <a:stretch>
            <a:fillRect/>
          </a:stretch>
        </p:blipFill>
        <p:spPr>
          <a:xfrm>
            <a:off x="2696925" y="2546425"/>
            <a:ext cx="7738650" cy="435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