
<file path=[Content_Types].xml><?xml version="1.0" encoding="utf-8"?>
<Types xmlns="http://schemas.openxmlformats.org/package/2006/content-types">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commentAuthors.xml" ContentType="application/vnd.openxmlformats-officedocument.presentationml.commentAuthor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60" r:id="rId6"/>
    <p:sldId id="261" r:id="rId7"/>
    <p:sldId id="262" r:id="rId8"/>
    <p:sldId id="258" r:id="rId9"/>
    <p:sldId id="264" r:id="rId10"/>
    <p:sldId id="278" r:id="rId11"/>
    <p:sldId id="279" r:id="rId12"/>
    <p:sldId id="267" r:id="rId13"/>
    <p:sldId id="268" r:id="rId14"/>
    <p:sldId id="269" r:id="rId15"/>
    <p:sldId id="270" r:id="rId16"/>
    <p:sldId id="272" r:id="rId17"/>
    <p:sldId id="273" r:id="rId18"/>
    <p:sldId id="274" r:id="rId19"/>
    <p:sldId id="275" r:id="rId20"/>
    <p:sldId id="276" r:id="rId21"/>
    <p:sldId id="277" r:id="rId22"/>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cmAuthor id="3" name="Ramesh Sannareddy" initials="RS" lastIdx="7"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74189" autoAdjust="0"/>
  </p:normalViewPr>
  <p:slideViewPr>
    <p:cSldViewPr snapToGrid="0" snapToObjects="1">
      <p:cViewPr varScale="1">
        <p:scale>
          <a:sx n="62" d="100"/>
          <a:sy n="62" d="100"/>
        </p:scale>
        <p:origin x="1330"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Bearo\Work\Canada\NPOWER\Coursera\Course%209%20-%20IBM%20Data%20Analyst%20Capstone%20Project\Week1\Lab2\job-postings.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Bearo\Work\Canada\NPOWER\Coursera\Course%209%20-%20IBM%20Data%20Analyst%20Capstone%20Project\Week1\Lab4\popular-languages.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TW" sz="1400" b="0" i="0" u="none" strike="noStrike" kern="1200" spc="0" baseline="0">
                <a:solidFill>
                  <a:schemeClr val="tx1">
                    <a:lumMod val="65000"/>
                    <a:lumOff val="35000"/>
                  </a:schemeClr>
                </a:solidFill>
                <a:latin typeface="+mn-lt"/>
                <a:ea typeface="+mn-ea"/>
                <a:cs typeface="+mn-cs"/>
              </a:defRPr>
            </a:pPr>
            <a:r>
              <a:rPr lang="en-US" altLang="zh-TW"/>
              <a:t>Number of Job Post in US</a:t>
            </a:r>
            <a:endParaRPr lang="en-US" altLang="zh-TW"/>
          </a:p>
        </c:rich>
      </c:tx>
      <c:layout/>
      <c:overlay val="0"/>
      <c:spPr>
        <a:noFill/>
        <a:ln>
          <a:noFill/>
        </a:ln>
        <a:effectLst/>
      </c:spPr>
    </c:title>
    <c:autoTitleDeleted val="0"/>
    <c:plotArea>
      <c:layout/>
      <c:barChart>
        <c:barDir val="bar"/>
        <c:grouping val="clustered"/>
        <c:varyColors val="0"/>
        <c:ser>
          <c:idx val="0"/>
          <c:order val="0"/>
          <c:tx>
            <c:strRef>
              <c:f>'[job-postings.xlsx]Sheet'!$B$1</c:f>
              <c:strCache>
                <c:ptCount val="1"/>
                <c:pt idx="0">
                  <c:v>Job Post</c:v>
                </c:pt>
              </c:strCache>
            </c:strRef>
          </c:tx>
          <c:spPr>
            <a:solidFill>
              <a:schemeClr val="accent1"/>
            </a:solidFill>
            <a:ln>
              <a:noFill/>
            </a:ln>
            <a:effectLst/>
          </c:spPr>
          <c:invertIfNegative val="0"/>
          <c:dLbls>
            <c:delete val="1"/>
          </c:dLbls>
          <c:cat>
            <c:strRef>
              <c:f>'[job-postings.xlsx]Sheet'!$A$2:$A$8</c:f>
              <c:strCache>
                <c:ptCount val="7"/>
                <c:pt idx="0">
                  <c:v>Austin</c:v>
                </c:pt>
                <c:pt idx="1">
                  <c:v>San Francisco</c:v>
                </c:pt>
                <c:pt idx="2">
                  <c:v>Los Angeles</c:v>
                </c:pt>
                <c:pt idx="3">
                  <c:v>New York</c:v>
                </c:pt>
                <c:pt idx="4">
                  <c:v>Seattle</c:v>
                </c:pt>
                <c:pt idx="5">
                  <c:v>Detroit</c:v>
                </c:pt>
                <c:pt idx="6">
                  <c:v>Washington DC</c:v>
                </c:pt>
              </c:strCache>
            </c:strRef>
          </c:cat>
          <c:val>
            <c:numRef>
              <c:f>'[job-postings.xlsx]Sheet'!$B$2:$B$8</c:f>
              <c:numCache>
                <c:formatCode>General</c:formatCode>
                <c:ptCount val="7"/>
                <c:pt idx="0">
                  <c:v>434</c:v>
                </c:pt>
                <c:pt idx="1">
                  <c:v>435</c:v>
                </c:pt>
                <c:pt idx="2">
                  <c:v>640</c:v>
                </c:pt>
                <c:pt idx="3">
                  <c:v>3226</c:v>
                </c:pt>
                <c:pt idx="4">
                  <c:v>3375</c:v>
                </c:pt>
                <c:pt idx="5">
                  <c:v>3945</c:v>
                </c:pt>
                <c:pt idx="6">
                  <c:v>5316</c:v>
                </c:pt>
              </c:numCache>
            </c:numRef>
          </c:val>
        </c:ser>
        <c:dLbls>
          <c:showLegendKey val="0"/>
          <c:showVal val="0"/>
          <c:showCatName val="0"/>
          <c:showSerName val="0"/>
          <c:showPercent val="0"/>
          <c:showBubbleSize val="0"/>
        </c:dLbls>
        <c:gapWidth val="182"/>
        <c:axId val="749289776"/>
        <c:axId val="749286896"/>
      </c:barChart>
      <c:catAx>
        <c:axId val="7492897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TW" sz="900" b="0" i="0" u="none" strike="noStrike" kern="1200" baseline="0">
                <a:solidFill>
                  <a:schemeClr val="tx1">
                    <a:lumMod val="65000"/>
                    <a:lumOff val="35000"/>
                  </a:schemeClr>
                </a:solidFill>
                <a:latin typeface="+mn-lt"/>
                <a:ea typeface="+mn-ea"/>
                <a:cs typeface="+mn-cs"/>
              </a:defRPr>
            </a:pPr>
          </a:p>
        </c:txPr>
        <c:crossAx val="749286896"/>
        <c:crosses val="autoZero"/>
        <c:auto val="1"/>
        <c:lblAlgn val="ctr"/>
        <c:lblOffset val="100"/>
        <c:noMultiLvlLbl val="0"/>
      </c:catAx>
      <c:valAx>
        <c:axId val="7492868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TW" sz="900" b="0" i="0" u="none" strike="noStrike" kern="1200" baseline="0">
                <a:solidFill>
                  <a:schemeClr val="tx1">
                    <a:lumMod val="65000"/>
                    <a:lumOff val="35000"/>
                  </a:schemeClr>
                </a:solidFill>
                <a:latin typeface="+mn-lt"/>
                <a:ea typeface="+mn-ea"/>
                <a:cs typeface="+mn-cs"/>
              </a:defRPr>
            </a:pPr>
          </a:p>
        </c:txPr>
        <c:crossAx val="749289776"/>
        <c:crosses val="autoZero"/>
        <c:crossBetween val="between"/>
      </c:valAx>
      <c:spPr>
        <a:noFill/>
        <a:ln>
          <a:noFill/>
        </a:ln>
        <a:effectLst/>
      </c:spPr>
    </c:plotArea>
    <c:plotVisOnly val="1"/>
    <c:dispBlanksAs val="gap"/>
    <c:showDLblsOverMax val="0"/>
  </c:chart>
  <c:spPr>
    <a:noFill/>
    <a:ln>
      <a:noFill/>
    </a:ln>
    <a:effectLst/>
  </c:spPr>
  <c:txPr>
    <a:bodyPr/>
    <a:lstStyle/>
    <a:p>
      <a:pPr>
        <a:defRPr lang="zh-TW"/>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zh-TW" sz="1400" b="0" i="0" u="none" strike="noStrike" kern="1200" spc="0" baseline="0">
              <a:solidFill>
                <a:schemeClr val="tx1">
                  <a:lumMod val="65000"/>
                  <a:lumOff val="35000"/>
                </a:schemeClr>
              </a:solidFill>
              <a:latin typeface="+mn-lt"/>
              <a:ea typeface="+mn-ea"/>
              <a:cs typeface="+mn-cs"/>
            </a:defRPr>
          </a:pPr>
        </a:p>
      </c:txPr>
    </c:title>
    <c:autoTitleDeleted val="0"/>
    <c:plotArea>
      <c:layout/>
      <c:barChart>
        <c:barDir val="bar"/>
        <c:grouping val="clustered"/>
        <c:varyColors val="0"/>
        <c:ser>
          <c:idx val="0"/>
          <c:order val="0"/>
          <c:tx>
            <c:strRef>
              <c:f>'[popular-languages.csv]popular-languages'!$B$1</c:f>
              <c:strCache>
                <c:ptCount val="1"/>
                <c:pt idx="0">
                  <c:v>Average Annual Salary</c:v>
                </c:pt>
              </c:strCache>
            </c:strRef>
          </c:tx>
          <c:spPr>
            <a:solidFill>
              <a:schemeClr val="accent1"/>
            </a:solidFill>
            <a:ln>
              <a:noFill/>
            </a:ln>
            <a:effectLst/>
          </c:spPr>
          <c:invertIfNegative val="0"/>
          <c:dLbls>
            <c:delete val="1"/>
          </c:dLbls>
          <c:cat>
            <c:strRef>
              <c:f>'[popular-languages.csv]popular-languages'!$A$2:$A$11</c:f>
              <c:strCache>
                <c:ptCount val="10"/>
                <c:pt idx="0">
                  <c:v>PHP</c:v>
                </c:pt>
                <c:pt idx="1">
                  <c:v>SQL</c:v>
                </c:pt>
                <c:pt idx="2">
                  <c:v>C#</c:v>
                </c:pt>
                <c:pt idx="3">
                  <c:v>R</c:v>
                </c:pt>
                <c:pt idx="4">
                  <c:v>Go</c:v>
                </c:pt>
                <c:pt idx="5">
                  <c:v>Java</c:v>
                </c:pt>
                <c:pt idx="6">
                  <c:v>Javascript</c:v>
                </c:pt>
                <c:pt idx="7">
                  <c:v>C++</c:v>
                </c:pt>
                <c:pt idx="8">
                  <c:v>Python</c:v>
                </c:pt>
                <c:pt idx="9">
                  <c:v>Swift</c:v>
                </c:pt>
              </c:strCache>
            </c:strRef>
          </c:cat>
          <c:val>
            <c:numRef>
              <c:f>'[popular-languages.csv]popular-languages'!$B$2:$B$11</c:f>
              <c:numCache>
                <c:formatCode>"US$"#,##0_);[Red]\("US$"#,##0\)</c:formatCode>
                <c:ptCount val="10"/>
                <c:pt idx="0" c:formatCode="&quot;US$&quot;#,##0_);[Red]\(&quot;US$&quot;#,##0\)">
                  <c:v>84727</c:v>
                </c:pt>
                <c:pt idx="1" c:formatCode="&quot;US$&quot;#,##0_);[Red]\(&quot;US$&quot;#,##0\)">
                  <c:v>84793</c:v>
                </c:pt>
                <c:pt idx="2" c:formatCode="&quot;US$&quot;#,##0_);[Red]\(&quot;US$&quot;#,##0\)">
                  <c:v>88726</c:v>
                </c:pt>
                <c:pt idx="3" c:formatCode="&quot;US$&quot;#,##0_);[Red]\(&quot;US$&quot;#,##0\)">
                  <c:v>92037</c:v>
                </c:pt>
                <c:pt idx="4" c:formatCode="&quot;US$&quot;#,##0_);[Red]\(&quot;US$&quot;#,##0\)">
                  <c:v>94082</c:v>
                </c:pt>
                <c:pt idx="5" c:formatCode="&quot;US$&quot;#,##0_);[Red]\(&quot;US$&quot;#,##0\)">
                  <c:v>101013</c:v>
                </c:pt>
                <c:pt idx="6" c:formatCode="&quot;US$&quot;#,##0_);[Red]\(&quot;US$&quot;#,##0\)">
                  <c:v>110981</c:v>
                </c:pt>
                <c:pt idx="7" c:formatCode="&quot;US$&quot;#,##0_);[Red]\(&quot;US$&quot;#,##0\)">
                  <c:v>113865</c:v>
                </c:pt>
                <c:pt idx="8" c:formatCode="&quot;US$&quot;#,##0_);[Red]\(&quot;US$&quot;#,##0\)">
                  <c:v>114383</c:v>
                </c:pt>
                <c:pt idx="9" c:formatCode="&quot;US$&quot;#,##0_);[Red]\(&quot;US$&quot;#,##0\)">
                  <c:v>130801</c:v>
                </c:pt>
              </c:numCache>
            </c:numRef>
          </c:val>
        </c:ser>
        <c:dLbls>
          <c:showLegendKey val="0"/>
          <c:showVal val="0"/>
          <c:showCatName val="0"/>
          <c:showSerName val="0"/>
          <c:showPercent val="0"/>
          <c:showBubbleSize val="0"/>
        </c:dLbls>
        <c:gapWidth val="182"/>
        <c:axId val="772632560"/>
        <c:axId val="772633520"/>
      </c:barChart>
      <c:catAx>
        <c:axId val="7726325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TW" sz="900" b="0" i="0" u="none" strike="noStrike" kern="1200" baseline="0">
                <a:solidFill>
                  <a:schemeClr val="tx1">
                    <a:lumMod val="65000"/>
                    <a:lumOff val="35000"/>
                  </a:schemeClr>
                </a:solidFill>
                <a:latin typeface="+mn-lt"/>
                <a:ea typeface="+mn-ea"/>
                <a:cs typeface="+mn-cs"/>
              </a:defRPr>
            </a:pPr>
          </a:p>
        </c:txPr>
        <c:crossAx val="772633520"/>
        <c:crosses val="autoZero"/>
        <c:auto val="1"/>
        <c:lblAlgn val="ctr"/>
        <c:lblOffset val="100"/>
        <c:noMultiLvlLbl val="0"/>
      </c:catAx>
      <c:valAx>
        <c:axId val="772633520"/>
        <c:scaling>
          <c:orientation val="minMax"/>
        </c:scaling>
        <c:delete val="0"/>
        <c:axPos val="b"/>
        <c:majorGridlines>
          <c:spPr>
            <a:ln w="9525" cap="flat" cmpd="sng" algn="ctr">
              <a:solidFill>
                <a:schemeClr val="tx1">
                  <a:lumMod val="15000"/>
                  <a:lumOff val="85000"/>
                </a:schemeClr>
              </a:solidFill>
              <a:round/>
            </a:ln>
            <a:effectLst/>
          </c:spPr>
        </c:majorGridlines>
        <c:numFmt formatCode="&quot;US$&quot;#,##0_);[Red]\(&quot;US$&quot;#,##0\)" sourceLinked="1"/>
        <c:majorTickMark val="none"/>
        <c:minorTickMark val="none"/>
        <c:tickLblPos val="nextTo"/>
        <c:spPr>
          <a:noFill/>
          <a:ln>
            <a:noFill/>
          </a:ln>
          <a:effectLst/>
        </c:spPr>
        <c:txPr>
          <a:bodyPr rot="-60000000" spcFirstLastPara="1" vertOverflow="ellipsis" vert="horz" wrap="square" anchor="ctr" anchorCtr="1"/>
          <a:lstStyle/>
          <a:p>
            <a:pPr>
              <a:defRPr lang="zh-TW" sz="900" b="0" i="0" u="none" strike="noStrike" kern="1200" baseline="0">
                <a:solidFill>
                  <a:schemeClr val="tx1">
                    <a:lumMod val="65000"/>
                    <a:lumOff val="35000"/>
                  </a:schemeClr>
                </a:solidFill>
                <a:latin typeface="+mn-lt"/>
                <a:ea typeface="+mn-ea"/>
                <a:cs typeface="+mn-cs"/>
              </a:defRPr>
            </a:pPr>
          </a:p>
        </c:txPr>
        <c:crossAx val="772632560"/>
        <c:crosses val="autoZero"/>
        <c:crossBetween val="between"/>
      </c:valAx>
      <c:spPr>
        <a:noFill/>
        <a:ln>
          <a:noFill/>
        </a:ln>
        <a:effectLst/>
      </c:spPr>
    </c:plotArea>
    <c:plotVisOnly val="1"/>
    <c:dispBlanksAs val="gap"/>
    <c:showDLblsOverMax val="0"/>
  </c:chart>
  <c:spPr>
    <a:noFill/>
    <a:ln>
      <a:noFill/>
    </a:ln>
    <a:effectLst/>
  </c:spPr>
  <c:txPr>
    <a:bodyPr/>
    <a:lstStyle/>
    <a:p>
      <a:pPr>
        <a:defRPr lang="zh-TW"/>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20-10-28T23:01:52"/>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20-10-28T23:00:30"/>
    </inkml:context>
    <inkml:brush xml:id="br0">
      <inkml:brushProperty name="width" value="0.3" units="cm"/>
      <inkml:brushProperty name="height" value="0.6" units="cm"/>
      <inkml:brushProperty name="color" value="#ffffff"/>
      <inkml:brushProperty name="tip" value="rectangle"/>
      <inkml:brushProperty name="rasterOp" value="maskPen"/>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20-10-28T23:00:30"/>
    </inkml:context>
    <inkml:brush xml:id="br0">
      <inkml:brushProperty name="width" value="0.3" units="cm"/>
      <inkml:brushProperty name="height" value="0.6" units="cm"/>
      <inkml:brushProperty name="color" value="#ffffff"/>
      <inkml:brushProperty name="tip" value="rectangle"/>
      <inkml:brushProperty name="rasterOp" value="maskPen"/>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20-10-28T23:00:31"/>
    </inkml:context>
    <inkml:brush xml:id="br0">
      <inkml:brushProperty name="width" value="0.3" units="cm"/>
      <inkml:brushProperty name="height" value="0.6" units="cm"/>
      <inkml:brushProperty name="color" value="#ffffff"/>
      <inkml:brushProperty name="tip" value="rectangle"/>
      <inkml:brushProperty name="rasterOp" value="maskPen"/>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20-10-28T23:00:31"/>
    </inkml:context>
    <inkml:brush xml:id="br0">
      <inkml:brushProperty name="width" value="0.3" units="cm"/>
      <inkml:brushProperty name="height" value="0.6" units="cm"/>
      <inkml:brushProperty name="color" value="#ffffff"/>
      <inkml:brushProperty name="tip" value="rectangle"/>
      <inkml:brushProperty name="rasterOp" value="maskPen"/>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20-10-28T23:00:57"/>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20-10-28T23:02:33"/>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20-10-28T23:02:34"/>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20-10-28T23:02:34"/>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20-10-28T23:02:36"/>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20-10-28T23:02:37"/>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20-10-28T23:01:52"/>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20-10-28T23:02:38"/>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20-10-28T23:02:39"/>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20-10-28T23:02:40"/>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20-10-28T23:03:11"/>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20-10-28T23:03:33"/>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20-10-28T23:03:36"/>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20-10-28T23:03:37"/>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20-10-28T23:03:38"/>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20-10-28T23:03:56"/>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20-10-28T23:04:38"/>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20-10-28T23:01:5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20-10-28T23:37:51"/>
    </inkml:context>
    <inkml:brush xml:id="br0">
      <inkml:brushProperty name="width" value="0.05" units="cm"/>
      <inkml:brushProperty name="height" value="0.05" units="cm"/>
      <inkml:brushProperty name="color" value="#000000"/>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20-10-28T23:02:44"/>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20-10-28T23:02:4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20-10-28T23:02:4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20-10-28T23:02:46"/>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20-10-28T23:02:53"/>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20-10-28T23:03:01"/>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20-10-28T23:03:01"/>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20-10-28T23:03:02"/>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20-10-28T23:03:02"/>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20-10-28T23:01:5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20-10-28T23:03:03"/>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20-10-28T23:01:5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20-10-28T23:01:56"/>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20-10-28T23:01:56"/>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20-10-28T23:01:58"/>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20-10-28T23:00:28"/>
    </inkml:context>
    <inkml:brush xml:id="br0">
      <inkml:brushProperty name="width" value="0.3" units="cm"/>
      <inkml:brushProperty name="height" value="0.6" units="cm"/>
      <inkml:brushProperty name="color" value="#ffffff"/>
      <inkml:brushProperty name="tip" value="rectangle"/>
      <inkml:brushProperty name="rasterOp" value="maskPen"/>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customXml" Target="../ink/ink4.xml"/><Relationship Id="rId7" Type="http://schemas.openxmlformats.org/officeDocument/2006/relationships/image" Target="../media/image3.png"/><Relationship Id="rId6" Type="http://schemas.openxmlformats.org/officeDocument/2006/relationships/customXml" Target="../ink/ink3.xml"/><Relationship Id="rId5" Type="http://schemas.openxmlformats.org/officeDocument/2006/relationships/image" Target="../media/image2.png"/><Relationship Id="rId4" Type="http://schemas.openxmlformats.org/officeDocument/2006/relationships/customXml" Target="../ink/ink2.xml"/><Relationship Id="rId3" Type="http://schemas.openxmlformats.org/officeDocument/2006/relationships/image" Target="../media/image1.png"/><Relationship Id="rId2" Type="http://schemas.openxmlformats.org/officeDocument/2006/relationships/customXml" Target="../ink/ink1.xml"/><Relationship Id="rId17" Type="http://schemas.openxmlformats.org/officeDocument/2006/relationships/image" Target="../media/image8.png"/><Relationship Id="rId16" Type="http://schemas.openxmlformats.org/officeDocument/2006/relationships/customXml" Target="../ink/ink8.xml"/><Relationship Id="rId15" Type="http://schemas.openxmlformats.org/officeDocument/2006/relationships/image" Target="../media/image7.png"/><Relationship Id="rId14" Type="http://schemas.openxmlformats.org/officeDocument/2006/relationships/customXml" Target="../ink/ink7.xml"/><Relationship Id="rId13" Type="http://schemas.openxmlformats.org/officeDocument/2006/relationships/image" Target="../media/image6.png"/><Relationship Id="rId12" Type="http://schemas.openxmlformats.org/officeDocument/2006/relationships/customXml" Target="../ink/ink6.xml"/><Relationship Id="rId11" Type="http://schemas.openxmlformats.org/officeDocument/2006/relationships/image" Target="../media/image5.png"/><Relationship Id="rId10" Type="http://schemas.openxmlformats.org/officeDocument/2006/relationships/customXml" Target="../ink/ink5.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endParaRPr lang="en-US" dirty="0"/>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endParaRPr lang="en-US" sz="1400" b="0" dirty="0">
              <a:latin typeface="Helv"/>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r:id="rId2" p14:bwMode="auto">
            <p14:nvContentPartPr>
              <p14:cNvPr id="5" name="Ink 4"/>
              <p14:cNvContentPartPr/>
              <p14:nvPr/>
            </p14:nvContentPartPr>
            <p14:xfrm>
              <a:off x="1837276" y="6444633"/>
              <a:ext cx="3960" cy="360"/>
            </p14:xfrm>
          </p:contentPart>
        </mc:Choice>
        <mc:Fallback xmlns="">
          <p:pic>
            <p:nvPicPr>
              <p:cNvPr id="5" name="Ink 4"/>
            </p:nvPicPr>
            <p:blipFill>
              <a:blip r:embed="rId3"/>
            </p:blipFill>
            <p:spPr>
              <a:xfrm>
                <a:off x="1837276" y="6444633"/>
                <a:ext cx="3960" cy="36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6" name="Ink 5"/>
              <p14:cNvContentPartPr/>
              <p14:nvPr/>
            </p14:nvContentPartPr>
            <p14:xfrm>
              <a:off x="1846276" y="6435993"/>
              <a:ext cx="360" cy="360"/>
            </p14:xfrm>
          </p:contentPart>
        </mc:Choice>
        <mc:Fallback xmlns="">
          <p:pic>
            <p:nvPicPr>
              <p:cNvPr id="6" name="Ink 5"/>
            </p:nvPicPr>
            <p:blipFill>
              <a:blip r:embed="rId5"/>
            </p:blipFill>
            <p:spPr>
              <a:xfrm>
                <a:off x="1846276" y="6435993"/>
                <a:ext cx="360" cy="36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7" name="Ink 6"/>
              <p14:cNvContentPartPr/>
              <p14:nvPr/>
            </p14:nvContentPartPr>
            <p14:xfrm>
              <a:off x="1846276" y="6462633"/>
              <a:ext cx="360" cy="360"/>
            </p14:xfrm>
          </p:contentPart>
        </mc:Choice>
        <mc:Fallback xmlns="">
          <p:pic>
            <p:nvPicPr>
              <p:cNvPr id="7" name="Ink 6"/>
            </p:nvPicPr>
            <p:blipFill>
              <a:blip r:embed="rId7"/>
            </p:blipFill>
            <p:spPr>
              <a:xfrm>
                <a:off x="1846276" y="6462633"/>
                <a:ext cx="360" cy="36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9" name="Ink 8"/>
              <p14:cNvContentPartPr/>
              <p14:nvPr/>
            </p14:nvContentPartPr>
            <p14:xfrm>
              <a:off x="1846276" y="6462633"/>
              <a:ext cx="360" cy="360"/>
            </p14:xfrm>
          </p:contentPart>
        </mc:Choice>
        <mc:Fallback xmlns="">
          <p:pic>
            <p:nvPicPr>
              <p:cNvPr id="9" name="Ink 8"/>
            </p:nvPicPr>
            <p:blipFill>
              <a:blip r:embed="rId9"/>
            </p:blipFill>
            <p:spPr>
              <a:xfrm>
                <a:off x="1846276" y="6462633"/>
                <a:ext cx="360" cy="36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0" name="Ink 9"/>
              <p14:cNvContentPartPr/>
              <p14:nvPr/>
            </p14:nvContentPartPr>
            <p14:xfrm>
              <a:off x="1846276" y="6462633"/>
              <a:ext cx="360" cy="360"/>
            </p14:xfrm>
          </p:contentPart>
        </mc:Choice>
        <mc:Fallback xmlns="">
          <p:pic>
            <p:nvPicPr>
              <p:cNvPr id="10" name="Ink 9"/>
            </p:nvPicPr>
            <p:blipFill>
              <a:blip r:embed="rId11"/>
            </p:blipFill>
            <p:spPr>
              <a:xfrm>
                <a:off x="1846276" y="6462633"/>
                <a:ext cx="360" cy="36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1" name="Ink 10"/>
              <p14:cNvContentPartPr/>
              <p14:nvPr/>
            </p14:nvContentPartPr>
            <p14:xfrm>
              <a:off x="1846276" y="6462633"/>
              <a:ext cx="360" cy="360"/>
            </p14:xfrm>
          </p:contentPart>
        </mc:Choice>
        <mc:Fallback xmlns="">
          <p:pic>
            <p:nvPicPr>
              <p:cNvPr id="11" name="Ink 10"/>
            </p:nvPicPr>
            <p:blipFill>
              <a:blip r:embed="rId13"/>
            </p:blipFill>
            <p:spPr>
              <a:xfrm>
                <a:off x="1846276" y="6462633"/>
                <a:ext cx="360" cy="36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2" name="Ink 11"/>
              <p14:cNvContentPartPr/>
              <p14:nvPr/>
            </p14:nvContentPartPr>
            <p14:xfrm>
              <a:off x="1846276" y="6462633"/>
              <a:ext cx="360" cy="360"/>
            </p14:xfrm>
          </p:contentPart>
        </mc:Choice>
        <mc:Fallback xmlns="">
          <p:pic>
            <p:nvPicPr>
              <p:cNvPr id="12" name="Ink 11"/>
            </p:nvPicPr>
            <p:blipFill>
              <a:blip r:embed="rId15"/>
            </p:blipFill>
            <p:spPr>
              <a:xfrm>
                <a:off x="1846276" y="6462633"/>
                <a:ext cx="360" cy="36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3" name="Ink 12"/>
              <p14:cNvContentPartPr/>
              <p14:nvPr/>
            </p14:nvContentPartPr>
            <p14:xfrm>
              <a:off x="-222284" y="4536273"/>
              <a:ext cx="360" cy="360"/>
            </p14:xfrm>
          </p:contentPart>
        </mc:Choice>
        <mc:Fallback xmlns="">
          <p:pic>
            <p:nvPicPr>
              <p:cNvPr id="13" name="Ink 12"/>
            </p:nvPicPr>
            <p:blipFill>
              <a:blip r:embed="rId17"/>
            </p:blipFill>
            <p:spPr>
              <a:xfrm>
                <a:off x="-222284" y="4536273"/>
                <a:ext cx="360" cy="360"/>
              </a:xfrm>
              <a:prstGeom prst="rect"/>
            </p:spPr>
          </p:pic>
        </mc:Fallback>
      </mc:AlternateContent>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endParaRPr lang="en-US" dirty="0"/>
          </a:p>
        </p:txBody>
      </p:sp>
      <p:pic>
        <p:nvPicPr>
          <p:cNvPr id="6" name="Picture 5"/>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p:cNvPicPr>
            <a:picLocks noChangeAspect="1"/>
          </p:cNvPicPr>
          <p:nvPr userDrawn="1"/>
        </p:nvPicPr>
        <p:blipFill>
          <a:blip r:embed="rId3"/>
          <a:stretch>
            <a:fillRect/>
          </a:stretch>
        </p:blipFill>
        <p:spPr>
          <a:xfrm>
            <a:off x="8475870" y="6371623"/>
            <a:ext cx="3375991" cy="397761"/>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p:cSld name="3_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p:cNvPicPr>
            <a:picLocks noChangeAspect="1"/>
          </p:cNvPicPr>
          <p:nvPr userDrawn="1"/>
        </p:nvPicPr>
        <p:blipFill>
          <a:blip r:embed="rId3"/>
          <a:stretch>
            <a:fillRect/>
          </a:stretch>
        </p:blipFill>
        <p:spPr>
          <a:xfrm>
            <a:off x="8475870" y="6371623"/>
            <a:ext cx="3375991" cy="397761"/>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9.png"/><Relationship Id="rId15" Type="http://schemas.openxmlformats.org/officeDocument/2006/relationships/image" Target="../media/image2.tiff"/><Relationship Id="rId14" Type="http://schemas.openxmlformats.org/officeDocument/2006/relationships/image" Target="../media/image1.tiff"/><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pic>
        <p:nvPicPr>
          <p:cNvPr id="7" name="Picture 6"/>
          <p:cNvPicPr>
            <a:picLocks noChangeAspect="1"/>
          </p:cNvPicPr>
          <p:nvPr userDrawn="1"/>
        </p:nvPicPr>
        <p:blipFill>
          <a:blip r:embed="rId14"/>
          <a:stretch>
            <a:fillRect/>
          </a:stretch>
        </p:blipFill>
        <p:spPr>
          <a:xfrm>
            <a:off x="340139" y="6371623"/>
            <a:ext cx="2456070" cy="378964"/>
          </a:xfrm>
          <a:prstGeom prst="rect">
            <a:avLst/>
          </a:prstGeom>
        </p:spPr>
      </p:pic>
      <p:pic>
        <p:nvPicPr>
          <p:cNvPr id="8" name="Picture 7"/>
          <p:cNvPicPr>
            <a:picLocks noChangeAspect="1"/>
          </p:cNvPicPr>
          <p:nvPr userDrawn="1"/>
        </p:nvPicPr>
        <p:blipFill>
          <a:blip r:embed="rId15"/>
          <a:stretch>
            <a:fillRect/>
          </a:stretch>
        </p:blipFill>
        <p:spPr>
          <a:xfrm>
            <a:off x="8475870" y="6371623"/>
            <a:ext cx="3375991" cy="397761"/>
          </a:xfrm>
          <a:prstGeom prst="rect">
            <a:avLst/>
          </a:prstGeom>
        </p:spPr>
      </p:pic>
      <p:pic>
        <p:nvPicPr>
          <p:cNvPr id="4" name="Picture 3"/>
          <p:cNvPicPr>
            <a:picLocks noChangeAspect="1"/>
          </p:cNvPicPr>
          <p:nvPr userDrawn="1"/>
        </p:nvPicPr>
        <p:blipFill>
          <a:blip r:embed="rId16">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customXml" Target="../ink/ink12.xml"/><Relationship Id="rId7" Type="http://schemas.openxmlformats.org/officeDocument/2006/relationships/image" Target="../media/image13.png"/><Relationship Id="rId6" Type="http://schemas.openxmlformats.org/officeDocument/2006/relationships/customXml" Target="../ink/ink11.xml"/><Relationship Id="rId5" Type="http://schemas.openxmlformats.org/officeDocument/2006/relationships/image" Target="../media/image12.png"/><Relationship Id="rId47" Type="http://schemas.openxmlformats.org/officeDocument/2006/relationships/notesSlide" Target="../notesSlides/notesSlide1.xml"/><Relationship Id="rId46" Type="http://schemas.openxmlformats.org/officeDocument/2006/relationships/slideLayout" Target="../slideLayouts/slideLayout4.xml"/><Relationship Id="rId45" Type="http://schemas.openxmlformats.org/officeDocument/2006/relationships/image" Target="../media/image32.png"/><Relationship Id="rId44" Type="http://schemas.openxmlformats.org/officeDocument/2006/relationships/customXml" Target="../ink/ink30.xml"/><Relationship Id="rId43" Type="http://schemas.openxmlformats.org/officeDocument/2006/relationships/image" Target="../media/image31.png"/><Relationship Id="rId42" Type="http://schemas.openxmlformats.org/officeDocument/2006/relationships/customXml" Target="../ink/ink29.xml"/><Relationship Id="rId41" Type="http://schemas.openxmlformats.org/officeDocument/2006/relationships/image" Target="../media/image30.png"/><Relationship Id="rId40" Type="http://schemas.openxmlformats.org/officeDocument/2006/relationships/customXml" Target="../ink/ink28.xml"/><Relationship Id="rId4" Type="http://schemas.openxmlformats.org/officeDocument/2006/relationships/customXml" Target="../ink/ink10.xml"/><Relationship Id="rId39" Type="http://schemas.openxmlformats.org/officeDocument/2006/relationships/image" Target="../media/image29.png"/><Relationship Id="rId38" Type="http://schemas.openxmlformats.org/officeDocument/2006/relationships/customXml" Target="../ink/ink27.xml"/><Relationship Id="rId37" Type="http://schemas.openxmlformats.org/officeDocument/2006/relationships/image" Target="../media/image28.png"/><Relationship Id="rId36" Type="http://schemas.openxmlformats.org/officeDocument/2006/relationships/customXml" Target="../ink/ink26.xml"/><Relationship Id="rId35" Type="http://schemas.openxmlformats.org/officeDocument/2006/relationships/image" Target="../media/image27.png"/><Relationship Id="rId34" Type="http://schemas.openxmlformats.org/officeDocument/2006/relationships/customXml" Target="../ink/ink25.xml"/><Relationship Id="rId33" Type="http://schemas.openxmlformats.org/officeDocument/2006/relationships/image" Target="../media/image26.png"/><Relationship Id="rId32" Type="http://schemas.openxmlformats.org/officeDocument/2006/relationships/customXml" Target="../ink/ink24.xml"/><Relationship Id="rId31" Type="http://schemas.openxmlformats.org/officeDocument/2006/relationships/image" Target="../media/image25.png"/><Relationship Id="rId30" Type="http://schemas.openxmlformats.org/officeDocument/2006/relationships/customXml" Target="../ink/ink23.xml"/><Relationship Id="rId3" Type="http://schemas.openxmlformats.org/officeDocument/2006/relationships/image" Target="../media/image11.png"/><Relationship Id="rId29" Type="http://schemas.openxmlformats.org/officeDocument/2006/relationships/image" Target="../media/image24.png"/><Relationship Id="rId28" Type="http://schemas.openxmlformats.org/officeDocument/2006/relationships/customXml" Target="../ink/ink22.xml"/><Relationship Id="rId27" Type="http://schemas.openxmlformats.org/officeDocument/2006/relationships/image" Target="../media/image23.png"/><Relationship Id="rId26" Type="http://schemas.openxmlformats.org/officeDocument/2006/relationships/customXml" Target="../ink/ink21.xml"/><Relationship Id="rId25" Type="http://schemas.openxmlformats.org/officeDocument/2006/relationships/image" Target="../media/image22.png"/><Relationship Id="rId24" Type="http://schemas.openxmlformats.org/officeDocument/2006/relationships/customXml" Target="../ink/ink20.xml"/><Relationship Id="rId23" Type="http://schemas.openxmlformats.org/officeDocument/2006/relationships/image" Target="../media/image21.png"/><Relationship Id="rId22" Type="http://schemas.openxmlformats.org/officeDocument/2006/relationships/customXml" Target="../ink/ink19.xml"/><Relationship Id="rId21" Type="http://schemas.openxmlformats.org/officeDocument/2006/relationships/image" Target="../media/image20.png"/><Relationship Id="rId20" Type="http://schemas.openxmlformats.org/officeDocument/2006/relationships/customXml" Target="../ink/ink18.xml"/><Relationship Id="rId2" Type="http://schemas.openxmlformats.org/officeDocument/2006/relationships/customXml" Target="../ink/ink9.xml"/><Relationship Id="rId19" Type="http://schemas.openxmlformats.org/officeDocument/2006/relationships/image" Target="../media/image19.png"/><Relationship Id="rId18" Type="http://schemas.openxmlformats.org/officeDocument/2006/relationships/customXml" Target="../ink/ink17.xml"/><Relationship Id="rId17" Type="http://schemas.openxmlformats.org/officeDocument/2006/relationships/image" Target="../media/image18.png"/><Relationship Id="rId16" Type="http://schemas.openxmlformats.org/officeDocument/2006/relationships/customXml" Target="../ink/ink16.xml"/><Relationship Id="rId15" Type="http://schemas.openxmlformats.org/officeDocument/2006/relationships/image" Target="../media/image17.png"/><Relationship Id="rId14" Type="http://schemas.openxmlformats.org/officeDocument/2006/relationships/customXml" Target="../ink/ink15.xml"/><Relationship Id="rId13" Type="http://schemas.openxmlformats.org/officeDocument/2006/relationships/image" Target="../media/image16.png"/><Relationship Id="rId12" Type="http://schemas.openxmlformats.org/officeDocument/2006/relationships/customXml" Target="../ink/ink14.xml"/><Relationship Id="rId11" Type="http://schemas.openxmlformats.org/officeDocument/2006/relationships/image" Target="../media/image15.png"/><Relationship Id="rId10" Type="http://schemas.openxmlformats.org/officeDocument/2006/relationships/customXml" Target="../ink/ink13.xml"/><Relationship Id="rId1"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chart" Target="../charts/char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chart" Target="../charts/chart2.xml"/></Relationships>
</file>

<file path=ppt/slides/_rels/slide2.xml.rels><?xml version="1.0" encoding="UTF-8" standalone="yes"?>
<Relationships xmlns="http://schemas.openxmlformats.org/package/2006/relationships"><Relationship Id="rId9" Type="http://schemas.openxmlformats.org/officeDocument/2006/relationships/image" Target="../media/image37.png"/><Relationship Id="rId8" Type="http://schemas.openxmlformats.org/officeDocument/2006/relationships/customXml" Target="../ink/ink34.xml"/><Relationship Id="rId7" Type="http://schemas.openxmlformats.org/officeDocument/2006/relationships/image" Target="../media/image36.png"/><Relationship Id="rId6" Type="http://schemas.openxmlformats.org/officeDocument/2006/relationships/customXml" Target="../ink/ink33.xml"/><Relationship Id="rId5" Type="http://schemas.openxmlformats.org/officeDocument/2006/relationships/image" Target="../media/image35.png"/><Relationship Id="rId4" Type="http://schemas.openxmlformats.org/officeDocument/2006/relationships/customXml" Target="../ink/ink32.xml"/><Relationship Id="rId3" Type="http://schemas.openxmlformats.org/officeDocument/2006/relationships/image" Target="../media/image34.png"/><Relationship Id="rId22" Type="http://schemas.openxmlformats.org/officeDocument/2006/relationships/slideLayout" Target="../slideLayouts/slideLayout4.xml"/><Relationship Id="rId21" Type="http://schemas.openxmlformats.org/officeDocument/2006/relationships/image" Target="../media/image43.png"/><Relationship Id="rId20" Type="http://schemas.openxmlformats.org/officeDocument/2006/relationships/customXml" Target="../ink/ink40.xml"/><Relationship Id="rId2" Type="http://schemas.openxmlformats.org/officeDocument/2006/relationships/customXml" Target="../ink/ink31.xml"/><Relationship Id="rId19" Type="http://schemas.openxmlformats.org/officeDocument/2006/relationships/image" Target="../media/image42.png"/><Relationship Id="rId18" Type="http://schemas.openxmlformats.org/officeDocument/2006/relationships/customXml" Target="../ink/ink39.xml"/><Relationship Id="rId17" Type="http://schemas.openxmlformats.org/officeDocument/2006/relationships/image" Target="../media/image41.png"/><Relationship Id="rId16" Type="http://schemas.openxmlformats.org/officeDocument/2006/relationships/customXml" Target="../ink/ink38.xml"/><Relationship Id="rId15" Type="http://schemas.openxmlformats.org/officeDocument/2006/relationships/image" Target="../media/image40.png"/><Relationship Id="rId14" Type="http://schemas.openxmlformats.org/officeDocument/2006/relationships/customXml" Target="../ink/ink37.xml"/><Relationship Id="rId13" Type="http://schemas.openxmlformats.org/officeDocument/2006/relationships/image" Target="../media/image39.png"/><Relationship Id="rId12" Type="http://schemas.openxmlformats.org/officeDocument/2006/relationships/customXml" Target="../ink/ink36.xml"/><Relationship Id="rId11" Type="http://schemas.openxmlformats.org/officeDocument/2006/relationships/image" Target="../media/image38.png"/><Relationship Id="rId10" Type="http://schemas.openxmlformats.org/officeDocument/2006/relationships/customXml" Target="../ink/ink35.xml"/><Relationship Id="rId1"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4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8.png"/><Relationship Id="rId1" Type="http://schemas.openxmlformats.org/officeDocument/2006/relationships/image" Target="../media/image4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0.png"/><Relationship Id="rId1" Type="http://schemas.openxmlformats.org/officeDocument/2006/relationships/image" Target="../media/image4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2200" y="2345690"/>
            <a:ext cx="5457190" cy="1325880"/>
          </a:xfrm>
        </p:spPr>
        <p:txBody>
          <a:bodyPr anchor="ctr">
            <a:normAutofit/>
          </a:bodyPr>
          <a:lstStyle/>
          <a:p>
            <a:r>
              <a:rPr lang="en-US" dirty="0">
                <a:solidFill>
                  <a:srgbClr val="0E659B"/>
                </a:solidFill>
              </a:rPr>
              <a:t>&lt;Technology-Trend-Analysis&gt;</a:t>
            </a:r>
            <a:endParaRPr lang="en-US" dirty="0">
              <a:solidFill>
                <a:srgbClr val="0E659B"/>
              </a:solidFill>
            </a:endParaRPr>
          </a:p>
        </p:txBody>
      </p:sp>
      <p:pic>
        <p:nvPicPr>
          <p:cNvPr id="4" name="Picture 3"/>
          <p:cNvPicPr>
            <a:picLocks noChangeAspect="1"/>
          </p:cNvPicPr>
          <p:nvPr/>
        </p:nvPicPr>
        <p:blipFill>
          <a:blip r:embed="rId1"/>
          <a:stretch>
            <a:fillRect/>
          </a:stretch>
        </p:blipFill>
        <p:spPr>
          <a:xfrm>
            <a:off x="1031569" y="1825625"/>
            <a:ext cx="4794861" cy="4351338"/>
          </a:xfrm>
          <a:prstGeom prst="rect">
            <a:avLst/>
          </a:prstGeom>
          <a:noFill/>
        </p:spPr>
      </p:pic>
      <p:sp>
        <p:nvSpPr>
          <p:cNvPr id="3" name="Subtitle 2"/>
          <p:cNvSpPr>
            <a:spLocks noGrp="1"/>
          </p:cNvSpPr>
          <p:nvPr>
            <p:ph sz="half" idx="2"/>
          </p:nvPr>
        </p:nvSpPr>
        <p:spPr>
          <a:xfrm>
            <a:off x="6172200" y="3560007"/>
            <a:ext cx="5181600" cy="2616956"/>
          </a:xfrm>
        </p:spPr>
        <p:txBody>
          <a:bodyPr>
            <a:normAutofit/>
          </a:bodyPr>
          <a:lstStyle/>
          <a:p>
            <a:pPr marL="0" indent="0">
              <a:buNone/>
            </a:pPr>
            <a:r>
              <a:rPr lang="en-US" dirty="0"/>
              <a:t>&lt;Kai Hung Ho&gt;</a:t>
            </a:r>
            <a:endParaRPr lang="en-US" dirty="0"/>
          </a:p>
          <a:p>
            <a:pPr marL="0" indent="0">
              <a:buNone/>
            </a:pPr>
            <a:r>
              <a:rPr lang="en-US" dirty="0"/>
              <a:t>&lt;12-Apr-2023&gt;</a:t>
            </a:r>
            <a:endParaRPr lang="en-US" dirty="0"/>
          </a:p>
        </p:txBody>
      </p:sp>
      <mc:AlternateContent xmlns:mc="http://schemas.openxmlformats.org/markup-compatibility/2006" xmlns:p14="http://schemas.microsoft.com/office/powerpoint/2010/main">
        <mc:Choice Requires="p14">
          <p:contentPart r:id="rId2" p14:bwMode="auto">
            <p14:nvContentPartPr>
              <p14:cNvPr id="6" name="Ink 5"/>
              <p14:cNvContentPartPr/>
              <p14:nvPr/>
            </p14:nvContentPartPr>
            <p14:xfrm>
              <a:off x="1388880" y="6545472"/>
              <a:ext cx="1390320" cy="112320"/>
            </p14:xfrm>
          </p:contentPart>
        </mc:Choice>
        <mc:Fallback xmlns="">
          <p:pic>
            <p:nvPicPr>
              <p:cNvPr id="6" name="Ink 5"/>
            </p:nvPicPr>
            <p:blipFill>
              <a:blip r:embed="rId3"/>
            </p:blipFill>
            <p:spPr>
              <a:xfrm>
                <a:off x="1388880" y="6545472"/>
                <a:ext cx="1390320" cy="11232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7" name="Ink 6"/>
              <p14:cNvContentPartPr/>
              <p14:nvPr/>
            </p14:nvContentPartPr>
            <p14:xfrm>
              <a:off x="2218680" y="6595872"/>
              <a:ext cx="360" cy="360"/>
            </p14:xfrm>
          </p:contentPart>
        </mc:Choice>
        <mc:Fallback xmlns="">
          <p:pic>
            <p:nvPicPr>
              <p:cNvPr id="7" name="Ink 6"/>
            </p:nvPicPr>
            <p:blipFill>
              <a:blip r:embed="rId5"/>
            </p:blipFill>
            <p:spPr>
              <a:xfrm>
                <a:off x="2218680" y="6595872"/>
                <a:ext cx="360" cy="36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8" name="Ink 7"/>
              <p14:cNvContentPartPr/>
              <p14:nvPr/>
            </p14:nvContentPartPr>
            <p14:xfrm>
              <a:off x="2169720" y="6582912"/>
              <a:ext cx="360" cy="360"/>
            </p14:xfrm>
          </p:contentPart>
        </mc:Choice>
        <mc:Fallback xmlns="">
          <p:pic>
            <p:nvPicPr>
              <p:cNvPr id="8" name="Ink 7"/>
            </p:nvPicPr>
            <p:blipFill>
              <a:blip r:embed="rId7"/>
            </p:blipFill>
            <p:spPr>
              <a:xfrm>
                <a:off x="2169720" y="6582912"/>
                <a:ext cx="360" cy="36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9" name="Ink 8"/>
              <p14:cNvContentPartPr/>
              <p14:nvPr/>
            </p14:nvContentPartPr>
            <p14:xfrm>
              <a:off x="2169720" y="6582912"/>
              <a:ext cx="360" cy="360"/>
            </p14:xfrm>
          </p:contentPart>
        </mc:Choice>
        <mc:Fallback xmlns="">
          <p:pic>
            <p:nvPicPr>
              <p:cNvPr id="9" name="Ink 8"/>
            </p:nvPicPr>
            <p:blipFill>
              <a:blip r:embed="rId9"/>
            </p:blipFill>
            <p:spPr>
              <a:xfrm>
                <a:off x="2169720" y="6582912"/>
                <a:ext cx="360" cy="36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0" name="Ink 9"/>
              <p14:cNvContentPartPr/>
              <p14:nvPr/>
            </p14:nvContentPartPr>
            <p14:xfrm>
              <a:off x="2169720" y="6582912"/>
              <a:ext cx="360" cy="360"/>
            </p14:xfrm>
          </p:contentPart>
        </mc:Choice>
        <mc:Fallback xmlns="">
          <p:pic>
            <p:nvPicPr>
              <p:cNvPr id="10" name="Ink 9"/>
            </p:nvPicPr>
            <p:blipFill>
              <a:blip r:embed="rId11"/>
            </p:blipFill>
            <p:spPr>
              <a:xfrm>
                <a:off x="2169720" y="6582912"/>
                <a:ext cx="360" cy="36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3" name="Ink 12"/>
              <p14:cNvContentPartPr/>
              <p14:nvPr/>
            </p14:nvContentPartPr>
            <p14:xfrm>
              <a:off x="-1512000" y="5066496"/>
              <a:ext cx="360" cy="5040"/>
            </p14:xfrm>
          </p:contentPart>
        </mc:Choice>
        <mc:Fallback xmlns="">
          <p:pic>
            <p:nvPicPr>
              <p:cNvPr id="13" name="Ink 12"/>
            </p:nvPicPr>
            <p:blipFill>
              <a:blip r:embed="rId13"/>
            </p:blipFill>
            <p:spPr>
              <a:xfrm>
                <a:off x="-1512000" y="5066496"/>
                <a:ext cx="360" cy="504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4" name="Ink 13"/>
              <p14:cNvContentPartPr/>
              <p14:nvPr/>
            </p14:nvContentPartPr>
            <p14:xfrm>
              <a:off x="2998440" y="1035936"/>
              <a:ext cx="360" cy="360"/>
            </p14:xfrm>
          </p:contentPart>
        </mc:Choice>
        <mc:Fallback xmlns="">
          <p:pic>
            <p:nvPicPr>
              <p:cNvPr id="14" name="Ink 13"/>
            </p:nvPicPr>
            <p:blipFill>
              <a:blip r:embed="rId15"/>
            </p:blipFill>
            <p:spPr>
              <a:xfrm>
                <a:off x="2998440" y="1035936"/>
                <a:ext cx="360" cy="36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5" name="Ink 14"/>
              <p14:cNvContentPartPr/>
              <p14:nvPr/>
            </p14:nvContentPartPr>
            <p14:xfrm>
              <a:off x="2998440" y="1035936"/>
              <a:ext cx="360" cy="360"/>
            </p14:xfrm>
          </p:contentPart>
        </mc:Choice>
        <mc:Fallback xmlns="">
          <p:pic>
            <p:nvPicPr>
              <p:cNvPr id="15" name="Ink 14"/>
            </p:nvPicPr>
            <p:blipFill>
              <a:blip r:embed="rId17"/>
            </p:blipFill>
            <p:spPr>
              <a:xfrm>
                <a:off x="2998440" y="1035936"/>
                <a:ext cx="360" cy="36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6" name="Ink 15"/>
              <p14:cNvContentPartPr/>
              <p14:nvPr/>
            </p14:nvContentPartPr>
            <p14:xfrm>
              <a:off x="2993760" y="1035936"/>
              <a:ext cx="5040" cy="360"/>
            </p14:xfrm>
          </p:contentPart>
        </mc:Choice>
        <mc:Fallback xmlns="">
          <p:pic>
            <p:nvPicPr>
              <p:cNvPr id="16" name="Ink 15"/>
            </p:nvPicPr>
            <p:blipFill>
              <a:blip r:embed="rId19"/>
            </p:blipFill>
            <p:spPr>
              <a:xfrm>
                <a:off x="2993760" y="1035936"/>
                <a:ext cx="5040" cy="36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7" name="Ink 16"/>
              <p14:cNvContentPartPr/>
              <p14:nvPr/>
            </p14:nvContentPartPr>
            <p14:xfrm>
              <a:off x="3729960" y="950616"/>
              <a:ext cx="360" cy="360"/>
            </p14:xfrm>
          </p:contentPart>
        </mc:Choice>
        <mc:Fallback xmlns="">
          <p:pic>
            <p:nvPicPr>
              <p:cNvPr id="17" name="Ink 16"/>
            </p:nvPicPr>
            <p:blipFill>
              <a:blip r:embed="rId21"/>
            </p:blipFill>
            <p:spPr>
              <a:xfrm>
                <a:off x="3729960" y="950616"/>
                <a:ext cx="360" cy="36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8" name="Ink 17"/>
              <p14:cNvContentPartPr/>
              <p14:nvPr/>
            </p14:nvContentPartPr>
            <p14:xfrm>
              <a:off x="3620520" y="1047816"/>
              <a:ext cx="360" cy="360"/>
            </p14:xfrm>
          </p:contentPart>
        </mc:Choice>
        <mc:Fallback xmlns="">
          <p:pic>
            <p:nvPicPr>
              <p:cNvPr id="18" name="Ink 17"/>
            </p:nvPicPr>
            <p:blipFill>
              <a:blip r:embed="rId23"/>
            </p:blipFill>
            <p:spPr>
              <a:xfrm>
                <a:off x="3620520" y="1047816"/>
                <a:ext cx="360" cy="36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9" name="Ink 18"/>
              <p14:cNvContentPartPr/>
              <p14:nvPr/>
            </p14:nvContentPartPr>
            <p14:xfrm>
              <a:off x="7131960" y="2462616"/>
              <a:ext cx="360" cy="360"/>
            </p14:xfrm>
          </p:contentPart>
        </mc:Choice>
        <mc:Fallback xmlns="">
          <p:pic>
            <p:nvPicPr>
              <p:cNvPr id="19" name="Ink 18"/>
            </p:nvPicPr>
            <p:blipFill>
              <a:blip r:embed="rId25"/>
            </p:blipFill>
            <p:spPr>
              <a:xfrm>
                <a:off x="7131960" y="2462616"/>
                <a:ext cx="360" cy="36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0" name="Ink 19"/>
              <p14:cNvContentPartPr/>
              <p14:nvPr/>
            </p14:nvContentPartPr>
            <p14:xfrm>
              <a:off x="7131960" y="2510856"/>
              <a:ext cx="360" cy="360"/>
            </p14:xfrm>
          </p:contentPart>
        </mc:Choice>
        <mc:Fallback xmlns="">
          <p:pic>
            <p:nvPicPr>
              <p:cNvPr id="20" name="Ink 19"/>
            </p:nvPicPr>
            <p:blipFill>
              <a:blip r:embed="rId27"/>
            </p:blipFill>
            <p:spPr>
              <a:xfrm>
                <a:off x="7131960" y="2510856"/>
                <a:ext cx="360" cy="36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21" name="Ink 20"/>
              <p14:cNvContentPartPr/>
              <p14:nvPr/>
            </p14:nvContentPartPr>
            <p14:xfrm>
              <a:off x="6644160" y="4559256"/>
              <a:ext cx="360" cy="360"/>
            </p14:xfrm>
          </p:contentPart>
        </mc:Choice>
        <mc:Fallback xmlns="">
          <p:pic>
            <p:nvPicPr>
              <p:cNvPr id="21" name="Ink 20"/>
            </p:nvPicPr>
            <p:blipFill>
              <a:blip r:embed="rId29"/>
            </p:blipFill>
            <p:spPr>
              <a:xfrm>
                <a:off x="6644160" y="4559256"/>
                <a:ext cx="360" cy="36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22" name="Ink 21"/>
              <p14:cNvContentPartPr/>
              <p14:nvPr/>
            </p14:nvContentPartPr>
            <p14:xfrm>
              <a:off x="-1926720" y="3961656"/>
              <a:ext cx="360" cy="360"/>
            </p14:xfrm>
          </p:contentPart>
        </mc:Choice>
        <mc:Fallback xmlns="">
          <p:pic>
            <p:nvPicPr>
              <p:cNvPr id="22" name="Ink 21"/>
            </p:nvPicPr>
            <p:blipFill>
              <a:blip r:embed="rId31"/>
            </p:blipFill>
            <p:spPr>
              <a:xfrm>
                <a:off x="-1926720" y="3961656"/>
                <a:ext cx="360" cy="36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3" name="Ink 22"/>
              <p14:cNvContentPartPr/>
              <p14:nvPr/>
            </p14:nvContentPartPr>
            <p14:xfrm>
              <a:off x="-1049040" y="3218256"/>
              <a:ext cx="360" cy="360"/>
            </p14:xfrm>
          </p:contentPart>
        </mc:Choice>
        <mc:Fallback xmlns="">
          <p:pic>
            <p:nvPicPr>
              <p:cNvPr id="23" name="Ink 22"/>
            </p:nvPicPr>
            <p:blipFill>
              <a:blip r:embed="rId33"/>
            </p:blipFill>
            <p:spPr>
              <a:xfrm>
                <a:off x="-1049040" y="3218256"/>
                <a:ext cx="360" cy="36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4" name="Ink 23"/>
              <p14:cNvContentPartPr/>
              <p14:nvPr/>
            </p14:nvContentPartPr>
            <p14:xfrm>
              <a:off x="2047680" y="1023696"/>
              <a:ext cx="360" cy="360"/>
            </p14:xfrm>
          </p:contentPart>
        </mc:Choice>
        <mc:Fallback xmlns="">
          <p:pic>
            <p:nvPicPr>
              <p:cNvPr id="24" name="Ink 23"/>
            </p:nvPicPr>
            <p:blipFill>
              <a:blip r:embed="rId35"/>
            </p:blipFill>
            <p:spPr>
              <a:xfrm>
                <a:off x="2047680" y="1023696"/>
                <a:ext cx="360" cy="36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5" name="Ink 24"/>
              <p14:cNvContentPartPr/>
              <p14:nvPr/>
            </p14:nvContentPartPr>
            <p14:xfrm>
              <a:off x="2084400" y="1023696"/>
              <a:ext cx="5040" cy="360"/>
            </p14:xfrm>
          </p:contentPart>
        </mc:Choice>
        <mc:Fallback xmlns="">
          <p:pic>
            <p:nvPicPr>
              <p:cNvPr id="25" name="Ink 24"/>
            </p:nvPicPr>
            <p:blipFill>
              <a:blip r:embed="rId37"/>
            </p:blipFill>
            <p:spPr>
              <a:xfrm>
                <a:off x="2084400" y="1023696"/>
                <a:ext cx="5040" cy="36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6" name="Ink 25"/>
              <p14:cNvContentPartPr/>
              <p14:nvPr/>
            </p14:nvContentPartPr>
            <p14:xfrm>
              <a:off x="1987200" y="1011456"/>
              <a:ext cx="360" cy="360"/>
            </p14:xfrm>
          </p:contentPart>
        </mc:Choice>
        <mc:Fallback xmlns="">
          <p:pic>
            <p:nvPicPr>
              <p:cNvPr id="26" name="Ink 25"/>
            </p:nvPicPr>
            <p:blipFill>
              <a:blip r:embed="rId39"/>
            </p:blipFill>
            <p:spPr>
              <a:xfrm>
                <a:off x="1987200" y="1011456"/>
                <a:ext cx="360" cy="36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7" name="Ink 26"/>
              <p14:cNvContentPartPr/>
              <p14:nvPr/>
            </p14:nvContentPartPr>
            <p14:xfrm>
              <a:off x="-1855800" y="657936"/>
              <a:ext cx="27000" cy="23400"/>
            </p14:xfrm>
          </p:contentPart>
        </mc:Choice>
        <mc:Fallback xmlns="">
          <p:pic>
            <p:nvPicPr>
              <p:cNvPr id="27" name="Ink 26"/>
            </p:nvPicPr>
            <p:blipFill>
              <a:blip r:embed="rId41"/>
            </p:blipFill>
            <p:spPr>
              <a:xfrm>
                <a:off x="-1855800" y="657936"/>
                <a:ext cx="27000" cy="2340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8" name="Ink 27"/>
              <p14:cNvContentPartPr/>
              <p14:nvPr/>
            </p14:nvContentPartPr>
            <p14:xfrm>
              <a:off x="-268560" y="816336"/>
              <a:ext cx="5040" cy="360"/>
            </p14:xfrm>
          </p:contentPart>
        </mc:Choice>
        <mc:Fallback xmlns="">
          <p:pic>
            <p:nvPicPr>
              <p:cNvPr id="28" name="Ink 27"/>
            </p:nvPicPr>
            <p:blipFill>
              <a:blip r:embed="rId43"/>
            </p:blipFill>
            <p:spPr>
              <a:xfrm>
                <a:off x="-268560" y="816336"/>
                <a:ext cx="5040" cy="36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30" name="Ink 29"/>
              <p14:cNvContentPartPr/>
              <p14:nvPr/>
            </p14:nvContentPartPr>
            <p14:xfrm>
              <a:off x="-2207160" y="1998936"/>
              <a:ext cx="360" cy="360"/>
            </p14:xfrm>
          </p:contentPart>
        </mc:Choice>
        <mc:Fallback xmlns="">
          <p:pic>
            <p:nvPicPr>
              <p:cNvPr id="30" name="Ink 29"/>
            </p:nvPicPr>
            <p:blipFill>
              <a:blip r:embed="rId45"/>
            </p:blipFill>
            <p:spPr>
              <a:xfrm>
                <a:off x="-2207160" y="1998936"/>
                <a:ext cx="360" cy="360"/>
              </a:xfrm>
              <a:prstGeom prst="rect"/>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chor="ctr">
            <a:normAutofit/>
          </a:bodyPr>
          <a:lstStyle/>
          <a:p>
            <a:r>
              <a:rPr lang="en-US" dirty="0"/>
              <a:t>DASHBOARD</a:t>
            </a:r>
            <a:endParaRPr lang="en-US" dirty="0"/>
          </a:p>
        </p:txBody>
      </p:sp>
      <p:sp>
        <p:nvSpPr>
          <p:cNvPr id="3" name="Content Placeholder 2"/>
          <p:cNvSpPr>
            <a:spLocks noGrp="1"/>
          </p:cNvSpPr>
          <p:nvPr>
            <p:ph sz="half" idx="2"/>
          </p:nvPr>
        </p:nvSpPr>
        <p:spPr>
          <a:xfrm>
            <a:off x="4285075" y="3142210"/>
            <a:ext cx="7068725" cy="2569239"/>
          </a:xfrm>
        </p:spPr>
        <p:txBody>
          <a:bodyPr>
            <a:normAutofit/>
          </a:bodyPr>
          <a:lstStyle/>
          <a:p>
            <a:pPr marL="0" indent="0">
              <a:buNone/>
            </a:pPr>
            <a:r>
              <a:rPr lang="en-US" sz="2200" dirty="0"/>
              <a:t>https://dataplatform.cloud.ibm.com/dashboards/fb8fa761-430c-40c8-a317-cf0990243396/view/0200f12102ee1ee76edeeae4079b7f5275637009e0bb865583d37b490f677797f03d1291c82a4d09d3405760fbec1b0fce</a:t>
            </a:r>
            <a:endParaRPr lang="en-US" sz="2200" dirty="0"/>
          </a:p>
        </p:txBody>
      </p:sp>
      <p:pic>
        <p:nvPicPr>
          <p:cNvPr id="5" name="Picture 4"/>
          <p:cNvPicPr>
            <a:picLocks noChangeAspect="1"/>
          </p:cNvPicPr>
          <p:nvPr/>
        </p:nvPicPr>
        <p:blipFill>
          <a:blip r:embed="rId1"/>
          <a:stretch>
            <a:fillRect/>
          </a:stretch>
        </p:blipFill>
        <p:spPr>
          <a:xfrm>
            <a:off x="1077475" y="1901819"/>
            <a:ext cx="3054361" cy="305436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chor="ctr">
            <a:normAutofit/>
          </a:bodyPr>
          <a:lstStyle/>
          <a:p>
            <a:r>
              <a:rPr lang="en-US" dirty="0"/>
              <a:t>DASHBOARD TAB 1</a:t>
            </a:r>
            <a:endParaRPr lang="en-US" dirty="0"/>
          </a:p>
        </p:txBody>
      </p:sp>
      <p:pic>
        <p:nvPicPr>
          <p:cNvPr id="3" name="圖片 2" descr="dashboard_tab1"/>
          <p:cNvPicPr>
            <a:picLocks noChangeAspect="1"/>
          </p:cNvPicPr>
          <p:nvPr/>
        </p:nvPicPr>
        <p:blipFill>
          <a:blip r:embed="rId1"/>
          <a:stretch>
            <a:fillRect/>
          </a:stretch>
        </p:blipFill>
        <p:spPr>
          <a:xfrm>
            <a:off x="2277745" y="1432560"/>
            <a:ext cx="7635875" cy="47644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chor="ctr">
            <a:normAutofit/>
          </a:bodyPr>
          <a:lstStyle/>
          <a:p>
            <a:r>
              <a:rPr lang="en-US" dirty="0"/>
              <a:t>DASHBOARD TAB 2</a:t>
            </a:r>
            <a:endParaRPr lang="en-US" dirty="0"/>
          </a:p>
        </p:txBody>
      </p:sp>
      <p:pic>
        <p:nvPicPr>
          <p:cNvPr id="5" name="圖片 4" descr="dashboard_tab2"/>
          <p:cNvPicPr>
            <a:picLocks noChangeAspect="1"/>
          </p:cNvPicPr>
          <p:nvPr/>
        </p:nvPicPr>
        <p:blipFill>
          <a:blip r:embed="rId1"/>
          <a:stretch>
            <a:fillRect/>
          </a:stretch>
        </p:blipFill>
        <p:spPr>
          <a:xfrm>
            <a:off x="2235835" y="1453515"/>
            <a:ext cx="7720965" cy="48221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chor="ctr">
            <a:normAutofit/>
          </a:bodyPr>
          <a:lstStyle/>
          <a:p>
            <a:r>
              <a:rPr lang="en-US" dirty="0"/>
              <a:t>DASHBOARD TAB 3</a:t>
            </a:r>
            <a:endParaRPr lang="en-US" dirty="0"/>
          </a:p>
        </p:txBody>
      </p:sp>
      <p:pic>
        <p:nvPicPr>
          <p:cNvPr id="4" name="圖片 3" descr="dashboard_tab3"/>
          <p:cNvPicPr>
            <a:picLocks noChangeAspect="1"/>
          </p:cNvPicPr>
          <p:nvPr/>
        </p:nvPicPr>
        <p:blipFill>
          <a:blip r:embed="rId1"/>
          <a:stretch>
            <a:fillRect/>
          </a:stretch>
        </p:blipFill>
        <p:spPr>
          <a:xfrm>
            <a:off x="2334895" y="1464310"/>
            <a:ext cx="7521575" cy="46970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chor="ctr">
            <a:normAutofit/>
          </a:bodyPr>
          <a:lstStyle/>
          <a:p>
            <a:r>
              <a:rPr lang="en-US" dirty="0"/>
              <a:t>DISCUSSION</a:t>
            </a:r>
            <a:endParaRPr lang="en-US" dirty="0"/>
          </a:p>
        </p:txBody>
      </p:sp>
      <p:pic>
        <p:nvPicPr>
          <p:cNvPr id="3" name="Content Placeholder 2"/>
          <p:cNvPicPr>
            <a:picLocks noGrp="1" noChangeAspect="1"/>
          </p:cNvPicPr>
          <p:nvPr>
            <p:ph sz="half" idx="1"/>
          </p:nvPr>
        </p:nvPicPr>
        <p:blipFill>
          <a:blip r:embed="rId1"/>
          <a:stretch>
            <a:fillRect/>
          </a:stretch>
        </p:blipFill>
        <p:spPr>
          <a:xfrm>
            <a:off x="1253331" y="1825625"/>
            <a:ext cx="4351338" cy="4351338"/>
          </a:xfrm>
          <a:prstGeom prst="rect">
            <a:avLst/>
          </a:prstGeom>
          <a:noFill/>
        </p:spPr>
      </p:pic>
      <p:sp>
        <p:nvSpPr>
          <p:cNvPr id="5" name="Content Placeholder 3"/>
          <p:cNvSpPr>
            <a:spLocks noGrp="1"/>
          </p:cNvSpPr>
          <p:nvPr>
            <p:ph sz="half" idx="2"/>
          </p:nvPr>
        </p:nvSpPr>
        <p:spPr>
          <a:xfrm>
            <a:off x="6172200" y="1825625"/>
            <a:ext cx="5181600" cy="4351338"/>
          </a:xfrm>
        </p:spPr>
        <p:txBody>
          <a:bodyPr/>
          <a:lstStyle/>
          <a:p>
            <a:r>
              <a:rPr lang="en-US">
                <a:sym typeface="+mn-ea"/>
              </a:rPr>
              <a:t>How a devloper can stay up-to-date with the latest technologies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OVERALL FINDINGS &amp; IMPLICATIONS</a:t>
            </a:r>
            <a:endParaRPr lang="en-US" dirty="0"/>
          </a:p>
        </p:txBody>
      </p:sp>
      <p:sp>
        <p:nvSpPr>
          <p:cNvPr id="4" name="Content Placeholder 3"/>
          <p:cNvSpPr>
            <a:spLocks noGrp="1"/>
          </p:cNvSpPr>
          <p:nvPr>
            <p:ph sz="half" idx="2"/>
          </p:nvPr>
        </p:nvSpPr>
        <p:spPr>
          <a:xfrm>
            <a:off x="838200" y="1517015"/>
            <a:ext cx="10515600" cy="4351655"/>
          </a:xfrm>
        </p:spPr>
        <p:txBody>
          <a:bodyPr>
            <a:normAutofit fontScale="50000"/>
          </a:bodyPr>
          <a:lstStyle/>
          <a:p>
            <a:pPr marL="0" indent="0">
              <a:buNone/>
            </a:pPr>
            <a:endParaRPr lang="en-US" dirty="0"/>
          </a:p>
          <a:p>
            <a:pPr marL="0" indent="0">
              <a:buNone/>
            </a:pPr>
            <a:r>
              <a:rPr lang="en-US" dirty="0"/>
              <a:t>JavaScript is the most commonly used programming language and remains the top choice for developers in both the current year and their desired language for the next year. This highlights the continued dominance and importance of JavaScript in the field of web development. Organizations and developers should continue to invest in JavaScript skills and stay updated with the latest developments in the language.</a:t>
            </a:r>
            <a:endParaRPr lang="en-US" dirty="0"/>
          </a:p>
          <a:p>
            <a:pPr marL="0" indent="0">
              <a:buNone/>
            </a:pPr>
            <a:endParaRPr lang="en-US" dirty="0"/>
          </a:p>
          <a:p>
            <a:pPr marL="0" indent="0">
              <a:buNone/>
            </a:pPr>
            <a:r>
              <a:rPr lang="en-US" dirty="0"/>
              <a:t>There is a significant demand for front-end web technologies such as HTML/CSS, React.js, and Vue.js, as evidenced by their high rankings in both the most used and desired frameworks. This indicates the importance of user interface (UI) and user experience (UX) development in the current landscape of web development. Organizations should prioritize front-end technologies in their development efforts to deliver engaging and responsive web experiences to users.</a:t>
            </a:r>
            <a:endParaRPr lang="en-US" dirty="0"/>
          </a:p>
          <a:p>
            <a:pPr marL="0" indent="0">
              <a:buNone/>
            </a:pPr>
            <a:endParaRPr lang="en-US" dirty="0"/>
          </a:p>
          <a:p>
            <a:pPr marL="0" indent="0">
              <a:buNone/>
            </a:pPr>
            <a:r>
              <a:rPr lang="en-US" dirty="0"/>
              <a:t>Open-source platforms and databases such as Linux, Docker, PostgreSQL, and MongoDB are widely used and desired by developers, indicating the growing popularity of open-source technologies in the development community. Organizations can leverage the benefits of open-source technologies, including cost-effectiveness, community support, and flexibility, in their development projects.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chor="ctr">
            <a:normAutofit/>
          </a:bodyPr>
          <a:lstStyle/>
          <a:p>
            <a:r>
              <a:rPr lang="en-US" dirty="0"/>
              <a:t>CONCLUSION</a:t>
            </a:r>
            <a:endParaRPr lang="en-US" dirty="0"/>
          </a:p>
        </p:txBody>
      </p:sp>
      <p:sp>
        <p:nvSpPr>
          <p:cNvPr id="5" name="Content Placeholder 3"/>
          <p:cNvSpPr>
            <a:spLocks noGrp="1"/>
          </p:cNvSpPr>
          <p:nvPr>
            <p:ph sz="half" idx="2"/>
          </p:nvPr>
        </p:nvSpPr>
        <p:spPr>
          <a:xfrm>
            <a:off x="4544291" y="1825625"/>
            <a:ext cx="6809509" cy="4351338"/>
          </a:xfrm>
        </p:spPr>
        <p:txBody>
          <a:bodyPr/>
          <a:lstStyle/>
          <a:p>
            <a:r>
              <a:rPr lang="en-US" sz="1400" dirty="0"/>
              <a:t>JavaScript remains the dominant programming language in the field of web development, and organizations should prioritize investing in JavaScript skills and staying updated with the latest developments.</a:t>
            </a:r>
            <a:endParaRPr lang="en-US" sz="1400" dirty="0"/>
          </a:p>
          <a:p>
            <a:endParaRPr lang="en-US" sz="800" dirty="0"/>
          </a:p>
          <a:p>
            <a:r>
              <a:rPr lang="en-US" sz="1600" dirty="0"/>
              <a:t>Front-end technologies such as HTML/CSS, React.js, and Vue.js are in high demand, indicating the importance of delivering engaging user experiences on the web.</a:t>
            </a:r>
            <a:endParaRPr lang="en-US" sz="1600" dirty="0"/>
          </a:p>
          <a:p>
            <a:endParaRPr lang="en-US" sz="900" dirty="0"/>
          </a:p>
          <a:p>
            <a:r>
              <a:rPr lang="en-US" sz="1600" dirty="0"/>
              <a:t>Open-source platforms and databases are popular among developers, and organizations can benefit from leveraging the advantages of open-source technologies in their development efforts.</a:t>
            </a:r>
            <a:endParaRPr lang="en-US" sz="1600" dirty="0"/>
          </a:p>
          <a:p>
            <a:endParaRPr lang="en-US" sz="900" dirty="0"/>
          </a:p>
          <a:p>
            <a:r>
              <a:rPr lang="en-US" sz="1600" dirty="0"/>
              <a:t>Organizations should stay informed about the latest trends and technologies in the web development landscape to ensure they are keeping up with the evolving demands of the industry and staying competitive in the market.</a:t>
            </a:r>
            <a:endParaRPr lang="en-US" sz="1600" dirty="0"/>
          </a:p>
        </p:txBody>
      </p:sp>
      <p:pic>
        <p:nvPicPr>
          <p:cNvPr id="6" name="Content Placeholder 5"/>
          <p:cNvPicPr>
            <a:picLocks noGrp="1" noChangeAspect="1"/>
          </p:cNvPicPr>
          <p:nvPr>
            <p:ph sz="half" idx="1"/>
          </p:nvPr>
        </p:nvPicPr>
        <p:blipFill>
          <a:blip r:embed="rId1"/>
          <a:stretch>
            <a:fillRect/>
          </a:stretch>
        </p:blipFill>
        <p:spPr>
          <a:xfrm>
            <a:off x="1125967" y="2113896"/>
            <a:ext cx="3054361" cy="305436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chor="ctr">
            <a:normAutofit/>
          </a:bodyPr>
          <a:lstStyle/>
          <a:p>
            <a:r>
              <a:rPr lang="en-US" dirty="0"/>
              <a:t>APPENDIX</a:t>
            </a:r>
            <a:endParaRPr lang="en-US" dirty="0"/>
          </a:p>
        </p:txBody>
      </p:sp>
      <p:sp>
        <p:nvSpPr>
          <p:cNvPr id="5" name="Content Placeholder 3"/>
          <p:cNvSpPr>
            <a:spLocks noGrp="1"/>
          </p:cNvSpPr>
          <p:nvPr>
            <p:ph sz="half" idx="2"/>
          </p:nvPr>
        </p:nvSpPr>
        <p:spPr>
          <a:xfrm>
            <a:off x="4544291" y="1825625"/>
            <a:ext cx="6809509" cy="4351338"/>
          </a:xfrm>
        </p:spPr>
        <p:txBody>
          <a:bodyPr/>
          <a:lstStyle/>
          <a:p>
            <a:r>
              <a:rPr lang="en-US" dirty="0"/>
              <a:t>Include any relevant additional charts, or tables that you may have created during the analysis phase.</a:t>
            </a:r>
            <a:endParaRPr lang="en-US" dirty="0"/>
          </a:p>
        </p:txBody>
      </p:sp>
      <p:pic>
        <p:nvPicPr>
          <p:cNvPr id="4" name="Content Placeholder 3"/>
          <p:cNvPicPr>
            <a:picLocks noGrp="1" noChangeAspect="1"/>
          </p:cNvPicPr>
          <p:nvPr>
            <p:ph sz="half" idx="1"/>
          </p:nvPr>
        </p:nvPicPr>
        <p:blipFill>
          <a:blip r:embed="rId1"/>
          <a:stretch>
            <a:fillRect/>
          </a:stretch>
        </p:blipFill>
        <p:spPr>
          <a:xfrm>
            <a:off x="1055857" y="1849823"/>
            <a:ext cx="3194581" cy="319458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248" y="383051"/>
            <a:ext cx="5929053" cy="1325563"/>
          </a:xfrm>
        </p:spPr>
        <p:txBody>
          <a:bodyPr anchor="ctr">
            <a:normAutofit/>
          </a:bodyPr>
          <a:lstStyle/>
          <a:p>
            <a:r>
              <a:rPr lang="en-US" dirty="0"/>
              <a:t> JOB POSTINGS</a:t>
            </a:r>
            <a:endParaRPr lang="en-US" dirty="0"/>
          </a:p>
        </p:txBody>
      </p:sp>
      <p:graphicFrame>
        <p:nvGraphicFramePr>
          <p:cNvPr id="4" name="Chart 2"/>
          <p:cNvGraphicFramePr/>
          <p:nvPr/>
        </p:nvGraphicFramePr>
        <p:xfrm>
          <a:off x="2159635" y="1932305"/>
          <a:ext cx="7477760" cy="396811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248" y="383051"/>
            <a:ext cx="5929053" cy="1325563"/>
          </a:xfrm>
        </p:spPr>
        <p:txBody>
          <a:bodyPr anchor="ctr">
            <a:normAutofit/>
          </a:bodyPr>
          <a:lstStyle/>
          <a:p>
            <a:r>
              <a:rPr lang="en-US" dirty="0"/>
              <a:t>POPULAR LANGUAGES</a:t>
            </a:r>
            <a:endParaRPr lang="en-US" dirty="0"/>
          </a:p>
        </p:txBody>
      </p:sp>
      <p:graphicFrame>
        <p:nvGraphicFramePr>
          <p:cNvPr id="6" name="Chart 1"/>
          <p:cNvGraphicFramePr/>
          <p:nvPr/>
        </p:nvGraphicFramePr>
        <p:xfrm>
          <a:off x="1772920" y="1708785"/>
          <a:ext cx="8452485" cy="435419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1450711" y="2025672"/>
            <a:ext cx="3194581" cy="3194581"/>
          </a:xfrm>
          <a:prstGeom prst="rect">
            <a:avLst/>
          </a:prstGeom>
        </p:spPr>
      </p:pic>
      <p:sp>
        <p:nvSpPr>
          <p:cNvPr id="2" name="Title 1"/>
          <p:cNvSpPr>
            <a:spLocks noGrp="1"/>
          </p:cNvSpPr>
          <p:nvPr>
            <p:ph type="title"/>
          </p:nvPr>
        </p:nvSpPr>
        <p:spPr>
          <a:xfrm>
            <a:off x="782054" y="263810"/>
            <a:ext cx="8508528" cy="1325563"/>
          </a:xfrm>
        </p:spPr>
        <p:txBody>
          <a:bodyPr anchor="ctr">
            <a:normAutofit/>
          </a:bodyPr>
          <a:lstStyle/>
          <a:p>
            <a:r>
              <a:rPr lang="en-US" dirty="0"/>
              <a:t>OUTLINE</a:t>
            </a:r>
            <a:endParaRPr lang="en-US" dirty="0"/>
          </a:p>
        </p:txBody>
      </p:sp>
      <p:sp>
        <p:nvSpPr>
          <p:cNvPr id="3" name="Content Placeholder 2"/>
          <p:cNvSpPr>
            <a:spLocks noGrp="1"/>
          </p:cNvSpPr>
          <p:nvPr>
            <p:ph sz="half" idx="2"/>
          </p:nvPr>
        </p:nvSpPr>
        <p:spPr>
          <a:xfrm>
            <a:off x="6172200" y="1825625"/>
            <a:ext cx="5181600" cy="4351338"/>
          </a:xfrm>
        </p:spPr>
        <p:txBody>
          <a:bodyPr>
            <a:normAutofit/>
          </a:bodyPr>
          <a:lstStyle/>
          <a:p>
            <a:r>
              <a:rPr lang="en-US" sz="2200" dirty="0"/>
              <a:t>Executive Summary</a:t>
            </a:r>
            <a:endParaRPr lang="en-US" sz="2200" dirty="0"/>
          </a:p>
          <a:p>
            <a:r>
              <a:rPr lang="en-US" sz="2200" dirty="0"/>
              <a:t>Introduction</a:t>
            </a:r>
            <a:endParaRPr lang="en-US" sz="2200" dirty="0"/>
          </a:p>
          <a:p>
            <a:r>
              <a:rPr lang="en-US" sz="2200" dirty="0"/>
              <a:t>Methodology</a:t>
            </a:r>
            <a:endParaRPr lang="en-US" sz="2200" dirty="0"/>
          </a:p>
          <a:p>
            <a:r>
              <a:rPr lang="en-US" sz="2200" dirty="0"/>
              <a:t>Results</a:t>
            </a:r>
            <a:endParaRPr lang="en-US" sz="2200" dirty="0"/>
          </a:p>
          <a:p>
            <a:pPr lvl="1"/>
            <a:r>
              <a:rPr lang="en-US" sz="1800" dirty="0"/>
              <a:t>Visualization – Charts</a:t>
            </a:r>
            <a:endParaRPr lang="en-US" sz="1800" dirty="0"/>
          </a:p>
          <a:p>
            <a:pPr lvl="1"/>
            <a:r>
              <a:rPr lang="en-US" sz="1800" dirty="0"/>
              <a:t>Dashboard</a:t>
            </a:r>
            <a:endParaRPr lang="en-US" sz="1800" dirty="0"/>
          </a:p>
          <a:p>
            <a:r>
              <a:rPr lang="en-US" sz="2200" dirty="0"/>
              <a:t>Discussion</a:t>
            </a:r>
            <a:endParaRPr lang="en-US" sz="2200" dirty="0"/>
          </a:p>
          <a:p>
            <a:pPr lvl="1"/>
            <a:r>
              <a:rPr lang="en-US" sz="1800" dirty="0"/>
              <a:t>Findings &amp; Implications</a:t>
            </a:r>
            <a:endParaRPr lang="en-US" sz="1800" dirty="0"/>
          </a:p>
          <a:p>
            <a:r>
              <a:rPr lang="en-US" sz="2200" dirty="0"/>
              <a:t>Conclusion</a:t>
            </a:r>
            <a:endParaRPr lang="en-US" sz="2200" dirty="0"/>
          </a:p>
          <a:p>
            <a:r>
              <a:rPr lang="en-US" sz="2200" dirty="0"/>
              <a:t>Appendix</a:t>
            </a:r>
            <a:endParaRPr lang="en-US" sz="2200" dirty="0"/>
          </a:p>
        </p:txBody>
      </p:sp>
      <mc:AlternateContent xmlns:mc="http://schemas.openxmlformats.org/markup-compatibility/2006" xmlns:p14="http://schemas.microsoft.com/office/powerpoint/2010/main">
        <mc:Choice Requires="p14">
          <p:contentPart r:id="rId2" p14:bwMode="auto">
            <p14:nvContentPartPr>
              <p14:cNvPr id="9" name="Ink 8"/>
              <p14:cNvContentPartPr/>
              <p14:nvPr/>
            </p14:nvContentPartPr>
            <p14:xfrm>
              <a:off x="1889280" y="999312"/>
              <a:ext cx="360" cy="360"/>
            </p14:xfrm>
          </p:contentPart>
        </mc:Choice>
        <mc:Fallback xmlns="">
          <p:pic>
            <p:nvPicPr>
              <p:cNvPr id="9" name="Ink 8"/>
            </p:nvPicPr>
            <p:blipFill>
              <a:blip r:embed="rId3"/>
            </p:blipFill>
            <p:spPr>
              <a:xfrm>
                <a:off x="1889280" y="999312"/>
                <a:ext cx="360" cy="36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10" name="Ink 9"/>
              <p14:cNvContentPartPr/>
              <p14:nvPr/>
            </p14:nvContentPartPr>
            <p14:xfrm>
              <a:off x="2328120" y="962952"/>
              <a:ext cx="360" cy="360"/>
            </p14:xfrm>
          </p:contentPart>
        </mc:Choice>
        <mc:Fallback xmlns="">
          <p:pic>
            <p:nvPicPr>
              <p:cNvPr id="10" name="Ink 9"/>
            </p:nvPicPr>
            <p:blipFill>
              <a:blip r:embed="rId5"/>
            </p:blipFill>
            <p:spPr>
              <a:xfrm>
                <a:off x="2328120" y="962952"/>
                <a:ext cx="360" cy="36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11" name="Ink 10"/>
              <p14:cNvContentPartPr/>
              <p14:nvPr/>
            </p14:nvContentPartPr>
            <p14:xfrm>
              <a:off x="2828160" y="926232"/>
              <a:ext cx="360" cy="360"/>
            </p14:xfrm>
          </p:contentPart>
        </mc:Choice>
        <mc:Fallback xmlns="">
          <p:pic>
            <p:nvPicPr>
              <p:cNvPr id="11" name="Ink 10"/>
            </p:nvPicPr>
            <p:blipFill>
              <a:blip r:embed="rId7"/>
            </p:blipFill>
            <p:spPr>
              <a:xfrm>
                <a:off x="2828160" y="926232"/>
                <a:ext cx="360" cy="36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2" name="Ink 11"/>
              <p14:cNvContentPartPr/>
              <p14:nvPr/>
            </p14:nvContentPartPr>
            <p14:xfrm>
              <a:off x="2828160" y="926232"/>
              <a:ext cx="3240" cy="5040"/>
            </p14:xfrm>
          </p:contentPart>
        </mc:Choice>
        <mc:Fallback xmlns="">
          <p:pic>
            <p:nvPicPr>
              <p:cNvPr id="12" name="Ink 11"/>
            </p:nvPicPr>
            <p:blipFill>
              <a:blip r:embed="rId9"/>
            </p:blipFill>
            <p:spPr>
              <a:xfrm>
                <a:off x="2828160" y="926232"/>
                <a:ext cx="3240" cy="504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3" name="Ink 12"/>
              <p14:cNvContentPartPr/>
              <p14:nvPr/>
            </p14:nvContentPartPr>
            <p14:xfrm>
              <a:off x="-2109240" y="2669712"/>
              <a:ext cx="19800" cy="360"/>
            </p14:xfrm>
          </p:contentPart>
        </mc:Choice>
        <mc:Fallback xmlns="">
          <p:pic>
            <p:nvPicPr>
              <p:cNvPr id="13" name="Ink 12"/>
            </p:nvPicPr>
            <p:blipFill>
              <a:blip r:embed="rId11"/>
            </p:blipFill>
            <p:spPr>
              <a:xfrm>
                <a:off x="-2109240" y="2669712"/>
                <a:ext cx="19800" cy="36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4" name="Ink 13"/>
              <p14:cNvContentPartPr/>
              <p14:nvPr/>
            </p14:nvContentPartPr>
            <p14:xfrm>
              <a:off x="7266240" y="2888952"/>
              <a:ext cx="360" cy="360"/>
            </p14:xfrm>
          </p:contentPart>
        </mc:Choice>
        <mc:Fallback xmlns="">
          <p:pic>
            <p:nvPicPr>
              <p:cNvPr id="14" name="Ink 13"/>
            </p:nvPicPr>
            <p:blipFill>
              <a:blip r:embed="rId13"/>
            </p:blipFill>
            <p:spPr>
              <a:xfrm>
                <a:off x="7266240" y="2888952"/>
                <a:ext cx="360" cy="36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5" name="Ink 14"/>
              <p14:cNvContentPartPr/>
              <p14:nvPr/>
            </p14:nvContentPartPr>
            <p14:xfrm>
              <a:off x="7266240" y="2888952"/>
              <a:ext cx="360" cy="360"/>
            </p14:xfrm>
          </p:contentPart>
        </mc:Choice>
        <mc:Fallback xmlns="">
          <p:pic>
            <p:nvPicPr>
              <p:cNvPr id="15" name="Ink 14"/>
            </p:nvPicPr>
            <p:blipFill>
              <a:blip r:embed="rId15"/>
            </p:blipFill>
            <p:spPr>
              <a:xfrm>
                <a:off x="7266240" y="2888952"/>
                <a:ext cx="360" cy="36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6" name="Ink 15"/>
              <p14:cNvContentPartPr/>
              <p14:nvPr/>
            </p14:nvContentPartPr>
            <p14:xfrm>
              <a:off x="7266240" y="2888952"/>
              <a:ext cx="360" cy="360"/>
            </p14:xfrm>
          </p:contentPart>
        </mc:Choice>
        <mc:Fallback xmlns="">
          <p:pic>
            <p:nvPicPr>
              <p:cNvPr id="16" name="Ink 15"/>
            </p:nvPicPr>
            <p:blipFill>
              <a:blip r:embed="rId17"/>
            </p:blipFill>
            <p:spPr>
              <a:xfrm>
                <a:off x="7266240" y="2888952"/>
                <a:ext cx="360" cy="36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7" name="Ink 16"/>
              <p14:cNvContentPartPr/>
              <p14:nvPr/>
            </p14:nvContentPartPr>
            <p14:xfrm>
              <a:off x="7266240" y="2888952"/>
              <a:ext cx="360" cy="360"/>
            </p14:xfrm>
          </p:contentPart>
        </mc:Choice>
        <mc:Fallback xmlns="">
          <p:pic>
            <p:nvPicPr>
              <p:cNvPr id="17" name="Ink 16"/>
            </p:nvPicPr>
            <p:blipFill>
              <a:blip r:embed="rId19"/>
            </p:blipFill>
            <p:spPr>
              <a:xfrm>
                <a:off x="7266240" y="2888952"/>
                <a:ext cx="360" cy="36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8" name="Ink 17"/>
              <p14:cNvContentPartPr/>
              <p14:nvPr/>
            </p14:nvContentPartPr>
            <p14:xfrm>
              <a:off x="6680880" y="2877072"/>
              <a:ext cx="360" cy="360"/>
            </p14:xfrm>
          </p:contentPart>
        </mc:Choice>
        <mc:Fallback xmlns="">
          <p:pic>
            <p:nvPicPr>
              <p:cNvPr id="18" name="Ink 17"/>
            </p:nvPicPr>
            <p:blipFill>
              <a:blip r:embed="rId21"/>
            </p:blipFill>
            <p:spPr>
              <a:xfrm>
                <a:off x="6680880" y="2877072"/>
                <a:ext cx="360" cy="360"/>
              </a:xfrm>
              <a:prstGeom prst="rect"/>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926" y="304965"/>
            <a:ext cx="8565109" cy="1325563"/>
          </a:xfrm>
        </p:spPr>
        <p:txBody>
          <a:bodyPr anchor="ctr">
            <a:normAutofit/>
          </a:bodyPr>
          <a:lstStyle/>
          <a:p>
            <a:r>
              <a:rPr lang="en-US" dirty="0"/>
              <a:t>EXECUTIVE SUMMARY</a:t>
            </a:r>
            <a:endParaRPr lang="en-US" dirty="0"/>
          </a:p>
        </p:txBody>
      </p:sp>
      <p:sp>
        <p:nvSpPr>
          <p:cNvPr id="3" name="Content Placeholder 2"/>
          <p:cNvSpPr>
            <a:spLocks noGrp="1"/>
          </p:cNvSpPr>
          <p:nvPr>
            <p:ph sz="half" idx="2"/>
          </p:nvPr>
        </p:nvSpPr>
        <p:spPr>
          <a:xfrm>
            <a:off x="4284980" y="1825625"/>
            <a:ext cx="7049135" cy="4465320"/>
          </a:xfrm>
        </p:spPr>
        <p:txBody>
          <a:bodyPr>
            <a:normAutofit/>
          </a:bodyPr>
          <a:lstStyle/>
          <a:p>
            <a:pPr marL="0" indent="0" algn="l">
              <a:buNone/>
            </a:pPr>
            <a:r>
              <a:rPr lang="en-US" sz="24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Web Development Technology Insights </a:t>
            </a:r>
            <a:endParaRPr lang="en-US" sz="24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pPr marL="0" indent="0">
              <a:buNone/>
            </a:pPr>
            <a:r>
              <a:rPr lang="en-US" sz="2200" dirty="0">
                <a:solidFill>
                  <a:schemeClr val="accent1"/>
                </a:solidFill>
              </a:rPr>
              <a:t>In this presentation, we will share key findings and recommendations based on the data analysis of the top programming languages, databases, platforms, and web frameworks that used by developers.</a:t>
            </a:r>
            <a:endParaRPr lang="en-US" sz="2200" dirty="0">
              <a:solidFill>
                <a:schemeClr val="accent1"/>
              </a:solidFill>
            </a:endParaRPr>
          </a:p>
          <a:p>
            <a:pPr marL="0" indent="0">
              <a:buNone/>
            </a:pPr>
            <a:endParaRPr lang="en-US" sz="2200" dirty="0">
              <a:solidFill>
                <a:schemeClr val="accent1"/>
              </a:solidFill>
            </a:endParaRPr>
          </a:p>
          <a:p>
            <a:pPr marL="0" indent="0">
              <a:buNone/>
            </a:pPr>
            <a:endParaRPr lang="en-US" sz="2200" dirty="0"/>
          </a:p>
        </p:txBody>
      </p:sp>
      <p:pic>
        <p:nvPicPr>
          <p:cNvPr id="5" name="Picture 4"/>
          <p:cNvPicPr>
            <a:picLocks noChangeAspect="1"/>
          </p:cNvPicPr>
          <p:nvPr/>
        </p:nvPicPr>
        <p:blipFill>
          <a:blip r:embed="rId1"/>
          <a:stretch>
            <a:fillRect/>
          </a:stretch>
        </p:blipFill>
        <p:spPr>
          <a:xfrm>
            <a:off x="1090494" y="2302762"/>
            <a:ext cx="3194581" cy="319458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021" y="365125"/>
            <a:ext cx="7647865" cy="1325563"/>
          </a:xfrm>
        </p:spPr>
        <p:txBody>
          <a:bodyPr anchor="ctr">
            <a:normAutofit/>
          </a:bodyPr>
          <a:lstStyle/>
          <a:p>
            <a:r>
              <a:rPr lang="en-US" dirty="0"/>
              <a:t>INTRODUCTION</a:t>
            </a:r>
            <a:endParaRPr lang="en-US" dirty="0"/>
          </a:p>
        </p:txBody>
      </p:sp>
      <p:pic>
        <p:nvPicPr>
          <p:cNvPr id="4" name="Picture 3"/>
          <p:cNvPicPr>
            <a:picLocks noChangeAspect="1"/>
          </p:cNvPicPr>
          <p:nvPr/>
        </p:nvPicPr>
        <p:blipFill>
          <a:blip r:embed="rId1"/>
          <a:stretch>
            <a:fillRect/>
          </a:stretch>
        </p:blipFill>
        <p:spPr>
          <a:xfrm>
            <a:off x="994347" y="2262036"/>
            <a:ext cx="3054361" cy="3054361"/>
          </a:xfrm>
          <a:prstGeom prst="rect">
            <a:avLst/>
          </a:prstGeom>
        </p:spPr>
      </p:pic>
      <p:sp>
        <p:nvSpPr>
          <p:cNvPr id="5" name="Content Placeholder 2"/>
          <p:cNvSpPr txBox="1"/>
          <p:nvPr/>
        </p:nvSpPr>
        <p:spPr>
          <a:xfrm>
            <a:off x="4295235" y="1833880"/>
            <a:ext cx="7068725" cy="4351338"/>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20204"/>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marL="0" indent="0" algn="l">
              <a:lnSpc>
                <a:spcPct val="100000"/>
              </a:lnSpc>
              <a:buNone/>
            </a:pPr>
            <a:r>
              <a:rPr lang="en-US" sz="1500" b="1"/>
              <a:t>Intro</a:t>
            </a:r>
            <a:endParaRPr lang="en-US" sz="1500" b="1"/>
          </a:p>
          <a:p>
            <a:pPr marL="0" indent="0" algn="l">
              <a:lnSpc>
                <a:spcPct val="100000"/>
              </a:lnSpc>
              <a:buNone/>
            </a:pPr>
            <a:r>
              <a:rPr lang="en-US" sz="1500"/>
              <a:t>•Analyze the current technology trend around the world.</a:t>
            </a:r>
            <a:endParaRPr lang="en-US" sz="1500"/>
          </a:p>
          <a:p>
            <a:pPr marL="0" indent="0" algn="l">
              <a:lnSpc>
                <a:spcPct val="100000"/>
              </a:lnSpc>
              <a:buNone/>
            </a:pPr>
            <a:endParaRPr lang="en-US" sz="1500"/>
          </a:p>
          <a:p>
            <a:pPr marL="0" indent="0" algn="l">
              <a:lnSpc>
                <a:spcPct val="100000"/>
              </a:lnSpc>
              <a:buNone/>
            </a:pPr>
            <a:r>
              <a:rPr lang="en-US" sz="1500" b="1"/>
              <a:t>AnalysisPurpose</a:t>
            </a:r>
            <a:endParaRPr lang="en-US" sz="1500" b="1"/>
          </a:p>
          <a:p>
            <a:pPr marL="0" indent="0" algn="l">
              <a:lnSpc>
                <a:spcPct val="100000"/>
              </a:lnSpc>
              <a:buNone/>
            </a:pPr>
            <a:r>
              <a:rPr lang="en-US" sz="1500"/>
              <a:t>•Identify the high demand programming languages, databases, platforms and frameworks</a:t>
            </a:r>
            <a:endParaRPr lang="en-US" sz="1500"/>
          </a:p>
          <a:p>
            <a:pPr marL="0" indent="0" algn="l">
              <a:lnSpc>
                <a:spcPct val="100000"/>
              </a:lnSpc>
              <a:buNone/>
            </a:pPr>
            <a:r>
              <a:rPr lang="en-US" sz="1500"/>
              <a:t>•Identify what will be the trend in the future</a:t>
            </a:r>
            <a:endParaRPr lang="en-US" sz="1500"/>
          </a:p>
          <a:p>
            <a:pPr marL="0" indent="0" algn="l">
              <a:lnSpc>
                <a:spcPct val="100000"/>
              </a:lnSpc>
              <a:buNone/>
            </a:pPr>
            <a:r>
              <a:rPr lang="en-US" sz="1500"/>
              <a:t>•Identify the human resource gap in the market</a:t>
            </a:r>
            <a:endParaRPr lang="en-US" sz="1500"/>
          </a:p>
          <a:p>
            <a:pPr marL="0" indent="0" algn="l">
              <a:lnSpc>
                <a:spcPct val="100000"/>
              </a:lnSpc>
              <a:buNone/>
            </a:pPr>
            <a:endParaRPr lang="en-US" sz="1500"/>
          </a:p>
          <a:p>
            <a:pPr marL="0" indent="0" algn="l">
              <a:lnSpc>
                <a:spcPct val="100000"/>
              </a:lnSpc>
              <a:buNone/>
            </a:pPr>
            <a:r>
              <a:rPr lang="en-US" sz="1500" b="1"/>
              <a:t>Stakeholders</a:t>
            </a:r>
            <a:endParaRPr lang="en-US" sz="1500" b="1"/>
          </a:p>
          <a:p>
            <a:pPr marL="0" indent="0" algn="l">
              <a:lnSpc>
                <a:spcPct val="100000"/>
              </a:lnSpc>
              <a:buNone/>
            </a:pPr>
            <a:r>
              <a:rPr lang="en-US" sz="1500"/>
              <a:t>•People from IT industries</a:t>
            </a:r>
            <a:endParaRPr lang="en-US" sz="1500"/>
          </a:p>
          <a:p>
            <a:pPr marL="0" indent="0" algn="l">
              <a:lnSpc>
                <a:spcPct val="100000"/>
              </a:lnSpc>
              <a:buNone/>
            </a:pPr>
            <a:r>
              <a:rPr lang="en-US" sz="1500">
                <a:sym typeface="+mn-ea"/>
              </a:rPr>
              <a:t>•</a:t>
            </a:r>
            <a:r>
              <a:rPr lang="en-US" sz="1500"/>
              <a:t>Data Analyst</a:t>
            </a:r>
            <a:endParaRPr lang="en-US" sz="1500"/>
          </a:p>
          <a:p>
            <a:pPr marL="0" indent="0" algn="l">
              <a:lnSpc>
                <a:spcPct val="100000"/>
              </a:lnSpc>
              <a:buNone/>
            </a:pPr>
            <a:r>
              <a:rPr lang="en-US" sz="1500">
                <a:sym typeface="+mn-ea"/>
              </a:rPr>
              <a:t>•Students</a:t>
            </a:r>
            <a:endParaRPr lang="en-US" sz="15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053" y="376642"/>
            <a:ext cx="7230723" cy="1325563"/>
          </a:xfrm>
        </p:spPr>
        <p:txBody>
          <a:bodyPr anchor="ctr">
            <a:normAutofit/>
          </a:bodyPr>
          <a:lstStyle/>
          <a:p>
            <a:r>
              <a:rPr lang="en-US" dirty="0"/>
              <a:t>METHODOLOGY</a:t>
            </a:r>
            <a:endParaRPr lang="en-US" dirty="0"/>
          </a:p>
        </p:txBody>
      </p:sp>
      <p:sp>
        <p:nvSpPr>
          <p:cNvPr id="3" name="Content Placeholder 2"/>
          <p:cNvSpPr>
            <a:spLocks noGrp="1"/>
          </p:cNvSpPr>
          <p:nvPr>
            <p:ph sz="half" idx="2"/>
          </p:nvPr>
        </p:nvSpPr>
        <p:spPr>
          <a:xfrm>
            <a:off x="4285075" y="1825625"/>
            <a:ext cx="7068725" cy="4351338"/>
          </a:xfrm>
        </p:spPr>
        <p:txBody>
          <a:bodyPr>
            <a:normAutofit fontScale="70000"/>
          </a:bodyPr>
          <a:lstStyle/>
          <a:p>
            <a:r>
              <a:rPr lang="en-US" sz="2200" b="1" dirty="0"/>
              <a:t>Data Collection:</a:t>
            </a:r>
            <a:r>
              <a:rPr lang="en-US" sz="2200" dirty="0"/>
              <a:t> The data in this project is collected through a online survey which conducted by Stack Overflow.</a:t>
            </a:r>
            <a:endParaRPr lang="en-US" sz="2200" dirty="0"/>
          </a:p>
          <a:p>
            <a:endParaRPr lang="en-US" sz="2200" dirty="0"/>
          </a:p>
          <a:p>
            <a:r>
              <a:rPr lang="en-US" sz="2200" b="1" dirty="0"/>
              <a:t>Data Cleaning and Wrangling:</a:t>
            </a:r>
            <a:r>
              <a:rPr lang="en-US" sz="2200" dirty="0"/>
              <a:t> The dataset has been cleaned and prepared for analysis. This nvolved removing any inconsistencies, errors, or missing values, as well as transforming data into a suitable format for analysis.</a:t>
            </a:r>
            <a:endParaRPr lang="en-US" sz="2200" dirty="0"/>
          </a:p>
          <a:p>
            <a:endParaRPr lang="en-US" sz="2200" dirty="0"/>
          </a:p>
          <a:p>
            <a:r>
              <a:rPr lang="en-US" sz="2200" b="1" dirty="0"/>
              <a:t>Data Exploration</a:t>
            </a:r>
            <a:r>
              <a:rPr lang="en-US" sz="2200" dirty="0"/>
              <a:t>:  Data visualization tools IBM Cognos has been used to explore the insights of the data.</a:t>
            </a:r>
            <a:endParaRPr lang="en-US" sz="2200" dirty="0"/>
          </a:p>
          <a:p>
            <a:endParaRPr lang="en-US" sz="2200" dirty="0"/>
          </a:p>
          <a:p>
            <a:r>
              <a:rPr lang="en-US" sz="2200" dirty="0"/>
              <a:t>Data analysis: After data exploration, this project has summarized and analyzed the data using appropriate statistical measures, such as frequencies, percentages, proportions, averages, and other relevant metrics. This helps in understanding the patterns, trends, and relationships present in the data.</a:t>
            </a:r>
            <a:endParaRPr lang="en-US" sz="2200" dirty="0"/>
          </a:p>
          <a:p>
            <a:endParaRPr lang="en-US" sz="2200" dirty="0"/>
          </a:p>
          <a:p>
            <a:endParaRPr lang="en-US" sz="2200" dirty="0"/>
          </a:p>
          <a:p>
            <a:pPr marL="0" indent="0">
              <a:buNone/>
            </a:pPr>
            <a:endParaRPr lang="en-US" sz="2200" dirty="0"/>
          </a:p>
        </p:txBody>
      </p:sp>
      <p:pic>
        <p:nvPicPr>
          <p:cNvPr id="5" name="Picture 4"/>
          <p:cNvPicPr>
            <a:picLocks noChangeAspect="1"/>
          </p:cNvPicPr>
          <p:nvPr/>
        </p:nvPicPr>
        <p:blipFill>
          <a:blip r:embed="rId1"/>
          <a:stretch>
            <a:fillRect/>
          </a:stretch>
        </p:blipFill>
        <p:spPr>
          <a:xfrm>
            <a:off x="979655" y="1831709"/>
            <a:ext cx="3194581" cy="319458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LANGUAGE TRENDS</a:t>
            </a:r>
            <a:endParaRPr lang="en-US" dirty="0"/>
          </a:p>
        </p:txBody>
      </p:sp>
      <p:sp>
        <p:nvSpPr>
          <p:cNvPr id="3" name="Content Placeholder 2"/>
          <p:cNvSpPr>
            <a:spLocks noGrp="1"/>
          </p:cNvSpPr>
          <p:nvPr>
            <p:ph sz="half" idx="1"/>
          </p:nvPr>
        </p:nvSpPr>
        <p:spPr>
          <a:xfrm>
            <a:off x="813816" y="1825625"/>
            <a:ext cx="2228642" cy="501939"/>
          </a:xfrm>
        </p:spPr>
        <p:txBody>
          <a:bodyPr/>
          <a:lstStyle/>
          <a:p>
            <a:pPr marL="0" indent="0">
              <a:buNone/>
            </a:pPr>
            <a:r>
              <a:rPr lang="en-US" dirty="0"/>
              <a:t>Current Year</a:t>
            </a:r>
            <a:endParaRPr lang="en-US" dirty="0"/>
          </a:p>
        </p:txBody>
      </p:sp>
      <p:sp>
        <p:nvSpPr>
          <p:cNvPr id="4" name="Content Placeholder 3"/>
          <p:cNvSpPr>
            <a:spLocks noGrp="1"/>
          </p:cNvSpPr>
          <p:nvPr>
            <p:ph sz="half" idx="2"/>
          </p:nvPr>
        </p:nvSpPr>
        <p:spPr>
          <a:xfrm>
            <a:off x="6172200" y="1825625"/>
            <a:ext cx="1758142" cy="501939"/>
          </a:xfrm>
        </p:spPr>
        <p:txBody>
          <a:bodyPr/>
          <a:lstStyle/>
          <a:p>
            <a:pPr marL="0" indent="0">
              <a:buNone/>
            </a:pPr>
            <a:r>
              <a:rPr lang="en-US" dirty="0"/>
              <a:t>Next Year</a:t>
            </a:r>
            <a:endParaRPr lang="en-US" dirty="0"/>
          </a:p>
        </p:txBody>
      </p:sp>
      <p:pic>
        <p:nvPicPr>
          <p:cNvPr id="5" name="圖片 4"/>
          <p:cNvPicPr>
            <a:picLocks noChangeAspect="1"/>
          </p:cNvPicPr>
          <p:nvPr/>
        </p:nvPicPr>
        <p:blipFill>
          <a:blip r:embed="rId1"/>
          <a:stretch>
            <a:fillRect/>
          </a:stretch>
        </p:blipFill>
        <p:spPr>
          <a:xfrm>
            <a:off x="838200" y="2402840"/>
            <a:ext cx="4850765" cy="2887980"/>
          </a:xfrm>
          <a:prstGeom prst="rect">
            <a:avLst/>
          </a:prstGeom>
        </p:spPr>
      </p:pic>
      <p:pic>
        <p:nvPicPr>
          <p:cNvPr id="7" name="圖片 6"/>
          <p:cNvPicPr>
            <a:picLocks noChangeAspect="1"/>
          </p:cNvPicPr>
          <p:nvPr/>
        </p:nvPicPr>
        <p:blipFill>
          <a:blip r:embed="rId2"/>
          <a:stretch>
            <a:fillRect/>
          </a:stretch>
        </p:blipFill>
        <p:spPr>
          <a:xfrm>
            <a:off x="6172200" y="2402840"/>
            <a:ext cx="4850765" cy="28879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PROGRAMMING LANGUAGE TRENDS - FINDINGS &amp; IMPLICATIONS</a:t>
            </a:r>
            <a:endParaRPr lang="en-US" sz="2800" dirty="0"/>
          </a:p>
        </p:txBody>
      </p:sp>
      <p:sp>
        <p:nvSpPr>
          <p:cNvPr id="3" name="Content Placeholder 2"/>
          <p:cNvSpPr>
            <a:spLocks noGrp="1"/>
          </p:cNvSpPr>
          <p:nvPr>
            <p:ph sz="half" idx="1"/>
          </p:nvPr>
        </p:nvSpPr>
        <p:spPr>
          <a:xfrm>
            <a:off x="813816" y="1825625"/>
            <a:ext cx="5181600" cy="4351338"/>
          </a:xfrm>
        </p:spPr>
        <p:txBody>
          <a:bodyPr>
            <a:normAutofit fontScale="40000"/>
          </a:bodyPr>
          <a:lstStyle/>
          <a:p>
            <a:pPr marL="0" indent="0">
              <a:buNone/>
            </a:pPr>
            <a:r>
              <a:rPr lang="en-US" sz="6000" dirty="0">
                <a:ln w="22225">
                  <a:solidFill>
                    <a:schemeClr val="accent2"/>
                  </a:solidFill>
                  <a:prstDash val="solid"/>
                </a:ln>
                <a:solidFill>
                  <a:schemeClr val="accent2">
                    <a:lumMod val="40000"/>
                    <a:lumOff val="60000"/>
                  </a:schemeClr>
                </a:solidFill>
                <a:effectLst/>
              </a:rPr>
              <a:t>Findings</a:t>
            </a:r>
            <a:endParaRPr lang="en-US" sz="6000" dirty="0">
              <a:ln w="22225">
                <a:solidFill>
                  <a:schemeClr val="accent2"/>
                </a:solidFill>
                <a:prstDash val="solid"/>
              </a:ln>
              <a:solidFill>
                <a:schemeClr val="accent2">
                  <a:lumMod val="40000"/>
                  <a:lumOff val="60000"/>
                </a:schemeClr>
              </a:solidFill>
              <a:effectLst/>
            </a:endParaRPr>
          </a:p>
          <a:p>
            <a:r>
              <a:rPr lang="en-US" sz="3200" b="1" dirty="0">
                <a:solidFill>
                  <a:schemeClr val="accent2">
                    <a:lumMod val="50000"/>
                  </a:schemeClr>
                </a:solidFill>
              </a:rPr>
              <a:t>JavaScript and HTML/CSS are the most commonly used languages</a:t>
            </a:r>
            <a:r>
              <a:rPr lang="en-US" sz="3200" dirty="0">
                <a:solidFill>
                  <a:schemeClr val="accent2">
                    <a:lumMod val="50000"/>
                  </a:schemeClr>
                </a:solidFill>
              </a:rPr>
              <a:t>: </a:t>
            </a:r>
            <a:endParaRPr lang="en-US" sz="3200" dirty="0">
              <a:solidFill>
                <a:schemeClr val="accent2">
                  <a:lumMod val="50000"/>
                </a:schemeClr>
              </a:solidFill>
            </a:endParaRPr>
          </a:p>
          <a:p>
            <a:pPr marL="0" indent="0">
              <a:buNone/>
            </a:pPr>
            <a:r>
              <a:rPr lang="en-US" sz="3200" dirty="0">
                <a:solidFill>
                  <a:schemeClr val="accent2">
                    <a:lumMod val="75000"/>
                  </a:schemeClr>
                </a:solidFill>
              </a:rPr>
              <a:t>The data shows that JavaScript and HTML/CSS are the top two languages that developers have worked with, indicating their widespread use in web development.</a:t>
            </a:r>
            <a:endParaRPr lang="en-US" sz="3200" dirty="0">
              <a:solidFill>
                <a:schemeClr val="accent2">
                  <a:lumMod val="75000"/>
                </a:schemeClr>
              </a:solidFill>
            </a:endParaRPr>
          </a:p>
          <a:p>
            <a:r>
              <a:rPr lang="en-US" sz="3200" b="1" dirty="0">
                <a:solidFill>
                  <a:schemeClr val="accent2">
                    <a:lumMod val="50000"/>
                  </a:schemeClr>
                </a:solidFill>
              </a:rPr>
              <a:t>Python is a popular desired language for the future:</a:t>
            </a:r>
            <a:r>
              <a:rPr lang="en-US" sz="3200" dirty="0">
                <a:solidFill>
                  <a:schemeClr val="accent2">
                    <a:lumMod val="50000"/>
                  </a:schemeClr>
                </a:solidFill>
              </a:rPr>
              <a:t> </a:t>
            </a:r>
            <a:endParaRPr lang="en-US" sz="3200" dirty="0">
              <a:solidFill>
                <a:schemeClr val="accent2">
                  <a:lumMod val="50000"/>
                </a:schemeClr>
              </a:solidFill>
            </a:endParaRPr>
          </a:p>
          <a:p>
            <a:pPr marL="0" indent="0">
              <a:buNone/>
            </a:pPr>
            <a:r>
              <a:rPr lang="en-US" sz="3200" dirty="0">
                <a:solidFill>
                  <a:schemeClr val="accent2">
                    <a:lumMod val="75000"/>
                  </a:schemeClr>
                </a:solidFill>
              </a:rPr>
              <a:t>While Python ranks fifth in the list of languages developers have worked with, it ranks third in the list of desired languages for the next year. This suggests that developers have a growing interest in Python and may be planning to learn and use it more in the future.</a:t>
            </a:r>
            <a:endParaRPr lang="en-US" sz="3200" dirty="0">
              <a:solidFill>
                <a:schemeClr val="accent2">
                  <a:lumMod val="75000"/>
                </a:schemeClr>
              </a:solidFill>
            </a:endParaRPr>
          </a:p>
          <a:p>
            <a:r>
              <a:rPr lang="en-US" sz="3200" b="1" dirty="0">
                <a:solidFill>
                  <a:schemeClr val="accent2">
                    <a:lumMod val="50000"/>
                  </a:schemeClr>
                </a:solidFill>
              </a:rPr>
              <a:t>TypeScript is gaining popularity:</a:t>
            </a:r>
            <a:r>
              <a:rPr lang="en-US" sz="3200" dirty="0">
                <a:solidFill>
                  <a:schemeClr val="accent2">
                    <a:lumMod val="50000"/>
                  </a:schemeClr>
                </a:solidFill>
              </a:rPr>
              <a:t> </a:t>
            </a:r>
            <a:endParaRPr lang="en-US" sz="3200" dirty="0">
              <a:solidFill>
                <a:schemeClr val="accent2">
                  <a:lumMod val="50000"/>
                </a:schemeClr>
              </a:solidFill>
            </a:endParaRPr>
          </a:p>
          <a:p>
            <a:pPr marL="0" indent="0">
              <a:buNone/>
            </a:pPr>
            <a:r>
              <a:rPr lang="en-US" sz="3200" dirty="0">
                <a:solidFill>
                  <a:schemeClr val="accent2">
                    <a:lumMod val="75000"/>
                  </a:schemeClr>
                </a:solidFill>
              </a:rPr>
              <a:t>While TypeScript does not appear in the list of top languages developers have worked with, it ranks fifth in the list of desired languages for the next year. This suggests that TypeScript, a statically-typed superset of JavaScript, is gaining popularity and may see increased adoption in the near future.</a:t>
            </a:r>
            <a:endParaRPr lang="en-US" sz="3200" dirty="0">
              <a:solidFill>
                <a:schemeClr val="accent2">
                  <a:lumMod val="75000"/>
                </a:schemeClr>
              </a:solidFill>
            </a:endParaRPr>
          </a:p>
        </p:txBody>
      </p:sp>
      <p:sp>
        <p:nvSpPr>
          <p:cNvPr id="4" name="Content Placeholder 3"/>
          <p:cNvSpPr>
            <a:spLocks noGrp="1"/>
          </p:cNvSpPr>
          <p:nvPr>
            <p:ph sz="half" idx="2"/>
          </p:nvPr>
        </p:nvSpPr>
        <p:spPr/>
        <p:txBody>
          <a:bodyPr>
            <a:normAutofit fontScale="40000"/>
          </a:bodyPr>
          <a:lstStyle/>
          <a:p>
            <a:pPr marL="0" indent="0">
              <a:buNone/>
            </a:pPr>
            <a:r>
              <a:rPr lang="en-US" sz="6000" dirty="0">
                <a:solidFill>
                  <a:schemeClr val="accent1"/>
                </a:solidFill>
                <a:effectLst>
                  <a:outerShdw blurRad="38100" dist="25400" dir="5400000" algn="ctr" rotWithShape="0">
                    <a:srgbClr val="6E747A">
                      <a:alpha val="43000"/>
                    </a:srgbClr>
                  </a:outerShdw>
                </a:effectLst>
              </a:rPr>
              <a:t>Implications</a:t>
            </a:r>
            <a:endParaRPr lang="en-US" dirty="0"/>
          </a:p>
          <a:p>
            <a:r>
              <a:rPr lang="en-US" sz="3200" b="1" dirty="0">
                <a:solidFill>
                  <a:schemeClr val="accent1">
                    <a:lumMod val="50000"/>
                  </a:schemeClr>
                </a:solidFill>
              </a:rPr>
              <a:t>JavaScript and HTML/CSS skills are still in demand: </a:t>
            </a:r>
            <a:endParaRPr lang="en-US" sz="3200" b="1" dirty="0">
              <a:solidFill>
                <a:schemeClr val="accent1">
                  <a:lumMod val="50000"/>
                </a:schemeClr>
              </a:solidFill>
            </a:endParaRPr>
          </a:p>
          <a:p>
            <a:pPr marL="0" indent="0">
              <a:buNone/>
            </a:pPr>
            <a:r>
              <a:rPr lang="en-US" sz="3200" dirty="0">
                <a:solidFill>
                  <a:schemeClr val="accent1">
                    <a:lumMod val="75000"/>
                  </a:schemeClr>
                </a:solidFill>
              </a:rPr>
              <a:t>As the most commonly used languages, JavaScript and HTML/CSS skills continue to be in high demand in the job market. Developers who are proficient in these languages are likely to have a wide range of opportunities for web development projects.</a:t>
            </a:r>
            <a:endParaRPr lang="en-US" sz="3200" dirty="0">
              <a:solidFill>
                <a:schemeClr val="accent1">
                  <a:lumMod val="75000"/>
                </a:schemeClr>
              </a:solidFill>
            </a:endParaRPr>
          </a:p>
          <a:p>
            <a:r>
              <a:rPr lang="en-US" sz="3200" b="1" dirty="0">
                <a:solidFill>
                  <a:schemeClr val="accent1">
                    <a:lumMod val="50000"/>
                  </a:schemeClr>
                </a:solidFill>
              </a:rPr>
              <a:t>Python is a valuable skill to acquire</a:t>
            </a:r>
            <a:r>
              <a:rPr lang="en-US" sz="3200" dirty="0">
                <a:solidFill>
                  <a:schemeClr val="accent1">
                    <a:lumMod val="50000"/>
                  </a:schemeClr>
                </a:solidFill>
              </a:rPr>
              <a:t>: </a:t>
            </a:r>
            <a:endParaRPr lang="en-US" sz="3200" dirty="0">
              <a:solidFill>
                <a:schemeClr val="accent1">
                  <a:lumMod val="50000"/>
                </a:schemeClr>
              </a:solidFill>
            </a:endParaRPr>
          </a:p>
          <a:p>
            <a:pPr marL="0" indent="0">
              <a:buNone/>
            </a:pPr>
            <a:r>
              <a:rPr lang="en-US" sz="3200" dirty="0">
                <a:solidFill>
                  <a:schemeClr val="accent1">
                    <a:lumMod val="75000"/>
                  </a:schemeClr>
                </a:solidFill>
              </a:rPr>
              <a:t>With Python ranking high in the list of desired languages for the next year, developers who learn and master Python can position themselves well for future job opportunities. Python's versatility and extensive use in various domains, such as data science, machine learning, and web development, make it a valuable skill to acquire.</a:t>
            </a:r>
            <a:endParaRPr lang="en-US" sz="3200" dirty="0">
              <a:solidFill>
                <a:schemeClr val="accent1">
                  <a:lumMod val="75000"/>
                </a:schemeClr>
              </a:solidFill>
            </a:endParaRPr>
          </a:p>
          <a:p>
            <a:r>
              <a:rPr lang="en-US" sz="3200" b="1" dirty="0">
                <a:solidFill>
                  <a:schemeClr val="accent1">
                    <a:lumMod val="50000"/>
                  </a:schemeClr>
                </a:solidFill>
              </a:rPr>
              <a:t>TypeScript is an emerging technology to watch</a:t>
            </a:r>
            <a:r>
              <a:rPr lang="en-US" sz="3200" dirty="0">
                <a:solidFill>
                  <a:schemeClr val="accent1">
                    <a:lumMod val="50000"/>
                  </a:schemeClr>
                </a:solidFill>
              </a:rPr>
              <a:t>: </a:t>
            </a:r>
            <a:endParaRPr lang="en-US" sz="3200" dirty="0">
              <a:solidFill>
                <a:schemeClr val="accent1">
                  <a:lumMod val="50000"/>
                </a:schemeClr>
              </a:solidFill>
            </a:endParaRPr>
          </a:p>
          <a:p>
            <a:pPr marL="0" indent="0">
              <a:buNone/>
            </a:pPr>
            <a:r>
              <a:rPr lang="en-US" sz="3200" dirty="0">
                <a:solidFill>
                  <a:schemeClr val="accent1">
                    <a:lumMod val="75000"/>
                  </a:schemeClr>
                </a:solidFill>
              </a:rPr>
              <a:t>The growing interest in TypeScript, as indicated by its ranking in the list of desired languages for the next year, suggests that it is an emerging technology to watch. Developers who want to stay ahead of the curve may consider learning TypeScript to enhance their skills and stay relevant in the ever-evolving field of web development.</a:t>
            </a:r>
            <a:endParaRPr lang="en-US" sz="3200" dirty="0">
              <a:solidFill>
                <a:schemeClr val="accent1">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584" y="428768"/>
            <a:ext cx="10515600" cy="1325563"/>
          </a:xfrm>
        </p:spPr>
        <p:txBody>
          <a:bodyPr/>
          <a:lstStyle/>
          <a:p>
            <a:r>
              <a:rPr lang="en-US" dirty="0"/>
              <a:t>DATABASE TRENDS</a:t>
            </a:r>
            <a:endParaRPr lang="en-US" dirty="0"/>
          </a:p>
        </p:txBody>
      </p:sp>
      <p:sp>
        <p:nvSpPr>
          <p:cNvPr id="3" name="Content Placeholder 2"/>
          <p:cNvSpPr>
            <a:spLocks noGrp="1"/>
          </p:cNvSpPr>
          <p:nvPr>
            <p:ph sz="half" idx="1"/>
          </p:nvPr>
        </p:nvSpPr>
        <p:spPr>
          <a:xfrm>
            <a:off x="813816" y="1825625"/>
            <a:ext cx="2228642" cy="501939"/>
          </a:xfrm>
        </p:spPr>
        <p:txBody>
          <a:bodyPr/>
          <a:lstStyle/>
          <a:p>
            <a:pPr marL="0" indent="0">
              <a:buNone/>
            </a:pPr>
            <a:r>
              <a:rPr lang="en-US" dirty="0"/>
              <a:t>Current Year</a:t>
            </a:r>
            <a:endParaRPr lang="en-US" dirty="0"/>
          </a:p>
        </p:txBody>
      </p:sp>
      <p:sp>
        <p:nvSpPr>
          <p:cNvPr id="4" name="Content Placeholder 3"/>
          <p:cNvSpPr>
            <a:spLocks noGrp="1"/>
          </p:cNvSpPr>
          <p:nvPr>
            <p:ph sz="half" idx="2"/>
          </p:nvPr>
        </p:nvSpPr>
        <p:spPr>
          <a:xfrm>
            <a:off x="6172200" y="1825625"/>
            <a:ext cx="1758142" cy="501939"/>
          </a:xfrm>
        </p:spPr>
        <p:txBody>
          <a:bodyPr/>
          <a:lstStyle/>
          <a:p>
            <a:pPr marL="0" indent="0">
              <a:buNone/>
            </a:pPr>
            <a:r>
              <a:rPr lang="en-US" dirty="0"/>
              <a:t>Next Year</a:t>
            </a:r>
            <a:endParaRPr lang="en-US" dirty="0"/>
          </a:p>
        </p:txBody>
      </p:sp>
      <p:pic>
        <p:nvPicPr>
          <p:cNvPr id="7" name="圖片 6"/>
          <p:cNvPicPr>
            <a:picLocks noChangeAspect="1"/>
          </p:cNvPicPr>
          <p:nvPr/>
        </p:nvPicPr>
        <p:blipFill>
          <a:blip r:embed="rId1"/>
          <a:stretch>
            <a:fillRect/>
          </a:stretch>
        </p:blipFill>
        <p:spPr>
          <a:xfrm>
            <a:off x="6172200" y="2327275"/>
            <a:ext cx="5087620" cy="2872105"/>
          </a:xfrm>
          <a:prstGeom prst="rect">
            <a:avLst/>
          </a:prstGeom>
        </p:spPr>
      </p:pic>
      <p:pic>
        <p:nvPicPr>
          <p:cNvPr id="9" name="圖片 8"/>
          <p:cNvPicPr>
            <a:picLocks noChangeAspect="1"/>
          </p:cNvPicPr>
          <p:nvPr/>
        </p:nvPicPr>
        <p:blipFill>
          <a:blip r:embed="rId2"/>
          <a:stretch>
            <a:fillRect/>
          </a:stretch>
        </p:blipFill>
        <p:spPr>
          <a:xfrm>
            <a:off x="862330" y="2327275"/>
            <a:ext cx="5036185" cy="28721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TRENDS - FINDINGS &amp; IMPLICATIONS</a:t>
            </a:r>
            <a:endParaRPr lang="en-US" dirty="0"/>
          </a:p>
        </p:txBody>
      </p:sp>
      <p:sp>
        <p:nvSpPr>
          <p:cNvPr id="3" name="Content Placeholder 2"/>
          <p:cNvSpPr>
            <a:spLocks noGrp="1"/>
          </p:cNvSpPr>
          <p:nvPr>
            <p:ph sz="half" idx="1"/>
          </p:nvPr>
        </p:nvSpPr>
        <p:spPr>
          <a:xfrm>
            <a:off x="814070" y="1825625"/>
            <a:ext cx="5181600" cy="4747260"/>
          </a:xfrm>
        </p:spPr>
        <p:txBody>
          <a:bodyPr>
            <a:normAutofit fontScale="40000"/>
          </a:bodyPr>
          <a:lstStyle/>
          <a:p>
            <a:pPr marL="0" indent="0">
              <a:buNone/>
            </a:pPr>
            <a:r>
              <a:rPr lang="en-US" sz="6000" dirty="0">
                <a:ln w="22225">
                  <a:solidFill>
                    <a:schemeClr val="accent2"/>
                  </a:solidFill>
                  <a:prstDash val="solid"/>
                </a:ln>
                <a:solidFill>
                  <a:schemeClr val="accent2">
                    <a:lumMod val="40000"/>
                    <a:lumOff val="60000"/>
                  </a:schemeClr>
                </a:solidFill>
                <a:effectLst/>
              </a:rPr>
              <a:t>Findings</a:t>
            </a:r>
            <a:endParaRPr lang="en-US" sz="6000" dirty="0">
              <a:ln w="22225">
                <a:solidFill>
                  <a:schemeClr val="accent2"/>
                </a:solidFill>
                <a:prstDash val="solid"/>
              </a:ln>
              <a:solidFill>
                <a:schemeClr val="accent2">
                  <a:lumMod val="40000"/>
                  <a:lumOff val="60000"/>
                </a:schemeClr>
              </a:solidFill>
              <a:effectLst/>
            </a:endParaRPr>
          </a:p>
          <a:p>
            <a:pPr marL="0" indent="0">
              <a:buNone/>
            </a:pPr>
            <a:endParaRPr lang="en-US" dirty="0"/>
          </a:p>
          <a:p>
            <a:r>
              <a:rPr lang="en-US" sz="3200" b="1" dirty="0">
                <a:solidFill>
                  <a:schemeClr val="accent2">
                    <a:lumMod val="50000"/>
                  </a:schemeClr>
                </a:solidFill>
              </a:rPr>
              <a:t>MySQL and PostgreSQL are the most commonly used databases: </a:t>
            </a:r>
            <a:endParaRPr lang="en-US" sz="3200" b="1" dirty="0">
              <a:solidFill>
                <a:schemeClr val="accent2">
                  <a:lumMod val="50000"/>
                </a:schemeClr>
              </a:solidFill>
            </a:endParaRPr>
          </a:p>
          <a:p>
            <a:pPr marL="0" indent="0">
              <a:buNone/>
            </a:pPr>
            <a:r>
              <a:rPr lang="en-US" sz="3200" dirty="0">
                <a:solidFill>
                  <a:schemeClr val="accent2">
                    <a:lumMod val="75000"/>
                  </a:schemeClr>
                </a:solidFill>
              </a:rPr>
              <a:t>The data shows that MySQL and PostgreSQL are the top two databases that developers have worked with, indicating their widespread use in web development projects.</a:t>
            </a:r>
            <a:endParaRPr lang="en-US" sz="3200" dirty="0">
              <a:solidFill>
                <a:schemeClr val="accent2">
                  <a:lumMod val="75000"/>
                </a:schemeClr>
              </a:solidFill>
            </a:endParaRPr>
          </a:p>
          <a:p>
            <a:r>
              <a:rPr lang="en-US" sz="3200" b="1" dirty="0">
                <a:solidFill>
                  <a:schemeClr val="accent2">
                    <a:lumMod val="50000"/>
                  </a:schemeClr>
                </a:solidFill>
              </a:rPr>
              <a:t>MongoDB is a popular desired database for the future: </a:t>
            </a:r>
            <a:endParaRPr lang="en-US" sz="3200" b="1" dirty="0">
              <a:solidFill>
                <a:schemeClr val="accent2">
                  <a:lumMod val="50000"/>
                </a:schemeClr>
              </a:solidFill>
            </a:endParaRPr>
          </a:p>
          <a:p>
            <a:pPr marL="0" indent="0">
              <a:buNone/>
            </a:pPr>
            <a:r>
              <a:rPr lang="en-US" sz="3200" dirty="0">
                <a:solidFill>
                  <a:schemeClr val="accent2">
                    <a:lumMod val="75000"/>
                  </a:schemeClr>
                </a:solidFill>
              </a:rPr>
              <a:t>While MongoDB ranks fifth in the list of databases developers have worked with, it ranks second in the list of desired databases for the next year. This suggests that developers have a growing interest in MongoDB and may be planning to use it more in the future.</a:t>
            </a:r>
            <a:endParaRPr lang="en-US" sz="3200" dirty="0">
              <a:solidFill>
                <a:schemeClr val="accent2">
                  <a:lumMod val="75000"/>
                </a:schemeClr>
              </a:solidFill>
            </a:endParaRPr>
          </a:p>
          <a:p>
            <a:r>
              <a:rPr lang="en-US" sz="3200" b="1" dirty="0">
                <a:solidFill>
                  <a:schemeClr val="accent2">
                    <a:lumMod val="50000"/>
                  </a:schemeClr>
                </a:solidFill>
              </a:rPr>
              <a:t>Redis and Elasticsearch are </a:t>
            </a:r>
            <a:r>
              <a:rPr lang="en-US" sz="3200" b="1" dirty="0">
                <a:solidFill>
                  <a:schemeClr val="accent2">
                    <a:lumMod val="50000"/>
                  </a:schemeClr>
                </a:solidFill>
                <a:sym typeface="+mn-ea"/>
              </a:rPr>
              <a:t>gaining popularity</a:t>
            </a:r>
            <a:r>
              <a:rPr lang="en-US" sz="3200" b="1" dirty="0">
                <a:solidFill>
                  <a:schemeClr val="accent2">
                    <a:lumMod val="50000"/>
                  </a:schemeClr>
                </a:solidFill>
              </a:rPr>
              <a:t>: </a:t>
            </a:r>
            <a:endParaRPr lang="en-US" sz="3200" b="1" dirty="0">
              <a:solidFill>
                <a:schemeClr val="accent2">
                  <a:lumMod val="50000"/>
                </a:schemeClr>
              </a:solidFill>
            </a:endParaRPr>
          </a:p>
          <a:p>
            <a:pPr marL="0" indent="0">
              <a:buNone/>
            </a:pPr>
            <a:r>
              <a:rPr lang="en-US" sz="3200" dirty="0">
                <a:solidFill>
                  <a:schemeClr val="accent2">
                    <a:lumMod val="75000"/>
                  </a:schemeClr>
                </a:solidFill>
              </a:rPr>
              <a:t>While Redis and Elasticsearch do not appear in the list of top databases developers have worked with, they rank third and fifth, respectively, in the list of desired databases for the next year. This suggests that these databases are gaining popularity and may see increased adoption in the near future.</a:t>
            </a:r>
            <a:endParaRPr lang="en-US" sz="3200" dirty="0">
              <a:solidFill>
                <a:schemeClr val="accent2">
                  <a:lumMod val="75000"/>
                </a:schemeClr>
              </a:solidFill>
            </a:endParaRPr>
          </a:p>
        </p:txBody>
      </p:sp>
      <p:sp>
        <p:nvSpPr>
          <p:cNvPr id="4" name="Content Placeholder 3"/>
          <p:cNvSpPr>
            <a:spLocks noGrp="1"/>
          </p:cNvSpPr>
          <p:nvPr>
            <p:ph sz="half" idx="2"/>
          </p:nvPr>
        </p:nvSpPr>
        <p:spPr>
          <a:xfrm>
            <a:off x="6172200" y="1825625"/>
            <a:ext cx="5181600" cy="5062855"/>
          </a:xfrm>
        </p:spPr>
        <p:txBody>
          <a:bodyPr>
            <a:normAutofit lnSpcReduction="20000"/>
          </a:bodyPr>
          <a:lstStyle/>
          <a:p>
            <a:pPr marL="0" indent="0">
              <a:buNone/>
            </a:pPr>
            <a:r>
              <a:rPr lang="en-US" sz="2400" dirty="0">
                <a:solidFill>
                  <a:schemeClr val="accent1"/>
                </a:solidFill>
                <a:effectLst>
                  <a:outerShdw blurRad="38100" dist="25400" dir="5400000" algn="ctr" rotWithShape="0">
                    <a:srgbClr val="6E747A">
                      <a:alpha val="43000"/>
                    </a:srgbClr>
                  </a:outerShdw>
                </a:effectLst>
              </a:rPr>
              <a:t>Implications</a:t>
            </a:r>
            <a:endParaRPr lang="en-US" sz="2400" dirty="0">
              <a:solidFill>
                <a:schemeClr val="accent1"/>
              </a:solidFill>
              <a:effectLst>
                <a:outerShdw blurRad="38100" dist="25400" dir="5400000" algn="ctr" rotWithShape="0">
                  <a:srgbClr val="6E747A">
                    <a:alpha val="43000"/>
                  </a:srgbClr>
                </a:outerShdw>
              </a:effectLst>
            </a:endParaRPr>
          </a:p>
          <a:p>
            <a:pPr marL="0" indent="0">
              <a:buNone/>
            </a:pPr>
            <a:endParaRPr lang="en-US" sz="2400" dirty="0">
              <a:solidFill>
                <a:schemeClr val="accent1"/>
              </a:solidFill>
              <a:effectLst>
                <a:outerShdw blurRad="38100" dist="25400" dir="5400000" algn="ctr" rotWithShape="0">
                  <a:srgbClr val="6E747A">
                    <a:alpha val="43000"/>
                  </a:srgbClr>
                </a:outerShdw>
              </a:effectLst>
            </a:endParaRPr>
          </a:p>
          <a:p>
            <a:r>
              <a:rPr lang="en-US" sz="1300" b="1" dirty="0">
                <a:solidFill>
                  <a:schemeClr val="accent1">
                    <a:lumMod val="50000"/>
                  </a:schemeClr>
                </a:solidFill>
              </a:rPr>
              <a:t>MySQL and PostgreSQL skills are still in demand: </a:t>
            </a:r>
            <a:endParaRPr lang="en-US" sz="1300" b="1" dirty="0">
              <a:solidFill>
                <a:schemeClr val="accent1">
                  <a:lumMod val="50000"/>
                </a:schemeClr>
              </a:solidFill>
            </a:endParaRPr>
          </a:p>
          <a:p>
            <a:pPr marL="0" indent="0">
              <a:buNone/>
            </a:pPr>
            <a:r>
              <a:rPr lang="en-US" sz="1300" dirty="0">
                <a:solidFill>
                  <a:schemeClr val="accent1">
                    <a:lumMod val="75000"/>
                  </a:schemeClr>
                </a:solidFill>
              </a:rPr>
              <a:t>As the most commonly used databases, MySQL and PostgreSQL skills continue to be in high demand in the job market. Developers who are proficient in these databases are likely to have a wide range of opportunities for web development projects.</a:t>
            </a:r>
            <a:endParaRPr lang="en-US" sz="1300" dirty="0">
              <a:solidFill>
                <a:schemeClr val="accent1">
                  <a:lumMod val="75000"/>
                </a:schemeClr>
              </a:solidFill>
            </a:endParaRPr>
          </a:p>
          <a:p>
            <a:r>
              <a:rPr lang="en-US" sz="1300" b="1" dirty="0">
                <a:solidFill>
                  <a:schemeClr val="accent1">
                    <a:lumMod val="50000"/>
                  </a:schemeClr>
                </a:solidFill>
              </a:rPr>
              <a:t>MongoDB is a valuable skill to acquire: </a:t>
            </a:r>
            <a:endParaRPr lang="en-US" sz="1300" b="1" dirty="0">
              <a:solidFill>
                <a:schemeClr val="accent1">
                  <a:lumMod val="50000"/>
                </a:schemeClr>
              </a:solidFill>
            </a:endParaRPr>
          </a:p>
          <a:p>
            <a:pPr marL="0" indent="0">
              <a:buNone/>
            </a:pPr>
            <a:r>
              <a:rPr lang="en-US" sz="1300" dirty="0">
                <a:solidFill>
                  <a:schemeClr val="accent1">
                    <a:lumMod val="75000"/>
                  </a:schemeClr>
                </a:solidFill>
              </a:rPr>
              <a:t>With MongoDB ranking high in the list of desired databases for the next year, developers who learn and master MongoDB can position themselves well for future job opportunities. MongoDB's document-oriented NoSQL database model makes it popular for modern web applications that require flexibility and scalability in handling large amounts of data.</a:t>
            </a:r>
            <a:endParaRPr lang="en-US" sz="1300" dirty="0">
              <a:solidFill>
                <a:schemeClr val="accent1">
                  <a:lumMod val="75000"/>
                </a:schemeClr>
              </a:solidFill>
            </a:endParaRPr>
          </a:p>
          <a:p>
            <a:r>
              <a:rPr lang="en-US" sz="1300" b="1" dirty="0">
                <a:solidFill>
                  <a:schemeClr val="accent1">
                    <a:lumMod val="50000"/>
                  </a:schemeClr>
                </a:solidFill>
              </a:rPr>
              <a:t>Redis and Elasticsearch are emerging technologies to watch: </a:t>
            </a:r>
            <a:endParaRPr lang="en-US" sz="1300" b="1" dirty="0">
              <a:solidFill>
                <a:schemeClr val="accent1">
                  <a:lumMod val="50000"/>
                </a:schemeClr>
              </a:solidFill>
            </a:endParaRPr>
          </a:p>
          <a:p>
            <a:pPr marL="0" indent="0">
              <a:buNone/>
            </a:pPr>
            <a:r>
              <a:rPr lang="en-US" sz="1300" dirty="0">
                <a:solidFill>
                  <a:schemeClr val="accent1">
                    <a:lumMod val="75000"/>
                  </a:schemeClr>
                </a:solidFill>
              </a:rPr>
              <a:t>The growing interest in Redis and Elasticsearch, as indicated by their ranking in the list of desired databases for the next year, suggests that they are emerging technologies to watch. Developers who want to stay ahead of the curve may consider learning Redis and Elasticsearch to enhance their skills and stay relevant in the ever-evolving field of web development and data management.</a:t>
            </a:r>
            <a:endParaRPr lang="en-US" sz="1300" dirty="0">
              <a:solidFill>
                <a:schemeClr val="accent1">
                  <a:lumMod val="75000"/>
                </a:schemeClr>
              </a:solidFill>
            </a:endParaRPr>
          </a:p>
        </p:txBody>
      </p:sp>
    </p:spTree>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8181</Words>
  <Application>WPS Presentation</Application>
  <PresentationFormat>Widescreen</PresentationFormat>
  <Paragraphs>143</Paragraphs>
  <Slides>19</Slides>
  <Notes>2</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19</vt:i4>
      </vt:variant>
    </vt:vector>
  </HeadingPairs>
  <TitlesOfParts>
    <vt:vector size="36" baseType="lpstr">
      <vt:lpstr>Arial</vt:lpstr>
      <vt:lpstr>新細明體</vt:lpstr>
      <vt:lpstr>Wingdings</vt:lpstr>
      <vt:lpstr>IBM Plex Mono SemiBold</vt:lpstr>
      <vt:lpstr>Arial</vt:lpstr>
      <vt:lpstr>IBM Plex Mono Text</vt:lpstr>
      <vt:lpstr>Helv</vt:lpstr>
      <vt:lpstr>Yu Gothic UI Semibold</vt:lpstr>
      <vt:lpstr>Yu Gothic UI</vt:lpstr>
      <vt:lpstr>Microsoft YaHei</vt:lpstr>
      <vt:lpstr>SimSun</vt:lpstr>
      <vt:lpstr>Arial Unicode MS</vt:lpstr>
      <vt:lpstr>Calibri</vt:lpstr>
      <vt:lpstr>新細明體</vt:lpstr>
      <vt:lpstr>Segoe Print</vt:lpstr>
      <vt:lpstr>IBM Plex Sans Text</vt:lpstr>
      <vt:lpstr>SLIDE_TEMPLATE_skill_network</vt:lpstr>
      <vt:lpstr>&lt;CapStone Project&gt;</vt:lpstr>
      <vt:lpstr>OUTLINE</vt:lpstr>
      <vt:lpstr>EXECUTIVE SUMMARY</vt:lpstr>
      <vt:lpstr>INTRODUCTION</vt:lpstr>
      <vt:lpstr>METHODOLOGY</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 JOB POSTINGS</vt:lpstr>
      <vt:lpstr>POPULAR LANGUAGES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Bearo</cp:lastModifiedBy>
  <cp:revision>21</cp:revision>
  <dcterms:created xsi:type="dcterms:W3CDTF">2020-10-28T18:29:00Z</dcterms:created>
  <dcterms:modified xsi:type="dcterms:W3CDTF">2023-04-14T13:07:05Z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1028-10.8.0.6003</vt:lpwstr>
  </property>
</Properties>
</file>