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BB0"/>
    <a:srgbClr val="9D50C8"/>
    <a:srgbClr val="4B4BB7"/>
    <a:srgbClr val="FFFFFF"/>
    <a:srgbClr val="A8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4963-3EA2-4549-9949-EA9EC41F6499}" type="datetimeFigureOut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C8EB2-8447-4026-9C42-E9B150545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0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2B78A-F8E3-47A1-B64F-03EB41B14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EFC7F-A391-41EC-804C-915C88E0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C0A41-931F-41EB-964F-711178B1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F12-346E-4369-A181-D12AE6542DC1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35EFF-24F5-4FF6-9A45-AB5EC581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0183C-3FC0-4E30-9BA7-449A886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4605-19B5-4BB9-BF23-1EF47998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2F1C5-F0A3-4B59-AD7D-270A34696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EF264-A2E3-4260-947F-B5F1FBE1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FDB-46BE-43F2-A3CF-0121CC7DF0C9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9839B-573A-45B9-B9DE-9222021D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899D-4CF3-4875-86D8-1284BD3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2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535F6-0C27-4615-AB52-7F878EE80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2BD65-2CD2-4735-BC59-0CC05C832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A6B5B-558E-43FE-B162-1BC8E90C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F5E2-E4CE-4C30-AC6F-2E35C89C8A49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30DF9-E27B-45E5-AE86-D0EC0786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57AAC-E860-4997-A3E3-0E7ECB47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A4E0F-3C0A-4454-9FAD-BFF7B9C1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ABD2A-E5B1-4CA2-8920-49AFD48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59874-A6CB-4F15-9715-429BA8DA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9B1B-919A-4143-BB40-90F1943AEF9F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99593-3C6D-4536-94FE-BEEB345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67F33-1715-49E8-9871-74CBDDB2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CF00-8ADF-494A-A33F-6DE02A65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30153-5D20-468A-9393-C695F54D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B043E-F3C3-455C-AFE0-D71E4619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816C-3FF5-4E55-B8FC-54ED3D1A49E7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8A0C4-58C2-40CD-B896-B491C9F6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9DDC-6B81-4BEB-B3B8-8BAD3050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F240C-A380-4655-B004-D9CAC049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A14E8-C191-4454-B257-F27888882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F34F7-1B37-4A54-AE4E-ADA96513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EFD53-F95F-4FDC-8BB0-77BBC786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8769-D9C0-42F4-AD8E-A736B362731D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F9497-C5D2-4979-BA56-77AB1D4F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6B502-ED5A-4ACD-BABC-ACB5B9A5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1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5C993-DF05-4C61-8484-D37207ED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6E3C7-2AD9-41DB-AAC1-3CD37CA7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D9403-0152-4CB7-99D0-6393EA927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F73F96-AC25-4522-BC70-9FEF08B89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C7B0C5-7C8C-4634-8FC3-90DB950F4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C2A221-6302-4705-AC2B-99E1C23A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20B6-13AD-48C6-AE13-0E03C7FE5075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92F5B3-2479-46F8-80CF-57FA5AA0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D314A-6B4A-4A27-A445-B3D6300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9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3B913-71D1-4EFE-98D9-F8FB3AE8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478034-84CF-42F3-ABC5-F48E8FBC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7AA5-2A8E-4098-AE78-8A9DA746B198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0CA9D-36F3-4B42-BAB4-1C9FC50D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63310-F0F3-4A56-A63B-0203675B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2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93818-04FE-4702-9D72-08EFA55D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E3D-443A-4804-BC4B-7FB629E315CC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79AB9-13BC-473D-87CB-3656C26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EEDA3-BC94-427E-BA27-C4E071D9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7D3E9-8AD4-485E-84CA-0DF19C04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6026-8050-4A95-A4CE-AA60D34E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323B5-1289-4DAA-A366-13035416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5DB4D-0089-43F4-839F-F57AEF7B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2F1-DFE6-43A7-AACB-B37648BE7D14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FD90C-DF6A-4DB2-95E7-4412BE02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FDD6A-1E5E-4689-A656-031BCE3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4981-5E06-4591-B42F-23A805BB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7E847-6CCB-4619-8115-9064B3A5F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EC0FB-A052-4A65-9E50-971A3222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31530-6165-46BE-AB13-31409F49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C5D3-E3A3-42C3-A896-78EF637657A0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899DA-E803-4FB3-8656-846A7994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AF918-C3E2-4BF4-B8E6-5B5F00CF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241AA-9BD9-4C81-8901-6BC5F090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FE551-C393-4B50-9009-CD0D3E4B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C3E70-9C51-4247-B4B6-CCD2D405E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F919-56D8-46E0-B1D9-388FBFEA4720}" type="datetime1">
              <a:rPr lang="zh-CN" altLang="en-US" smtClean="0"/>
              <a:t>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3DCF3-D1AA-4C09-8F9A-135A8E67E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1DFF5-7410-4F8B-B0FB-1A6D99987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36D9-986A-4173-B5D3-CD699AC4D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98D5F9-77DE-4581-8473-CD282AAD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3075"/>
            <a:ext cx="9144000" cy="130359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Adaptive Importance Sampling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895E51A-8BE1-4D31-9866-2B373D4C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26324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Wei Wang</a:t>
            </a:r>
          </a:p>
          <a:p>
            <a:r>
              <a:rPr lang="en-US" altLang="zh-CN" dirty="0"/>
              <a:t>Supervisor: Dr Simon Cotter</a:t>
            </a:r>
            <a:endParaRPr lang="zh-CN" altLang="en-US" dirty="0"/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FB88C6C1-AC36-4569-AFFB-3918AB73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21" y="951723"/>
            <a:ext cx="2710957" cy="1148287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A66B5-7253-4119-9C97-E0403F2A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0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3A3BB0"/>
                </a:solidFill>
              </a:rPr>
              <a:t>The Birth &amp; Death ODE</a:t>
            </a:r>
            <a:endParaRPr lang="zh-CN" altLang="en-US" sz="2800" b="1" dirty="0">
              <a:solidFill>
                <a:srgbClr val="3A3B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The population model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2400" dirty="0"/>
                  <a:t> is "birth rate" of the population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dirty="0"/>
                  <a:t> is the "death rate".</a:t>
                </a:r>
              </a:p>
              <a:p>
                <a:r>
                  <a:rPr lang="en-US" altLang="zh-CN" sz="2400" dirty="0"/>
                  <a:t>The solution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400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F3CACD-5C7D-4DE6-BBE6-E3C75DC5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7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3A3BB0"/>
                </a:solidFill>
              </a:rPr>
              <a:t>Target distribution</a:t>
            </a:r>
            <a:endParaRPr lang="zh-CN" altLang="en-US" sz="2800" b="1" dirty="0">
              <a:solidFill>
                <a:srgbClr val="3A3B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observation operator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the time step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000" dirty="0"/>
                  <a:t>.</a:t>
                </a:r>
              </a:p>
              <a:p>
                <a:r>
                  <a:rPr lang="en-US" altLang="zh-CN" sz="2000" dirty="0"/>
                  <a:t>The initial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endParaRPr lang="en-US" altLang="zh-CN" sz="2000" b="0" dirty="0"/>
              </a:p>
              <a:p>
                <a:r>
                  <a:rPr lang="en-US" altLang="zh-CN" sz="2000" dirty="0"/>
                  <a:t>Our observation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r>
                  <a:rPr lang="en-US" altLang="zh-CN" sz="2000" dirty="0"/>
                  <a:t>Priors for the parameters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Lognormal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The posterior density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𝒢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We want to show that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1.</a:t>
                </a:r>
                <a:r>
                  <a:rPr lang="zh-CN" altLang="en-US" sz="2000" dirty="0"/>
                  <a:t> 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28C70-9887-4DCD-BCE8-E6BC2139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7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A3BB0"/>
                </a:solidFill>
              </a:rPr>
              <a:t>Implementation using ETAIS with Multinomial transformation </a:t>
            </a:r>
            <a:r>
              <a:rPr lang="en-US" altLang="zh-CN" sz="2400" b="1" dirty="0" err="1">
                <a:solidFill>
                  <a:srgbClr val="3A3BB0"/>
                </a:solidFill>
              </a:rPr>
              <a:t>resampler</a:t>
            </a:r>
            <a:endParaRPr lang="zh-CN" altLang="en-US" sz="2400" b="1" dirty="0">
              <a:solidFill>
                <a:srgbClr val="3A3BB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517AE15-561F-4D60-83A7-B2DF773D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976"/>
            <a:ext cx="5743575" cy="43005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Ensemble size M=5000 and iteration time N=50.</a:t>
            </a:r>
          </a:p>
          <a:p>
            <a:r>
              <a:rPr lang="en-US" altLang="zh-CN" sz="2000" dirty="0"/>
              <a:t>It can be seen from the figure that the correlation is 1 and it converges well.</a:t>
            </a:r>
            <a:endParaRPr lang="zh-CN" altLang="en-US" sz="2000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8BEF0FA7-AE94-43AB-967C-40F03B16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32" y="1321783"/>
            <a:ext cx="5536217" cy="5536217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9F439A-F4E8-47F6-B059-53EC7660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8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245B8734-580C-4C06-B517-8D1B8C22A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>
                    <a:solidFill>
                      <a:srgbClr val="3A3BB0"/>
                    </a:solidFill>
                  </a:rPr>
                  <a:t>Implementation using Metropolis-Hasting Algorithm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zh-CN" sz="2800" b="1" dirty="0">
                    <a:solidFill>
                      <a:srgbClr val="3A3BB0"/>
                    </a:solidFill>
                  </a:rPr>
                  <a:t> samples)</a:t>
                </a:r>
                <a:endParaRPr lang="zh-CN" altLang="en-US" sz="2800" b="1" dirty="0">
                  <a:solidFill>
                    <a:srgbClr val="3A3BB0"/>
                  </a:solidFill>
                </a:endParaRPr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245B8734-580C-4C06-B517-8D1B8C22A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内容占位符 2" descr="电脑萤幕画面&#10;&#10;描述已自动生成">
            <a:extLst>
              <a:ext uri="{FF2B5EF4-FFF2-40B4-BE49-F238E27FC236}">
                <a16:creationId xmlns:a16="http://schemas.microsoft.com/office/drawing/2014/main" id="{77ABBFA9-A532-42F8-A74C-B485BD1D7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96" y="1325550"/>
            <a:ext cx="5398304" cy="5532450"/>
          </a:xfrm>
        </p:spPr>
      </p:pic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B19ABF-8EFF-4EFD-B998-12DA733B757D}"/>
              </a:ext>
            </a:extLst>
          </p:cNvPr>
          <p:cNvSpPr txBox="1"/>
          <p:nvPr/>
        </p:nvSpPr>
        <p:spPr>
          <a:xfrm>
            <a:off x="838200" y="1776413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Some figures are shifted.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figures are not reproducible, which mean it doesn’t converge well.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4B35014-12B7-4306-B12D-911E62AF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6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245B8734-580C-4C06-B517-8D1B8C22A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b="1" dirty="0">
                    <a:solidFill>
                      <a:srgbClr val="3A3BB0"/>
                    </a:solidFill>
                  </a:rPr>
                  <a:t>Implementation using Metropolis-Hasting Algorithm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3A3BB0"/>
                    </a:solidFill>
                  </a:rPr>
                  <a:t> samples)</a:t>
                </a:r>
                <a:endParaRPr lang="zh-CN" altLang="en-US" sz="2400" b="1" dirty="0">
                  <a:solidFill>
                    <a:srgbClr val="3A3BB0"/>
                  </a:solidFill>
                </a:endParaRPr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245B8734-580C-4C06-B517-8D1B8C22A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内容占位符 2" descr="电脑萤幕画面&#10;&#10;描述已自动生成">
            <a:extLst>
              <a:ext uri="{FF2B5EF4-FFF2-40B4-BE49-F238E27FC236}">
                <a16:creationId xmlns:a16="http://schemas.microsoft.com/office/drawing/2014/main" id="{301E423A-60CD-4A75-99B2-2AE57F6BE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320280"/>
            <a:ext cx="5400675" cy="5400675"/>
          </a:xfrm>
        </p:spPr>
      </p:pic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A32BC5-87C9-41DD-9F06-CED2C1335E94}"/>
              </a:ext>
            </a:extLst>
          </p:cNvPr>
          <p:cNvSpPr txBox="1"/>
          <p:nvPr/>
        </p:nvSpPr>
        <p:spPr>
          <a:xfrm>
            <a:off x="876300" y="1647824"/>
            <a:ext cx="555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figure can be reproduced, and it converges.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However, the number of samples is very large!</a:t>
            </a:r>
            <a:endParaRPr lang="zh-CN" altLang="en-US" sz="2000" b="1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BF7426-A228-4A9A-B7DD-8447BCD2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5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A3BB0"/>
                </a:solidFill>
              </a:rPr>
              <a:t>Conclusion</a:t>
            </a:r>
            <a:endParaRPr lang="zh-CN" altLang="en-US" sz="2400" b="1" dirty="0">
              <a:solidFill>
                <a:srgbClr val="3A3BB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517AE15-561F-4D60-83A7-B2DF773D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Importance sampling is a nice sampling method but it must be equipped with appropriate proposal distribution.</a:t>
            </a:r>
          </a:p>
          <a:p>
            <a:r>
              <a:rPr lang="en-US" altLang="zh-CN" sz="2000" dirty="0"/>
              <a:t>We introduce an algorithm ETAIS with a state-of-the-art </a:t>
            </a:r>
            <a:r>
              <a:rPr lang="en-US" altLang="zh-CN" sz="2000" dirty="0" err="1"/>
              <a:t>resampler</a:t>
            </a:r>
            <a:r>
              <a:rPr lang="en-US" altLang="zh-CN" sz="2000" dirty="0"/>
              <a:t>-Multinomial transformation (MT). </a:t>
            </a:r>
          </a:p>
          <a:p>
            <a:r>
              <a:rPr lang="en-US" altLang="zh-CN" sz="2000" dirty="0"/>
              <a:t>We demonstrate that MT performs better than Bootstrap resampling.</a:t>
            </a:r>
          </a:p>
          <a:p>
            <a:r>
              <a:rPr lang="en-US" altLang="zh-CN" sz="2000" dirty="0"/>
              <a:t>ETAIS performs well in the multi-modal target distribution.</a:t>
            </a:r>
          </a:p>
          <a:p>
            <a:r>
              <a:rPr lang="en-US" altLang="zh-CN" sz="2000" dirty="0"/>
              <a:t>In our numerical example, ETAIS achieves the convergence in a small number </a:t>
            </a:r>
            <a:r>
              <a:rPr lang="en-US" altLang="zh-CN" sz="2000"/>
              <a:t>of samples.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C57E86-EB72-47F3-BD70-7CF667EA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b="1" dirty="0">
                <a:solidFill>
                  <a:srgbClr val="3A3BB0"/>
                </a:solidFill>
              </a:rPr>
              <a:t>Outline</a:t>
            </a:r>
            <a:endParaRPr lang="zh-CN" altLang="en-US" sz="3700" b="1" dirty="0">
              <a:solidFill>
                <a:srgbClr val="3A3BB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517AE15-561F-4D60-83A7-B2DF773D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Importance Sampling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Ensemble Transport Adaptive Importance Sampling (ETAIS)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Comparing Metropolis-Hastings algorithms in a multi-modal example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Data assimilation with Birth &amp; Death ODE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Conclusion</a:t>
            </a:r>
            <a:endParaRPr lang="zh-CN" alt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E38A1-C498-44CD-A70B-BD641F5F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0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500" b="1" dirty="0">
                <a:solidFill>
                  <a:srgbClr val="3A3BB0"/>
                </a:solidFill>
              </a:rPr>
              <a:t>Importance Sampling</a:t>
            </a:r>
            <a:endParaRPr lang="zh-CN" altLang="en-US" sz="3500" b="1" dirty="0">
              <a:solidFill>
                <a:srgbClr val="3A3B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b="0" dirty="0"/>
                  <a:t>Store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 to plot weighted-histogram.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b="0" dirty="0"/>
              </a:p>
              <a:p>
                <a:pPr marL="457200" indent="-457200">
                  <a:buFont typeface="+mj-lt"/>
                  <a:buAutoNum type="arabicPeriod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ABD82C-34C7-4F1C-A464-2009C257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9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船, 站, 男人&#10;&#10;描述已自动生成">
            <a:extLst>
              <a:ext uri="{FF2B5EF4-FFF2-40B4-BE49-F238E27FC236}">
                <a16:creationId xmlns:a16="http://schemas.microsoft.com/office/drawing/2014/main" id="{BF19A21C-8BC8-4F62-96C3-1294A202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8" y="2221268"/>
            <a:ext cx="4789561" cy="4500207"/>
          </a:xfrm>
          <a:prstGeom prst="rect">
            <a:avLst/>
          </a:prstGeom>
        </p:spPr>
      </p:pic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34C42377-0B0D-47BB-8D90-94974F2B5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2" y="2357793"/>
            <a:ext cx="4545435" cy="4500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245B8734-580C-4C06-B517-8D1B8C22A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>
                    <a:solidFill>
                      <a:srgbClr val="3A3BB0"/>
                    </a:solidFill>
                  </a:rPr>
                  <a:t>Importance Sampling </a:t>
                </a:r>
                <a:r>
                  <a:rPr lang="en-US" altLang="zh-CN" sz="2800" b="1">
                    <a:solidFill>
                      <a:srgbClr val="3A3BB0"/>
                    </a:solidFill>
                  </a:rPr>
                  <a:t>example: </a:t>
                </a:r>
                <a:r>
                  <a:rPr lang="en-US" altLang="zh-CN" sz="2800" b="1" dirty="0">
                    <a:solidFill>
                      <a:srgbClr val="3A3BB0"/>
                    </a:solidFill>
                  </a:rPr>
                  <a:t>sampling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3A3BB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3A3BB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3A3BB0"/>
                    </a:solidFill>
                  </a:rPr>
                  <a:t>samples</a:t>
                </a:r>
                <a:endParaRPr lang="zh-CN" altLang="en-US" sz="2800" b="1" dirty="0">
                  <a:solidFill>
                    <a:srgbClr val="3A3BB0"/>
                  </a:solidFill>
                </a:endParaRPr>
              </a:p>
            </p:txBody>
          </p:sp>
        </mc:Choice>
        <mc:Fallback xmlns="">
          <p:sp>
            <p:nvSpPr>
              <p:cNvPr id="6" name="标题 5">
                <a:extLst>
                  <a:ext uri="{FF2B5EF4-FFF2-40B4-BE49-F238E27FC236}">
                    <a16:creationId xmlns:a16="http://schemas.microsoft.com/office/drawing/2014/main" id="{245B8734-580C-4C06-B517-8D1B8C22A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Target distribution: standard normal distribution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Proposal distribution: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(−5,5)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D99F560-A2A0-4C41-908D-E3422956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5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CN" sz="3200" b="1" dirty="0">
                <a:solidFill>
                  <a:srgbClr val="3A3BB0"/>
                </a:solidFill>
              </a:rPr>
              <a:t>Ensemble Transport Adaptive Importance Sampling (ETAIS)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Importance sampling step: </a:t>
                </a:r>
                <a:r>
                  <a:rPr lang="en-US" altLang="zh-CN" sz="2000" b="1" dirty="0"/>
                  <a:t>the proposal distribution is a mixture of density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(∙|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sz="2000" dirty="0"/>
                  <a:t> is a transition kernel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is the ensemble size.</a:t>
                </a:r>
              </a:p>
              <a:p>
                <a:r>
                  <a:rPr lang="en-US" altLang="zh-CN" sz="2000" dirty="0"/>
                  <a:t>We use the random walk Metropolis-Hastings (RWMH) proposal density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(∙;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Resampling step: to get evenly weighted samples which best represent samples</a:t>
                </a:r>
              </a:p>
              <a:p>
                <a:r>
                  <a:rPr lang="en-US" altLang="zh-CN" sz="2000" dirty="0"/>
                  <a:t>① </a:t>
                </a:r>
                <a:r>
                  <a:rPr lang="en-US" altLang="zh-CN" sz="2000" b="1" dirty="0"/>
                  <a:t>Bootstrap</a:t>
                </a:r>
                <a:r>
                  <a:rPr lang="en-US" altLang="zh-CN" sz="2000" dirty="0"/>
                  <a:t>: simply replaces the input via the empirical cumulative distribution of the sample</a:t>
                </a:r>
              </a:p>
              <a:p>
                <a:r>
                  <a:rPr lang="en-US" altLang="zh-CN" sz="2000" dirty="0"/>
                  <a:t>② </a:t>
                </a:r>
                <a:r>
                  <a:rPr lang="en-US" altLang="zh-CN" sz="2000" b="1" dirty="0"/>
                  <a:t>Multinomial Transformation</a:t>
                </a:r>
                <a:r>
                  <a:rPr lang="en-US" altLang="zh-CN" sz="2000" dirty="0"/>
                  <a:t>: a greedy approximation of </a:t>
                </a:r>
                <a:r>
                  <a:rPr lang="fr-FR" altLang="zh-CN" sz="2000" dirty="0"/>
                  <a:t>the ensemble transform particle filter (ETPF).</a:t>
                </a:r>
              </a:p>
              <a:p>
                <a:r>
                  <a:rPr lang="fr-FR" altLang="zh-CN" sz="2000" dirty="0"/>
                  <a:t>Show on the blackboard!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B213FA-1F15-4610-B8AE-2F944779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C843BD33-9920-410F-B68B-4E2E3458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24" y="1320280"/>
            <a:ext cx="4343031" cy="4223948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3A3BB0"/>
                </a:solidFill>
              </a:rPr>
              <a:t>Comparing resampling algorithms</a:t>
            </a:r>
            <a:endParaRPr lang="zh-CN" altLang="en-US" sz="3200" b="1" dirty="0">
              <a:solidFill>
                <a:srgbClr val="3A3BB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517AE15-561F-4D60-83A7-B2DF773D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99248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 algn="ctr">
              <a:buNone/>
            </a:pPr>
            <a:r>
              <a:rPr lang="en-US" altLang="zh-CN" sz="1600" dirty="0"/>
              <a:t>Bootstrap (simple) VS Multinomial transformation (complex)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C796F35-1E5E-4DF7-A94E-55791FA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4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A3BB0"/>
                </a:solidFill>
              </a:rPr>
              <a:t>Comparing with Metropolis-Hastings algorithms in a multi-modal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8870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Target distribution: a Gaussian mixture distribution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=0.3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(−2,0.5)+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0.7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(5,0.8)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The Metropolis-Hastings Algorithm performs poorly in a multi-modal distribution.(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000" dirty="0"/>
                  <a:t> samples)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887075" cy="4351338"/>
              </a:xfrm>
              <a:blipFill>
                <a:blip r:embed="rId2"/>
                <a:stretch>
                  <a:fillRect l="-448" t="-1401" r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036E81C9-8254-49EF-AAFF-E31848F54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77" y="2471100"/>
            <a:ext cx="7852645" cy="422935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CA4E064-A901-4E19-A538-7E625CF8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A3BB0"/>
                </a:solidFill>
              </a:rPr>
              <a:t>Comparing with Metropolis-Hastings algorithms in a multi-modal example</a:t>
            </a:r>
            <a:endParaRPr lang="zh-CN" altLang="en-US" sz="2400" b="1" dirty="0">
              <a:solidFill>
                <a:srgbClr val="3A3BB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517AE15-561F-4D60-83A7-B2DF773D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ETAIS (M=200) will not suffer from</a:t>
            </a:r>
          </a:p>
          <a:p>
            <a:pPr marL="0" indent="0">
              <a:buNone/>
            </a:pPr>
            <a:r>
              <a:rPr lang="en-US" altLang="zh-CN" sz="2000" dirty="0"/>
              <a:t> this problem!</a:t>
            </a:r>
            <a:endParaRPr lang="zh-CN" altLang="en-US" sz="2000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4A8C689E-1844-463A-B5A4-F939833F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419225"/>
            <a:ext cx="5219700" cy="52197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46D7835-4256-48B3-A680-BB5FE4E0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8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5B8734-580C-4C06-B517-8D1B8C22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3A3BB0"/>
                </a:solidFill>
              </a:rPr>
              <a:t>Data assimilation with Birth &amp; Death ODE </a:t>
            </a:r>
            <a:endParaRPr lang="zh-CN" altLang="en-US" sz="2800" b="1" dirty="0">
              <a:solidFill>
                <a:srgbClr val="3A3B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b="1" dirty="0"/>
                  <a:t>Preliminary: Bayesian Inverse Problem</a:t>
                </a:r>
              </a:p>
              <a:p>
                <a:r>
                  <a:rPr lang="en-US" altLang="zh-CN" sz="2000" dirty="0"/>
                  <a:t>Find the unknown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observations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400" dirty="0"/>
                  <a:t>,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given observations,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the observation operator,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the unknown parameter,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the noise.</a:t>
                </a:r>
              </a:p>
              <a:p>
                <a:r>
                  <a:rPr lang="en-US" altLang="zh-CN" sz="2000" dirty="0"/>
                  <a:t>The objective is to estimate the posterior density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𝒢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 is the prior density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4517AE15-561F-4D60-83A7-B2DF773D5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5CA8D280-F4FD-429C-A9F4-804192242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77013" y="969760"/>
            <a:ext cx="1655067" cy="70104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283BB-3705-46C5-872E-F3EF3B8C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36D9-986A-4173-B5D3-CD699AC4D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7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676</Words>
  <Application>Microsoft Office PowerPoint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Wingdings</vt:lpstr>
      <vt:lpstr>Office 主题​​</vt:lpstr>
      <vt:lpstr>Adaptive Importance Sampling</vt:lpstr>
      <vt:lpstr>Outline</vt:lpstr>
      <vt:lpstr>Importance Sampling</vt:lpstr>
      <vt:lpstr>Importance Sampling example: sampling with 〖10〗^5 samples</vt:lpstr>
      <vt:lpstr>Ensemble Transport Adaptive Importance Sampling (ETAIS)</vt:lpstr>
      <vt:lpstr>Comparing resampling algorithms</vt:lpstr>
      <vt:lpstr>Comparing with Metropolis-Hastings algorithms in a multi-modal example</vt:lpstr>
      <vt:lpstr>Comparing with Metropolis-Hastings algorithms in a multi-modal example</vt:lpstr>
      <vt:lpstr>Data assimilation with Birth &amp; Death ODE </vt:lpstr>
      <vt:lpstr>The Birth &amp; Death ODE</vt:lpstr>
      <vt:lpstr>Target distribution</vt:lpstr>
      <vt:lpstr>Implementation using ETAIS with Multinomial transformation resampler</vt:lpstr>
      <vt:lpstr>Implementation using Metropolis-Hasting Algorithm (〖10〗^4 samples)</vt:lpstr>
      <vt:lpstr>Implementation using Metropolis-Hasting Algorithm (〖5×10〗^6 samples)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Importance Sampling</dc:title>
  <dc:creator>Wei Wang</dc:creator>
  <cp:lastModifiedBy>Wei Wang</cp:lastModifiedBy>
  <cp:revision>31</cp:revision>
  <dcterms:created xsi:type="dcterms:W3CDTF">2020-01-26T20:28:26Z</dcterms:created>
  <dcterms:modified xsi:type="dcterms:W3CDTF">2020-01-28T13:33:35Z</dcterms:modified>
</cp:coreProperties>
</file>