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18" r:id="rId4"/>
    <p:sldId id="313" r:id="rId5"/>
    <p:sldId id="316" r:id="rId6"/>
    <p:sldId id="31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8" r:id="rId16"/>
    <p:sldId id="326" r:id="rId17"/>
    <p:sldId id="330" r:id="rId18"/>
    <p:sldId id="329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B3F6-8EB5-B150-2E83-C8E2232E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05CC-E358-BCD9-811F-C9C75200D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2BDC-EA56-0C7F-52D1-B69E3410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399E-3050-C4B0-E7F9-E17B882A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95E5-4AB4-9A0E-B105-E2B2E104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0377-5BD9-E809-7CD2-34CB5FF4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2D50F-BDB8-7F5B-3965-EFFA4154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5CD8-4DDE-11B5-6DE8-A16B6E00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98D8-094F-0DD6-71B8-FDC51523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778F-D9B5-C75F-D5C7-D37241C3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402E-9E14-6F3D-28D2-B079EA93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8A24-D0E7-0884-F023-69E43D28E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BF5C-9DC0-EA4C-0364-7CF0095B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AD7F-C9BC-C0CE-6E5D-3A6B3F27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493B-D064-A4C8-7E22-CD940A64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ADC6-6C07-9342-522B-529FD83B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DF74-A05E-3A19-22CF-934C78D7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747D-4A80-0E77-7AEA-D20AD1C3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F883-D1A6-7517-D768-92773E46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7D7D-658E-B35D-58E5-35B307B6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45E9-2618-EF2B-9CC1-3434C32B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89CE8-770B-79DE-0ACE-228D9F6C2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3DC2-2B1C-58F4-1A30-B4A87ACC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EE41-56FF-AF8A-638E-89024FB5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3139-5A79-2A34-9B13-C5A71EE2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0E21-707F-68AB-C6BE-34C13D27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1A3F-D440-D678-9783-EBFE63953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970B-6E54-AFC8-D913-9B969F10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5439B-1281-96A3-2E85-559B71F4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3D3A-850B-6FCE-84C8-25180597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5DD6F-8D07-2651-3EAA-B13F826B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2CCF-CB00-760E-AD71-0BF1A6F9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D857-AEBF-69DB-09FF-4F36F7D1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5B24B-9598-FE02-BD8D-7FDBF2BC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15127-17A9-3286-FD6E-562D924B9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33DC7-D81D-BCD1-9651-9C15E5EB4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03A04-733E-EC82-2AE5-4D0691A1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41128-F135-9278-2C7A-1BE7F105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9630B-0915-C92E-6040-66E25402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B0C5-1F3B-1655-1042-227127E9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5545C-60BD-CF57-42C9-E451937D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EF3F8-32A7-B26B-0438-A91A21A0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62A27-BBCC-42AB-1A1F-DEFD0247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B52A8-DE90-0603-7ACE-64AD078E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D3C29-E7EF-D6D3-8B5E-9BDF0AAA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8F84-BDDF-909F-3EF3-E5F557E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D59-95E7-67DD-B167-2F831124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6436-B977-5358-F54B-087727A3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02D87-5851-5F9B-AB87-2157942D1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B48C8-3D43-4A29-21FF-8C8C2CA6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4E9E-A71F-52D8-3966-090ADBBC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3FCE-19EC-38C1-8559-E28D2367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8B20-11FE-0937-E60E-59ABCD80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B0E65-2D73-1C5B-2D84-E256156F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ABEA9-F45C-2650-63FD-1F4044BC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E482-8028-A180-219E-8EB57320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C153-E1B5-8DB0-1139-66E5DEC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9835-30D4-C2D3-5253-C27BDFE4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7A39E-A4C1-8E93-9232-765253C3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8647-391A-3252-93E7-E0AB2D6B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1979-8C8C-E670-891C-860450D95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FFFD-1536-428F-AA9E-195AF2D8267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8886-BDF3-5BBE-3664-6E5DF2721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E1F3-61E7-719E-13DA-4C0FCD0C7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D812-E35C-4985-BA19-8754FF8C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E25F-9FCF-0A3B-A19F-F60366A8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2052-4B12-5A30-8C92-B829674E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ectoparasite life history, especially time spent on host, influence host specificity?</a:t>
            </a:r>
          </a:p>
          <a:p>
            <a:endParaRPr lang="en-US" dirty="0"/>
          </a:p>
          <a:p>
            <a:r>
              <a:rPr lang="en-US" dirty="0"/>
              <a:t>Does time spent on host affect the relative importance of environmental vs. host covariates with regards to occupancy?</a:t>
            </a:r>
          </a:p>
        </p:txBody>
      </p:sp>
    </p:spTree>
    <p:extLst>
      <p:ext uri="{BB962C8B-B14F-4D97-AF65-F5344CB8AC3E}">
        <p14:creationId xmlns:p14="http://schemas.microsoft.com/office/powerpoint/2010/main" val="25903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EB00D0-F37E-67C0-8E67-9BBE4717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9" y="467140"/>
            <a:ext cx="9037981" cy="6025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C8E83-3706-9EEA-F22A-7052F3CFE688}"/>
              </a:ext>
            </a:extLst>
          </p:cNvPr>
          <p:cNvSpPr txBox="1"/>
          <p:nvPr/>
        </p:nvSpPr>
        <p:spPr>
          <a:xfrm>
            <a:off x="7981121" y="5173317"/>
            <a:ext cx="3130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= 0.074</a:t>
            </a:r>
          </a:p>
          <a:p>
            <a:r>
              <a:rPr lang="en-US" sz="3200" dirty="0"/>
              <a:t>Eta-sq: 0.303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220BCC-2182-5E3B-B57D-134E3F66D9D3}"/>
              </a:ext>
            </a:extLst>
          </p:cNvPr>
          <p:cNvSpPr/>
          <p:nvPr/>
        </p:nvSpPr>
        <p:spPr>
          <a:xfrm>
            <a:off x="4994413" y="4904961"/>
            <a:ext cx="859735" cy="9293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C8927C-F3E0-E984-08BF-6E49B909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" y="566532"/>
            <a:ext cx="9025558" cy="6017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2037F-9D85-3D2C-9714-B6A2F475A6BE}"/>
              </a:ext>
            </a:extLst>
          </p:cNvPr>
          <p:cNvSpPr txBox="1"/>
          <p:nvPr/>
        </p:nvSpPr>
        <p:spPr>
          <a:xfrm>
            <a:off x="8602317" y="4964596"/>
            <a:ext cx="3279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= 0.193</a:t>
            </a:r>
          </a:p>
          <a:p>
            <a:r>
              <a:rPr lang="en-US" sz="3200" dirty="0"/>
              <a:t>Eta-sq: 0.133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1BC354-2BE4-4A96-D951-B837BF601B71}"/>
              </a:ext>
            </a:extLst>
          </p:cNvPr>
          <p:cNvSpPr/>
          <p:nvPr/>
        </p:nvSpPr>
        <p:spPr>
          <a:xfrm>
            <a:off x="5610639" y="566532"/>
            <a:ext cx="859735" cy="9293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F0FC1A-A4B8-7EFD-D0BE-A7843E257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" y="643466"/>
            <a:ext cx="928511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CD93F-5C74-DB59-C65E-56DB6868B5E1}"/>
              </a:ext>
            </a:extLst>
          </p:cNvPr>
          <p:cNvSpPr txBox="1"/>
          <p:nvPr/>
        </p:nvSpPr>
        <p:spPr>
          <a:xfrm>
            <a:off x="8502926" y="4581939"/>
            <a:ext cx="3031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0.195</a:t>
            </a:r>
          </a:p>
          <a:p>
            <a:r>
              <a:rPr lang="en-US" sz="2800" dirty="0"/>
              <a:t>R-sq: 0.05</a:t>
            </a:r>
          </a:p>
        </p:txBody>
      </p:sp>
    </p:spTree>
    <p:extLst>
      <p:ext uri="{BB962C8B-B14F-4D97-AF65-F5344CB8AC3E}">
        <p14:creationId xmlns:p14="http://schemas.microsoft.com/office/powerpoint/2010/main" val="158558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C9EA00C-BEDA-44A2-5E33-560DF03D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" y="593770"/>
            <a:ext cx="928511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A88BF-C8FD-DC99-EAD9-F8294F3F6E3D}"/>
              </a:ext>
            </a:extLst>
          </p:cNvPr>
          <p:cNvSpPr txBox="1"/>
          <p:nvPr/>
        </p:nvSpPr>
        <p:spPr>
          <a:xfrm>
            <a:off x="8502926" y="4581939"/>
            <a:ext cx="3031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0.003</a:t>
            </a:r>
          </a:p>
          <a:p>
            <a:r>
              <a:rPr lang="en-US" sz="2800" dirty="0"/>
              <a:t>R-sq: 0.41</a:t>
            </a:r>
          </a:p>
        </p:txBody>
      </p:sp>
    </p:spTree>
    <p:extLst>
      <p:ext uri="{BB962C8B-B14F-4D97-AF65-F5344CB8AC3E}">
        <p14:creationId xmlns:p14="http://schemas.microsoft.com/office/powerpoint/2010/main" val="173836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6BC0-E9ED-FAD0-9825-17EE8BB4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EE17-09EF-84DB-57F5-1AD5E553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Life history predicts host specificity: fur fleas which spend full life cycle on host are very host specific, ephemeral parasites not host specific, nest parasites variable</a:t>
            </a:r>
          </a:p>
          <a:p>
            <a:endParaRPr lang="en-US" dirty="0"/>
          </a:p>
          <a:p>
            <a:r>
              <a:rPr lang="en-US" dirty="0"/>
              <a:t>Predictive power of host model very low: whether a parasite is on a host individual may be more stochastic</a:t>
            </a:r>
          </a:p>
          <a:p>
            <a:endParaRPr lang="en-US" dirty="0"/>
          </a:p>
          <a:p>
            <a:r>
              <a:rPr lang="en-US" dirty="0"/>
              <a:t>Some evidence that life history affects responses to environmental vs. host covariates, but results are mixed (and sometimes the opposite of what’s expected)</a:t>
            </a:r>
          </a:p>
        </p:txBody>
      </p:sp>
    </p:spTree>
    <p:extLst>
      <p:ext uri="{BB962C8B-B14F-4D97-AF65-F5344CB8AC3E}">
        <p14:creationId xmlns:p14="http://schemas.microsoft.com/office/powerpoint/2010/main" val="207789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026B-5DDE-B86F-42EB-1237267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happening: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A1A3-FC0B-0E97-B334-CD3DDEF2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history affects responses to individual covariates more than responses to levels of the model</a:t>
            </a:r>
          </a:p>
          <a:p>
            <a:endParaRPr lang="en-US" dirty="0"/>
          </a:p>
          <a:p>
            <a:r>
              <a:rPr lang="en-US" dirty="0"/>
              <a:t>Mechanisms for preferences might also be different: fur fleas probably follow their host’s habitat preferences; whereas ticks need leaf litter to prevent desiccation of larval stages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96B674D-6267-5625-3B50-F5E15B5E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1" y="59635"/>
            <a:ext cx="9631017" cy="67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026B-5DDE-B86F-42EB-1237267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happening: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A1A3-FC0B-0E97-B334-CD3DDEF2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level: bot flies and ephemeral parasites respond to host characteristics other than species identity; fleas do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3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CD83F5-CA51-E1C4-B11B-BE1CEF4E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16032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026B-5DDE-B86F-42EB-1237267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happening: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A1A3-FC0B-0E97-B334-CD3DDEF2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level: bot flies and ephemeral parasites respond to host characteristics other than species identity; fleas do not</a:t>
            </a:r>
          </a:p>
          <a:p>
            <a:endParaRPr lang="en-US" dirty="0"/>
          </a:p>
          <a:p>
            <a:r>
              <a:rPr lang="en-US" dirty="0"/>
              <a:t>Lack of explanatory power could be due to low overall prevalence on hosts (lots of 0’s in the host level of the model)</a:t>
            </a:r>
          </a:p>
          <a:p>
            <a:endParaRPr lang="en-US" dirty="0"/>
          </a:p>
          <a:p>
            <a:r>
              <a:rPr lang="en-US" dirty="0"/>
              <a:t>Response to host species related to parasite abundance?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DD89-D20C-44A8-D5A1-257ABB7F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72FF-33DE-C7FE-E4AF-F5D5A3E9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Parasites which spend more time on the host (especially fur fleas) will be more host-specific due to increased evolutionary pressure to adapt to a single host</a:t>
            </a:r>
          </a:p>
          <a:p>
            <a:endParaRPr lang="en-US" dirty="0"/>
          </a:p>
          <a:p>
            <a:r>
              <a:rPr lang="en-US" dirty="0"/>
              <a:t>Parasites which spend less time on the host (especially ephemeral parasites such as ticks) will have more variance in occupancy explained by site-level covariates, whereas fur fleas will have more variance explained by host-level covariates </a:t>
            </a:r>
          </a:p>
        </p:txBody>
      </p:sp>
    </p:spTree>
    <p:extLst>
      <p:ext uri="{BB962C8B-B14F-4D97-AF65-F5344CB8AC3E}">
        <p14:creationId xmlns:p14="http://schemas.microsoft.com/office/powerpoint/2010/main" val="223867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3CD5B2B8-AB27-A538-7629-BD1C4358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43" y="43732"/>
            <a:ext cx="5635487" cy="67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4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0E408EA-9CE2-4764-434E-91802423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01876"/>
            <a:ext cx="6654248" cy="6654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3E3F0-E62E-D412-BB7C-4189E19812C1}"/>
              </a:ext>
            </a:extLst>
          </p:cNvPr>
          <p:cNvSpPr txBox="1"/>
          <p:nvPr/>
        </p:nvSpPr>
        <p:spPr>
          <a:xfrm>
            <a:off x="7663070" y="819978"/>
            <a:ext cx="3573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Logistic regression</a:t>
            </a:r>
          </a:p>
          <a:p>
            <a:r>
              <a:rPr lang="en-US" sz="2800" dirty="0"/>
              <a:t>(Sig. species response ~ Abundance)</a:t>
            </a:r>
          </a:p>
          <a:p>
            <a:endParaRPr lang="en-US" sz="2800" dirty="0"/>
          </a:p>
          <a:p>
            <a:r>
              <a:rPr lang="en-US" sz="2800" dirty="0"/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3011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904-F9D1-BD88-FD27-664181C9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pt. 1, occupancy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8FEA-0C89-F939-3F3E-3C7D8AC69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1BC0F46-6C98-4E5B-A446-BFDF1C85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"/>
            <a:ext cx="9616108" cy="68481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9205826-2A25-4BCF-BA5F-2D2A04BD9335}"/>
              </a:ext>
            </a:extLst>
          </p:cNvPr>
          <p:cNvSpPr/>
          <p:nvPr/>
        </p:nvSpPr>
        <p:spPr>
          <a:xfrm>
            <a:off x="400050" y="134711"/>
            <a:ext cx="2914650" cy="653551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0C4AF2-C410-4BA5-A304-90F1FAE74E3C}"/>
              </a:ext>
            </a:extLst>
          </p:cNvPr>
          <p:cNvSpPr txBox="1"/>
          <p:nvPr/>
        </p:nvSpPr>
        <p:spPr>
          <a:xfrm>
            <a:off x="9122228" y="1874729"/>
            <a:ext cx="2914650" cy="310854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Each geographic site contains a community of small mammal hosts and arthropod ectoparasites</a:t>
            </a:r>
          </a:p>
        </p:txBody>
      </p:sp>
    </p:spTree>
    <p:extLst>
      <p:ext uri="{BB962C8B-B14F-4D97-AF65-F5344CB8AC3E}">
        <p14:creationId xmlns:p14="http://schemas.microsoft.com/office/powerpoint/2010/main" val="26210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1BC0F46-6C98-4E5B-A446-BFDF1C85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"/>
            <a:ext cx="9616108" cy="68481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9205826-2A25-4BCF-BA5F-2D2A04BD9335}"/>
              </a:ext>
            </a:extLst>
          </p:cNvPr>
          <p:cNvSpPr/>
          <p:nvPr/>
        </p:nvSpPr>
        <p:spPr>
          <a:xfrm>
            <a:off x="3350729" y="122465"/>
            <a:ext cx="2914650" cy="65355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0C4AF2-C410-4BA5-A304-90F1FAE74E3C}"/>
              </a:ext>
            </a:extLst>
          </p:cNvPr>
          <p:cNvSpPr txBox="1"/>
          <p:nvPr/>
        </p:nvSpPr>
        <p:spPr>
          <a:xfrm>
            <a:off x="9122228" y="2305616"/>
            <a:ext cx="2914650" cy="22467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Within a site, ectoparasites may or may not occur on individual mammal hosts</a:t>
            </a:r>
          </a:p>
        </p:txBody>
      </p:sp>
    </p:spTree>
    <p:extLst>
      <p:ext uri="{BB962C8B-B14F-4D97-AF65-F5344CB8AC3E}">
        <p14:creationId xmlns:p14="http://schemas.microsoft.com/office/powerpoint/2010/main" val="182242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1BC0F46-6C98-4E5B-A446-BFDF1C85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"/>
            <a:ext cx="9616108" cy="68481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9205826-2A25-4BCF-BA5F-2D2A04BD9335}"/>
              </a:ext>
            </a:extLst>
          </p:cNvPr>
          <p:cNvSpPr/>
          <p:nvPr/>
        </p:nvSpPr>
        <p:spPr>
          <a:xfrm>
            <a:off x="7070271" y="161244"/>
            <a:ext cx="2003622" cy="6535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0C4AF2-C410-4BA5-A304-90F1FAE74E3C}"/>
              </a:ext>
            </a:extLst>
          </p:cNvPr>
          <p:cNvSpPr txBox="1"/>
          <p:nvPr/>
        </p:nvSpPr>
        <p:spPr>
          <a:xfrm>
            <a:off x="9122228" y="2090172"/>
            <a:ext cx="2914650" cy="2677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Hosts can be captured multiple times over several days, allowing the model to estimate detection rates</a:t>
            </a:r>
          </a:p>
        </p:txBody>
      </p:sp>
    </p:spTree>
    <p:extLst>
      <p:ext uri="{BB962C8B-B14F-4D97-AF65-F5344CB8AC3E}">
        <p14:creationId xmlns:p14="http://schemas.microsoft.com/office/powerpoint/2010/main" val="131714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41BC0F46-6C98-4E5B-A446-BFDF1C85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"/>
            <a:ext cx="9616108" cy="6848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D8A33-8EB7-D412-C0D7-02CB2E5272D5}"/>
              </a:ext>
            </a:extLst>
          </p:cNvPr>
          <p:cNvSpPr txBox="1"/>
          <p:nvPr/>
        </p:nvSpPr>
        <p:spPr>
          <a:xfrm>
            <a:off x="9168493" y="1522640"/>
            <a:ext cx="27187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Bayesian R-squared for levels A &amp; B to compare explanatory power of each level</a:t>
            </a:r>
          </a:p>
        </p:txBody>
      </p:sp>
    </p:spTree>
    <p:extLst>
      <p:ext uri="{BB962C8B-B14F-4D97-AF65-F5344CB8AC3E}">
        <p14:creationId xmlns:p14="http://schemas.microsoft.com/office/powerpoint/2010/main" val="1250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260B-FD54-4842-D219-347D4C0A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pt. 2, </a:t>
            </a:r>
            <a:r>
              <a:rPr lang="en-US" dirty="0" err="1"/>
              <a:t>Kruskel</a:t>
            </a:r>
            <a:r>
              <a:rPr lang="en-US" dirty="0"/>
              <a:t>-Wallis and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4F53-91AB-D82E-54BF-7129B95D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Kruskel</a:t>
            </a:r>
            <a:r>
              <a:rPr lang="en-US" dirty="0"/>
              <a:t>-Wallis</a:t>
            </a:r>
          </a:p>
          <a:p>
            <a:pPr lvl="1"/>
            <a:r>
              <a:rPr lang="en-US" dirty="0" err="1"/>
              <a:t>Ectos</a:t>
            </a:r>
            <a:r>
              <a:rPr lang="en-US" dirty="0"/>
              <a:t> grouped by relative time spent on host (ephemeral parasites, fur fleas, nest fleas, and bot flies)</a:t>
            </a:r>
          </a:p>
          <a:p>
            <a:pPr lvl="1"/>
            <a:r>
              <a:rPr lang="en-US" dirty="0"/>
              <a:t>Variances and sample sizes were unequal, therefore analysis was nonparametric</a:t>
            </a:r>
          </a:p>
          <a:p>
            <a:pPr lvl="1"/>
            <a:r>
              <a:rPr lang="en-US" dirty="0"/>
              <a:t>Bot flies included (for now- there is only 1 species and it doesn’t fit into any other categories)</a:t>
            </a:r>
          </a:p>
          <a:p>
            <a:pPr lvl="1"/>
            <a:endParaRPr lang="en-US" dirty="0"/>
          </a:p>
          <a:p>
            <a:r>
              <a:rPr lang="en-US" dirty="0"/>
              <a:t>Regressions performed with Bayesian r-squared values as explanatory variable and number of host species and response</a:t>
            </a:r>
          </a:p>
        </p:txBody>
      </p:sp>
    </p:spTree>
    <p:extLst>
      <p:ext uri="{BB962C8B-B14F-4D97-AF65-F5344CB8AC3E}">
        <p14:creationId xmlns:p14="http://schemas.microsoft.com/office/powerpoint/2010/main" val="72303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F1B3A5-A1B6-39F1-53F0-2B1C7672B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" y="405019"/>
            <a:ext cx="10079935" cy="6047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50851-063A-8AFC-03AB-9BE7B2CC6BE2}"/>
              </a:ext>
            </a:extLst>
          </p:cNvPr>
          <p:cNvSpPr txBox="1"/>
          <p:nvPr/>
        </p:nvSpPr>
        <p:spPr>
          <a:xfrm>
            <a:off x="8652013" y="4800600"/>
            <a:ext cx="3155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 = </a:t>
            </a:r>
            <a:r>
              <a:rPr lang="en-US" sz="3200" dirty="0"/>
              <a:t>0.011</a:t>
            </a:r>
          </a:p>
          <a:p>
            <a:r>
              <a:rPr lang="en-US" sz="3200" dirty="0"/>
              <a:t>Eta-sq: 0.630</a:t>
            </a:r>
          </a:p>
        </p:txBody>
      </p:sp>
    </p:spTree>
    <p:extLst>
      <p:ext uri="{BB962C8B-B14F-4D97-AF65-F5344CB8AC3E}">
        <p14:creationId xmlns:p14="http://schemas.microsoft.com/office/powerpoint/2010/main" val="6001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502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Research questions</vt:lpstr>
      <vt:lpstr>Predictions</vt:lpstr>
      <vt:lpstr>Analysis pt. 1, occupancy model</vt:lpstr>
      <vt:lpstr>PowerPoint Presentation</vt:lpstr>
      <vt:lpstr>PowerPoint Presentation</vt:lpstr>
      <vt:lpstr>PowerPoint Presentation</vt:lpstr>
      <vt:lpstr>PowerPoint Presentation</vt:lpstr>
      <vt:lpstr>Analysis pt. 2, Kruskel-Wallis and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</vt:lpstr>
      <vt:lpstr>What could be happening:</vt:lpstr>
      <vt:lpstr>PowerPoint Presentation</vt:lpstr>
      <vt:lpstr>What could be happening:</vt:lpstr>
      <vt:lpstr>PowerPoint Presentation</vt:lpstr>
      <vt:lpstr>What could be happening: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Emily Beasley (she/her)</dc:creator>
  <cp:lastModifiedBy>Emily Beasley (she/her)</cp:lastModifiedBy>
  <cp:revision>11</cp:revision>
  <dcterms:created xsi:type="dcterms:W3CDTF">2022-09-06T14:05:54Z</dcterms:created>
  <dcterms:modified xsi:type="dcterms:W3CDTF">2022-09-07T20:36:38Z</dcterms:modified>
</cp:coreProperties>
</file>