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4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9245-82AF-9D6B-4724-E29FE971F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48F78-2C30-29C1-27C3-8E1A2E8BF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2D49E-F101-D7F2-923C-E930E56A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8F15-D3C8-4F20-A025-E2A1DDA68A6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C44CA-D896-8D24-3F87-2CDC2711A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AC38E-81EA-332E-31C4-D99BFA99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0A7-D464-416B-9A53-5F8A29AA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2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0F53-A7CB-61D7-BB5F-B766621A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507AA-943A-56A7-74D2-FDE113710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25670-D42F-582D-FD86-2FFDC3AC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8F15-D3C8-4F20-A025-E2A1DDA68A6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90839-404D-EA91-A3A4-888990BED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BF5EB-46B6-CC08-FF2D-CAB9ACDC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0A7-D464-416B-9A53-5F8A29AA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3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4711B4-145C-E7CA-D92F-B18FE9E91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454B1-42B1-3A04-5148-1CD329AE6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E50F8-7FE9-F020-E9E4-7BB65075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8F15-D3C8-4F20-A025-E2A1DDA68A6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672DD-BAD0-9B60-4665-6E8BF6AA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AD73E-5439-D0DE-122F-CE5C84F9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0A7-D464-416B-9A53-5F8A29AA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1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A8A2-260C-D92A-CE8B-361E7999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08C83-E7D9-0E5A-8A4A-04976A89B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4C13A-CE54-F10D-F886-671827A5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8F15-D3C8-4F20-A025-E2A1DDA68A6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F19FF-BC2E-6AB4-30EE-4D293F42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CF4E4-5937-762F-A84F-57410DC6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0A7-D464-416B-9A53-5F8A29AA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3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D084-0C5E-9D95-AC82-840BC4A1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9BB62-BBA1-0295-C0D6-D67FCC328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16089-920D-3558-5736-FC88E0D78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8F15-D3C8-4F20-A025-E2A1DDA68A6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86A9D-0D16-49E9-3A01-4548D50B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415FC-DF37-290D-93E8-5E49FFC3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0A7-D464-416B-9A53-5F8A29AA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1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D88F-A29B-AF91-9128-3E9E6367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5EC92-4DF8-944C-1D43-F4BBF4284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E937D-DBF6-4495-53E9-8BDAE13DE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AE927-38BC-D014-6A5F-9196D2C5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8F15-D3C8-4F20-A025-E2A1DDA68A6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D0AED-7154-5CAF-D7E6-916716C4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A62F7-B143-0759-7C7C-BAD56BA2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0A7-D464-416B-9A53-5F8A29AA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1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E48A-58E8-2974-31A9-98FA125CE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D4B11-D3D9-C0EC-7D7F-514383EF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C5982-058B-9D33-B94C-572BACD68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0134A-178D-B07B-19FA-6EAA4290C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5E2DB-F5EA-E906-4438-648242CD7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22338-E656-6128-234A-E4AC1E76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8F15-D3C8-4F20-A025-E2A1DDA68A6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25A9F-58E9-FDE2-9318-B20C87218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51923-42B3-B006-2454-4A2408E09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0A7-D464-416B-9A53-5F8A29AA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0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A6EA-902D-A8ED-D26D-9794602A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63A0F-1648-2936-09D5-5E06D4D0A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8F15-D3C8-4F20-A025-E2A1DDA68A6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5709C-5B9A-7A4E-12B5-96FE475E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8A20B-3593-22F0-AAAF-5A7E11D4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0A7-D464-416B-9A53-5F8A29AA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1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48F62-CC31-9724-A76A-56E0035D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8F15-D3C8-4F20-A025-E2A1DDA68A6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C1A6E-68F4-5FE2-8EB7-DE9019C0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77069-7254-6F1B-3219-6DCCE1F7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0A7-D464-416B-9A53-5F8A29AA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9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DD79-9C6A-CB0D-9F53-13F0A2FC1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B8A4-CF04-DB03-FD68-8FB5163F5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017F7-E5BE-BE72-D11F-DDDD497D7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E4E6F-2A0D-5FAC-AC41-C1C2D4893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8F15-D3C8-4F20-A025-E2A1DDA68A6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A959E-D17A-31CC-24B1-E120B67B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3BAF0-8EAE-B274-A88F-9DE1395D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0A7-D464-416B-9A53-5F8A29AA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0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1FD4-7F1B-3F13-02DC-E9EC8CF2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EDA75-054D-0012-3DF0-B647BC9B4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FD816-53A3-F0B9-CFD6-9999E927C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A5BF1-DB31-87B1-92ED-6EC6C935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8F15-D3C8-4F20-A025-E2A1DDA68A6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46478-76F7-6E24-47C6-89730692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A8323-38A1-EE93-5C20-2F968E3D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0A7-D464-416B-9A53-5F8A29AA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54989-DD42-2D2B-FA04-BF810D1D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39552-1809-A435-EB2C-C3A663D91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981BB-9E06-FEF6-BCF5-EFE392E95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18F15-D3C8-4F20-A025-E2A1DDA68A6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53F54-4E8A-7CE4-104E-5A35C16C9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36EEE-FADA-B8C9-1355-F049FD209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0A7-D464-416B-9A53-5F8A29AA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8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7BCA43-0EBE-B611-7988-C59830D4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history categories vary in host specificity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C4AF7E2D-732B-FD13-4F24-2895CFAC6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57" y="1745355"/>
            <a:ext cx="8164923" cy="48989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BB6784-E51D-5BA5-FA77-E91BCFA270E3}"/>
              </a:ext>
            </a:extLst>
          </p:cNvPr>
          <p:cNvSpPr txBox="1"/>
          <p:nvPr/>
        </p:nvSpPr>
        <p:spPr>
          <a:xfrm>
            <a:off x="894522" y="3359426"/>
            <a:ext cx="23655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P = </a:t>
            </a:r>
            <a:r>
              <a:rPr lang="en-US" sz="3200" dirty="0"/>
              <a:t>0.011</a:t>
            </a:r>
          </a:p>
          <a:p>
            <a:r>
              <a:rPr lang="en-US" sz="3200" i="1" dirty="0"/>
              <a:t>η</a:t>
            </a:r>
            <a:r>
              <a:rPr lang="en-US" sz="3200" i="1" baseline="30000" dirty="0"/>
              <a:t>2</a:t>
            </a:r>
            <a:r>
              <a:rPr lang="en-US" sz="3200" i="1" dirty="0"/>
              <a:t> = </a:t>
            </a:r>
            <a:r>
              <a:rPr lang="en-US" sz="3200" dirty="0"/>
              <a:t>0.630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771496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20C8-8AAB-DE87-2F9D-9EB21607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Seems hosts sort categorically by habitat &amp; parasites tend to follow them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F52CE347-5A53-63C7-CA99-C6D13005F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56" y="1735414"/>
            <a:ext cx="7620000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520B2A-C801-7500-F86F-7461E4C15223}"/>
              </a:ext>
            </a:extLst>
          </p:cNvPr>
          <p:cNvSpPr txBox="1"/>
          <p:nvPr/>
        </p:nvSpPr>
        <p:spPr>
          <a:xfrm>
            <a:off x="8885583" y="3240157"/>
            <a:ext cx="2261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t = </a:t>
            </a:r>
            <a:r>
              <a:rPr lang="en-US" sz="2800" dirty="0"/>
              <a:t>3.8918</a:t>
            </a:r>
          </a:p>
          <a:p>
            <a:r>
              <a:rPr lang="en-US" sz="2800" i="1" dirty="0"/>
              <a:t>P = </a:t>
            </a:r>
            <a:r>
              <a:rPr lang="en-US" sz="2800" dirty="0"/>
              <a:t>0.002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316256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80B14-9345-C7D8-C812-3E74880B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ecological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E76E9-5787-3526-39A9-89593EDE6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Parasites follow their primary host around, regardless of life history</a:t>
            </a:r>
          </a:p>
          <a:p>
            <a:endParaRPr lang="en-US" sz="3600" dirty="0"/>
          </a:p>
          <a:p>
            <a:r>
              <a:rPr lang="en-US" sz="3600" dirty="0"/>
              <a:t>Life history influences spillover to secondary hosts (e.g. fur fleas do not spill over, nest fleas do sometimes, ephemeral parasites do frequently)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71387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9657-3FB6-5139-2FBA-D833E9287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Anecdotal evidence for spillover idea: parasites on </a:t>
            </a:r>
            <a:r>
              <a:rPr lang="en-US" i="1" dirty="0"/>
              <a:t>Peromyscus </a:t>
            </a:r>
            <a:r>
              <a:rPr lang="en-US" i="1" dirty="0" err="1"/>
              <a:t>leucopus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658F0F-40C8-43FA-6D8D-20D3416257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242765"/>
              </p:ext>
            </p:extLst>
          </p:nvPr>
        </p:nvGraphicFramePr>
        <p:xfrm>
          <a:off x="1402217" y="1762760"/>
          <a:ext cx="9387567" cy="333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4841">
                  <a:extLst>
                    <a:ext uri="{9D8B030D-6E8A-4147-A177-3AD203B41FA5}">
                      <a16:colId xmlns:a16="http://schemas.microsoft.com/office/drawing/2014/main" val="360527595"/>
                    </a:ext>
                  </a:extLst>
                </a:gridCol>
                <a:gridCol w="2632465">
                  <a:extLst>
                    <a:ext uri="{9D8B030D-6E8A-4147-A177-3AD203B41FA5}">
                      <a16:colId xmlns:a16="http://schemas.microsoft.com/office/drawing/2014/main" val="2545461248"/>
                    </a:ext>
                  </a:extLst>
                </a:gridCol>
                <a:gridCol w="2214841">
                  <a:extLst>
                    <a:ext uri="{9D8B030D-6E8A-4147-A177-3AD203B41FA5}">
                      <a16:colId xmlns:a16="http://schemas.microsoft.com/office/drawing/2014/main" val="3099794578"/>
                    </a:ext>
                  </a:extLst>
                </a:gridCol>
                <a:gridCol w="2325420">
                  <a:extLst>
                    <a:ext uri="{9D8B030D-6E8A-4147-A177-3AD203B41FA5}">
                      <a16:colId xmlns:a16="http://schemas.microsoft.com/office/drawing/2014/main" val="1281715492"/>
                    </a:ext>
                  </a:extLst>
                </a:gridCol>
              </a:tblGrid>
              <a:tr h="154396">
                <a:tc>
                  <a:txBody>
                    <a:bodyPr/>
                    <a:lstStyle/>
                    <a:p>
                      <a:r>
                        <a:rPr lang="en-US" b="1" dirty="0"/>
                        <a:t>Parasite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Primary Host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Geographic Site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Primary host present?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0162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/>
                        <a:t>Megabothris</a:t>
                      </a:r>
                      <a:r>
                        <a:rPr lang="en-US" i="1" dirty="0"/>
                        <a:t> </a:t>
                      </a:r>
                      <a:r>
                        <a:rPr lang="en-US" i="1" dirty="0" err="1"/>
                        <a:t>quirini</a:t>
                      </a:r>
                      <a:endParaRPr lang="en-US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err="1"/>
                        <a:t>Zapus</a:t>
                      </a:r>
                      <a:r>
                        <a:rPr lang="en-US" i="1" dirty="0"/>
                        <a:t> </a:t>
                      </a:r>
                      <a:r>
                        <a:rPr lang="en-US" i="1" dirty="0" err="1"/>
                        <a:t>hudsonius</a:t>
                      </a:r>
                      <a:endParaRPr lang="en-US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Audubon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6130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Intervale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3197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Intervale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883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St. Mike’s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990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St. Mike’s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952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/>
                        <a:t>Hyperlaelaps</a:t>
                      </a:r>
                      <a:endParaRPr lang="en-US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Microtus </a:t>
                      </a:r>
                      <a:r>
                        <a:rPr lang="en-US" i="1" dirty="0" err="1"/>
                        <a:t>pennsylvanicus</a:t>
                      </a:r>
                      <a:endParaRPr lang="en-US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Jericho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7714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/>
                        <a:t>Megabothris</a:t>
                      </a:r>
                      <a:r>
                        <a:rPr lang="en-US" i="1" dirty="0"/>
                        <a:t> </a:t>
                      </a:r>
                      <a:r>
                        <a:rPr lang="en-US" i="1" dirty="0" err="1"/>
                        <a:t>asio</a:t>
                      </a:r>
                      <a:endParaRPr lang="en-US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Microtus </a:t>
                      </a:r>
                      <a:r>
                        <a:rPr lang="en-US" i="1" dirty="0" err="1"/>
                        <a:t>pennsylvanicus</a:t>
                      </a:r>
                      <a:endParaRPr lang="en-US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St. Mike’s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5951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/>
                        <a:t>Orchopeas</a:t>
                      </a:r>
                      <a:r>
                        <a:rPr lang="en-US" i="1" dirty="0"/>
                        <a:t> </a:t>
                      </a:r>
                      <a:r>
                        <a:rPr lang="en-US" i="1" dirty="0" err="1"/>
                        <a:t>howardi</a:t>
                      </a:r>
                      <a:endParaRPr lang="en-US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err="1"/>
                        <a:t>Tamiasciurus</a:t>
                      </a:r>
                      <a:r>
                        <a:rPr lang="en-US" i="1" dirty="0"/>
                        <a:t> </a:t>
                      </a:r>
                      <a:r>
                        <a:rPr lang="en-US" i="1" dirty="0" err="1"/>
                        <a:t>hudsonicus</a:t>
                      </a:r>
                      <a:endParaRPr lang="en-US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Jericho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0872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35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2BD5-2D8E-9BF2-0829-D0676B74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Site-level covariates explain the least variation for nest parasites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F9FC1A14-FBF1-DE69-9230-80F3A882F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080" y="1690688"/>
            <a:ext cx="7661516" cy="51076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4DB842-7A4C-F719-1831-883D29E7A81E}"/>
              </a:ext>
            </a:extLst>
          </p:cNvPr>
          <p:cNvSpPr txBox="1"/>
          <p:nvPr/>
        </p:nvSpPr>
        <p:spPr>
          <a:xfrm>
            <a:off x="894522" y="3359426"/>
            <a:ext cx="23655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P = </a:t>
            </a:r>
            <a:r>
              <a:rPr lang="en-US" sz="3200" dirty="0"/>
              <a:t>0.067</a:t>
            </a:r>
          </a:p>
          <a:p>
            <a:r>
              <a:rPr lang="en-US" sz="3200" i="1" dirty="0"/>
              <a:t>η</a:t>
            </a:r>
            <a:r>
              <a:rPr lang="en-US" sz="3200" i="1" baseline="30000" dirty="0"/>
              <a:t>2</a:t>
            </a:r>
            <a:r>
              <a:rPr lang="en-US" sz="3200" i="1" dirty="0"/>
              <a:t> = </a:t>
            </a:r>
            <a:r>
              <a:rPr lang="en-US" sz="3200" dirty="0"/>
              <a:t>0.262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0484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F4AF-AD88-5AB8-432C-A64819D8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Host-level covariates explain the most variation for fur parasites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AFB60E28-AB25-FD77-EDC2-8CDA7E65A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670" y="1690687"/>
            <a:ext cx="7729330" cy="5152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9C6593-1D91-DE7F-90E0-EE20D135AA80}"/>
              </a:ext>
            </a:extLst>
          </p:cNvPr>
          <p:cNvSpPr txBox="1"/>
          <p:nvPr/>
        </p:nvSpPr>
        <p:spPr>
          <a:xfrm>
            <a:off x="894522" y="3359426"/>
            <a:ext cx="23655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P = </a:t>
            </a:r>
            <a:r>
              <a:rPr lang="en-US" sz="3200" dirty="0"/>
              <a:t>0.100</a:t>
            </a:r>
          </a:p>
          <a:p>
            <a:r>
              <a:rPr lang="en-US" sz="3200" i="1" dirty="0"/>
              <a:t>η</a:t>
            </a:r>
            <a:r>
              <a:rPr lang="en-US" sz="3200" i="1" baseline="30000" dirty="0"/>
              <a:t>2</a:t>
            </a:r>
            <a:r>
              <a:rPr lang="en-US" sz="3200" i="1" dirty="0"/>
              <a:t> = </a:t>
            </a:r>
            <a:r>
              <a:rPr lang="en-US" sz="3200" dirty="0"/>
              <a:t>0.200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33087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586E-DE66-0314-A258-9387941C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7B375-1E2C-FFE2-C8B2-229565E19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Ephemeral parasites will have more variation explained by site-level covariates</a:t>
            </a:r>
          </a:p>
          <a:p>
            <a:endParaRPr lang="en-US" sz="4000" dirty="0"/>
          </a:p>
          <a:p>
            <a:r>
              <a:rPr lang="en-US" sz="4000" dirty="0"/>
              <a:t>Nest parasites will have more variation explained by host-level covariates</a:t>
            </a:r>
          </a:p>
        </p:txBody>
      </p:sp>
    </p:spTree>
    <p:extLst>
      <p:ext uri="{BB962C8B-B14F-4D97-AF65-F5344CB8AC3E}">
        <p14:creationId xmlns:p14="http://schemas.microsoft.com/office/powerpoint/2010/main" val="1858394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586E-DE66-0314-A258-9387941C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7B375-1E2C-FFE2-C8B2-229565E19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Ephemeral parasites will have more variation explained by site-level covariates</a:t>
            </a:r>
          </a:p>
          <a:p>
            <a:endParaRPr lang="en-US" sz="4000" dirty="0"/>
          </a:p>
          <a:p>
            <a:r>
              <a:rPr lang="en-US" sz="4000" dirty="0"/>
              <a:t>Nest parasites will have more variation explained by host-level covariates</a:t>
            </a:r>
          </a:p>
        </p:txBody>
      </p:sp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48DF40B1-623F-A00E-FE85-5BA91E7762B0}"/>
              </a:ext>
            </a:extLst>
          </p:cNvPr>
          <p:cNvSpPr/>
          <p:nvPr/>
        </p:nvSpPr>
        <p:spPr>
          <a:xfrm>
            <a:off x="10719352" y="1690688"/>
            <a:ext cx="1311965" cy="1325563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14FC3ECA-F1B9-4A15-001A-3E042CB96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025" y="4001294"/>
            <a:ext cx="1623332" cy="162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3ED70-0A04-7C1E-692B-2C2B178F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everyone just following their primary host around?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43128-B540-3053-4F37-5F30409E07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62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0B2F-6FD9-6C67-DE6E-CD29F617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Selection: Host level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BA70A9-D183-8CD2-489A-5BCCBC791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714"/>
              </p:ext>
            </p:extLst>
          </p:nvPr>
        </p:nvGraphicFramePr>
        <p:xfrm>
          <a:off x="2677885" y="1747838"/>
          <a:ext cx="4902654" cy="3869055"/>
        </p:xfrm>
        <a:graphic>
          <a:graphicData uri="http://schemas.openxmlformats.org/drawingml/2006/table">
            <a:tbl>
              <a:tblPr/>
              <a:tblGrid>
                <a:gridCol w="2490451">
                  <a:extLst>
                    <a:ext uri="{9D8B030D-6E8A-4147-A177-3AD203B41FA5}">
                      <a16:colId xmlns:a16="http://schemas.microsoft.com/office/drawing/2014/main" val="428046325"/>
                    </a:ext>
                  </a:extLst>
                </a:gridCol>
                <a:gridCol w="2412203">
                  <a:extLst>
                    <a:ext uri="{9D8B030D-6E8A-4147-A177-3AD203B41FA5}">
                      <a16:colId xmlns:a16="http://schemas.microsoft.com/office/drawing/2014/main" val="1756457764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WAIC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617690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83.86467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44755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Species+Mass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84.40398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000101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Species+Sex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85.81873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57053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89.27891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1137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91.63653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00762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92.33064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97880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93.88405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634470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Sex+Mass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94.31164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274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38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09C7-983D-5413-D155-E47FE7BE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primary host species using protocol from Benton &amp; </a:t>
            </a:r>
            <a:r>
              <a:rPr lang="en-US" dirty="0" err="1"/>
              <a:t>Cerwonka</a:t>
            </a:r>
            <a:r>
              <a:rPr lang="en-US" dirty="0"/>
              <a:t> (1960)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C545-C2BB-70E8-43DB-F4E6DB6C5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Basically looking at bar charts of # of parasites found on each host species. </a:t>
            </a:r>
          </a:p>
          <a:p>
            <a:endParaRPr lang="en-US" sz="3600" dirty="0"/>
          </a:p>
          <a:p>
            <a:r>
              <a:rPr lang="en-US" sz="3600" dirty="0"/>
              <a:t>I used raw abundance counts &amp; counts adjusted for relative host abundance. Results were qualitatively similar.</a:t>
            </a:r>
          </a:p>
        </p:txBody>
      </p:sp>
    </p:spTree>
    <p:extLst>
      <p:ext uri="{BB962C8B-B14F-4D97-AF65-F5344CB8AC3E}">
        <p14:creationId xmlns:p14="http://schemas.microsoft.com/office/powerpoint/2010/main" val="2738240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04CE-5C95-2FAF-BDC4-318EA675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of host and parasite habitat coefficient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99C6DE46-131A-930B-D5F5-544F142EF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26" y="1740976"/>
            <a:ext cx="7911548" cy="474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1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33B01D6AEB6B45A67CBDE010F7B325" ma:contentTypeVersion="8" ma:contentTypeDescription="Create a new document." ma:contentTypeScope="" ma:versionID="936f91544971d9097bc604dd1581ecf1">
  <xsd:schema xmlns:xsd="http://www.w3.org/2001/XMLSchema" xmlns:xs="http://www.w3.org/2001/XMLSchema" xmlns:p="http://schemas.microsoft.com/office/2006/metadata/properties" xmlns:ns3="f590230d-5eb2-49df-b2fb-e8c3d85c347d" xmlns:ns4="e7d4dd56-9f58-4cfa-a9b9-5c3d77ba84c6" targetNamespace="http://schemas.microsoft.com/office/2006/metadata/properties" ma:root="true" ma:fieldsID="a23ffe1aa6c08e29fd75f7ae4bd16a8c" ns3:_="" ns4:_="">
    <xsd:import namespace="f590230d-5eb2-49df-b2fb-e8c3d85c347d"/>
    <xsd:import namespace="e7d4dd56-9f58-4cfa-a9b9-5c3d77ba84c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90230d-5eb2-49df-b2fb-e8c3d85c347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d4dd56-9f58-4cfa-a9b9-5c3d77ba84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91CC37-5EBB-428F-BA33-86C963A61F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90230d-5eb2-49df-b2fb-e8c3d85c347d"/>
    <ds:schemaRef ds:uri="e7d4dd56-9f58-4cfa-a9b9-5c3d77ba84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ABD254-006D-469F-B456-D1D1D024C1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0A8EAB-A080-4C96-9644-32C33AF1144D}">
  <ds:schemaRefs>
    <ds:schemaRef ds:uri="f590230d-5eb2-49df-b2fb-e8c3d85c347d"/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e7d4dd56-9f58-4cfa-a9b9-5c3d77ba84c6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303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Life history categories vary in host specificity</vt:lpstr>
      <vt:lpstr>Site-level covariates explain the least variation for nest parasites</vt:lpstr>
      <vt:lpstr>Host-level covariates explain the most variation for fur parasites</vt:lpstr>
      <vt:lpstr>Hypotheses review</vt:lpstr>
      <vt:lpstr>Hypotheses review</vt:lpstr>
      <vt:lpstr>Is everyone just following their primary host around?</vt:lpstr>
      <vt:lpstr>Model Selection: Host level</vt:lpstr>
      <vt:lpstr>Get primary host species using protocol from Benton &amp; Cerwonka (1960)</vt:lpstr>
      <vt:lpstr>Regression of host and parasite habitat coefficient</vt:lpstr>
      <vt:lpstr>Seems hosts sort categorically by habitat &amp; parasites tend to follow them</vt:lpstr>
      <vt:lpstr>Possible ecological explanation</vt:lpstr>
      <vt:lpstr>Anecdotal evidence for spillover idea: parasites on Peromyscus leucopus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history categories vary in host specificity</dc:title>
  <dc:creator>Emily Beasley (she/her)</dc:creator>
  <cp:lastModifiedBy>Emily Beasley (she/her)</cp:lastModifiedBy>
  <cp:revision>6</cp:revision>
  <dcterms:created xsi:type="dcterms:W3CDTF">2022-11-02T15:24:41Z</dcterms:created>
  <dcterms:modified xsi:type="dcterms:W3CDTF">2022-11-03T19:27:08Z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0x0101003A33B01D6AEB6B45A67CBDE010F7B325</vt:lpwstr>
  </property>
</Properties>
</file>