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ileron Thin" charset="1" panose="00000300000000000000"/>
      <p:regular r:id="rId6"/>
    </p:embeddedFont>
    <p:embeddedFont>
      <p:font typeface="Aileron Thin Bold" charset="1" panose="00000400000000000000"/>
      <p:regular r:id="rId7"/>
    </p:embeddedFont>
    <p:embeddedFont>
      <p:font typeface="Aileron Thin Italics" charset="1" panose="00000300000000000000"/>
      <p:regular r:id="rId8"/>
    </p:embeddedFont>
    <p:embeddedFont>
      <p:font typeface="Aileron Thin Bold Italics" charset="1" panose="00000400000000000000"/>
      <p:regular r:id="rId9"/>
    </p:embeddedFont>
    <p:embeddedFont>
      <p:font typeface="Aileron Regular" charset="1" panose="00000500000000000000"/>
      <p:regular r:id="rId10"/>
    </p:embeddedFont>
    <p:embeddedFont>
      <p:font typeface="Aileron Regular Bold" charset="1" panose="00000800000000000000"/>
      <p:regular r:id="rId11"/>
    </p:embeddedFont>
    <p:embeddedFont>
      <p:font typeface="Aileron Regular Italics" charset="1" panose="00000500000000000000"/>
      <p:regular r:id="rId12"/>
    </p:embeddedFont>
    <p:embeddedFont>
      <p:font typeface="Aileron Regular Bold Italics" charset="1" panose="00000800000000000000"/>
      <p:regular r:id="rId13"/>
    </p:embeddedFont>
    <p:embeddedFont>
      <p:font typeface="Arimo" charset="1" panose="020B0604020202020204"/>
      <p:regular r:id="rId14"/>
    </p:embeddedFont>
    <p:embeddedFont>
      <p:font typeface="Arimo Bold" charset="1" panose="020B0704020202020204"/>
      <p:regular r:id="rId15"/>
    </p:embeddedFont>
    <p:embeddedFont>
      <p:font typeface="Arimo Italics" charset="1" panose="020B0604020202090204"/>
      <p:regular r:id="rId16"/>
    </p:embeddedFont>
    <p:embeddedFont>
      <p:font typeface="Arimo Bold Italics" charset="1" panose="020B0704020202090204"/>
      <p:regular r:id="rId17"/>
    </p:embeddedFont>
    <p:embeddedFont>
      <p:font typeface="Kollektif" charset="1" panose="020B0604020101010102"/>
      <p:regular r:id="rId18"/>
    </p:embeddedFont>
    <p:embeddedFont>
      <p:font typeface="Kollektif Bold" charset="1" panose="020B0604020101010102"/>
      <p:regular r:id="rId19"/>
    </p:embeddedFont>
    <p:embeddedFont>
      <p:font typeface="Kollektif Italics" charset="1" panose="020B0604020101010102"/>
      <p:regular r:id="rId20"/>
    </p:embeddedFont>
    <p:embeddedFont>
      <p:font typeface="Kollektif Bold Italics" charset="1" panose="020B0604020101010102"/>
      <p:regular r:id="rId21"/>
    </p:embeddedFont>
    <p:embeddedFont>
      <p:font typeface="Aileron Heavy" charset="1" panose="00000A00000000000000"/>
      <p:regular r:id="rId22"/>
    </p:embeddedFont>
    <p:embeddedFont>
      <p:font typeface="Aileron Heavy Bold" charset="1" panose="00000A00000000000000"/>
      <p:regular r:id="rId23"/>
    </p:embeddedFont>
    <p:embeddedFont>
      <p:font typeface="Aileron Heavy Italics" charset="1" panose="00000A00000000000000"/>
      <p:regular r:id="rId24"/>
    </p:embeddedFont>
    <p:embeddedFont>
      <p:font typeface="Aileron Heavy Bold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723725" y="0"/>
            <a:ext cx="12564275" cy="8229600"/>
          </a:xfrm>
          <a:custGeom>
            <a:avLst/>
            <a:gdLst/>
            <a:ahLst/>
            <a:cxnLst/>
            <a:rect r="r" b="b" t="t" l="l"/>
            <a:pathLst>
              <a:path h="8229600" w="12564275">
                <a:moveTo>
                  <a:pt x="0" y="0"/>
                </a:moveTo>
                <a:lnTo>
                  <a:pt x="12564275" y="0"/>
                </a:lnTo>
                <a:lnTo>
                  <a:pt x="12564275"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10800000">
            <a:off x="0" y="7065308"/>
            <a:ext cx="3221692" cy="3221692"/>
          </a:xfrm>
          <a:custGeom>
            <a:avLst/>
            <a:gdLst/>
            <a:ahLst/>
            <a:cxnLst/>
            <a:rect r="r" b="b" t="t" l="l"/>
            <a:pathLst>
              <a:path h="3221692" w="3221692">
                <a:moveTo>
                  <a:pt x="0" y="0"/>
                </a:moveTo>
                <a:lnTo>
                  <a:pt x="3221692" y="0"/>
                </a:lnTo>
                <a:lnTo>
                  <a:pt x="3221692" y="3221692"/>
                </a:lnTo>
                <a:lnTo>
                  <a:pt x="0" y="32216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8100000">
            <a:off x="-4252983" y="3307993"/>
            <a:ext cx="22404652" cy="8950886"/>
            <a:chOff x="0" y="0"/>
            <a:chExt cx="35276568" cy="14093347"/>
          </a:xfrm>
        </p:grpSpPr>
        <p:sp>
          <p:nvSpPr>
            <p:cNvPr name="Freeform 5" id="5"/>
            <p:cNvSpPr/>
            <p:nvPr/>
          </p:nvSpPr>
          <p:spPr>
            <a:xfrm flipH="false" flipV="false" rot="0">
              <a:off x="0" y="0"/>
              <a:ext cx="35276569" cy="14093346"/>
            </a:xfrm>
            <a:custGeom>
              <a:avLst/>
              <a:gdLst/>
              <a:ahLst/>
              <a:cxnLst/>
              <a:rect r="r" b="b" t="t" l="l"/>
              <a:pathLst>
                <a:path h="14093346" w="35276569">
                  <a:moveTo>
                    <a:pt x="0" y="0"/>
                  </a:moveTo>
                  <a:lnTo>
                    <a:pt x="35276569" y="0"/>
                  </a:lnTo>
                  <a:lnTo>
                    <a:pt x="35276569" y="14093346"/>
                  </a:lnTo>
                  <a:lnTo>
                    <a:pt x="0" y="14093346"/>
                  </a:lnTo>
                  <a:close/>
                </a:path>
              </a:pathLst>
            </a:custGeom>
            <a:solidFill>
              <a:srgbClr val="F1EFE1"/>
            </a:solidFill>
          </p:spPr>
        </p:sp>
      </p:grpSp>
      <p:grpSp>
        <p:nvGrpSpPr>
          <p:cNvPr name="Group 6" id="6"/>
          <p:cNvGrpSpPr/>
          <p:nvPr/>
        </p:nvGrpSpPr>
        <p:grpSpPr>
          <a:xfrm rot="0">
            <a:off x="331023" y="272663"/>
            <a:ext cx="2559646" cy="1512075"/>
            <a:chOff x="0" y="0"/>
            <a:chExt cx="3412861" cy="2016100"/>
          </a:xfrm>
        </p:grpSpPr>
        <p:sp>
          <p:nvSpPr>
            <p:cNvPr name="Freeform 7" id="7"/>
            <p:cNvSpPr/>
            <p:nvPr/>
          </p:nvSpPr>
          <p:spPr>
            <a:xfrm flipH="false" flipV="false" rot="0">
              <a:off x="0" y="71616"/>
              <a:ext cx="1146221" cy="989918"/>
            </a:xfrm>
            <a:custGeom>
              <a:avLst/>
              <a:gdLst/>
              <a:ahLst/>
              <a:cxnLst/>
              <a:rect r="r" b="b" t="t" l="l"/>
              <a:pathLst>
                <a:path h="989918" w="1146221">
                  <a:moveTo>
                    <a:pt x="0" y="0"/>
                  </a:moveTo>
                  <a:lnTo>
                    <a:pt x="1146221" y="0"/>
                  </a:lnTo>
                  <a:lnTo>
                    <a:pt x="1146221" y="989918"/>
                  </a:lnTo>
                  <a:lnTo>
                    <a:pt x="0" y="9899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417502" y="9525"/>
              <a:ext cx="1995359" cy="2006575"/>
            </a:xfrm>
            <a:prstGeom prst="rect">
              <a:avLst/>
            </a:prstGeom>
          </p:spPr>
          <p:txBody>
            <a:bodyPr anchor="t" rtlCol="false" tIns="0" lIns="0" bIns="0" rIns="0">
              <a:spAutoFit/>
            </a:bodyPr>
            <a:lstStyle/>
            <a:p>
              <a:pPr>
                <a:lnSpc>
                  <a:spcPts val="3915"/>
                </a:lnSpc>
              </a:pPr>
              <a:r>
                <a:rPr lang="en-US" sz="3434" spc="72">
                  <a:solidFill>
                    <a:srgbClr val="192954"/>
                  </a:solidFill>
                  <a:latin typeface="Aileron Thin Bold"/>
                </a:rPr>
                <a:t>BTech Project SEM V</a:t>
              </a:r>
            </a:p>
          </p:txBody>
        </p:sp>
      </p:grpSp>
      <p:sp>
        <p:nvSpPr>
          <p:cNvPr name="TextBox 9" id="9"/>
          <p:cNvSpPr txBox="true"/>
          <p:nvPr/>
        </p:nvSpPr>
        <p:spPr>
          <a:xfrm rot="0">
            <a:off x="713018" y="5866579"/>
            <a:ext cx="5010707" cy="1198729"/>
          </a:xfrm>
          <a:prstGeom prst="rect">
            <a:avLst/>
          </a:prstGeom>
        </p:spPr>
        <p:txBody>
          <a:bodyPr anchor="t" rtlCol="false" tIns="0" lIns="0" bIns="0" rIns="0">
            <a:spAutoFit/>
          </a:bodyPr>
          <a:lstStyle/>
          <a:p>
            <a:pPr>
              <a:lnSpc>
                <a:spcPts val="4852"/>
              </a:lnSpc>
            </a:pPr>
            <a:r>
              <a:rPr lang="en-US" sz="3466" spc="69">
                <a:solidFill>
                  <a:srgbClr val="192954"/>
                </a:solidFill>
                <a:latin typeface="Aileron Regular"/>
              </a:rPr>
              <a:t>Project Supervisor:</a:t>
            </a:r>
          </a:p>
          <a:p>
            <a:pPr algn="l" marL="0" indent="0" lvl="0">
              <a:lnSpc>
                <a:spcPts val="4852"/>
              </a:lnSpc>
              <a:spcBef>
                <a:spcPct val="0"/>
              </a:spcBef>
            </a:pPr>
            <a:r>
              <a:rPr lang="en-US" sz="3466" spc="69">
                <a:solidFill>
                  <a:srgbClr val="192954"/>
                </a:solidFill>
                <a:latin typeface="Aileron Regular"/>
              </a:rPr>
              <a:t>Dr. Nagendra Kushwaha</a:t>
            </a:r>
          </a:p>
        </p:txBody>
      </p:sp>
      <p:sp>
        <p:nvSpPr>
          <p:cNvPr name="Freeform 10" id="10"/>
          <p:cNvSpPr/>
          <p:nvPr/>
        </p:nvSpPr>
        <p:spPr>
          <a:xfrm flipH="false" flipV="false" rot="5400000">
            <a:off x="11136547" y="3135547"/>
            <a:ext cx="7151453" cy="7151453"/>
          </a:xfrm>
          <a:custGeom>
            <a:avLst/>
            <a:gdLst/>
            <a:ahLst/>
            <a:cxnLst/>
            <a:rect r="r" b="b" t="t" l="l"/>
            <a:pathLst>
              <a:path h="7151453" w="7151453">
                <a:moveTo>
                  <a:pt x="0" y="0"/>
                </a:moveTo>
                <a:lnTo>
                  <a:pt x="7151453" y="0"/>
                </a:lnTo>
                <a:lnTo>
                  <a:pt x="7151453" y="7151453"/>
                </a:lnTo>
                <a:lnTo>
                  <a:pt x="0" y="71514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3221692" y="8628529"/>
            <a:ext cx="2662995" cy="931546"/>
          </a:xfrm>
          <a:prstGeom prst="rect">
            <a:avLst/>
          </a:prstGeom>
        </p:spPr>
        <p:txBody>
          <a:bodyPr anchor="t" rtlCol="false" tIns="0" lIns="0" bIns="0" rIns="0">
            <a:spAutoFit/>
          </a:bodyPr>
          <a:lstStyle/>
          <a:p>
            <a:pPr>
              <a:lnSpc>
                <a:spcPts val="3779"/>
              </a:lnSpc>
            </a:pPr>
            <a:r>
              <a:rPr lang="en-US" sz="2699" spc="53">
                <a:solidFill>
                  <a:srgbClr val="192954"/>
                </a:solidFill>
                <a:latin typeface="Aileron Regular"/>
              </a:rPr>
              <a:t>Omkar Bharitkar</a:t>
            </a:r>
          </a:p>
          <a:p>
            <a:pPr algn="l" marL="0" indent="0" lvl="0">
              <a:lnSpc>
                <a:spcPts val="3779"/>
              </a:lnSpc>
              <a:spcBef>
                <a:spcPct val="0"/>
              </a:spcBef>
            </a:pPr>
            <a:r>
              <a:rPr lang="en-US" sz="2699" spc="53">
                <a:solidFill>
                  <a:srgbClr val="192954"/>
                </a:solidFill>
                <a:latin typeface="Aileron Regular"/>
              </a:rPr>
              <a:t>112016020</a:t>
            </a:r>
          </a:p>
        </p:txBody>
      </p:sp>
      <p:sp>
        <p:nvSpPr>
          <p:cNvPr name="TextBox 12" id="12"/>
          <p:cNvSpPr txBox="true"/>
          <p:nvPr/>
        </p:nvSpPr>
        <p:spPr>
          <a:xfrm rot="0">
            <a:off x="7282531" y="8628529"/>
            <a:ext cx="3113509" cy="931546"/>
          </a:xfrm>
          <a:prstGeom prst="rect">
            <a:avLst/>
          </a:prstGeom>
        </p:spPr>
        <p:txBody>
          <a:bodyPr anchor="t" rtlCol="false" tIns="0" lIns="0" bIns="0" rIns="0">
            <a:spAutoFit/>
          </a:bodyPr>
          <a:lstStyle/>
          <a:p>
            <a:pPr>
              <a:lnSpc>
                <a:spcPts val="3779"/>
              </a:lnSpc>
            </a:pPr>
            <a:r>
              <a:rPr lang="en-US" sz="2699" spc="53">
                <a:solidFill>
                  <a:srgbClr val="192954"/>
                </a:solidFill>
                <a:latin typeface="Aileron Regular"/>
              </a:rPr>
              <a:t>Himanshu Agrawal</a:t>
            </a:r>
          </a:p>
          <a:p>
            <a:pPr algn="l" marL="0" indent="0" lvl="0">
              <a:lnSpc>
                <a:spcPts val="3779"/>
              </a:lnSpc>
              <a:spcBef>
                <a:spcPct val="0"/>
              </a:spcBef>
            </a:pPr>
            <a:r>
              <a:rPr lang="en-US" sz="2699" spc="53">
                <a:solidFill>
                  <a:srgbClr val="192954"/>
                </a:solidFill>
                <a:latin typeface="Aileron Regular"/>
              </a:rPr>
              <a:t>112016001</a:t>
            </a:r>
          </a:p>
        </p:txBody>
      </p:sp>
      <p:sp>
        <p:nvSpPr>
          <p:cNvPr name="TextBox 13" id="13"/>
          <p:cNvSpPr txBox="true"/>
          <p:nvPr/>
        </p:nvSpPr>
        <p:spPr>
          <a:xfrm rot="0">
            <a:off x="669236" y="3884441"/>
            <a:ext cx="10108979" cy="1717330"/>
          </a:xfrm>
          <a:prstGeom prst="rect">
            <a:avLst/>
          </a:prstGeom>
        </p:spPr>
        <p:txBody>
          <a:bodyPr anchor="t" rtlCol="false" tIns="0" lIns="0" bIns="0" rIns="0">
            <a:spAutoFit/>
          </a:bodyPr>
          <a:lstStyle/>
          <a:p>
            <a:pPr>
              <a:lnSpc>
                <a:spcPts val="6648"/>
              </a:lnSpc>
            </a:pPr>
            <a:r>
              <a:rPr lang="en-US" sz="6332">
                <a:solidFill>
                  <a:srgbClr val="192954"/>
                </a:solidFill>
                <a:latin typeface="Kollektif"/>
              </a:rPr>
              <a:t>Smart </a:t>
            </a:r>
          </a:p>
          <a:p>
            <a:pPr>
              <a:lnSpc>
                <a:spcPts val="6648"/>
              </a:lnSpc>
            </a:pPr>
            <a:r>
              <a:rPr lang="en-US" sz="6332">
                <a:solidFill>
                  <a:srgbClr val="192954"/>
                </a:solidFill>
                <a:latin typeface="Kollektif"/>
              </a:rPr>
              <a:t>Waste Segregation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EFE1"/>
        </a:solidFill>
      </p:bgPr>
    </p:bg>
    <p:spTree>
      <p:nvGrpSpPr>
        <p:cNvPr id="1" name=""/>
        <p:cNvGrpSpPr/>
        <p:nvPr/>
      </p:nvGrpSpPr>
      <p:grpSpPr>
        <a:xfrm>
          <a:off x="0" y="0"/>
          <a:ext cx="0" cy="0"/>
          <a:chOff x="0" y="0"/>
          <a:chExt cx="0" cy="0"/>
        </a:xfrm>
      </p:grpSpPr>
      <p:sp>
        <p:nvSpPr>
          <p:cNvPr name="AutoShape 2" id="2"/>
          <p:cNvSpPr/>
          <p:nvPr/>
        </p:nvSpPr>
        <p:spPr>
          <a:xfrm rot="0">
            <a:off x="1684976" y="9804113"/>
            <a:ext cx="14918048"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6188160" y="335124"/>
            <a:ext cx="8290795" cy="9167364"/>
          </a:xfrm>
          <a:custGeom>
            <a:avLst/>
            <a:gdLst/>
            <a:ahLst/>
            <a:cxnLst/>
            <a:rect r="r" b="b" t="t" l="l"/>
            <a:pathLst>
              <a:path h="9167364" w="8290795">
                <a:moveTo>
                  <a:pt x="0" y="0"/>
                </a:moveTo>
                <a:lnTo>
                  <a:pt x="8290795" y="0"/>
                </a:lnTo>
                <a:lnTo>
                  <a:pt x="8290795" y="9167364"/>
                </a:lnTo>
                <a:lnTo>
                  <a:pt x="0" y="9167364"/>
                </a:lnTo>
                <a:lnTo>
                  <a:pt x="0" y="0"/>
                </a:lnTo>
                <a:close/>
              </a:path>
            </a:pathLst>
          </a:custGeom>
          <a:blipFill>
            <a:blip r:embed="rId2"/>
            <a:stretch>
              <a:fillRect l="0" t="-488" r="0" b="-488"/>
            </a:stretch>
          </a:blipFill>
        </p:spPr>
      </p:sp>
      <p:sp>
        <p:nvSpPr>
          <p:cNvPr name="TextBox 4" id="4"/>
          <p:cNvSpPr txBox="true"/>
          <p:nvPr/>
        </p:nvSpPr>
        <p:spPr>
          <a:xfrm rot="0">
            <a:off x="2609178" y="3702737"/>
            <a:ext cx="13555581" cy="306705"/>
          </a:xfrm>
          <a:prstGeom prst="rect">
            <a:avLst/>
          </a:prstGeom>
        </p:spPr>
        <p:txBody>
          <a:bodyPr anchor="t" rtlCol="false" tIns="0" lIns="0" bIns="0" rIns="0">
            <a:spAutoFit/>
          </a:bodyPr>
          <a:lstStyle/>
          <a:p>
            <a:pPr>
              <a:lnSpc>
                <a:spcPts val="2520"/>
              </a:lnSpc>
              <a:spcBef>
                <a:spcPct val="0"/>
              </a:spcBef>
            </a:pPr>
          </a:p>
        </p:txBody>
      </p:sp>
      <p:sp>
        <p:nvSpPr>
          <p:cNvPr name="TextBox 5" id="5"/>
          <p:cNvSpPr txBox="true"/>
          <p:nvPr/>
        </p:nvSpPr>
        <p:spPr>
          <a:xfrm rot="0">
            <a:off x="14109792" y="10004810"/>
            <a:ext cx="3162345" cy="389255"/>
          </a:xfrm>
          <a:prstGeom prst="rect">
            <a:avLst/>
          </a:prstGeom>
        </p:spPr>
        <p:txBody>
          <a:bodyPr anchor="t" rtlCol="false" tIns="0" lIns="0" bIns="0" rIns="0">
            <a:spAutoFit/>
          </a:bodyPr>
          <a:lstStyle/>
          <a:p>
            <a:pPr>
              <a:lnSpc>
                <a:spcPts val="3219"/>
              </a:lnSpc>
              <a:spcBef>
                <a:spcPct val="0"/>
              </a:spcBef>
            </a:pPr>
          </a:p>
        </p:txBody>
      </p:sp>
      <p:sp>
        <p:nvSpPr>
          <p:cNvPr name="TextBox 6" id="6"/>
          <p:cNvSpPr txBox="true"/>
          <p:nvPr/>
        </p:nvSpPr>
        <p:spPr>
          <a:xfrm rot="0">
            <a:off x="2609178" y="6171418"/>
            <a:ext cx="13555581" cy="306705"/>
          </a:xfrm>
          <a:prstGeom prst="rect">
            <a:avLst/>
          </a:prstGeom>
        </p:spPr>
        <p:txBody>
          <a:bodyPr anchor="t" rtlCol="false" tIns="0" lIns="0" bIns="0" rIns="0">
            <a:spAutoFit/>
          </a:bodyPr>
          <a:lstStyle/>
          <a:p>
            <a:pPr>
              <a:lnSpc>
                <a:spcPts val="2520"/>
              </a:lnSpc>
              <a:spcBef>
                <a:spcPct val="0"/>
              </a:spcBef>
            </a:pPr>
          </a:p>
        </p:txBody>
      </p:sp>
      <p:sp>
        <p:nvSpPr>
          <p:cNvPr name="TextBox 7" id="7"/>
          <p:cNvSpPr txBox="true"/>
          <p:nvPr/>
        </p:nvSpPr>
        <p:spPr>
          <a:xfrm rot="0">
            <a:off x="10270021" y="5705048"/>
            <a:ext cx="3162345" cy="306705"/>
          </a:xfrm>
          <a:prstGeom prst="rect">
            <a:avLst/>
          </a:prstGeom>
        </p:spPr>
        <p:txBody>
          <a:bodyPr anchor="t" rtlCol="false" tIns="0" lIns="0" bIns="0" rIns="0">
            <a:spAutoFit/>
          </a:bodyPr>
          <a:lstStyle/>
          <a:p>
            <a:pPr>
              <a:lnSpc>
                <a:spcPts val="2520"/>
              </a:lnSpc>
              <a:spcBef>
                <a:spcPct val="0"/>
              </a:spcBef>
            </a:pPr>
          </a:p>
        </p:txBody>
      </p:sp>
      <p:sp>
        <p:nvSpPr>
          <p:cNvPr name="TextBox 8" id="8"/>
          <p:cNvSpPr txBox="true"/>
          <p:nvPr/>
        </p:nvSpPr>
        <p:spPr>
          <a:xfrm rot="0">
            <a:off x="15448017" y="9454863"/>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10</a:t>
            </a:r>
          </a:p>
        </p:txBody>
      </p:sp>
      <p:sp>
        <p:nvSpPr>
          <p:cNvPr name="TextBox 9" id="9"/>
          <p:cNvSpPr txBox="true"/>
          <p:nvPr/>
        </p:nvSpPr>
        <p:spPr>
          <a:xfrm rot="0">
            <a:off x="452449" y="2339709"/>
            <a:ext cx="7036912" cy="1948815"/>
          </a:xfrm>
          <a:prstGeom prst="rect">
            <a:avLst/>
          </a:prstGeom>
        </p:spPr>
        <p:txBody>
          <a:bodyPr anchor="t" rtlCol="false" tIns="0" lIns="0" bIns="0" rIns="0">
            <a:spAutoFit/>
          </a:bodyPr>
          <a:lstStyle/>
          <a:p>
            <a:pPr>
              <a:lnSpc>
                <a:spcPts val="5040"/>
              </a:lnSpc>
            </a:pPr>
            <a:r>
              <a:rPr lang="en-US" sz="4800" u="sng">
                <a:solidFill>
                  <a:srgbClr val="192954"/>
                </a:solidFill>
                <a:latin typeface="Kollektif Bold"/>
              </a:rPr>
              <a:t>PROPOSED </a:t>
            </a:r>
          </a:p>
          <a:p>
            <a:pPr>
              <a:lnSpc>
                <a:spcPts val="5040"/>
              </a:lnSpc>
            </a:pPr>
            <a:r>
              <a:rPr lang="en-US" sz="4800" u="sng">
                <a:solidFill>
                  <a:srgbClr val="192954"/>
                </a:solidFill>
                <a:latin typeface="Kollektif Bold"/>
              </a:rPr>
              <a:t>CIRCUIT.</a:t>
            </a:r>
          </a:p>
          <a:p>
            <a:pPr>
              <a:lnSpc>
                <a:spcPts val="5040"/>
              </a:lnSpc>
            </a:pPr>
          </a:p>
        </p:txBody>
      </p:sp>
      <p:sp>
        <p:nvSpPr>
          <p:cNvPr name="TextBox 10" id="10"/>
          <p:cNvSpPr txBox="true"/>
          <p:nvPr/>
        </p:nvSpPr>
        <p:spPr>
          <a:xfrm rot="0">
            <a:off x="2609178" y="9096560"/>
            <a:ext cx="13555581" cy="306705"/>
          </a:xfrm>
          <a:prstGeom prst="rect">
            <a:avLst/>
          </a:prstGeom>
        </p:spPr>
        <p:txBody>
          <a:bodyPr anchor="t" rtlCol="false" tIns="0" lIns="0" bIns="0" rIns="0">
            <a:spAutoFit/>
          </a:bodyPr>
          <a:lstStyle/>
          <a:p>
            <a:pPr>
              <a:lnSpc>
                <a:spcPts val="252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2954"/>
        </a:solidFill>
      </p:bgPr>
    </p:bg>
    <p:spTree>
      <p:nvGrpSpPr>
        <p:cNvPr id="1" name=""/>
        <p:cNvGrpSpPr/>
        <p:nvPr/>
      </p:nvGrpSpPr>
      <p:grpSpPr>
        <a:xfrm>
          <a:off x="0" y="0"/>
          <a:ext cx="0" cy="0"/>
          <a:chOff x="0" y="0"/>
          <a:chExt cx="0" cy="0"/>
        </a:xfrm>
      </p:grpSpPr>
      <p:grpSp>
        <p:nvGrpSpPr>
          <p:cNvPr name="Group 2" id="2"/>
          <p:cNvGrpSpPr/>
          <p:nvPr/>
        </p:nvGrpSpPr>
        <p:grpSpPr>
          <a:xfrm rot="0">
            <a:off x="10425676" y="3960495"/>
            <a:ext cx="6833624" cy="4614661"/>
            <a:chOff x="0" y="0"/>
            <a:chExt cx="9111499" cy="6152881"/>
          </a:xfrm>
        </p:grpSpPr>
        <p:sp>
          <p:nvSpPr>
            <p:cNvPr name="TextBox 3" id="3"/>
            <p:cNvSpPr txBox="true"/>
            <p:nvPr/>
          </p:nvSpPr>
          <p:spPr>
            <a:xfrm rot="0">
              <a:off x="0" y="-114300"/>
              <a:ext cx="9111499" cy="1245447"/>
            </a:xfrm>
            <a:prstGeom prst="rect">
              <a:avLst/>
            </a:prstGeom>
          </p:spPr>
          <p:txBody>
            <a:bodyPr anchor="t" rtlCol="false" tIns="0" lIns="0" bIns="0" rIns="0">
              <a:spAutoFit/>
            </a:bodyPr>
            <a:lstStyle/>
            <a:p>
              <a:pPr>
                <a:lnSpc>
                  <a:spcPts val="7839"/>
                </a:lnSpc>
                <a:spcBef>
                  <a:spcPct val="0"/>
                </a:spcBef>
              </a:pPr>
              <a:r>
                <a:rPr lang="en-US" sz="5600">
                  <a:solidFill>
                    <a:srgbClr val="F1EFE1"/>
                  </a:solidFill>
                  <a:latin typeface="Aileron Heavy"/>
                </a:rPr>
                <a:t>Thankyou!</a:t>
              </a:r>
            </a:p>
          </p:txBody>
        </p:sp>
        <p:sp>
          <p:nvSpPr>
            <p:cNvPr name="TextBox 4" id="4"/>
            <p:cNvSpPr txBox="true"/>
            <p:nvPr/>
          </p:nvSpPr>
          <p:spPr>
            <a:xfrm rot="0">
              <a:off x="0" y="1944059"/>
              <a:ext cx="9111499" cy="4208822"/>
            </a:xfrm>
            <a:prstGeom prst="rect">
              <a:avLst/>
            </a:prstGeom>
          </p:spPr>
          <p:txBody>
            <a:bodyPr anchor="t" rtlCol="false" tIns="0" lIns="0" bIns="0" rIns="0">
              <a:spAutoFit/>
            </a:bodyPr>
            <a:lstStyle/>
            <a:p>
              <a:pPr>
                <a:lnSpc>
                  <a:spcPts val="3611"/>
                </a:lnSpc>
              </a:pPr>
              <a:r>
                <a:rPr lang="en-US" sz="2300" spc="23">
                  <a:solidFill>
                    <a:srgbClr val="F1EFE1"/>
                  </a:solidFill>
                  <a:latin typeface="Aileron Regular"/>
                </a:rPr>
                <a:t>Omkar Rajendra Bharitkar.</a:t>
              </a:r>
            </a:p>
            <a:p>
              <a:pPr>
                <a:lnSpc>
                  <a:spcPts val="3611"/>
                </a:lnSpc>
              </a:pPr>
              <a:r>
                <a:rPr lang="en-US" sz="2300" spc="23">
                  <a:solidFill>
                    <a:srgbClr val="F1EFE1"/>
                  </a:solidFill>
                  <a:latin typeface="Aileron Regular"/>
                </a:rPr>
                <a:t>112016020 ECE.</a:t>
              </a:r>
            </a:p>
            <a:p>
              <a:pPr>
                <a:lnSpc>
                  <a:spcPts val="3611"/>
                </a:lnSpc>
              </a:pPr>
              <a:r>
                <a:rPr lang="en-US" sz="2300" spc="23">
                  <a:solidFill>
                    <a:srgbClr val="F1EFE1"/>
                  </a:solidFill>
                  <a:latin typeface="Aileron Regular"/>
                </a:rPr>
                <a:t>omkarbharitkar20@ece.iiitp.ac.in</a:t>
              </a:r>
            </a:p>
            <a:p>
              <a:pPr>
                <a:lnSpc>
                  <a:spcPts val="3611"/>
                </a:lnSpc>
              </a:pPr>
              <a:r>
                <a:rPr lang="en-US" sz="2300" spc="23">
                  <a:solidFill>
                    <a:srgbClr val="F1EFE1"/>
                  </a:solidFill>
                  <a:latin typeface="Aileron Regular"/>
                </a:rPr>
                <a:t>Himanshu Sushil Agrawal.</a:t>
              </a:r>
            </a:p>
            <a:p>
              <a:pPr>
                <a:lnSpc>
                  <a:spcPts val="3611"/>
                </a:lnSpc>
              </a:pPr>
              <a:r>
                <a:rPr lang="en-US" sz="2300" spc="23">
                  <a:solidFill>
                    <a:srgbClr val="F1EFE1"/>
                  </a:solidFill>
                  <a:latin typeface="Aileron Regular"/>
                </a:rPr>
                <a:t>112016001 ECE.</a:t>
              </a:r>
            </a:p>
            <a:p>
              <a:pPr>
                <a:lnSpc>
                  <a:spcPts val="3611"/>
                </a:lnSpc>
              </a:pPr>
              <a:r>
                <a:rPr lang="en-US" sz="2300" spc="23">
                  <a:solidFill>
                    <a:srgbClr val="F1EFE1"/>
                  </a:solidFill>
                  <a:latin typeface="Aileron Regular"/>
                </a:rPr>
                <a:t>himanshuagrawal20@ece.iiitp.ac.in</a:t>
              </a:r>
            </a:p>
            <a:p>
              <a:pPr>
                <a:lnSpc>
                  <a:spcPts val="3611"/>
                </a:lnSpc>
              </a:pPr>
            </a:p>
          </p:txBody>
        </p:sp>
      </p:grpSp>
      <p:grpSp>
        <p:nvGrpSpPr>
          <p:cNvPr name="Group 5" id="5"/>
          <p:cNvGrpSpPr/>
          <p:nvPr/>
        </p:nvGrpSpPr>
        <p:grpSpPr>
          <a:xfrm rot="0">
            <a:off x="1028700" y="1028700"/>
            <a:ext cx="3408362" cy="1727264"/>
            <a:chOff x="0" y="0"/>
            <a:chExt cx="4544482" cy="2303019"/>
          </a:xfrm>
        </p:grpSpPr>
        <p:sp>
          <p:nvSpPr>
            <p:cNvPr name="Freeform 6" id="6"/>
            <p:cNvSpPr/>
            <p:nvPr/>
          </p:nvSpPr>
          <p:spPr>
            <a:xfrm flipH="false" flipV="false" rot="0">
              <a:off x="0" y="95362"/>
              <a:ext cx="1526279" cy="1318150"/>
            </a:xfrm>
            <a:custGeom>
              <a:avLst/>
              <a:gdLst/>
              <a:ahLst/>
              <a:cxnLst/>
              <a:rect r="r" b="b" t="t" l="l"/>
              <a:pathLst>
                <a:path h="1318150" w="1526279">
                  <a:moveTo>
                    <a:pt x="0" y="0"/>
                  </a:moveTo>
                  <a:lnTo>
                    <a:pt x="1526279" y="0"/>
                  </a:lnTo>
                  <a:lnTo>
                    <a:pt x="1526279" y="1318151"/>
                  </a:lnTo>
                  <a:lnTo>
                    <a:pt x="0" y="13181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887511" y="9525"/>
              <a:ext cx="2656972" cy="2293494"/>
            </a:xfrm>
            <a:prstGeom prst="rect">
              <a:avLst/>
            </a:prstGeom>
          </p:spPr>
          <p:txBody>
            <a:bodyPr anchor="t" rtlCol="false" tIns="0" lIns="0" bIns="0" rIns="0">
              <a:spAutoFit/>
            </a:bodyPr>
            <a:lstStyle/>
            <a:p>
              <a:pPr>
                <a:lnSpc>
                  <a:spcPts val="4455"/>
                </a:lnSpc>
              </a:pPr>
              <a:r>
                <a:rPr lang="en-US" sz="3908" spc="82">
                  <a:solidFill>
                    <a:srgbClr val="F4F4F4"/>
                  </a:solidFill>
                  <a:latin typeface="Aileron Thin Bold"/>
                </a:rPr>
                <a:t>BTech Project SEM V</a:t>
              </a:r>
            </a:p>
          </p:txBody>
        </p:sp>
      </p:grpSp>
      <p:sp>
        <p:nvSpPr>
          <p:cNvPr name="TextBox 8" id="8"/>
          <p:cNvSpPr txBox="true"/>
          <p:nvPr/>
        </p:nvSpPr>
        <p:spPr>
          <a:xfrm rot="0">
            <a:off x="1028700" y="7298150"/>
            <a:ext cx="7558731" cy="1277006"/>
          </a:xfrm>
          <a:prstGeom prst="rect">
            <a:avLst/>
          </a:prstGeom>
        </p:spPr>
        <p:txBody>
          <a:bodyPr anchor="t" rtlCol="false" tIns="0" lIns="0" bIns="0" rIns="0">
            <a:spAutoFit/>
          </a:bodyPr>
          <a:lstStyle/>
          <a:p>
            <a:pPr>
              <a:lnSpc>
                <a:spcPts val="4971"/>
              </a:lnSpc>
            </a:pPr>
            <a:r>
              <a:rPr lang="en-US" sz="4734">
                <a:solidFill>
                  <a:srgbClr val="F1EFE1"/>
                </a:solidFill>
                <a:latin typeface="Kollektif"/>
              </a:rPr>
              <a:t>Smart </a:t>
            </a:r>
          </a:p>
          <a:p>
            <a:pPr>
              <a:lnSpc>
                <a:spcPts val="4971"/>
              </a:lnSpc>
            </a:pPr>
            <a:r>
              <a:rPr lang="en-US" sz="4734">
                <a:solidFill>
                  <a:srgbClr val="F1EFE1"/>
                </a:solidFill>
                <a:latin typeface="Kollektif"/>
              </a:rPr>
              <a:t>Waste Segregation System.</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9B951"/>
        </a:solidFill>
      </p:bgPr>
    </p:bg>
    <p:spTree>
      <p:nvGrpSpPr>
        <p:cNvPr id="1" name=""/>
        <p:cNvGrpSpPr/>
        <p:nvPr/>
      </p:nvGrpSpPr>
      <p:grpSpPr>
        <a:xfrm>
          <a:off x="0" y="0"/>
          <a:ext cx="0" cy="0"/>
          <a:chOff x="0" y="0"/>
          <a:chExt cx="0" cy="0"/>
        </a:xfrm>
      </p:grpSpPr>
      <p:sp>
        <p:nvSpPr>
          <p:cNvPr name="TextBox 2" id="2"/>
          <p:cNvSpPr txBox="true"/>
          <p:nvPr/>
        </p:nvSpPr>
        <p:spPr>
          <a:xfrm rot="0">
            <a:off x="1674516" y="2158166"/>
            <a:ext cx="7108976" cy="994410"/>
          </a:xfrm>
          <a:prstGeom prst="rect">
            <a:avLst/>
          </a:prstGeom>
        </p:spPr>
        <p:txBody>
          <a:bodyPr anchor="t" rtlCol="false" tIns="0" lIns="0" bIns="0" rIns="0">
            <a:spAutoFit/>
          </a:bodyPr>
          <a:lstStyle/>
          <a:p>
            <a:pPr>
              <a:lnSpc>
                <a:spcPts val="7560"/>
              </a:lnSpc>
            </a:pPr>
            <a:r>
              <a:rPr lang="en-US" sz="7200">
                <a:solidFill>
                  <a:srgbClr val="192954"/>
                </a:solidFill>
                <a:latin typeface="Kollektif Bold"/>
              </a:rPr>
              <a:t>Report Outline</a:t>
            </a:r>
          </a:p>
        </p:txBody>
      </p:sp>
      <p:sp>
        <p:nvSpPr>
          <p:cNvPr name="TextBox 3" id="3"/>
          <p:cNvSpPr txBox="true"/>
          <p:nvPr/>
        </p:nvSpPr>
        <p:spPr>
          <a:xfrm rot="0">
            <a:off x="9284282" y="2276914"/>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1</a:t>
            </a:r>
          </a:p>
        </p:txBody>
      </p:sp>
      <p:sp>
        <p:nvSpPr>
          <p:cNvPr name="TextBox 4" id="4"/>
          <p:cNvSpPr txBox="true"/>
          <p:nvPr/>
        </p:nvSpPr>
        <p:spPr>
          <a:xfrm rot="0">
            <a:off x="11449238" y="2217173"/>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Introduction</a:t>
            </a:r>
          </a:p>
        </p:txBody>
      </p:sp>
      <p:sp>
        <p:nvSpPr>
          <p:cNvPr name="TextBox 5" id="5"/>
          <p:cNvSpPr txBox="true"/>
          <p:nvPr/>
        </p:nvSpPr>
        <p:spPr>
          <a:xfrm rot="0">
            <a:off x="9284282" y="3152408"/>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2</a:t>
            </a:r>
          </a:p>
        </p:txBody>
      </p:sp>
      <p:sp>
        <p:nvSpPr>
          <p:cNvPr name="TextBox 6" id="6"/>
          <p:cNvSpPr txBox="true"/>
          <p:nvPr/>
        </p:nvSpPr>
        <p:spPr>
          <a:xfrm rot="0">
            <a:off x="9284282" y="4111856"/>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3</a:t>
            </a:r>
          </a:p>
        </p:txBody>
      </p:sp>
      <p:sp>
        <p:nvSpPr>
          <p:cNvPr name="TextBox 7" id="7"/>
          <p:cNvSpPr txBox="true"/>
          <p:nvPr/>
        </p:nvSpPr>
        <p:spPr>
          <a:xfrm rot="0">
            <a:off x="9284282" y="5040395"/>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4</a:t>
            </a:r>
          </a:p>
        </p:txBody>
      </p:sp>
      <p:sp>
        <p:nvSpPr>
          <p:cNvPr name="TextBox 8" id="8"/>
          <p:cNvSpPr txBox="true"/>
          <p:nvPr/>
        </p:nvSpPr>
        <p:spPr>
          <a:xfrm rot="0">
            <a:off x="9284282" y="5970673"/>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5</a:t>
            </a:r>
          </a:p>
        </p:txBody>
      </p:sp>
      <p:sp>
        <p:nvSpPr>
          <p:cNvPr name="AutoShape 9" id="9"/>
          <p:cNvSpPr/>
          <p:nvPr/>
        </p:nvSpPr>
        <p:spPr>
          <a:xfrm rot="0">
            <a:off x="9303332" y="2950404"/>
            <a:ext cx="6927089" cy="0"/>
          </a:xfrm>
          <a:prstGeom prst="line">
            <a:avLst/>
          </a:prstGeom>
          <a:ln cap="rnd" w="9525">
            <a:solidFill>
              <a:srgbClr val="000000"/>
            </a:solidFill>
            <a:prstDash val="solid"/>
            <a:headEnd type="none" len="sm" w="sm"/>
            <a:tailEnd type="none" len="sm" w="sm"/>
          </a:ln>
        </p:spPr>
      </p:sp>
      <p:sp>
        <p:nvSpPr>
          <p:cNvPr name="AutoShape 10" id="10"/>
          <p:cNvSpPr/>
          <p:nvPr/>
        </p:nvSpPr>
        <p:spPr>
          <a:xfrm rot="0">
            <a:off x="1684976" y="8399499"/>
            <a:ext cx="14918048" cy="0"/>
          </a:xfrm>
          <a:prstGeom prst="line">
            <a:avLst/>
          </a:prstGeom>
          <a:ln cap="rnd" w="9525">
            <a:solidFill>
              <a:srgbClr val="000000"/>
            </a:solidFill>
            <a:prstDash val="solid"/>
            <a:headEnd type="none" len="sm" w="sm"/>
            <a:tailEnd type="none" len="sm" w="sm"/>
          </a:ln>
        </p:spPr>
      </p:sp>
      <p:sp>
        <p:nvSpPr>
          <p:cNvPr name="AutoShape 11" id="11"/>
          <p:cNvSpPr/>
          <p:nvPr/>
        </p:nvSpPr>
        <p:spPr>
          <a:xfrm rot="0">
            <a:off x="9284282" y="3896739"/>
            <a:ext cx="6927089" cy="0"/>
          </a:xfrm>
          <a:prstGeom prst="line">
            <a:avLst/>
          </a:prstGeom>
          <a:ln cap="rnd" w="9525">
            <a:solidFill>
              <a:srgbClr val="000000"/>
            </a:solidFill>
            <a:prstDash val="solid"/>
            <a:headEnd type="none" len="sm" w="sm"/>
            <a:tailEnd type="none" len="sm" w="sm"/>
          </a:ln>
        </p:spPr>
      </p:sp>
      <p:sp>
        <p:nvSpPr>
          <p:cNvPr name="AutoShape 12" id="12"/>
          <p:cNvSpPr/>
          <p:nvPr/>
        </p:nvSpPr>
        <p:spPr>
          <a:xfrm rot="0">
            <a:off x="9284282" y="4824232"/>
            <a:ext cx="6927089" cy="0"/>
          </a:xfrm>
          <a:prstGeom prst="line">
            <a:avLst/>
          </a:prstGeom>
          <a:ln cap="rnd" w="9525">
            <a:solidFill>
              <a:srgbClr val="000000"/>
            </a:solidFill>
            <a:prstDash val="solid"/>
            <a:headEnd type="none" len="sm" w="sm"/>
            <a:tailEnd type="none" len="sm" w="sm"/>
          </a:ln>
        </p:spPr>
      </p:sp>
      <p:sp>
        <p:nvSpPr>
          <p:cNvPr name="AutoShape 13" id="13"/>
          <p:cNvSpPr/>
          <p:nvPr/>
        </p:nvSpPr>
        <p:spPr>
          <a:xfrm rot="0">
            <a:off x="9284282" y="5753465"/>
            <a:ext cx="6927089" cy="0"/>
          </a:xfrm>
          <a:prstGeom prst="line">
            <a:avLst/>
          </a:prstGeom>
          <a:ln cap="rnd" w="9525">
            <a:solidFill>
              <a:srgbClr val="000000"/>
            </a:solidFill>
            <a:prstDash val="solid"/>
            <a:headEnd type="none" len="sm" w="sm"/>
            <a:tailEnd type="none" len="sm" w="sm"/>
          </a:ln>
        </p:spPr>
      </p:sp>
      <p:sp>
        <p:nvSpPr>
          <p:cNvPr name="TextBox 14" id="14"/>
          <p:cNvSpPr txBox="true"/>
          <p:nvPr/>
        </p:nvSpPr>
        <p:spPr>
          <a:xfrm rot="0">
            <a:off x="14778904" y="8627745"/>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02</a:t>
            </a:r>
          </a:p>
        </p:txBody>
      </p:sp>
      <p:sp>
        <p:nvSpPr>
          <p:cNvPr name="TextBox 15" id="15"/>
          <p:cNvSpPr txBox="true"/>
          <p:nvPr/>
        </p:nvSpPr>
        <p:spPr>
          <a:xfrm rot="0">
            <a:off x="11449238" y="3214114"/>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Problem Statement</a:t>
            </a:r>
          </a:p>
        </p:txBody>
      </p:sp>
      <p:sp>
        <p:nvSpPr>
          <p:cNvPr name="TextBox 16" id="16"/>
          <p:cNvSpPr txBox="true"/>
          <p:nvPr/>
        </p:nvSpPr>
        <p:spPr>
          <a:xfrm rot="0">
            <a:off x="11449238" y="4170182"/>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Objectives.</a:t>
            </a:r>
          </a:p>
        </p:txBody>
      </p:sp>
      <p:sp>
        <p:nvSpPr>
          <p:cNvPr name="TextBox 17" id="17"/>
          <p:cNvSpPr txBox="true"/>
          <p:nvPr/>
        </p:nvSpPr>
        <p:spPr>
          <a:xfrm rot="0">
            <a:off x="11449238" y="5100457"/>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Proposed Solution.</a:t>
            </a:r>
          </a:p>
        </p:txBody>
      </p:sp>
      <p:sp>
        <p:nvSpPr>
          <p:cNvPr name="AutoShape 18" id="18"/>
          <p:cNvSpPr/>
          <p:nvPr/>
        </p:nvSpPr>
        <p:spPr>
          <a:xfrm rot="0">
            <a:off x="9303332" y="6767914"/>
            <a:ext cx="6927089" cy="0"/>
          </a:xfrm>
          <a:prstGeom prst="line">
            <a:avLst/>
          </a:prstGeom>
          <a:ln cap="rnd" w="9525">
            <a:solidFill>
              <a:srgbClr val="000000"/>
            </a:solidFill>
            <a:prstDash val="solid"/>
            <a:headEnd type="none" len="sm" w="sm"/>
            <a:tailEnd type="none" len="sm" w="sm"/>
          </a:ln>
        </p:spPr>
      </p:sp>
      <p:sp>
        <p:nvSpPr>
          <p:cNvPr name="TextBox 19" id="19"/>
          <p:cNvSpPr txBox="true"/>
          <p:nvPr/>
        </p:nvSpPr>
        <p:spPr>
          <a:xfrm rot="0">
            <a:off x="9303332" y="7082239"/>
            <a:ext cx="1684388" cy="330832"/>
          </a:xfrm>
          <a:prstGeom prst="rect">
            <a:avLst/>
          </a:prstGeom>
        </p:spPr>
        <p:txBody>
          <a:bodyPr anchor="t" rtlCol="false" tIns="0" lIns="0" bIns="0" rIns="0">
            <a:spAutoFit/>
          </a:bodyPr>
          <a:lstStyle/>
          <a:p>
            <a:pPr algn="l" marL="0" indent="0" lvl="0">
              <a:lnSpc>
                <a:spcPts val="2765"/>
              </a:lnSpc>
              <a:spcBef>
                <a:spcPct val="0"/>
              </a:spcBef>
            </a:pPr>
            <a:r>
              <a:rPr lang="en-US" sz="1975" spc="118">
                <a:solidFill>
                  <a:srgbClr val="192954"/>
                </a:solidFill>
                <a:latin typeface="Aileron Heavy"/>
              </a:rPr>
              <a:t>PART 6</a:t>
            </a:r>
          </a:p>
        </p:txBody>
      </p:sp>
      <p:sp>
        <p:nvSpPr>
          <p:cNvPr name="TextBox 20" id="20"/>
          <p:cNvSpPr txBox="true"/>
          <p:nvPr/>
        </p:nvSpPr>
        <p:spPr>
          <a:xfrm rot="0">
            <a:off x="11449238" y="6029690"/>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Technologies Used</a:t>
            </a:r>
          </a:p>
        </p:txBody>
      </p:sp>
      <p:sp>
        <p:nvSpPr>
          <p:cNvPr name="TextBox 21" id="21"/>
          <p:cNvSpPr txBox="true"/>
          <p:nvPr/>
        </p:nvSpPr>
        <p:spPr>
          <a:xfrm rot="0">
            <a:off x="11449238" y="7034614"/>
            <a:ext cx="5341651" cy="349250"/>
          </a:xfrm>
          <a:prstGeom prst="rect">
            <a:avLst/>
          </a:prstGeom>
        </p:spPr>
        <p:txBody>
          <a:bodyPr anchor="t" rtlCol="false" tIns="0" lIns="0" bIns="0" rIns="0">
            <a:spAutoFit/>
          </a:bodyPr>
          <a:lstStyle/>
          <a:p>
            <a:pPr algn="l" marL="0" indent="0" lvl="0">
              <a:lnSpc>
                <a:spcPts val="2800"/>
              </a:lnSpc>
              <a:spcBef>
                <a:spcPct val="0"/>
              </a:spcBef>
            </a:pPr>
            <a:r>
              <a:rPr lang="en-US" sz="2000" spc="40">
                <a:solidFill>
                  <a:srgbClr val="192954"/>
                </a:solidFill>
                <a:latin typeface="Aileron Regular"/>
              </a:rPr>
              <a:t>Circuits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FE1"/>
        </a:solidFill>
      </p:bgPr>
    </p:bg>
    <p:spTree>
      <p:nvGrpSpPr>
        <p:cNvPr id="1" name=""/>
        <p:cNvGrpSpPr/>
        <p:nvPr/>
      </p:nvGrpSpPr>
      <p:grpSpPr>
        <a:xfrm>
          <a:off x="0" y="0"/>
          <a:ext cx="0" cy="0"/>
          <a:chOff x="0" y="0"/>
          <a:chExt cx="0" cy="0"/>
        </a:xfrm>
      </p:grpSpPr>
      <p:sp>
        <p:nvSpPr>
          <p:cNvPr name="Freeform 2" id="2"/>
          <p:cNvSpPr/>
          <p:nvPr/>
        </p:nvSpPr>
        <p:spPr>
          <a:xfrm flipH="false" flipV="false" rot="0">
            <a:off x="9560667" y="1592235"/>
            <a:ext cx="7698633" cy="6816790"/>
          </a:xfrm>
          <a:custGeom>
            <a:avLst/>
            <a:gdLst/>
            <a:ahLst/>
            <a:cxnLst/>
            <a:rect r="r" b="b" t="t" l="l"/>
            <a:pathLst>
              <a:path h="6816790" w="7698633">
                <a:moveTo>
                  <a:pt x="0" y="0"/>
                </a:moveTo>
                <a:lnTo>
                  <a:pt x="7698633" y="0"/>
                </a:lnTo>
                <a:lnTo>
                  <a:pt x="7698633" y="6816789"/>
                </a:lnTo>
                <a:lnTo>
                  <a:pt x="0" y="68167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59600" y="764011"/>
            <a:ext cx="3799700" cy="3799700"/>
          </a:xfrm>
          <a:custGeom>
            <a:avLst/>
            <a:gdLst/>
            <a:ahLst/>
            <a:cxnLst/>
            <a:rect r="r" b="b" t="t" l="l"/>
            <a:pathLst>
              <a:path h="3799700" w="3799700">
                <a:moveTo>
                  <a:pt x="0" y="0"/>
                </a:moveTo>
                <a:lnTo>
                  <a:pt x="3799700" y="0"/>
                </a:lnTo>
                <a:lnTo>
                  <a:pt x="3799700" y="3799700"/>
                </a:lnTo>
                <a:lnTo>
                  <a:pt x="0" y="3799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8100000">
            <a:off x="-5205852" y="1827204"/>
            <a:ext cx="21119189" cy="11822740"/>
            <a:chOff x="0" y="0"/>
            <a:chExt cx="33252581" cy="18615138"/>
          </a:xfrm>
        </p:grpSpPr>
        <p:sp>
          <p:nvSpPr>
            <p:cNvPr name="Freeform 5" id="5"/>
            <p:cNvSpPr/>
            <p:nvPr/>
          </p:nvSpPr>
          <p:spPr>
            <a:xfrm flipH="false" flipV="false" rot="0">
              <a:off x="0" y="0"/>
              <a:ext cx="33252581" cy="18615138"/>
            </a:xfrm>
            <a:custGeom>
              <a:avLst/>
              <a:gdLst/>
              <a:ahLst/>
              <a:cxnLst/>
              <a:rect r="r" b="b" t="t" l="l"/>
              <a:pathLst>
                <a:path h="18615138" w="33252581">
                  <a:moveTo>
                    <a:pt x="0" y="0"/>
                  </a:moveTo>
                  <a:lnTo>
                    <a:pt x="33252581" y="0"/>
                  </a:lnTo>
                  <a:lnTo>
                    <a:pt x="33252581" y="18615138"/>
                  </a:lnTo>
                  <a:lnTo>
                    <a:pt x="0" y="18615138"/>
                  </a:lnTo>
                  <a:close/>
                </a:path>
              </a:pathLst>
            </a:custGeom>
            <a:solidFill>
              <a:srgbClr val="F1EFE1"/>
            </a:solidFill>
          </p:spPr>
        </p:sp>
      </p:grpSp>
      <p:sp>
        <p:nvSpPr>
          <p:cNvPr name="AutoShape 6" id="6"/>
          <p:cNvSpPr/>
          <p:nvPr/>
        </p:nvSpPr>
        <p:spPr>
          <a:xfrm rot="0">
            <a:off x="1684976" y="8399499"/>
            <a:ext cx="14918048" cy="0"/>
          </a:xfrm>
          <a:prstGeom prst="line">
            <a:avLst/>
          </a:prstGeom>
          <a:ln cap="rnd" w="9525">
            <a:solidFill>
              <a:srgbClr val="000000"/>
            </a:solidFill>
            <a:prstDash val="solid"/>
            <a:headEnd type="none" len="sm" w="sm"/>
            <a:tailEnd type="none" len="sm" w="sm"/>
          </a:ln>
        </p:spPr>
      </p:sp>
      <p:grpSp>
        <p:nvGrpSpPr>
          <p:cNvPr name="Group 7" id="7"/>
          <p:cNvGrpSpPr/>
          <p:nvPr/>
        </p:nvGrpSpPr>
        <p:grpSpPr>
          <a:xfrm rot="0">
            <a:off x="1187219" y="2663861"/>
            <a:ext cx="7956781" cy="3965861"/>
            <a:chOff x="0" y="0"/>
            <a:chExt cx="10609042" cy="5287815"/>
          </a:xfrm>
        </p:grpSpPr>
        <p:sp>
          <p:nvSpPr>
            <p:cNvPr name="TextBox 8" id="8"/>
            <p:cNvSpPr txBox="true"/>
            <p:nvPr/>
          </p:nvSpPr>
          <p:spPr>
            <a:xfrm rot="0">
              <a:off x="0" y="1592538"/>
              <a:ext cx="10609042" cy="3695278"/>
            </a:xfrm>
            <a:prstGeom prst="rect">
              <a:avLst/>
            </a:prstGeom>
          </p:spPr>
          <p:txBody>
            <a:bodyPr anchor="t" rtlCol="false" tIns="0" lIns="0" bIns="0" rIns="0">
              <a:spAutoFit/>
            </a:bodyPr>
            <a:lstStyle/>
            <a:p>
              <a:pPr marL="690874" indent="-345437" lvl="1">
                <a:lnSpc>
                  <a:spcPts val="4479"/>
                </a:lnSpc>
                <a:buFont typeface="Arial"/>
                <a:buChar char="•"/>
              </a:pPr>
              <a:r>
                <a:rPr lang="en-US" sz="3199">
                  <a:solidFill>
                    <a:srgbClr val="192954"/>
                  </a:solidFill>
                  <a:latin typeface="Aileron Regular"/>
                </a:rPr>
                <a:t>A waste Segregation System is an intelligent device that segregates waste into dry and wet sections which helps households and also corporation of cities to manage the trash correctly.</a:t>
              </a:r>
            </a:p>
          </p:txBody>
        </p:sp>
        <p:sp>
          <p:nvSpPr>
            <p:cNvPr name="TextBox 9" id="9"/>
            <p:cNvSpPr txBox="true"/>
            <p:nvPr/>
          </p:nvSpPr>
          <p:spPr>
            <a:xfrm rot="0">
              <a:off x="0" y="76200"/>
              <a:ext cx="9382550" cy="1056640"/>
            </a:xfrm>
            <a:prstGeom prst="rect">
              <a:avLst/>
            </a:prstGeom>
          </p:spPr>
          <p:txBody>
            <a:bodyPr anchor="t" rtlCol="false" tIns="0" lIns="0" bIns="0" rIns="0">
              <a:spAutoFit/>
            </a:bodyPr>
            <a:lstStyle/>
            <a:p>
              <a:pPr>
                <a:lnSpc>
                  <a:spcPts val="5880"/>
                </a:lnSpc>
              </a:pPr>
              <a:r>
                <a:rPr lang="en-US" sz="5600">
                  <a:solidFill>
                    <a:srgbClr val="192954"/>
                  </a:solidFill>
                  <a:latin typeface="Kollektif Bold"/>
                </a:rPr>
                <a:t>Introduction</a:t>
              </a:r>
            </a:p>
          </p:txBody>
        </p:sp>
      </p:grpSp>
      <p:sp>
        <p:nvSpPr>
          <p:cNvPr name="TextBox 10" id="10"/>
          <p:cNvSpPr txBox="true"/>
          <p:nvPr/>
        </p:nvSpPr>
        <p:spPr>
          <a:xfrm rot="0">
            <a:off x="14778904" y="8627745"/>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FE1"/>
        </a:solidFill>
      </p:bgPr>
    </p:bg>
    <p:spTree>
      <p:nvGrpSpPr>
        <p:cNvPr id="1" name=""/>
        <p:cNvGrpSpPr/>
        <p:nvPr/>
      </p:nvGrpSpPr>
      <p:grpSpPr>
        <a:xfrm>
          <a:off x="0" y="0"/>
          <a:ext cx="0" cy="0"/>
          <a:chOff x="0" y="0"/>
          <a:chExt cx="0" cy="0"/>
        </a:xfrm>
      </p:grpSpPr>
      <p:grpSp>
        <p:nvGrpSpPr>
          <p:cNvPr name="Group 2" id="2"/>
          <p:cNvGrpSpPr/>
          <p:nvPr/>
        </p:nvGrpSpPr>
        <p:grpSpPr>
          <a:xfrm rot="5400000">
            <a:off x="-66914" y="-55678"/>
            <a:ext cx="8997039" cy="8982644"/>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192954"/>
            </a:solidFill>
          </p:spPr>
        </p:sp>
      </p:grpSp>
      <p:sp>
        <p:nvSpPr>
          <p:cNvPr name="Freeform 4" id="4"/>
          <p:cNvSpPr/>
          <p:nvPr/>
        </p:nvSpPr>
        <p:spPr>
          <a:xfrm flipH="false" flipV="false" rot="0">
            <a:off x="1684976" y="1537915"/>
            <a:ext cx="5493258" cy="6428775"/>
          </a:xfrm>
          <a:custGeom>
            <a:avLst/>
            <a:gdLst/>
            <a:ahLst/>
            <a:cxnLst/>
            <a:rect r="r" b="b" t="t" l="l"/>
            <a:pathLst>
              <a:path h="6428775" w="5493258">
                <a:moveTo>
                  <a:pt x="0" y="0"/>
                </a:moveTo>
                <a:lnTo>
                  <a:pt x="5493258" y="0"/>
                </a:lnTo>
                <a:lnTo>
                  <a:pt x="5493258" y="6428775"/>
                </a:lnTo>
                <a:lnTo>
                  <a:pt x="0" y="6428775"/>
                </a:lnTo>
                <a:lnTo>
                  <a:pt x="0" y="0"/>
                </a:lnTo>
                <a:close/>
              </a:path>
            </a:pathLst>
          </a:custGeom>
          <a:blipFill>
            <a:blip r:embed="rId2"/>
            <a:stretch>
              <a:fillRect l="0" t="-14085" r="0" b="-14085"/>
            </a:stretch>
          </a:blipFill>
        </p:spPr>
      </p:sp>
      <p:sp>
        <p:nvSpPr>
          <p:cNvPr name="AutoShape 5" id="5"/>
          <p:cNvSpPr/>
          <p:nvPr/>
        </p:nvSpPr>
        <p:spPr>
          <a:xfrm rot="0">
            <a:off x="1684976" y="8658293"/>
            <a:ext cx="14918048" cy="0"/>
          </a:xfrm>
          <a:prstGeom prst="line">
            <a:avLst/>
          </a:prstGeom>
          <a:ln cap="rnd" w="9525">
            <a:solidFill>
              <a:srgbClr val="000000"/>
            </a:solidFill>
            <a:prstDash val="solid"/>
            <a:headEnd type="none" len="sm" w="sm"/>
            <a:tailEnd type="none" len="sm" w="sm"/>
          </a:ln>
        </p:spPr>
      </p:sp>
      <p:grpSp>
        <p:nvGrpSpPr>
          <p:cNvPr name="Group 6" id="6"/>
          <p:cNvGrpSpPr/>
          <p:nvPr/>
        </p:nvGrpSpPr>
        <p:grpSpPr>
          <a:xfrm rot="-5400000">
            <a:off x="5345622" y="6103449"/>
            <a:ext cx="2324542" cy="2320823"/>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99B951"/>
            </a:solidFill>
          </p:spPr>
        </p:sp>
      </p:grpSp>
      <p:sp>
        <p:nvSpPr>
          <p:cNvPr name="TextBox 8" id="8"/>
          <p:cNvSpPr txBox="true"/>
          <p:nvPr/>
        </p:nvSpPr>
        <p:spPr>
          <a:xfrm rot="0">
            <a:off x="8231903" y="4704678"/>
            <a:ext cx="5931668" cy="2613025"/>
          </a:xfrm>
          <a:prstGeom prst="rect">
            <a:avLst/>
          </a:prstGeom>
        </p:spPr>
        <p:txBody>
          <a:bodyPr anchor="t" rtlCol="false" tIns="0" lIns="0" bIns="0" rIns="0">
            <a:spAutoFit/>
          </a:bodyPr>
          <a:lstStyle/>
          <a:p>
            <a:pPr marL="539746" indent="-269873" lvl="1">
              <a:lnSpc>
                <a:spcPts val="3499"/>
              </a:lnSpc>
              <a:buFont typeface="Arial"/>
              <a:buChar char="•"/>
            </a:pPr>
            <a:r>
              <a:rPr lang="en-US" sz="2499" spc="24">
                <a:solidFill>
                  <a:srgbClr val="192954"/>
                </a:solidFill>
                <a:latin typeface="Aileron Regular"/>
              </a:rPr>
              <a:t>The maximum percentage of trash is in mixed form.</a:t>
            </a:r>
          </a:p>
          <a:p>
            <a:pPr marL="539746" indent="-269873" lvl="1">
              <a:lnSpc>
                <a:spcPts val="3499"/>
              </a:lnSpc>
              <a:buFont typeface="Arial"/>
              <a:buChar char="•"/>
            </a:pPr>
            <a:r>
              <a:rPr lang="en-US" sz="2499" spc="24">
                <a:solidFill>
                  <a:srgbClr val="192954"/>
                </a:solidFill>
                <a:latin typeface="Aileron Regular"/>
              </a:rPr>
              <a:t>Waste is not being able to recycle/decompose.</a:t>
            </a:r>
          </a:p>
          <a:p>
            <a:pPr marL="539746" indent="-269873" lvl="1">
              <a:lnSpc>
                <a:spcPts val="3499"/>
              </a:lnSpc>
              <a:buFont typeface="Arial"/>
              <a:buChar char="•"/>
            </a:pPr>
            <a:r>
              <a:rPr lang="en-US" sz="2499" spc="24">
                <a:solidFill>
                  <a:srgbClr val="192954"/>
                </a:solidFill>
                <a:latin typeface="Aileron Regular"/>
              </a:rPr>
              <a:t>The requirement for landfills is increasing day by day.</a:t>
            </a:r>
          </a:p>
        </p:txBody>
      </p:sp>
      <p:grpSp>
        <p:nvGrpSpPr>
          <p:cNvPr name="Group 9" id="9"/>
          <p:cNvGrpSpPr/>
          <p:nvPr/>
        </p:nvGrpSpPr>
        <p:grpSpPr>
          <a:xfrm rot="0">
            <a:off x="8231903" y="1537915"/>
            <a:ext cx="8342545" cy="2543422"/>
            <a:chOff x="0" y="0"/>
            <a:chExt cx="11123394" cy="3391229"/>
          </a:xfrm>
        </p:grpSpPr>
        <p:sp>
          <p:nvSpPr>
            <p:cNvPr name="TextBox 10" id="10"/>
            <p:cNvSpPr txBox="true"/>
            <p:nvPr/>
          </p:nvSpPr>
          <p:spPr>
            <a:xfrm rot="0">
              <a:off x="0" y="1675670"/>
              <a:ext cx="11123394" cy="1715559"/>
            </a:xfrm>
            <a:prstGeom prst="rect">
              <a:avLst/>
            </a:prstGeom>
          </p:spPr>
          <p:txBody>
            <a:bodyPr anchor="t" rtlCol="false" tIns="0" lIns="0" bIns="0" rIns="0">
              <a:spAutoFit/>
            </a:bodyPr>
            <a:lstStyle/>
            <a:p>
              <a:pPr>
                <a:lnSpc>
                  <a:spcPts val="3499"/>
                </a:lnSpc>
                <a:spcBef>
                  <a:spcPct val="0"/>
                </a:spcBef>
              </a:pPr>
              <a:r>
                <a:rPr lang="en-US" sz="2499">
                  <a:solidFill>
                    <a:srgbClr val="192954"/>
                  </a:solidFill>
                  <a:latin typeface="Aileron Regular"/>
                </a:rPr>
                <a:t>In the current scenario, waste is not been segregated (Dry and Wet) in the maximum number of households and public places.</a:t>
              </a:r>
            </a:p>
          </p:txBody>
        </p:sp>
        <p:sp>
          <p:nvSpPr>
            <p:cNvPr name="TextBox 11" id="11"/>
            <p:cNvSpPr txBox="true"/>
            <p:nvPr/>
          </p:nvSpPr>
          <p:spPr>
            <a:xfrm rot="0">
              <a:off x="0" y="76200"/>
              <a:ext cx="11123394" cy="1056640"/>
            </a:xfrm>
            <a:prstGeom prst="rect">
              <a:avLst/>
            </a:prstGeom>
          </p:spPr>
          <p:txBody>
            <a:bodyPr anchor="t" rtlCol="false" tIns="0" lIns="0" bIns="0" rIns="0">
              <a:spAutoFit/>
            </a:bodyPr>
            <a:lstStyle/>
            <a:p>
              <a:pPr>
                <a:lnSpc>
                  <a:spcPts val="5880"/>
                </a:lnSpc>
              </a:pPr>
              <a:r>
                <a:rPr lang="en-US" sz="5600">
                  <a:solidFill>
                    <a:srgbClr val="192954"/>
                  </a:solidFill>
                  <a:latin typeface="Kollektif"/>
                </a:rPr>
                <a:t>Problem Statement</a:t>
              </a:r>
            </a:p>
          </p:txBody>
        </p:sp>
      </p:grpSp>
      <p:sp>
        <p:nvSpPr>
          <p:cNvPr name="TextBox 12" id="12"/>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FE1"/>
        </a:solidFill>
      </p:bgPr>
    </p:bg>
    <p:spTree>
      <p:nvGrpSpPr>
        <p:cNvPr id="1" name=""/>
        <p:cNvGrpSpPr/>
        <p:nvPr/>
      </p:nvGrpSpPr>
      <p:grpSpPr>
        <a:xfrm>
          <a:off x="0" y="0"/>
          <a:ext cx="0" cy="0"/>
          <a:chOff x="0" y="0"/>
          <a:chExt cx="0" cy="0"/>
        </a:xfrm>
      </p:grpSpPr>
      <p:grpSp>
        <p:nvGrpSpPr>
          <p:cNvPr name="Group 2" id="2"/>
          <p:cNvGrpSpPr/>
          <p:nvPr/>
        </p:nvGrpSpPr>
        <p:grpSpPr>
          <a:xfrm rot="-9622901">
            <a:off x="266672" y="-3690338"/>
            <a:ext cx="20124627" cy="8950886"/>
            <a:chOff x="0" y="0"/>
            <a:chExt cx="31686624" cy="14093347"/>
          </a:xfrm>
        </p:grpSpPr>
        <p:sp>
          <p:nvSpPr>
            <p:cNvPr name="Freeform 3" id="3"/>
            <p:cNvSpPr/>
            <p:nvPr/>
          </p:nvSpPr>
          <p:spPr>
            <a:xfrm flipH="false" flipV="false" rot="0">
              <a:off x="0" y="0"/>
              <a:ext cx="31686624" cy="14093346"/>
            </a:xfrm>
            <a:custGeom>
              <a:avLst/>
              <a:gdLst/>
              <a:ahLst/>
              <a:cxnLst/>
              <a:rect r="r" b="b" t="t" l="l"/>
              <a:pathLst>
                <a:path h="14093346" w="31686624">
                  <a:moveTo>
                    <a:pt x="0" y="0"/>
                  </a:moveTo>
                  <a:lnTo>
                    <a:pt x="31686624" y="0"/>
                  </a:lnTo>
                  <a:lnTo>
                    <a:pt x="31686624" y="14093346"/>
                  </a:lnTo>
                  <a:lnTo>
                    <a:pt x="0" y="14093346"/>
                  </a:lnTo>
                  <a:close/>
                </a:path>
              </a:pathLst>
            </a:custGeom>
            <a:solidFill>
              <a:srgbClr val="99B951"/>
            </a:solidFill>
          </p:spPr>
        </p:sp>
      </p:grpSp>
      <p:grpSp>
        <p:nvGrpSpPr>
          <p:cNvPr name="Group 4" id="4"/>
          <p:cNvGrpSpPr/>
          <p:nvPr/>
        </p:nvGrpSpPr>
        <p:grpSpPr>
          <a:xfrm rot="-9622901">
            <a:off x="-6479488" y="8462933"/>
            <a:ext cx="20124627" cy="8722700"/>
            <a:chOff x="0" y="0"/>
            <a:chExt cx="31686624" cy="13734063"/>
          </a:xfrm>
        </p:grpSpPr>
        <p:sp>
          <p:nvSpPr>
            <p:cNvPr name="Freeform 5" id="5"/>
            <p:cNvSpPr/>
            <p:nvPr/>
          </p:nvSpPr>
          <p:spPr>
            <a:xfrm flipH="false" flipV="false" rot="0">
              <a:off x="0" y="0"/>
              <a:ext cx="31686624" cy="13734062"/>
            </a:xfrm>
            <a:custGeom>
              <a:avLst/>
              <a:gdLst/>
              <a:ahLst/>
              <a:cxnLst/>
              <a:rect r="r" b="b" t="t" l="l"/>
              <a:pathLst>
                <a:path h="13734062" w="31686624">
                  <a:moveTo>
                    <a:pt x="0" y="0"/>
                  </a:moveTo>
                  <a:lnTo>
                    <a:pt x="31686624" y="0"/>
                  </a:lnTo>
                  <a:lnTo>
                    <a:pt x="31686624" y="13734062"/>
                  </a:lnTo>
                  <a:lnTo>
                    <a:pt x="0" y="13734062"/>
                  </a:lnTo>
                  <a:close/>
                </a:path>
              </a:pathLst>
            </a:custGeom>
            <a:solidFill>
              <a:srgbClr val="192954"/>
            </a:solidFill>
          </p:spPr>
        </p:sp>
      </p:grpSp>
      <p:grpSp>
        <p:nvGrpSpPr>
          <p:cNvPr name="Group 6" id="6"/>
          <p:cNvGrpSpPr/>
          <p:nvPr/>
        </p:nvGrpSpPr>
        <p:grpSpPr>
          <a:xfrm rot="0">
            <a:off x="3189964" y="2668992"/>
            <a:ext cx="862338" cy="862338"/>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alpha val="0"/>
              </a:srgbClr>
            </a:solidFill>
          </p:spPr>
        </p:sp>
      </p:grpSp>
      <p:grpSp>
        <p:nvGrpSpPr>
          <p:cNvPr name="Group 8" id="8"/>
          <p:cNvGrpSpPr/>
          <p:nvPr/>
        </p:nvGrpSpPr>
        <p:grpSpPr>
          <a:xfrm rot="0">
            <a:off x="3189964" y="3816895"/>
            <a:ext cx="3473731" cy="1256290"/>
            <a:chOff x="0" y="0"/>
            <a:chExt cx="4631641" cy="1675054"/>
          </a:xfrm>
        </p:grpSpPr>
        <p:sp>
          <p:nvSpPr>
            <p:cNvPr name="TextBox 9" id="9"/>
            <p:cNvSpPr txBox="true"/>
            <p:nvPr/>
          </p:nvSpPr>
          <p:spPr>
            <a:xfrm rot="0">
              <a:off x="0" y="-104775"/>
              <a:ext cx="4631641" cy="560620"/>
            </a:xfrm>
            <a:prstGeom prst="rect">
              <a:avLst/>
            </a:prstGeom>
          </p:spPr>
          <p:txBody>
            <a:bodyPr anchor="t" rtlCol="false" tIns="0" lIns="0" bIns="0" rIns="0">
              <a:spAutoFit/>
            </a:bodyPr>
            <a:lstStyle/>
            <a:p>
              <a:pPr algn="just">
                <a:lnSpc>
                  <a:spcPts val="3817"/>
                </a:lnSpc>
              </a:pPr>
              <a:r>
                <a:rPr lang="en-US" sz="2299" spc="101">
                  <a:solidFill>
                    <a:srgbClr val="192954"/>
                  </a:solidFill>
                  <a:latin typeface="Aileron Heavy Bold"/>
                </a:rPr>
                <a:t>POINT 1</a:t>
              </a:r>
            </a:p>
          </p:txBody>
        </p:sp>
        <p:sp>
          <p:nvSpPr>
            <p:cNvPr name="TextBox 10" id="10"/>
            <p:cNvSpPr txBox="true"/>
            <p:nvPr/>
          </p:nvSpPr>
          <p:spPr>
            <a:xfrm rot="0">
              <a:off x="0" y="543695"/>
              <a:ext cx="3880901" cy="1131359"/>
            </a:xfrm>
            <a:prstGeom prst="rect">
              <a:avLst/>
            </a:prstGeom>
          </p:spPr>
          <p:txBody>
            <a:bodyPr anchor="t" rtlCol="false" tIns="0" lIns="0" bIns="0" rIns="0">
              <a:spAutoFit/>
            </a:bodyPr>
            <a:lstStyle/>
            <a:p>
              <a:pPr>
                <a:lnSpc>
                  <a:spcPts val="3499"/>
                </a:lnSpc>
                <a:spcBef>
                  <a:spcPct val="0"/>
                </a:spcBef>
              </a:pPr>
              <a:r>
                <a:rPr lang="en-US" sz="2499">
                  <a:solidFill>
                    <a:srgbClr val="192954"/>
                  </a:solidFill>
                  <a:latin typeface="Aileron Regular"/>
                </a:rPr>
                <a:t>To prevent the mixing of garbage.</a:t>
              </a:r>
            </a:p>
          </p:txBody>
        </p:sp>
      </p:grpSp>
      <p:grpSp>
        <p:nvGrpSpPr>
          <p:cNvPr name="Group 11" id="11"/>
          <p:cNvGrpSpPr/>
          <p:nvPr/>
        </p:nvGrpSpPr>
        <p:grpSpPr>
          <a:xfrm rot="0">
            <a:off x="7354519" y="5337662"/>
            <a:ext cx="3774084" cy="2132590"/>
            <a:chOff x="0" y="0"/>
            <a:chExt cx="5032112" cy="2843454"/>
          </a:xfrm>
        </p:grpSpPr>
        <p:sp>
          <p:nvSpPr>
            <p:cNvPr name="TextBox 12" id="12"/>
            <p:cNvSpPr txBox="true"/>
            <p:nvPr/>
          </p:nvSpPr>
          <p:spPr>
            <a:xfrm rot="0">
              <a:off x="0" y="-104775"/>
              <a:ext cx="5032112" cy="560620"/>
            </a:xfrm>
            <a:prstGeom prst="rect">
              <a:avLst/>
            </a:prstGeom>
          </p:spPr>
          <p:txBody>
            <a:bodyPr anchor="t" rtlCol="false" tIns="0" lIns="0" bIns="0" rIns="0">
              <a:spAutoFit/>
            </a:bodyPr>
            <a:lstStyle/>
            <a:p>
              <a:pPr algn="just">
                <a:lnSpc>
                  <a:spcPts val="3817"/>
                </a:lnSpc>
              </a:pPr>
              <a:r>
                <a:rPr lang="en-US" sz="2299" spc="101">
                  <a:solidFill>
                    <a:srgbClr val="192954"/>
                  </a:solidFill>
                  <a:latin typeface="Aileron Heavy"/>
                </a:rPr>
                <a:t>POINT 2</a:t>
              </a:r>
            </a:p>
          </p:txBody>
        </p:sp>
        <p:sp>
          <p:nvSpPr>
            <p:cNvPr name="TextBox 13" id="13"/>
            <p:cNvSpPr txBox="true"/>
            <p:nvPr/>
          </p:nvSpPr>
          <p:spPr>
            <a:xfrm rot="0">
              <a:off x="0" y="543695"/>
              <a:ext cx="4216459" cy="2299759"/>
            </a:xfrm>
            <a:prstGeom prst="rect">
              <a:avLst/>
            </a:prstGeom>
          </p:spPr>
          <p:txBody>
            <a:bodyPr anchor="t" rtlCol="false" tIns="0" lIns="0" bIns="0" rIns="0">
              <a:spAutoFit/>
            </a:bodyPr>
            <a:lstStyle/>
            <a:p>
              <a:pPr>
                <a:lnSpc>
                  <a:spcPts val="3499"/>
                </a:lnSpc>
                <a:spcBef>
                  <a:spcPct val="0"/>
                </a:spcBef>
              </a:pPr>
              <a:r>
                <a:rPr lang="en-US" sz="2499">
                  <a:solidFill>
                    <a:srgbClr val="192954"/>
                  </a:solidFill>
                  <a:latin typeface="Aileron Regular"/>
                </a:rPr>
                <a:t>To ease the life of the user by automatically segregating the waste.</a:t>
              </a:r>
            </a:p>
          </p:txBody>
        </p:sp>
      </p:grpSp>
      <p:grpSp>
        <p:nvGrpSpPr>
          <p:cNvPr name="Group 14" id="14"/>
          <p:cNvGrpSpPr/>
          <p:nvPr/>
        </p:nvGrpSpPr>
        <p:grpSpPr>
          <a:xfrm rot="0">
            <a:off x="11642278" y="6858429"/>
            <a:ext cx="3774084" cy="2132590"/>
            <a:chOff x="0" y="0"/>
            <a:chExt cx="5032112" cy="2843453"/>
          </a:xfrm>
        </p:grpSpPr>
        <p:sp>
          <p:nvSpPr>
            <p:cNvPr name="TextBox 15" id="15"/>
            <p:cNvSpPr txBox="true"/>
            <p:nvPr/>
          </p:nvSpPr>
          <p:spPr>
            <a:xfrm rot="0">
              <a:off x="0" y="-104775"/>
              <a:ext cx="5032112" cy="560620"/>
            </a:xfrm>
            <a:prstGeom prst="rect">
              <a:avLst/>
            </a:prstGeom>
          </p:spPr>
          <p:txBody>
            <a:bodyPr anchor="t" rtlCol="false" tIns="0" lIns="0" bIns="0" rIns="0">
              <a:spAutoFit/>
            </a:bodyPr>
            <a:lstStyle/>
            <a:p>
              <a:pPr algn="just">
                <a:lnSpc>
                  <a:spcPts val="3817"/>
                </a:lnSpc>
              </a:pPr>
              <a:r>
                <a:rPr lang="en-US" sz="2299" spc="101">
                  <a:solidFill>
                    <a:srgbClr val="192954"/>
                  </a:solidFill>
                  <a:latin typeface="Aileron Heavy"/>
                </a:rPr>
                <a:t>POINT 3</a:t>
              </a:r>
            </a:p>
          </p:txBody>
        </p:sp>
        <p:sp>
          <p:nvSpPr>
            <p:cNvPr name="TextBox 16" id="16"/>
            <p:cNvSpPr txBox="true"/>
            <p:nvPr/>
          </p:nvSpPr>
          <p:spPr>
            <a:xfrm rot="0">
              <a:off x="0" y="543695"/>
              <a:ext cx="4216459" cy="2299758"/>
            </a:xfrm>
            <a:prstGeom prst="rect">
              <a:avLst/>
            </a:prstGeom>
          </p:spPr>
          <p:txBody>
            <a:bodyPr anchor="t" rtlCol="false" tIns="0" lIns="0" bIns="0" rIns="0">
              <a:spAutoFit/>
            </a:bodyPr>
            <a:lstStyle/>
            <a:p>
              <a:pPr>
                <a:lnSpc>
                  <a:spcPts val="3499"/>
                </a:lnSpc>
                <a:spcBef>
                  <a:spcPct val="0"/>
                </a:spcBef>
              </a:pPr>
              <a:r>
                <a:rPr lang="en-US" sz="2499">
                  <a:solidFill>
                    <a:srgbClr val="192954"/>
                  </a:solidFill>
                  <a:latin typeface="Aileron Regular"/>
                </a:rPr>
                <a:t>To reduce the amount of trash that remains waste and is dumped into landfills.</a:t>
              </a:r>
            </a:p>
          </p:txBody>
        </p:sp>
      </p:grpSp>
      <p:grpSp>
        <p:nvGrpSpPr>
          <p:cNvPr name="Group 17" id="17"/>
          <p:cNvGrpSpPr/>
          <p:nvPr/>
        </p:nvGrpSpPr>
        <p:grpSpPr>
          <a:xfrm rot="0">
            <a:off x="9463815" y="1606563"/>
            <a:ext cx="7278091" cy="1465556"/>
            <a:chOff x="0" y="0"/>
            <a:chExt cx="9704121" cy="1954075"/>
          </a:xfrm>
        </p:grpSpPr>
        <p:sp>
          <p:nvSpPr>
            <p:cNvPr name="TextBox 18" id="18"/>
            <p:cNvSpPr txBox="true"/>
            <p:nvPr/>
          </p:nvSpPr>
          <p:spPr>
            <a:xfrm rot="0">
              <a:off x="0" y="1504283"/>
              <a:ext cx="9704121" cy="449792"/>
            </a:xfrm>
            <a:prstGeom prst="rect">
              <a:avLst/>
            </a:prstGeom>
          </p:spPr>
          <p:txBody>
            <a:bodyPr anchor="t" rtlCol="false" tIns="0" lIns="0" bIns="0" rIns="0">
              <a:spAutoFit/>
            </a:bodyPr>
            <a:lstStyle/>
            <a:p>
              <a:pPr algn="r">
                <a:lnSpc>
                  <a:spcPts val="2800"/>
                </a:lnSpc>
                <a:spcBef>
                  <a:spcPct val="0"/>
                </a:spcBef>
              </a:pPr>
            </a:p>
          </p:txBody>
        </p:sp>
        <p:sp>
          <p:nvSpPr>
            <p:cNvPr name="TextBox 19" id="19"/>
            <p:cNvSpPr txBox="true"/>
            <p:nvPr/>
          </p:nvSpPr>
          <p:spPr>
            <a:xfrm rot="0">
              <a:off x="0" y="76200"/>
              <a:ext cx="9704121" cy="1056640"/>
            </a:xfrm>
            <a:prstGeom prst="rect">
              <a:avLst/>
            </a:prstGeom>
          </p:spPr>
          <p:txBody>
            <a:bodyPr anchor="t" rtlCol="false" tIns="0" lIns="0" bIns="0" rIns="0">
              <a:spAutoFit/>
            </a:bodyPr>
            <a:lstStyle/>
            <a:p>
              <a:pPr algn="r">
                <a:lnSpc>
                  <a:spcPts val="5880"/>
                </a:lnSpc>
              </a:pPr>
              <a:r>
                <a:rPr lang="en-US" sz="5600">
                  <a:solidFill>
                    <a:srgbClr val="192954"/>
                  </a:solidFill>
                  <a:latin typeface="Kollektif"/>
                </a:rPr>
                <a:t>Objectives</a:t>
              </a:r>
            </a:p>
          </p:txBody>
        </p:sp>
      </p:grpSp>
      <p:grpSp>
        <p:nvGrpSpPr>
          <p:cNvPr name="Group 20" id="20"/>
          <p:cNvGrpSpPr/>
          <p:nvPr/>
        </p:nvGrpSpPr>
        <p:grpSpPr>
          <a:xfrm rot="0">
            <a:off x="3189964" y="2668992"/>
            <a:ext cx="955672" cy="955672"/>
            <a:chOff x="0" y="0"/>
            <a:chExt cx="1274230" cy="1274230"/>
          </a:xfrm>
        </p:grpSpPr>
        <p:grpSp>
          <p:nvGrpSpPr>
            <p:cNvPr name="Group 21" id="21"/>
            <p:cNvGrpSpPr/>
            <p:nvPr/>
          </p:nvGrpSpPr>
          <p:grpSpPr>
            <a:xfrm rot="0">
              <a:off x="0" y="0"/>
              <a:ext cx="1274230" cy="1274230"/>
              <a:chOff x="0" y="0"/>
              <a:chExt cx="6350000" cy="6350000"/>
            </a:xfrm>
          </p:grpSpPr>
          <p:sp>
            <p:nvSpPr>
              <p:cNvPr name="Freeform 22" id="22"/>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6BDE2"/>
              </a:solidFill>
            </p:spPr>
          </p:sp>
        </p:grpSp>
        <p:sp>
          <p:nvSpPr>
            <p:cNvPr name="Freeform 23" id="23"/>
            <p:cNvSpPr/>
            <p:nvPr/>
          </p:nvSpPr>
          <p:spPr>
            <a:xfrm flipH="false" flipV="false" rot="0">
              <a:off x="397122" y="309581"/>
              <a:ext cx="479987" cy="655069"/>
            </a:xfrm>
            <a:custGeom>
              <a:avLst/>
              <a:gdLst/>
              <a:ahLst/>
              <a:cxnLst/>
              <a:rect r="r" b="b" t="t" l="l"/>
              <a:pathLst>
                <a:path h="655069" w="479987">
                  <a:moveTo>
                    <a:pt x="0" y="0"/>
                  </a:moveTo>
                  <a:lnTo>
                    <a:pt x="479986" y="0"/>
                  </a:lnTo>
                  <a:lnTo>
                    <a:pt x="479986" y="655068"/>
                  </a:lnTo>
                  <a:lnTo>
                    <a:pt x="0" y="655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4" id="24"/>
          <p:cNvGrpSpPr/>
          <p:nvPr/>
        </p:nvGrpSpPr>
        <p:grpSpPr>
          <a:xfrm rot="0">
            <a:off x="7354519" y="4158779"/>
            <a:ext cx="955672" cy="955672"/>
            <a:chOff x="0" y="0"/>
            <a:chExt cx="1274230" cy="1274230"/>
          </a:xfrm>
        </p:grpSpPr>
        <p:grpSp>
          <p:nvGrpSpPr>
            <p:cNvPr name="Group 25" id="25"/>
            <p:cNvGrpSpPr/>
            <p:nvPr/>
          </p:nvGrpSpPr>
          <p:grpSpPr>
            <a:xfrm rot="0">
              <a:off x="0" y="0"/>
              <a:ext cx="1274230" cy="1274230"/>
              <a:chOff x="0" y="0"/>
              <a:chExt cx="6350000" cy="6350000"/>
            </a:xfrm>
          </p:grpSpPr>
          <p:sp>
            <p:nvSpPr>
              <p:cNvPr name="Freeform 26" id="2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689D"/>
              </a:solidFill>
            </p:spPr>
          </p:sp>
        </p:grpSp>
        <p:sp>
          <p:nvSpPr>
            <p:cNvPr name="Freeform 27" id="27"/>
            <p:cNvSpPr/>
            <p:nvPr/>
          </p:nvSpPr>
          <p:spPr>
            <a:xfrm flipH="false" flipV="false" rot="0">
              <a:off x="323804" y="328931"/>
              <a:ext cx="626621" cy="616367"/>
            </a:xfrm>
            <a:custGeom>
              <a:avLst/>
              <a:gdLst/>
              <a:ahLst/>
              <a:cxnLst/>
              <a:rect r="r" b="b" t="t" l="l"/>
              <a:pathLst>
                <a:path h="616367" w="626621">
                  <a:moveTo>
                    <a:pt x="0" y="0"/>
                  </a:moveTo>
                  <a:lnTo>
                    <a:pt x="626622" y="0"/>
                  </a:lnTo>
                  <a:lnTo>
                    <a:pt x="626622" y="616368"/>
                  </a:lnTo>
                  <a:lnTo>
                    <a:pt x="0" y="616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8" id="28"/>
          <p:cNvGrpSpPr/>
          <p:nvPr/>
        </p:nvGrpSpPr>
        <p:grpSpPr>
          <a:xfrm rot="0">
            <a:off x="11642278" y="5679546"/>
            <a:ext cx="955672" cy="955672"/>
            <a:chOff x="0" y="0"/>
            <a:chExt cx="1274230" cy="1274230"/>
          </a:xfrm>
        </p:grpSpPr>
        <p:grpSp>
          <p:nvGrpSpPr>
            <p:cNvPr name="Group 29" id="29"/>
            <p:cNvGrpSpPr/>
            <p:nvPr/>
          </p:nvGrpSpPr>
          <p:grpSpPr>
            <a:xfrm rot="0">
              <a:off x="0" y="0"/>
              <a:ext cx="1274230" cy="1274230"/>
              <a:chOff x="0" y="0"/>
              <a:chExt cx="6350000" cy="6350000"/>
            </a:xfrm>
          </p:grpSpPr>
          <p:sp>
            <p:nvSpPr>
              <p:cNvPr name="Freeform 30" id="3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9486A"/>
              </a:solidFill>
            </p:spPr>
          </p:sp>
        </p:grpSp>
        <p:sp>
          <p:nvSpPr>
            <p:cNvPr name="Freeform 31" id="31"/>
            <p:cNvSpPr/>
            <p:nvPr/>
          </p:nvSpPr>
          <p:spPr>
            <a:xfrm flipH="false" flipV="false" rot="0">
              <a:off x="332612" y="340363"/>
              <a:ext cx="609006" cy="593504"/>
            </a:xfrm>
            <a:custGeom>
              <a:avLst/>
              <a:gdLst/>
              <a:ahLst/>
              <a:cxnLst/>
              <a:rect r="r" b="b" t="t" l="l"/>
              <a:pathLst>
                <a:path h="593504" w="609006">
                  <a:moveTo>
                    <a:pt x="0" y="0"/>
                  </a:moveTo>
                  <a:lnTo>
                    <a:pt x="609006" y="0"/>
                  </a:lnTo>
                  <a:lnTo>
                    <a:pt x="609006" y="593504"/>
                  </a:lnTo>
                  <a:lnTo>
                    <a:pt x="0" y="593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32" id="32"/>
          <p:cNvSpPr txBox="true"/>
          <p:nvPr/>
        </p:nvSpPr>
        <p:spPr>
          <a:xfrm rot="0">
            <a:off x="15416362" y="9210675"/>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9B951"/>
        </a:solidFill>
      </p:bgPr>
    </p:bg>
    <p:spTree>
      <p:nvGrpSpPr>
        <p:cNvPr id="1" name=""/>
        <p:cNvGrpSpPr/>
        <p:nvPr/>
      </p:nvGrpSpPr>
      <p:grpSpPr>
        <a:xfrm>
          <a:off x="0" y="0"/>
          <a:ext cx="0" cy="0"/>
          <a:chOff x="0" y="0"/>
          <a:chExt cx="0" cy="0"/>
        </a:xfrm>
      </p:grpSpPr>
      <p:sp>
        <p:nvSpPr>
          <p:cNvPr name="AutoShape 2" id="2"/>
          <p:cNvSpPr/>
          <p:nvPr/>
        </p:nvSpPr>
        <p:spPr>
          <a:xfrm rot="0">
            <a:off x="1684976" y="8399499"/>
            <a:ext cx="14918048" cy="0"/>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2101359" y="2609312"/>
            <a:ext cx="5312635" cy="5403073"/>
            <a:chOff x="0" y="0"/>
            <a:chExt cx="3130550" cy="3183842"/>
          </a:xfrm>
        </p:grpSpPr>
        <p:sp>
          <p:nvSpPr>
            <p:cNvPr name="Freeform 4" id="4"/>
            <p:cNvSpPr/>
            <p:nvPr/>
          </p:nvSpPr>
          <p:spPr>
            <a:xfrm flipH="false" flipV="false" rot="0">
              <a:off x="0" y="0"/>
              <a:ext cx="3130550" cy="3183842"/>
            </a:xfrm>
            <a:custGeom>
              <a:avLst/>
              <a:gdLst/>
              <a:ahLst/>
              <a:cxnLst/>
              <a:rect r="r" b="b" t="t" l="l"/>
              <a:pathLst>
                <a:path h="3183842" w="3130550">
                  <a:moveTo>
                    <a:pt x="0" y="1123950"/>
                  </a:moveTo>
                  <a:lnTo>
                    <a:pt x="0" y="3183842"/>
                  </a:lnTo>
                  <a:lnTo>
                    <a:pt x="3130550" y="3183842"/>
                  </a:lnTo>
                  <a:lnTo>
                    <a:pt x="3130550" y="0"/>
                  </a:lnTo>
                  <a:close/>
                </a:path>
              </a:pathLst>
            </a:custGeom>
            <a:solidFill>
              <a:srgbClr val="192954"/>
            </a:solidFill>
          </p:spPr>
        </p:sp>
      </p:grpSp>
      <p:sp>
        <p:nvSpPr>
          <p:cNvPr name="Freeform 5" id="5"/>
          <p:cNvSpPr/>
          <p:nvPr/>
        </p:nvSpPr>
        <p:spPr>
          <a:xfrm flipH="false" flipV="false" rot="0">
            <a:off x="1028700" y="1028700"/>
            <a:ext cx="5785282" cy="4095200"/>
          </a:xfrm>
          <a:custGeom>
            <a:avLst/>
            <a:gdLst/>
            <a:ahLst/>
            <a:cxnLst/>
            <a:rect r="r" b="b" t="t" l="l"/>
            <a:pathLst>
              <a:path h="4095200" w="5785282">
                <a:moveTo>
                  <a:pt x="0" y="0"/>
                </a:moveTo>
                <a:lnTo>
                  <a:pt x="5785282" y="0"/>
                </a:lnTo>
                <a:lnTo>
                  <a:pt x="5785282" y="4095200"/>
                </a:lnTo>
                <a:lnTo>
                  <a:pt x="0" y="4095200"/>
                </a:lnTo>
                <a:lnTo>
                  <a:pt x="0" y="0"/>
                </a:lnTo>
                <a:close/>
              </a:path>
            </a:pathLst>
          </a:custGeom>
          <a:blipFill>
            <a:blip r:embed="rId2"/>
            <a:stretch>
              <a:fillRect l="0" t="0" r="0" b="0"/>
            </a:stretch>
          </a:blipFill>
        </p:spPr>
      </p:sp>
      <p:sp>
        <p:nvSpPr>
          <p:cNvPr name="TextBox 6" id="6"/>
          <p:cNvSpPr txBox="true"/>
          <p:nvPr/>
        </p:nvSpPr>
        <p:spPr>
          <a:xfrm rot="0">
            <a:off x="8420198" y="3651793"/>
            <a:ext cx="7636681" cy="3648076"/>
          </a:xfrm>
          <a:prstGeom prst="rect">
            <a:avLst/>
          </a:prstGeom>
        </p:spPr>
        <p:txBody>
          <a:bodyPr anchor="t" rtlCol="false" tIns="0" lIns="0" bIns="0" rIns="0">
            <a:spAutoFit/>
          </a:bodyPr>
          <a:lstStyle/>
          <a:p>
            <a:pPr>
              <a:lnSpc>
                <a:spcPts val="4199"/>
              </a:lnSpc>
              <a:spcBef>
                <a:spcPct val="0"/>
              </a:spcBef>
            </a:pPr>
            <a:r>
              <a:rPr lang="en-US" sz="2999">
                <a:solidFill>
                  <a:srgbClr val="192954"/>
                </a:solidFill>
                <a:latin typeface="Aileron Regular"/>
              </a:rPr>
              <a:t>We aim to create a Smart Garbage Collection System that separates the trash by itself and store it in different wet and dry compartment indirectly it will help in the recycling/decomposition of trash and reduce the amount of trash that remains waste at the end.</a:t>
            </a:r>
          </a:p>
        </p:txBody>
      </p:sp>
      <p:sp>
        <p:nvSpPr>
          <p:cNvPr name="TextBox 7" id="7"/>
          <p:cNvSpPr txBox="true"/>
          <p:nvPr/>
        </p:nvSpPr>
        <p:spPr>
          <a:xfrm rot="0">
            <a:off x="3218520" y="6145153"/>
            <a:ext cx="3078312" cy="888372"/>
          </a:xfrm>
          <a:prstGeom prst="rect">
            <a:avLst/>
          </a:prstGeom>
        </p:spPr>
        <p:txBody>
          <a:bodyPr anchor="t" rtlCol="false" tIns="0" lIns="0" bIns="0" rIns="0">
            <a:spAutoFit/>
          </a:bodyPr>
          <a:lstStyle/>
          <a:p>
            <a:pPr algn="ctr">
              <a:lnSpc>
                <a:spcPts val="3534"/>
              </a:lnSpc>
              <a:spcBef>
                <a:spcPct val="0"/>
              </a:spcBef>
            </a:pPr>
            <a:r>
              <a:rPr lang="en-US" sz="2524">
                <a:solidFill>
                  <a:srgbClr val="F1EFE1"/>
                </a:solidFill>
                <a:latin typeface="Aileron Regular Italics"/>
              </a:rPr>
              <a:t>“Waste isn’t waste until we waste it.”</a:t>
            </a:r>
          </a:p>
        </p:txBody>
      </p:sp>
      <p:sp>
        <p:nvSpPr>
          <p:cNvPr name="TextBox 8" id="8"/>
          <p:cNvSpPr txBox="true"/>
          <p:nvPr/>
        </p:nvSpPr>
        <p:spPr>
          <a:xfrm rot="0">
            <a:off x="8420198" y="1835882"/>
            <a:ext cx="7036912" cy="773430"/>
          </a:xfrm>
          <a:prstGeom prst="rect">
            <a:avLst/>
          </a:prstGeom>
        </p:spPr>
        <p:txBody>
          <a:bodyPr anchor="t" rtlCol="false" tIns="0" lIns="0" bIns="0" rIns="0">
            <a:spAutoFit/>
          </a:bodyPr>
          <a:lstStyle/>
          <a:p>
            <a:pPr>
              <a:lnSpc>
                <a:spcPts val="5880"/>
              </a:lnSpc>
            </a:pPr>
            <a:r>
              <a:rPr lang="en-US" sz="5600">
                <a:solidFill>
                  <a:srgbClr val="192954"/>
                </a:solidFill>
                <a:latin typeface="Kollektif"/>
              </a:rPr>
              <a:t>Proposed Solution</a:t>
            </a:r>
          </a:p>
        </p:txBody>
      </p:sp>
      <p:sp>
        <p:nvSpPr>
          <p:cNvPr name="TextBox 9" id="9"/>
          <p:cNvSpPr txBox="true"/>
          <p:nvPr/>
        </p:nvSpPr>
        <p:spPr>
          <a:xfrm rot="0">
            <a:off x="14778904" y="8627745"/>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1EFE1"/>
        </a:solidFill>
      </p:bgPr>
    </p:bg>
    <p:spTree>
      <p:nvGrpSpPr>
        <p:cNvPr id="1" name=""/>
        <p:cNvGrpSpPr/>
        <p:nvPr/>
      </p:nvGrpSpPr>
      <p:grpSpPr>
        <a:xfrm>
          <a:off x="0" y="0"/>
          <a:ext cx="0" cy="0"/>
          <a:chOff x="0" y="0"/>
          <a:chExt cx="0" cy="0"/>
        </a:xfrm>
      </p:grpSpPr>
      <p:sp>
        <p:nvSpPr>
          <p:cNvPr name="AutoShape 2" id="2"/>
          <p:cNvSpPr/>
          <p:nvPr/>
        </p:nvSpPr>
        <p:spPr>
          <a:xfrm rot="0">
            <a:off x="1684976" y="9643776"/>
            <a:ext cx="14918048" cy="0"/>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1684976" y="2238548"/>
            <a:ext cx="553190" cy="553190"/>
            <a:chOff x="0" y="0"/>
            <a:chExt cx="737587" cy="737587"/>
          </a:xfrm>
        </p:grpSpPr>
        <p:grpSp>
          <p:nvGrpSpPr>
            <p:cNvPr name="Group 4" id="4"/>
            <p:cNvGrpSpPr/>
            <p:nvPr/>
          </p:nvGrpSpPr>
          <p:grpSpPr>
            <a:xfrm rot="0">
              <a:off x="0" y="0"/>
              <a:ext cx="737587" cy="737587"/>
              <a:chOff x="0" y="0"/>
              <a:chExt cx="6350000" cy="6350000"/>
            </a:xfrm>
          </p:grpSpPr>
          <p:sp>
            <p:nvSpPr>
              <p:cNvPr name="Freeform 5" id="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B951"/>
              </a:solidFill>
            </p:spPr>
          </p:sp>
        </p:grpSp>
        <p:sp>
          <p:nvSpPr>
            <p:cNvPr name="TextBox 6" id="6"/>
            <p:cNvSpPr txBox="true"/>
            <p:nvPr/>
          </p:nvSpPr>
          <p:spPr>
            <a:xfrm rot="0">
              <a:off x="203237" y="73995"/>
              <a:ext cx="331113" cy="494347"/>
            </a:xfrm>
            <a:prstGeom prst="rect">
              <a:avLst/>
            </a:prstGeom>
          </p:spPr>
          <p:txBody>
            <a:bodyPr anchor="t" rtlCol="false" tIns="0" lIns="0" bIns="0" rIns="0">
              <a:spAutoFit/>
            </a:bodyPr>
            <a:lstStyle/>
            <a:p>
              <a:pPr algn="ctr">
                <a:lnSpc>
                  <a:spcPts val="3301"/>
                </a:lnSpc>
              </a:pPr>
              <a:r>
                <a:rPr lang="en-US" sz="1988" spc="87">
                  <a:solidFill>
                    <a:srgbClr val="F1EFE1"/>
                  </a:solidFill>
                  <a:latin typeface="Aileron Heavy Bold"/>
                </a:rPr>
                <a:t>1</a:t>
              </a:r>
            </a:p>
          </p:txBody>
        </p:sp>
      </p:grpSp>
      <p:grpSp>
        <p:nvGrpSpPr>
          <p:cNvPr name="Group 7" id="7"/>
          <p:cNvGrpSpPr/>
          <p:nvPr/>
        </p:nvGrpSpPr>
        <p:grpSpPr>
          <a:xfrm rot="0">
            <a:off x="1684976" y="4590310"/>
            <a:ext cx="553190" cy="553190"/>
            <a:chOff x="0" y="0"/>
            <a:chExt cx="737587" cy="737587"/>
          </a:xfrm>
        </p:grpSpPr>
        <p:grpSp>
          <p:nvGrpSpPr>
            <p:cNvPr name="Group 8" id="8"/>
            <p:cNvGrpSpPr/>
            <p:nvPr/>
          </p:nvGrpSpPr>
          <p:grpSpPr>
            <a:xfrm rot="0">
              <a:off x="0" y="0"/>
              <a:ext cx="737587" cy="737587"/>
              <a:chOff x="0" y="0"/>
              <a:chExt cx="6350000" cy="6350000"/>
            </a:xfrm>
          </p:grpSpPr>
          <p:sp>
            <p:nvSpPr>
              <p:cNvPr name="Freeform 9" id="9"/>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B951"/>
              </a:solidFill>
            </p:spPr>
          </p:sp>
        </p:grpSp>
        <p:sp>
          <p:nvSpPr>
            <p:cNvPr name="TextBox 10" id="10"/>
            <p:cNvSpPr txBox="true"/>
            <p:nvPr/>
          </p:nvSpPr>
          <p:spPr>
            <a:xfrm rot="0">
              <a:off x="203237" y="73995"/>
              <a:ext cx="331113" cy="494347"/>
            </a:xfrm>
            <a:prstGeom prst="rect">
              <a:avLst/>
            </a:prstGeom>
          </p:spPr>
          <p:txBody>
            <a:bodyPr anchor="t" rtlCol="false" tIns="0" lIns="0" bIns="0" rIns="0">
              <a:spAutoFit/>
            </a:bodyPr>
            <a:lstStyle/>
            <a:p>
              <a:pPr algn="ctr">
                <a:lnSpc>
                  <a:spcPts val="3301"/>
                </a:lnSpc>
              </a:pPr>
              <a:r>
                <a:rPr lang="en-US" sz="1988" spc="87">
                  <a:solidFill>
                    <a:srgbClr val="F1EFE1"/>
                  </a:solidFill>
                  <a:latin typeface="Aileron Heavy Bold"/>
                </a:rPr>
                <a:t>2</a:t>
              </a:r>
            </a:p>
          </p:txBody>
        </p:sp>
      </p:grpSp>
      <p:grpSp>
        <p:nvGrpSpPr>
          <p:cNvPr name="Group 11" id="11"/>
          <p:cNvGrpSpPr/>
          <p:nvPr/>
        </p:nvGrpSpPr>
        <p:grpSpPr>
          <a:xfrm rot="0">
            <a:off x="1684976" y="7127546"/>
            <a:ext cx="553190" cy="553190"/>
            <a:chOff x="0" y="0"/>
            <a:chExt cx="737587" cy="737587"/>
          </a:xfrm>
        </p:grpSpPr>
        <p:grpSp>
          <p:nvGrpSpPr>
            <p:cNvPr name="Group 12" id="12"/>
            <p:cNvGrpSpPr/>
            <p:nvPr/>
          </p:nvGrpSpPr>
          <p:grpSpPr>
            <a:xfrm rot="0">
              <a:off x="0" y="0"/>
              <a:ext cx="737587" cy="737587"/>
              <a:chOff x="0" y="0"/>
              <a:chExt cx="6350000" cy="6350000"/>
            </a:xfrm>
          </p:grpSpPr>
          <p:sp>
            <p:nvSpPr>
              <p:cNvPr name="Freeform 13" id="13"/>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B951"/>
              </a:solidFill>
            </p:spPr>
          </p:sp>
        </p:grpSp>
        <p:sp>
          <p:nvSpPr>
            <p:cNvPr name="TextBox 14" id="14"/>
            <p:cNvSpPr txBox="true"/>
            <p:nvPr/>
          </p:nvSpPr>
          <p:spPr>
            <a:xfrm rot="0">
              <a:off x="203237" y="73995"/>
              <a:ext cx="331113" cy="494347"/>
            </a:xfrm>
            <a:prstGeom prst="rect">
              <a:avLst/>
            </a:prstGeom>
          </p:spPr>
          <p:txBody>
            <a:bodyPr anchor="t" rtlCol="false" tIns="0" lIns="0" bIns="0" rIns="0">
              <a:spAutoFit/>
            </a:bodyPr>
            <a:lstStyle/>
            <a:p>
              <a:pPr algn="ctr">
                <a:lnSpc>
                  <a:spcPts val="3301"/>
                </a:lnSpc>
              </a:pPr>
              <a:r>
                <a:rPr lang="en-US" sz="1988" spc="87">
                  <a:solidFill>
                    <a:srgbClr val="F1EFE1"/>
                  </a:solidFill>
                  <a:latin typeface="Aileron Heavy Bold"/>
                </a:rPr>
                <a:t>3</a:t>
              </a:r>
            </a:p>
          </p:txBody>
        </p:sp>
      </p:grpSp>
      <p:grpSp>
        <p:nvGrpSpPr>
          <p:cNvPr name="Group 15" id="15"/>
          <p:cNvGrpSpPr/>
          <p:nvPr/>
        </p:nvGrpSpPr>
        <p:grpSpPr>
          <a:xfrm rot="0">
            <a:off x="2609178" y="2238548"/>
            <a:ext cx="13555581" cy="1770894"/>
            <a:chOff x="0" y="0"/>
            <a:chExt cx="18074108" cy="2361192"/>
          </a:xfrm>
        </p:grpSpPr>
        <p:sp>
          <p:nvSpPr>
            <p:cNvPr name="TextBox 16" id="16"/>
            <p:cNvSpPr txBox="true"/>
            <p:nvPr/>
          </p:nvSpPr>
          <p:spPr>
            <a:xfrm rot="0">
              <a:off x="18733" y="-104775"/>
              <a:ext cx="18036643" cy="1937132"/>
            </a:xfrm>
            <a:prstGeom prst="rect">
              <a:avLst/>
            </a:prstGeom>
          </p:spPr>
          <p:txBody>
            <a:bodyPr anchor="t" rtlCol="false" tIns="0" lIns="0" bIns="0" rIns="0">
              <a:spAutoFit/>
            </a:bodyPr>
            <a:lstStyle/>
            <a:p>
              <a:pPr>
                <a:lnSpc>
                  <a:spcPts val="3983"/>
                </a:lnSpc>
              </a:pPr>
              <a:r>
                <a:rPr lang="en-US" sz="2399" spc="105" u="sng">
                  <a:solidFill>
                    <a:srgbClr val="000000"/>
                  </a:solidFill>
                  <a:latin typeface="Aileron Heavy Bold"/>
                </a:rPr>
                <a:t>ARDUINO UNO</a:t>
              </a:r>
              <a:r>
                <a:rPr lang="en-US" sz="2399" spc="105">
                  <a:solidFill>
                    <a:srgbClr val="192954"/>
                  </a:solidFill>
                  <a:latin typeface="Aileron Heavy"/>
                </a:rPr>
                <a:t> :- ARDUINO UNO IS A EASY-TO-USE PROGRAMMABLE OPEN-SOURCE MICROCONTROLLER BOARD. IT IS THE DEVICE WHICH CONTROLS AND OPERATES THE WORKING OF SENSORS AND MOTOR.</a:t>
              </a:r>
            </a:p>
          </p:txBody>
        </p:sp>
        <p:sp>
          <p:nvSpPr>
            <p:cNvPr name="TextBox 17" id="17"/>
            <p:cNvSpPr txBox="true"/>
            <p:nvPr/>
          </p:nvSpPr>
          <p:spPr>
            <a:xfrm rot="0">
              <a:off x="0" y="1964952"/>
              <a:ext cx="18074108" cy="396240"/>
            </a:xfrm>
            <a:prstGeom prst="rect">
              <a:avLst/>
            </a:prstGeom>
          </p:spPr>
          <p:txBody>
            <a:bodyPr anchor="t" rtlCol="false" tIns="0" lIns="0" bIns="0" rIns="0">
              <a:spAutoFit/>
            </a:bodyPr>
            <a:lstStyle/>
            <a:p>
              <a:pPr>
                <a:lnSpc>
                  <a:spcPts val="2520"/>
                </a:lnSpc>
                <a:spcBef>
                  <a:spcPct val="0"/>
                </a:spcBef>
              </a:pPr>
            </a:p>
          </p:txBody>
        </p:sp>
      </p:grpSp>
      <p:grpSp>
        <p:nvGrpSpPr>
          <p:cNvPr name="Group 18" id="18"/>
          <p:cNvGrpSpPr/>
          <p:nvPr/>
        </p:nvGrpSpPr>
        <p:grpSpPr>
          <a:xfrm rot="0">
            <a:off x="14109792" y="9546588"/>
            <a:ext cx="3162345" cy="847478"/>
            <a:chOff x="0" y="0"/>
            <a:chExt cx="4216459" cy="1129970"/>
          </a:xfrm>
        </p:grpSpPr>
        <p:sp>
          <p:nvSpPr>
            <p:cNvPr name="TextBox 19" id="19"/>
            <p:cNvSpPr txBox="true"/>
            <p:nvPr/>
          </p:nvSpPr>
          <p:spPr>
            <a:xfrm rot="0">
              <a:off x="4370" y="-114300"/>
              <a:ext cx="4207719" cy="618067"/>
            </a:xfrm>
            <a:prstGeom prst="rect">
              <a:avLst/>
            </a:prstGeom>
          </p:spPr>
          <p:txBody>
            <a:bodyPr anchor="t" rtlCol="false" tIns="0" lIns="0" bIns="0" rIns="0">
              <a:spAutoFit/>
            </a:bodyPr>
            <a:lstStyle/>
            <a:p>
              <a:pPr>
                <a:lnSpc>
                  <a:spcPts val="4149"/>
                </a:lnSpc>
              </a:pPr>
            </a:p>
          </p:txBody>
        </p:sp>
        <p:sp>
          <p:nvSpPr>
            <p:cNvPr name="TextBox 20" id="20"/>
            <p:cNvSpPr txBox="true"/>
            <p:nvPr/>
          </p:nvSpPr>
          <p:spPr>
            <a:xfrm rot="0">
              <a:off x="0" y="626838"/>
              <a:ext cx="4216459" cy="503132"/>
            </a:xfrm>
            <a:prstGeom prst="rect">
              <a:avLst/>
            </a:prstGeom>
          </p:spPr>
          <p:txBody>
            <a:bodyPr anchor="t" rtlCol="false" tIns="0" lIns="0" bIns="0" rIns="0">
              <a:spAutoFit/>
            </a:bodyPr>
            <a:lstStyle/>
            <a:p>
              <a:pPr>
                <a:lnSpc>
                  <a:spcPts val="3219"/>
                </a:lnSpc>
                <a:spcBef>
                  <a:spcPct val="0"/>
                </a:spcBef>
              </a:pPr>
            </a:p>
          </p:txBody>
        </p:sp>
      </p:grpSp>
      <p:grpSp>
        <p:nvGrpSpPr>
          <p:cNvPr name="Group 21" id="21"/>
          <p:cNvGrpSpPr/>
          <p:nvPr/>
        </p:nvGrpSpPr>
        <p:grpSpPr>
          <a:xfrm rot="0">
            <a:off x="2609178" y="4707229"/>
            <a:ext cx="13555581" cy="1770894"/>
            <a:chOff x="0" y="0"/>
            <a:chExt cx="18074108" cy="2361192"/>
          </a:xfrm>
        </p:grpSpPr>
        <p:sp>
          <p:nvSpPr>
            <p:cNvPr name="TextBox 22" id="22"/>
            <p:cNvSpPr txBox="true"/>
            <p:nvPr/>
          </p:nvSpPr>
          <p:spPr>
            <a:xfrm rot="0">
              <a:off x="18733" y="-104775"/>
              <a:ext cx="18036643" cy="1937132"/>
            </a:xfrm>
            <a:prstGeom prst="rect">
              <a:avLst/>
            </a:prstGeom>
          </p:spPr>
          <p:txBody>
            <a:bodyPr anchor="t" rtlCol="false" tIns="0" lIns="0" bIns="0" rIns="0">
              <a:spAutoFit/>
            </a:bodyPr>
            <a:lstStyle/>
            <a:p>
              <a:pPr>
                <a:lnSpc>
                  <a:spcPts val="3983"/>
                </a:lnSpc>
              </a:pPr>
              <a:r>
                <a:rPr lang="en-US" sz="2399" spc="105" u="sng">
                  <a:solidFill>
                    <a:srgbClr val="192954"/>
                  </a:solidFill>
                  <a:latin typeface="Aileron Heavy Bold"/>
                </a:rPr>
                <a:t>IR SENSOR </a:t>
              </a:r>
              <a:r>
                <a:rPr lang="en-US" sz="2399" spc="105">
                  <a:solidFill>
                    <a:srgbClr val="192954"/>
                  </a:solidFill>
                  <a:latin typeface="Aileron Heavy Bold"/>
                </a:rPr>
                <a:t>:- </a:t>
              </a:r>
              <a:r>
                <a:rPr lang="en-US" sz="2399" spc="105">
                  <a:solidFill>
                    <a:srgbClr val="192954"/>
                  </a:solidFill>
                  <a:latin typeface="Aileron Heavy"/>
                </a:rPr>
                <a:t>AN INFRARED SENSOR IS AN ELECTRONIC DEVICE, THAT EMITS IN ORDER TO SENSE SOME ASPECTS OF THE SURROUNDINGS. THIS SENSOR CAN DETETCT THE HEAT AS WELL AS THE MOTION OF THE OBJECT.</a:t>
              </a:r>
            </a:p>
          </p:txBody>
        </p:sp>
        <p:sp>
          <p:nvSpPr>
            <p:cNvPr name="TextBox 23" id="23"/>
            <p:cNvSpPr txBox="true"/>
            <p:nvPr/>
          </p:nvSpPr>
          <p:spPr>
            <a:xfrm rot="0">
              <a:off x="0" y="1964952"/>
              <a:ext cx="18074108" cy="396240"/>
            </a:xfrm>
            <a:prstGeom prst="rect">
              <a:avLst/>
            </a:prstGeom>
          </p:spPr>
          <p:txBody>
            <a:bodyPr anchor="t" rtlCol="false" tIns="0" lIns="0" bIns="0" rIns="0">
              <a:spAutoFit/>
            </a:bodyPr>
            <a:lstStyle/>
            <a:p>
              <a:pPr>
                <a:lnSpc>
                  <a:spcPts val="2520"/>
                </a:lnSpc>
                <a:spcBef>
                  <a:spcPct val="0"/>
                </a:spcBef>
              </a:pPr>
            </a:p>
          </p:txBody>
        </p:sp>
      </p:grpSp>
      <p:sp>
        <p:nvSpPr>
          <p:cNvPr name="TextBox 24" id="24"/>
          <p:cNvSpPr txBox="true"/>
          <p:nvPr/>
        </p:nvSpPr>
        <p:spPr>
          <a:xfrm rot="0">
            <a:off x="10270021" y="5705048"/>
            <a:ext cx="3162345" cy="306705"/>
          </a:xfrm>
          <a:prstGeom prst="rect">
            <a:avLst/>
          </a:prstGeom>
        </p:spPr>
        <p:txBody>
          <a:bodyPr anchor="t" rtlCol="false" tIns="0" lIns="0" bIns="0" rIns="0">
            <a:spAutoFit/>
          </a:bodyPr>
          <a:lstStyle/>
          <a:p>
            <a:pPr>
              <a:lnSpc>
                <a:spcPts val="2520"/>
              </a:lnSpc>
              <a:spcBef>
                <a:spcPct val="0"/>
              </a:spcBef>
            </a:pPr>
          </a:p>
        </p:txBody>
      </p:sp>
      <p:sp>
        <p:nvSpPr>
          <p:cNvPr name="TextBox 25" id="25"/>
          <p:cNvSpPr txBox="true"/>
          <p:nvPr/>
        </p:nvSpPr>
        <p:spPr>
          <a:xfrm rot="0">
            <a:off x="12423095" y="9907878"/>
            <a:ext cx="3162345" cy="306705"/>
          </a:xfrm>
          <a:prstGeom prst="rect">
            <a:avLst/>
          </a:prstGeom>
        </p:spPr>
        <p:txBody>
          <a:bodyPr anchor="t" rtlCol="false" tIns="0" lIns="0" bIns="0" rIns="0">
            <a:spAutoFit/>
          </a:bodyPr>
          <a:lstStyle/>
          <a:p>
            <a:pPr>
              <a:lnSpc>
                <a:spcPts val="2520"/>
              </a:lnSpc>
              <a:spcBef>
                <a:spcPct val="0"/>
              </a:spcBef>
            </a:pPr>
          </a:p>
        </p:txBody>
      </p:sp>
      <p:sp>
        <p:nvSpPr>
          <p:cNvPr name="TextBox 26" id="26"/>
          <p:cNvSpPr txBox="true"/>
          <p:nvPr/>
        </p:nvSpPr>
        <p:spPr>
          <a:xfrm rot="0">
            <a:off x="15585439" y="9731030"/>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07</a:t>
            </a:r>
          </a:p>
        </p:txBody>
      </p:sp>
      <p:sp>
        <p:nvSpPr>
          <p:cNvPr name="TextBox 27" id="27"/>
          <p:cNvSpPr txBox="true"/>
          <p:nvPr/>
        </p:nvSpPr>
        <p:spPr>
          <a:xfrm rot="0">
            <a:off x="5625544" y="1104900"/>
            <a:ext cx="7036912" cy="773430"/>
          </a:xfrm>
          <a:prstGeom prst="rect">
            <a:avLst/>
          </a:prstGeom>
        </p:spPr>
        <p:txBody>
          <a:bodyPr anchor="t" rtlCol="false" tIns="0" lIns="0" bIns="0" rIns="0">
            <a:spAutoFit/>
          </a:bodyPr>
          <a:lstStyle/>
          <a:p>
            <a:pPr>
              <a:lnSpc>
                <a:spcPts val="5880"/>
              </a:lnSpc>
            </a:pPr>
            <a:r>
              <a:rPr lang="en-US" sz="5600">
                <a:solidFill>
                  <a:srgbClr val="192954"/>
                </a:solidFill>
                <a:latin typeface="Kollektif"/>
              </a:rPr>
              <a:t>Technologies Used.</a:t>
            </a:r>
          </a:p>
        </p:txBody>
      </p:sp>
      <p:grpSp>
        <p:nvGrpSpPr>
          <p:cNvPr name="Group 28" id="28"/>
          <p:cNvGrpSpPr/>
          <p:nvPr/>
        </p:nvGrpSpPr>
        <p:grpSpPr>
          <a:xfrm rot="0">
            <a:off x="2609178" y="7127546"/>
            <a:ext cx="13555581" cy="2275719"/>
            <a:chOff x="0" y="0"/>
            <a:chExt cx="18074108" cy="3034292"/>
          </a:xfrm>
        </p:grpSpPr>
        <p:sp>
          <p:nvSpPr>
            <p:cNvPr name="TextBox 29" id="29"/>
            <p:cNvSpPr txBox="true"/>
            <p:nvPr/>
          </p:nvSpPr>
          <p:spPr>
            <a:xfrm rot="0">
              <a:off x="18733" y="-104775"/>
              <a:ext cx="18036643" cy="2610232"/>
            </a:xfrm>
            <a:prstGeom prst="rect">
              <a:avLst/>
            </a:prstGeom>
          </p:spPr>
          <p:txBody>
            <a:bodyPr anchor="t" rtlCol="false" tIns="0" lIns="0" bIns="0" rIns="0">
              <a:spAutoFit/>
            </a:bodyPr>
            <a:lstStyle/>
            <a:p>
              <a:pPr>
                <a:lnSpc>
                  <a:spcPts val="3983"/>
                </a:lnSpc>
              </a:pPr>
              <a:r>
                <a:rPr lang="en-US" sz="2399" spc="105" u="sng">
                  <a:solidFill>
                    <a:srgbClr val="192954"/>
                  </a:solidFill>
                  <a:latin typeface="Aileron Heavy Bold"/>
                </a:rPr>
                <a:t>SERVO MOTOR</a:t>
              </a:r>
              <a:r>
                <a:rPr lang="en-US" sz="2399" spc="105">
                  <a:solidFill>
                    <a:srgbClr val="192954"/>
                  </a:solidFill>
                  <a:latin typeface="Aileron Heavy Bold"/>
                </a:rPr>
                <a:t>:- </a:t>
              </a:r>
              <a:r>
                <a:rPr lang="en-US" sz="2399" spc="105">
                  <a:solidFill>
                    <a:srgbClr val="192954"/>
                  </a:solidFill>
                  <a:latin typeface="Aileron Heavy"/>
                </a:rPr>
                <a:t>SERVO MOTORS ARE ELECTRONIC DEVICES AND ROTARY OR LINEAR ACTUATORS THAT ROTATE AND PUSH PARTS OF A MACHINE WITH PRECISION. IN THIS CASE IT WILL ROTATE ON INPUT 1 AND INPUT 0 IN DIFFERENT DIRECTIONS.</a:t>
              </a:r>
            </a:p>
          </p:txBody>
        </p:sp>
        <p:sp>
          <p:nvSpPr>
            <p:cNvPr name="TextBox 30" id="30"/>
            <p:cNvSpPr txBox="true"/>
            <p:nvPr/>
          </p:nvSpPr>
          <p:spPr>
            <a:xfrm rot="0">
              <a:off x="0" y="2638052"/>
              <a:ext cx="18074108" cy="396240"/>
            </a:xfrm>
            <a:prstGeom prst="rect">
              <a:avLst/>
            </a:prstGeom>
          </p:spPr>
          <p:txBody>
            <a:bodyPr anchor="t" rtlCol="false" tIns="0" lIns="0" bIns="0" rIns="0">
              <a:spAutoFit/>
            </a:bodyPr>
            <a:lstStyle/>
            <a:p>
              <a:pPr>
                <a:lnSpc>
                  <a:spcPts val="2520"/>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1EFE1"/>
        </a:solidFill>
      </p:bgPr>
    </p:bg>
    <p:spTree>
      <p:nvGrpSpPr>
        <p:cNvPr id="1" name=""/>
        <p:cNvGrpSpPr/>
        <p:nvPr/>
      </p:nvGrpSpPr>
      <p:grpSpPr>
        <a:xfrm>
          <a:off x="0" y="0"/>
          <a:ext cx="0" cy="0"/>
          <a:chOff x="0" y="0"/>
          <a:chExt cx="0" cy="0"/>
        </a:xfrm>
      </p:grpSpPr>
      <p:sp>
        <p:nvSpPr>
          <p:cNvPr name="AutoShape 2" id="2"/>
          <p:cNvSpPr/>
          <p:nvPr/>
        </p:nvSpPr>
        <p:spPr>
          <a:xfrm rot="0">
            <a:off x="1684976" y="9075451"/>
            <a:ext cx="14918048" cy="0"/>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3642162" y="9363143"/>
            <a:ext cx="11001399" cy="725031"/>
            <a:chOff x="0" y="0"/>
            <a:chExt cx="19251315" cy="1268730"/>
          </a:xfrm>
        </p:grpSpPr>
        <p:sp>
          <p:nvSpPr>
            <p:cNvPr name="Freeform 4" id="4"/>
            <p:cNvSpPr/>
            <p:nvPr/>
          </p:nvSpPr>
          <p:spPr>
            <a:xfrm flipH="false" flipV="false" rot="0">
              <a:off x="0" y="0"/>
              <a:ext cx="19251315" cy="1268730"/>
            </a:xfrm>
            <a:custGeom>
              <a:avLst/>
              <a:gdLst/>
              <a:ahLst/>
              <a:cxnLst/>
              <a:rect r="r" b="b" t="t" l="l"/>
              <a:pathLst>
                <a:path h="1268730" w="19251315">
                  <a:moveTo>
                    <a:pt x="735330" y="0"/>
                  </a:moveTo>
                  <a:lnTo>
                    <a:pt x="0" y="1268730"/>
                  </a:lnTo>
                  <a:lnTo>
                    <a:pt x="19251315" y="1268730"/>
                  </a:lnTo>
                  <a:lnTo>
                    <a:pt x="18515985" y="0"/>
                  </a:lnTo>
                  <a:close/>
                </a:path>
              </a:pathLst>
            </a:custGeom>
            <a:solidFill>
              <a:srgbClr val="99B951"/>
            </a:solidFill>
          </p:spPr>
        </p:sp>
      </p:grpSp>
      <p:sp>
        <p:nvSpPr>
          <p:cNvPr name="TextBox 5" id="5"/>
          <p:cNvSpPr txBox="true"/>
          <p:nvPr/>
        </p:nvSpPr>
        <p:spPr>
          <a:xfrm rot="0">
            <a:off x="4281455" y="9498963"/>
            <a:ext cx="9722811" cy="405765"/>
          </a:xfrm>
          <a:prstGeom prst="rect">
            <a:avLst/>
          </a:prstGeom>
        </p:spPr>
        <p:txBody>
          <a:bodyPr anchor="t" rtlCol="false" tIns="0" lIns="0" bIns="0" rIns="0">
            <a:spAutoFit/>
          </a:bodyPr>
          <a:lstStyle/>
          <a:p>
            <a:pPr algn="ctr">
              <a:lnSpc>
                <a:spcPts val="3359"/>
              </a:lnSpc>
              <a:spcBef>
                <a:spcPct val="0"/>
              </a:spcBef>
            </a:pPr>
            <a:r>
              <a:rPr lang="en-US" sz="2399">
                <a:solidFill>
                  <a:srgbClr val="192954"/>
                </a:solidFill>
                <a:latin typeface="Aileron Regular Bold Italics"/>
              </a:rPr>
              <a:t>"Internet of Things has the potential to change the world"</a:t>
            </a:r>
          </a:p>
        </p:txBody>
      </p:sp>
      <p:grpSp>
        <p:nvGrpSpPr>
          <p:cNvPr name="Group 6" id="6"/>
          <p:cNvGrpSpPr/>
          <p:nvPr/>
        </p:nvGrpSpPr>
        <p:grpSpPr>
          <a:xfrm rot="0">
            <a:off x="1684976" y="2238548"/>
            <a:ext cx="553190" cy="553190"/>
            <a:chOff x="0" y="0"/>
            <a:chExt cx="737587" cy="737587"/>
          </a:xfrm>
        </p:grpSpPr>
        <p:grpSp>
          <p:nvGrpSpPr>
            <p:cNvPr name="Group 7" id="7"/>
            <p:cNvGrpSpPr/>
            <p:nvPr/>
          </p:nvGrpSpPr>
          <p:grpSpPr>
            <a:xfrm rot="0">
              <a:off x="0" y="0"/>
              <a:ext cx="737587" cy="737587"/>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B951"/>
              </a:solidFill>
            </p:spPr>
          </p:sp>
        </p:grpSp>
        <p:sp>
          <p:nvSpPr>
            <p:cNvPr name="TextBox 9" id="9"/>
            <p:cNvSpPr txBox="true"/>
            <p:nvPr/>
          </p:nvSpPr>
          <p:spPr>
            <a:xfrm rot="0">
              <a:off x="203237" y="73995"/>
              <a:ext cx="331113" cy="494347"/>
            </a:xfrm>
            <a:prstGeom prst="rect">
              <a:avLst/>
            </a:prstGeom>
          </p:spPr>
          <p:txBody>
            <a:bodyPr anchor="t" rtlCol="false" tIns="0" lIns="0" bIns="0" rIns="0">
              <a:spAutoFit/>
            </a:bodyPr>
            <a:lstStyle/>
            <a:p>
              <a:pPr algn="ctr">
                <a:lnSpc>
                  <a:spcPts val="3301"/>
                </a:lnSpc>
              </a:pPr>
              <a:r>
                <a:rPr lang="en-US" sz="1988" spc="87">
                  <a:solidFill>
                    <a:srgbClr val="F1EFE1"/>
                  </a:solidFill>
                  <a:latin typeface="Aileron Heavy"/>
                </a:rPr>
                <a:t>4</a:t>
              </a:r>
            </a:p>
          </p:txBody>
        </p:sp>
      </p:grpSp>
      <p:grpSp>
        <p:nvGrpSpPr>
          <p:cNvPr name="Group 10" id="10"/>
          <p:cNvGrpSpPr/>
          <p:nvPr/>
        </p:nvGrpSpPr>
        <p:grpSpPr>
          <a:xfrm rot="0">
            <a:off x="2609178" y="2238548"/>
            <a:ext cx="13555581" cy="1770894"/>
            <a:chOff x="0" y="0"/>
            <a:chExt cx="18074108" cy="2361192"/>
          </a:xfrm>
        </p:grpSpPr>
        <p:sp>
          <p:nvSpPr>
            <p:cNvPr name="TextBox 11" id="11"/>
            <p:cNvSpPr txBox="true"/>
            <p:nvPr/>
          </p:nvSpPr>
          <p:spPr>
            <a:xfrm rot="0">
              <a:off x="18733" y="-104775"/>
              <a:ext cx="18036643" cy="1937132"/>
            </a:xfrm>
            <a:prstGeom prst="rect">
              <a:avLst/>
            </a:prstGeom>
          </p:spPr>
          <p:txBody>
            <a:bodyPr anchor="t" rtlCol="false" tIns="0" lIns="0" bIns="0" rIns="0">
              <a:spAutoFit/>
            </a:bodyPr>
            <a:lstStyle/>
            <a:p>
              <a:pPr>
                <a:lnSpc>
                  <a:spcPts val="3983"/>
                </a:lnSpc>
              </a:pPr>
              <a:r>
                <a:rPr lang="en-US" sz="2399" spc="105" u="sng">
                  <a:solidFill>
                    <a:srgbClr val="192954"/>
                  </a:solidFill>
                  <a:latin typeface="Aileron Heavy Bold"/>
                </a:rPr>
                <a:t>MOISTURE SENSOR</a:t>
              </a:r>
              <a:r>
                <a:rPr lang="en-US" sz="2399" spc="105">
                  <a:solidFill>
                    <a:srgbClr val="192954"/>
                  </a:solidFill>
                  <a:latin typeface="Aileron Heavy Bold"/>
                </a:rPr>
                <a:t> </a:t>
              </a:r>
              <a:r>
                <a:rPr lang="en-US" sz="2399" spc="105">
                  <a:solidFill>
                    <a:srgbClr val="192954"/>
                  </a:solidFill>
                  <a:latin typeface="Aileron Heavy"/>
                </a:rPr>
                <a:t>:- MOISTURE SENSOR IS ABLE TO DETECT WHETHER THE GIVEN OBJECT HAS MOISTURE OR NOT. IN THIS CASE IT WILL GIVE OUTPUT 1 IF IT IS MOIST AND OUTPUT 0 IF IT IS NOT MOIST.</a:t>
              </a:r>
            </a:p>
          </p:txBody>
        </p:sp>
        <p:sp>
          <p:nvSpPr>
            <p:cNvPr name="TextBox 12" id="12"/>
            <p:cNvSpPr txBox="true"/>
            <p:nvPr/>
          </p:nvSpPr>
          <p:spPr>
            <a:xfrm rot="0">
              <a:off x="0" y="1964952"/>
              <a:ext cx="18074108" cy="396240"/>
            </a:xfrm>
            <a:prstGeom prst="rect">
              <a:avLst/>
            </a:prstGeom>
          </p:spPr>
          <p:txBody>
            <a:bodyPr anchor="t" rtlCol="false" tIns="0" lIns="0" bIns="0" rIns="0">
              <a:spAutoFit/>
            </a:bodyPr>
            <a:lstStyle/>
            <a:p>
              <a:pPr>
                <a:lnSpc>
                  <a:spcPts val="2520"/>
                </a:lnSpc>
                <a:spcBef>
                  <a:spcPct val="0"/>
                </a:spcBef>
              </a:pPr>
            </a:p>
          </p:txBody>
        </p:sp>
      </p:grpSp>
      <p:sp>
        <p:nvSpPr>
          <p:cNvPr name="TextBox 13" id="13"/>
          <p:cNvSpPr txBox="true"/>
          <p:nvPr/>
        </p:nvSpPr>
        <p:spPr>
          <a:xfrm rot="0">
            <a:off x="14109792" y="10004810"/>
            <a:ext cx="3162345" cy="389255"/>
          </a:xfrm>
          <a:prstGeom prst="rect">
            <a:avLst/>
          </a:prstGeom>
        </p:spPr>
        <p:txBody>
          <a:bodyPr anchor="t" rtlCol="false" tIns="0" lIns="0" bIns="0" rIns="0">
            <a:spAutoFit/>
          </a:bodyPr>
          <a:lstStyle/>
          <a:p>
            <a:pPr>
              <a:lnSpc>
                <a:spcPts val="3219"/>
              </a:lnSpc>
              <a:spcBef>
                <a:spcPct val="0"/>
              </a:spcBef>
            </a:pPr>
          </a:p>
        </p:txBody>
      </p:sp>
      <p:sp>
        <p:nvSpPr>
          <p:cNvPr name="TextBox 14" id="14"/>
          <p:cNvSpPr txBox="true"/>
          <p:nvPr/>
        </p:nvSpPr>
        <p:spPr>
          <a:xfrm rot="0">
            <a:off x="2609178" y="6171418"/>
            <a:ext cx="13555581" cy="306705"/>
          </a:xfrm>
          <a:prstGeom prst="rect">
            <a:avLst/>
          </a:prstGeom>
        </p:spPr>
        <p:txBody>
          <a:bodyPr anchor="t" rtlCol="false" tIns="0" lIns="0" bIns="0" rIns="0">
            <a:spAutoFit/>
          </a:bodyPr>
          <a:lstStyle/>
          <a:p>
            <a:pPr>
              <a:lnSpc>
                <a:spcPts val="2520"/>
              </a:lnSpc>
              <a:spcBef>
                <a:spcPct val="0"/>
              </a:spcBef>
            </a:pPr>
          </a:p>
        </p:txBody>
      </p:sp>
      <p:sp>
        <p:nvSpPr>
          <p:cNvPr name="TextBox 15" id="15"/>
          <p:cNvSpPr txBox="true"/>
          <p:nvPr/>
        </p:nvSpPr>
        <p:spPr>
          <a:xfrm rot="0">
            <a:off x="10270021" y="5705048"/>
            <a:ext cx="3162345" cy="306705"/>
          </a:xfrm>
          <a:prstGeom prst="rect">
            <a:avLst/>
          </a:prstGeom>
        </p:spPr>
        <p:txBody>
          <a:bodyPr anchor="t" rtlCol="false" tIns="0" lIns="0" bIns="0" rIns="0">
            <a:spAutoFit/>
          </a:bodyPr>
          <a:lstStyle/>
          <a:p>
            <a:pPr>
              <a:lnSpc>
                <a:spcPts val="2520"/>
              </a:lnSpc>
              <a:spcBef>
                <a:spcPct val="0"/>
              </a:spcBef>
            </a:pPr>
          </a:p>
        </p:txBody>
      </p:sp>
      <p:sp>
        <p:nvSpPr>
          <p:cNvPr name="TextBox 16" id="16"/>
          <p:cNvSpPr txBox="true"/>
          <p:nvPr/>
        </p:nvSpPr>
        <p:spPr>
          <a:xfrm rot="0">
            <a:off x="15448017" y="9454863"/>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08</a:t>
            </a:r>
          </a:p>
        </p:txBody>
      </p:sp>
      <p:sp>
        <p:nvSpPr>
          <p:cNvPr name="TextBox 17" id="17"/>
          <p:cNvSpPr txBox="true"/>
          <p:nvPr/>
        </p:nvSpPr>
        <p:spPr>
          <a:xfrm rot="0">
            <a:off x="5625544" y="1104900"/>
            <a:ext cx="7036912" cy="773430"/>
          </a:xfrm>
          <a:prstGeom prst="rect">
            <a:avLst/>
          </a:prstGeom>
        </p:spPr>
        <p:txBody>
          <a:bodyPr anchor="t" rtlCol="false" tIns="0" lIns="0" bIns="0" rIns="0">
            <a:spAutoFit/>
          </a:bodyPr>
          <a:lstStyle/>
          <a:p>
            <a:pPr>
              <a:lnSpc>
                <a:spcPts val="5880"/>
              </a:lnSpc>
            </a:pPr>
            <a:r>
              <a:rPr lang="en-US" sz="5600">
                <a:solidFill>
                  <a:srgbClr val="192954"/>
                </a:solidFill>
                <a:latin typeface="Kollektif"/>
              </a:rPr>
              <a:t>Technologies Used.</a:t>
            </a:r>
          </a:p>
        </p:txBody>
      </p:sp>
      <p:sp>
        <p:nvSpPr>
          <p:cNvPr name="TextBox 18" id="18"/>
          <p:cNvSpPr txBox="true"/>
          <p:nvPr/>
        </p:nvSpPr>
        <p:spPr>
          <a:xfrm rot="0">
            <a:off x="2609178" y="9096560"/>
            <a:ext cx="13555581" cy="306705"/>
          </a:xfrm>
          <a:prstGeom prst="rect">
            <a:avLst/>
          </a:prstGeom>
        </p:spPr>
        <p:txBody>
          <a:bodyPr anchor="t" rtlCol="false" tIns="0" lIns="0" bIns="0" rIns="0">
            <a:spAutoFit/>
          </a:bodyPr>
          <a:lstStyle/>
          <a:p>
            <a:pPr>
              <a:lnSpc>
                <a:spcPts val="2520"/>
              </a:lnSpc>
              <a:spcBef>
                <a:spcPct val="0"/>
              </a:spcBef>
            </a:pPr>
          </a:p>
        </p:txBody>
      </p:sp>
      <p:grpSp>
        <p:nvGrpSpPr>
          <p:cNvPr name="Group 19" id="19"/>
          <p:cNvGrpSpPr/>
          <p:nvPr/>
        </p:nvGrpSpPr>
        <p:grpSpPr>
          <a:xfrm rot="0">
            <a:off x="1684976" y="4590310"/>
            <a:ext cx="553190" cy="553190"/>
            <a:chOff x="0" y="0"/>
            <a:chExt cx="737587" cy="737587"/>
          </a:xfrm>
        </p:grpSpPr>
        <p:grpSp>
          <p:nvGrpSpPr>
            <p:cNvPr name="Group 20" id="20"/>
            <p:cNvGrpSpPr/>
            <p:nvPr/>
          </p:nvGrpSpPr>
          <p:grpSpPr>
            <a:xfrm rot="0">
              <a:off x="0" y="0"/>
              <a:ext cx="737587" cy="737587"/>
              <a:chOff x="0" y="0"/>
              <a:chExt cx="6350000" cy="6350000"/>
            </a:xfrm>
          </p:grpSpPr>
          <p:sp>
            <p:nvSpPr>
              <p:cNvPr name="Freeform 21" id="21"/>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B951"/>
              </a:solidFill>
            </p:spPr>
          </p:sp>
        </p:grpSp>
        <p:sp>
          <p:nvSpPr>
            <p:cNvPr name="TextBox 22" id="22"/>
            <p:cNvSpPr txBox="true"/>
            <p:nvPr/>
          </p:nvSpPr>
          <p:spPr>
            <a:xfrm rot="0">
              <a:off x="203237" y="73995"/>
              <a:ext cx="331113" cy="494347"/>
            </a:xfrm>
            <a:prstGeom prst="rect">
              <a:avLst/>
            </a:prstGeom>
          </p:spPr>
          <p:txBody>
            <a:bodyPr anchor="t" rtlCol="false" tIns="0" lIns="0" bIns="0" rIns="0">
              <a:spAutoFit/>
            </a:bodyPr>
            <a:lstStyle/>
            <a:p>
              <a:pPr algn="ctr">
                <a:lnSpc>
                  <a:spcPts val="3301"/>
                </a:lnSpc>
              </a:pPr>
              <a:r>
                <a:rPr lang="en-US" sz="1988" spc="87">
                  <a:solidFill>
                    <a:srgbClr val="F1EFE1"/>
                  </a:solidFill>
                  <a:latin typeface="Aileron Heavy Bold"/>
                </a:rPr>
                <a:t>5</a:t>
              </a:r>
            </a:p>
          </p:txBody>
        </p:sp>
      </p:grpSp>
      <p:grpSp>
        <p:nvGrpSpPr>
          <p:cNvPr name="Group 23" id="23"/>
          <p:cNvGrpSpPr/>
          <p:nvPr/>
        </p:nvGrpSpPr>
        <p:grpSpPr>
          <a:xfrm rot="0">
            <a:off x="2609178" y="4707229"/>
            <a:ext cx="13555581" cy="761244"/>
            <a:chOff x="0" y="0"/>
            <a:chExt cx="18074108" cy="1014992"/>
          </a:xfrm>
        </p:grpSpPr>
        <p:sp>
          <p:nvSpPr>
            <p:cNvPr name="TextBox 24" id="24"/>
            <p:cNvSpPr txBox="true"/>
            <p:nvPr/>
          </p:nvSpPr>
          <p:spPr>
            <a:xfrm rot="0">
              <a:off x="18733" y="-104775"/>
              <a:ext cx="18036643" cy="590932"/>
            </a:xfrm>
            <a:prstGeom prst="rect">
              <a:avLst/>
            </a:prstGeom>
          </p:spPr>
          <p:txBody>
            <a:bodyPr anchor="t" rtlCol="false" tIns="0" lIns="0" bIns="0" rIns="0">
              <a:spAutoFit/>
            </a:bodyPr>
            <a:lstStyle/>
            <a:p>
              <a:pPr>
                <a:lnSpc>
                  <a:spcPts val="3983"/>
                </a:lnSpc>
              </a:pPr>
              <a:r>
                <a:rPr lang="en-US" sz="2399" spc="105" u="sng">
                  <a:solidFill>
                    <a:srgbClr val="192954"/>
                  </a:solidFill>
                  <a:latin typeface="Aileron Heavy Bold"/>
                </a:rPr>
                <a:t>SOFTWARES  USED</a:t>
              </a:r>
              <a:r>
                <a:rPr lang="en-US" sz="2399" spc="105">
                  <a:solidFill>
                    <a:srgbClr val="192954"/>
                  </a:solidFill>
                  <a:latin typeface="Aileron Heavy"/>
                </a:rPr>
                <a:t>:- ARDUINO IDE, TINKERCAD.</a:t>
              </a:r>
            </a:p>
          </p:txBody>
        </p:sp>
        <p:sp>
          <p:nvSpPr>
            <p:cNvPr name="TextBox 25" id="25"/>
            <p:cNvSpPr txBox="true"/>
            <p:nvPr/>
          </p:nvSpPr>
          <p:spPr>
            <a:xfrm rot="0">
              <a:off x="0" y="618752"/>
              <a:ext cx="18074108" cy="396240"/>
            </a:xfrm>
            <a:prstGeom prst="rect">
              <a:avLst/>
            </a:prstGeom>
          </p:spPr>
          <p:txBody>
            <a:bodyPr anchor="t" rtlCol="false" tIns="0" lIns="0" bIns="0" rIns="0">
              <a:spAutoFit/>
            </a:bodyPr>
            <a:lstStyle/>
            <a:p>
              <a:pPr>
                <a:lnSpc>
                  <a:spcPts val="2520"/>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FE1"/>
        </a:solidFill>
      </p:bgPr>
    </p:bg>
    <p:spTree>
      <p:nvGrpSpPr>
        <p:cNvPr id="1" name=""/>
        <p:cNvGrpSpPr/>
        <p:nvPr/>
      </p:nvGrpSpPr>
      <p:grpSpPr>
        <a:xfrm>
          <a:off x="0" y="0"/>
          <a:ext cx="0" cy="0"/>
          <a:chOff x="0" y="0"/>
          <a:chExt cx="0" cy="0"/>
        </a:xfrm>
      </p:grpSpPr>
      <p:sp>
        <p:nvSpPr>
          <p:cNvPr name="AutoShape 2" id="2"/>
          <p:cNvSpPr/>
          <p:nvPr/>
        </p:nvSpPr>
        <p:spPr>
          <a:xfrm rot="0">
            <a:off x="1684976" y="9804113"/>
            <a:ext cx="14918048"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7390768" y="349286"/>
            <a:ext cx="6719024" cy="9053979"/>
          </a:xfrm>
          <a:custGeom>
            <a:avLst/>
            <a:gdLst/>
            <a:ahLst/>
            <a:cxnLst/>
            <a:rect r="r" b="b" t="t" l="l"/>
            <a:pathLst>
              <a:path h="9053979" w="6719024">
                <a:moveTo>
                  <a:pt x="0" y="0"/>
                </a:moveTo>
                <a:lnTo>
                  <a:pt x="6719024" y="0"/>
                </a:lnTo>
                <a:lnTo>
                  <a:pt x="6719024" y="9053979"/>
                </a:lnTo>
                <a:lnTo>
                  <a:pt x="0" y="9053979"/>
                </a:lnTo>
                <a:lnTo>
                  <a:pt x="0" y="0"/>
                </a:lnTo>
                <a:close/>
              </a:path>
            </a:pathLst>
          </a:custGeom>
          <a:blipFill>
            <a:blip r:embed="rId2"/>
            <a:stretch>
              <a:fillRect l="0" t="-3264" r="0" b="-3264"/>
            </a:stretch>
          </a:blipFill>
        </p:spPr>
      </p:sp>
      <p:sp>
        <p:nvSpPr>
          <p:cNvPr name="TextBox 4" id="4"/>
          <p:cNvSpPr txBox="true"/>
          <p:nvPr/>
        </p:nvSpPr>
        <p:spPr>
          <a:xfrm rot="0">
            <a:off x="2609178" y="3702737"/>
            <a:ext cx="13555581" cy="306705"/>
          </a:xfrm>
          <a:prstGeom prst="rect">
            <a:avLst/>
          </a:prstGeom>
        </p:spPr>
        <p:txBody>
          <a:bodyPr anchor="t" rtlCol="false" tIns="0" lIns="0" bIns="0" rIns="0">
            <a:spAutoFit/>
          </a:bodyPr>
          <a:lstStyle/>
          <a:p>
            <a:pPr>
              <a:lnSpc>
                <a:spcPts val="2520"/>
              </a:lnSpc>
              <a:spcBef>
                <a:spcPct val="0"/>
              </a:spcBef>
            </a:pPr>
          </a:p>
        </p:txBody>
      </p:sp>
      <p:sp>
        <p:nvSpPr>
          <p:cNvPr name="TextBox 5" id="5"/>
          <p:cNvSpPr txBox="true"/>
          <p:nvPr/>
        </p:nvSpPr>
        <p:spPr>
          <a:xfrm rot="0">
            <a:off x="14109792" y="10004810"/>
            <a:ext cx="3162345" cy="389255"/>
          </a:xfrm>
          <a:prstGeom prst="rect">
            <a:avLst/>
          </a:prstGeom>
        </p:spPr>
        <p:txBody>
          <a:bodyPr anchor="t" rtlCol="false" tIns="0" lIns="0" bIns="0" rIns="0">
            <a:spAutoFit/>
          </a:bodyPr>
          <a:lstStyle/>
          <a:p>
            <a:pPr>
              <a:lnSpc>
                <a:spcPts val="3219"/>
              </a:lnSpc>
              <a:spcBef>
                <a:spcPct val="0"/>
              </a:spcBef>
            </a:pPr>
          </a:p>
        </p:txBody>
      </p:sp>
      <p:sp>
        <p:nvSpPr>
          <p:cNvPr name="TextBox 6" id="6"/>
          <p:cNvSpPr txBox="true"/>
          <p:nvPr/>
        </p:nvSpPr>
        <p:spPr>
          <a:xfrm rot="0">
            <a:off x="2609178" y="6171418"/>
            <a:ext cx="13555581" cy="306705"/>
          </a:xfrm>
          <a:prstGeom prst="rect">
            <a:avLst/>
          </a:prstGeom>
        </p:spPr>
        <p:txBody>
          <a:bodyPr anchor="t" rtlCol="false" tIns="0" lIns="0" bIns="0" rIns="0">
            <a:spAutoFit/>
          </a:bodyPr>
          <a:lstStyle/>
          <a:p>
            <a:pPr>
              <a:lnSpc>
                <a:spcPts val="2520"/>
              </a:lnSpc>
              <a:spcBef>
                <a:spcPct val="0"/>
              </a:spcBef>
            </a:pPr>
          </a:p>
        </p:txBody>
      </p:sp>
      <p:sp>
        <p:nvSpPr>
          <p:cNvPr name="TextBox 7" id="7"/>
          <p:cNvSpPr txBox="true"/>
          <p:nvPr/>
        </p:nvSpPr>
        <p:spPr>
          <a:xfrm rot="0">
            <a:off x="10270021" y="5705048"/>
            <a:ext cx="3162345" cy="306705"/>
          </a:xfrm>
          <a:prstGeom prst="rect">
            <a:avLst/>
          </a:prstGeom>
        </p:spPr>
        <p:txBody>
          <a:bodyPr anchor="t" rtlCol="false" tIns="0" lIns="0" bIns="0" rIns="0">
            <a:spAutoFit/>
          </a:bodyPr>
          <a:lstStyle/>
          <a:p>
            <a:pPr>
              <a:lnSpc>
                <a:spcPts val="2520"/>
              </a:lnSpc>
              <a:spcBef>
                <a:spcPct val="0"/>
              </a:spcBef>
            </a:pPr>
          </a:p>
        </p:txBody>
      </p:sp>
      <p:sp>
        <p:nvSpPr>
          <p:cNvPr name="TextBox 8" id="8"/>
          <p:cNvSpPr txBox="true"/>
          <p:nvPr/>
        </p:nvSpPr>
        <p:spPr>
          <a:xfrm rot="0">
            <a:off x="15448017" y="9454863"/>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192954"/>
                </a:solidFill>
                <a:latin typeface="Aileron Heavy"/>
              </a:rPr>
              <a:t>09</a:t>
            </a:r>
          </a:p>
        </p:txBody>
      </p:sp>
      <p:sp>
        <p:nvSpPr>
          <p:cNvPr name="TextBox 9" id="9"/>
          <p:cNvSpPr txBox="true"/>
          <p:nvPr/>
        </p:nvSpPr>
        <p:spPr>
          <a:xfrm rot="0">
            <a:off x="452449" y="2339709"/>
            <a:ext cx="7036912" cy="1310640"/>
          </a:xfrm>
          <a:prstGeom prst="rect">
            <a:avLst/>
          </a:prstGeom>
        </p:spPr>
        <p:txBody>
          <a:bodyPr anchor="t" rtlCol="false" tIns="0" lIns="0" bIns="0" rIns="0">
            <a:spAutoFit/>
          </a:bodyPr>
          <a:lstStyle/>
          <a:p>
            <a:pPr>
              <a:lnSpc>
                <a:spcPts val="5040"/>
              </a:lnSpc>
            </a:pPr>
            <a:r>
              <a:rPr lang="en-US" sz="4800" u="sng">
                <a:solidFill>
                  <a:srgbClr val="192954"/>
                </a:solidFill>
                <a:latin typeface="Kollektif Bold"/>
              </a:rPr>
              <a:t>CIRCUIT </a:t>
            </a:r>
          </a:p>
          <a:p>
            <a:pPr>
              <a:lnSpc>
                <a:spcPts val="5040"/>
              </a:lnSpc>
            </a:pPr>
            <a:r>
              <a:rPr lang="en-US" sz="4800" u="sng">
                <a:solidFill>
                  <a:srgbClr val="192954"/>
                </a:solidFill>
                <a:latin typeface="Kollektif Bold"/>
              </a:rPr>
              <a:t>DIAGRAM.</a:t>
            </a:r>
          </a:p>
        </p:txBody>
      </p:sp>
      <p:sp>
        <p:nvSpPr>
          <p:cNvPr name="TextBox 10" id="10"/>
          <p:cNvSpPr txBox="true"/>
          <p:nvPr/>
        </p:nvSpPr>
        <p:spPr>
          <a:xfrm rot="0">
            <a:off x="2609178" y="9096560"/>
            <a:ext cx="13555581" cy="306705"/>
          </a:xfrm>
          <a:prstGeom prst="rect">
            <a:avLst/>
          </a:prstGeom>
        </p:spPr>
        <p:txBody>
          <a:bodyPr anchor="t" rtlCol="false" tIns="0" lIns="0" bIns="0" rIns="0">
            <a:spAutoFit/>
          </a:bodyPr>
          <a:lstStyle/>
          <a:p>
            <a:pPr>
              <a:lnSpc>
                <a:spcPts val="252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DAFOQsaI0dQ</dc:identifier>
  <dcterms:modified xsi:type="dcterms:W3CDTF">2011-08-01T06:04:30Z</dcterms:modified>
  <cp:revision>1</cp:revision>
  <dc:title>Smart WSS.</dc:title>
</cp:coreProperties>
</file>