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88" r:id="rId7"/>
    <p:sldId id="290" r:id="rId8"/>
    <p:sldId id="298" r:id="rId9"/>
    <p:sldId id="299" r:id="rId10"/>
    <p:sldId id="291" r:id="rId11"/>
    <p:sldId id="305" r:id="rId12"/>
    <p:sldId id="303" r:id="rId13"/>
    <p:sldId id="289" r:id="rId14"/>
    <p:sldId id="294" r:id="rId15"/>
    <p:sldId id="295" r:id="rId16"/>
    <p:sldId id="300" r:id="rId17"/>
    <p:sldId id="301" r:id="rId18"/>
    <p:sldId id="304" r:id="rId19"/>
    <p:sldId id="29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5/2/2024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E6D02E1-CC22-AC16-0B3A-AAF953E106D6}"/>
              </a:ext>
            </a:extLst>
          </p:cNvPr>
          <p:cNvSpPr>
            <a:spLocks noGrp="1" noChangeArrowheads="1"/>
          </p:cNvSpPr>
          <p:nvPr>
            <p:ph type="ctrTitle"/>
          </p:nvPr>
        </p:nvSpPr>
        <p:spPr bwMode="auto">
          <a:xfrm>
            <a:off x="2083773" y="2663577"/>
            <a:ext cx="84328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E-COMMERCE WEBSITE USING DJANGO</a:t>
            </a: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9" name="TextBox 8">
            <a:extLst>
              <a:ext uri="{FF2B5EF4-FFF2-40B4-BE49-F238E27FC236}">
                <a16:creationId xmlns:a16="http://schemas.microsoft.com/office/drawing/2014/main" id="{3A03BFBB-E2CC-F0E0-204D-1AC864EE7932}"/>
              </a:ext>
            </a:extLst>
          </p:cNvPr>
          <p:cNvSpPr txBox="1"/>
          <p:nvPr/>
        </p:nvSpPr>
        <p:spPr>
          <a:xfrm>
            <a:off x="2658533" y="1134533"/>
            <a:ext cx="6841067" cy="584775"/>
          </a:xfrm>
          <a:prstGeom prst="rect">
            <a:avLst/>
          </a:prstGeom>
          <a:noFill/>
        </p:spPr>
        <p:txBody>
          <a:bodyPr wrap="square" rtlCol="0">
            <a:spAutoFit/>
          </a:bodyPr>
          <a:lstStyle/>
          <a:p>
            <a:pPr algn="ctr"/>
            <a:r>
              <a:rPr lang="en-US" sz="3200" dirty="0">
                <a:solidFill>
                  <a:schemeClr val="bg1"/>
                </a:solidFill>
              </a:rPr>
              <a:t>Price Changes on Different Sizes</a:t>
            </a:r>
            <a:endParaRPr lang="en-IN" sz="3200" dirty="0">
              <a:solidFill>
                <a:schemeClr val="bg1"/>
              </a:solidFill>
            </a:endParaRPr>
          </a:p>
        </p:txBody>
      </p:sp>
      <p:sp>
        <p:nvSpPr>
          <p:cNvPr id="10" name="TextBox 9">
            <a:extLst>
              <a:ext uri="{FF2B5EF4-FFF2-40B4-BE49-F238E27FC236}">
                <a16:creationId xmlns:a16="http://schemas.microsoft.com/office/drawing/2014/main" id="{FE76AD62-134F-E777-5F3E-C25723857475}"/>
              </a:ext>
            </a:extLst>
          </p:cNvPr>
          <p:cNvSpPr txBox="1"/>
          <p:nvPr/>
        </p:nvSpPr>
        <p:spPr>
          <a:xfrm>
            <a:off x="1151467" y="2353733"/>
            <a:ext cx="9889066" cy="1631216"/>
          </a:xfrm>
          <a:prstGeom prst="rect">
            <a:avLst/>
          </a:prstGeom>
          <a:noFill/>
        </p:spPr>
        <p:txBody>
          <a:bodyPr wrap="square" rtlCol="0">
            <a:spAutoFit/>
          </a:bodyPr>
          <a:lstStyle/>
          <a:p>
            <a:r>
              <a:rPr lang="en-US" sz="2000" dirty="0">
                <a:solidFill>
                  <a:schemeClr val="bg1"/>
                </a:solidFill>
              </a:rPr>
              <a:t>1.Customer Personalization</a:t>
            </a:r>
          </a:p>
          <a:p>
            <a:endParaRPr lang="en-US" sz="2000" dirty="0">
              <a:solidFill>
                <a:schemeClr val="bg1"/>
              </a:solidFill>
            </a:endParaRPr>
          </a:p>
          <a:p>
            <a:r>
              <a:rPr lang="en-US" sz="2000" dirty="0">
                <a:solidFill>
                  <a:schemeClr val="bg1"/>
                </a:solidFill>
              </a:rPr>
              <a:t>2. Competitive Advantage</a:t>
            </a:r>
          </a:p>
          <a:p>
            <a:endParaRPr lang="en-US" sz="2000" dirty="0">
              <a:solidFill>
                <a:schemeClr val="bg1"/>
              </a:solidFill>
            </a:endParaRPr>
          </a:p>
          <a:p>
            <a:r>
              <a:rPr lang="en-US" sz="2000" dirty="0">
                <a:solidFill>
                  <a:schemeClr val="bg1"/>
                </a:solidFill>
              </a:rPr>
              <a:t>3. Inventory management</a:t>
            </a:r>
            <a:endParaRPr lang="en-IN" sz="2000" dirty="0">
              <a:solidFill>
                <a:schemeClr val="bg1"/>
              </a:solidFill>
            </a:endParaRPr>
          </a:p>
        </p:txBody>
      </p:sp>
    </p:spTree>
    <p:extLst>
      <p:ext uri="{BB962C8B-B14F-4D97-AF65-F5344CB8AC3E}">
        <p14:creationId xmlns:p14="http://schemas.microsoft.com/office/powerpoint/2010/main" val="330398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9" name="TextBox 8">
            <a:extLst>
              <a:ext uri="{FF2B5EF4-FFF2-40B4-BE49-F238E27FC236}">
                <a16:creationId xmlns:a16="http://schemas.microsoft.com/office/drawing/2014/main" id="{3A03BFBB-E2CC-F0E0-204D-1AC864EE7932}"/>
              </a:ext>
            </a:extLst>
          </p:cNvPr>
          <p:cNvSpPr txBox="1"/>
          <p:nvPr/>
        </p:nvSpPr>
        <p:spPr>
          <a:xfrm>
            <a:off x="2658533" y="1134533"/>
            <a:ext cx="6841067" cy="584775"/>
          </a:xfrm>
          <a:prstGeom prst="rect">
            <a:avLst/>
          </a:prstGeom>
          <a:noFill/>
        </p:spPr>
        <p:txBody>
          <a:bodyPr wrap="square" rtlCol="0">
            <a:spAutoFit/>
          </a:bodyPr>
          <a:lstStyle/>
          <a:p>
            <a:pPr algn="ctr"/>
            <a:r>
              <a:rPr lang="en-IN" sz="3200" dirty="0">
                <a:solidFill>
                  <a:schemeClr val="bg1"/>
                </a:solidFill>
              </a:rPr>
              <a:t>Add to Cart Functionality</a:t>
            </a:r>
          </a:p>
        </p:txBody>
      </p:sp>
      <p:sp>
        <p:nvSpPr>
          <p:cNvPr id="10" name="TextBox 9">
            <a:extLst>
              <a:ext uri="{FF2B5EF4-FFF2-40B4-BE49-F238E27FC236}">
                <a16:creationId xmlns:a16="http://schemas.microsoft.com/office/drawing/2014/main" id="{FE76AD62-134F-E777-5F3E-C25723857475}"/>
              </a:ext>
            </a:extLst>
          </p:cNvPr>
          <p:cNvSpPr txBox="1"/>
          <p:nvPr/>
        </p:nvSpPr>
        <p:spPr>
          <a:xfrm>
            <a:off x="1151467" y="2353733"/>
            <a:ext cx="9889066" cy="1631216"/>
          </a:xfrm>
          <a:prstGeom prst="rect">
            <a:avLst/>
          </a:prstGeom>
          <a:noFill/>
        </p:spPr>
        <p:txBody>
          <a:bodyPr wrap="square" rtlCol="0">
            <a:spAutoFit/>
          </a:bodyPr>
          <a:lstStyle/>
          <a:p>
            <a:r>
              <a:rPr lang="en-US" sz="2000" dirty="0">
                <a:solidFill>
                  <a:schemeClr val="bg1"/>
                </a:solidFill>
              </a:rPr>
              <a:t>1. Ease of Product Selection </a:t>
            </a:r>
          </a:p>
          <a:p>
            <a:endParaRPr lang="en-US" sz="2000" dirty="0">
              <a:solidFill>
                <a:schemeClr val="bg1"/>
              </a:solidFill>
            </a:endParaRPr>
          </a:p>
          <a:p>
            <a:r>
              <a:rPr lang="en-US" sz="2000" dirty="0">
                <a:solidFill>
                  <a:schemeClr val="bg1"/>
                </a:solidFill>
              </a:rPr>
              <a:t>2. Flexibility and Convenience</a:t>
            </a:r>
          </a:p>
          <a:p>
            <a:endParaRPr lang="en-US" sz="2000" dirty="0">
              <a:solidFill>
                <a:schemeClr val="bg1"/>
              </a:solidFill>
            </a:endParaRPr>
          </a:p>
          <a:p>
            <a:r>
              <a:rPr lang="en-US" sz="2000" dirty="0">
                <a:solidFill>
                  <a:schemeClr val="bg1"/>
                </a:solidFill>
              </a:rPr>
              <a:t>3. Comparison and Consideration</a:t>
            </a:r>
            <a:endParaRPr lang="en-IN" sz="2000" dirty="0">
              <a:solidFill>
                <a:schemeClr val="bg1"/>
              </a:solidFill>
            </a:endParaRPr>
          </a:p>
        </p:txBody>
      </p:sp>
    </p:spTree>
    <p:extLst>
      <p:ext uri="{BB962C8B-B14F-4D97-AF65-F5344CB8AC3E}">
        <p14:creationId xmlns:p14="http://schemas.microsoft.com/office/powerpoint/2010/main" val="3664798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10" name="TextBox 9">
            <a:extLst>
              <a:ext uri="{FF2B5EF4-FFF2-40B4-BE49-F238E27FC236}">
                <a16:creationId xmlns:a16="http://schemas.microsoft.com/office/drawing/2014/main" id="{FE76AD62-134F-E777-5F3E-C25723857475}"/>
              </a:ext>
            </a:extLst>
          </p:cNvPr>
          <p:cNvSpPr txBox="1"/>
          <p:nvPr/>
        </p:nvSpPr>
        <p:spPr>
          <a:xfrm>
            <a:off x="1100667" y="389466"/>
            <a:ext cx="9889066" cy="707886"/>
          </a:xfrm>
          <a:prstGeom prst="rect">
            <a:avLst/>
          </a:prstGeom>
          <a:noFill/>
        </p:spPr>
        <p:txBody>
          <a:bodyPr wrap="square" rtlCol="0">
            <a:spAutoFit/>
          </a:bodyPr>
          <a:lstStyle/>
          <a:p>
            <a:pPr algn="ctr"/>
            <a:r>
              <a:rPr lang="en-IN" sz="4000" dirty="0">
                <a:solidFill>
                  <a:schemeClr val="bg1"/>
                </a:solidFill>
              </a:rPr>
              <a:t>PAGE INTERFACES</a:t>
            </a:r>
          </a:p>
        </p:txBody>
      </p:sp>
      <p:pic>
        <p:nvPicPr>
          <p:cNvPr id="3" name="image6.png">
            <a:extLst>
              <a:ext uri="{FF2B5EF4-FFF2-40B4-BE49-F238E27FC236}">
                <a16:creationId xmlns:a16="http://schemas.microsoft.com/office/drawing/2014/main" id="{6CB263B1-4178-D8C2-1202-B3A064CAA8A8}"/>
              </a:ext>
            </a:extLst>
          </p:cNvPr>
          <p:cNvPicPr/>
          <p:nvPr/>
        </p:nvPicPr>
        <p:blipFill>
          <a:blip r:embed="rId2"/>
          <a:srcRect/>
          <a:stretch>
            <a:fillRect/>
          </a:stretch>
        </p:blipFill>
        <p:spPr>
          <a:xfrm>
            <a:off x="2404533" y="2133601"/>
            <a:ext cx="7039610" cy="3469110"/>
          </a:xfrm>
          <a:prstGeom prst="rect">
            <a:avLst/>
          </a:prstGeom>
          <a:ln/>
        </p:spPr>
      </p:pic>
      <p:sp>
        <p:nvSpPr>
          <p:cNvPr id="4" name="TextBox 3">
            <a:extLst>
              <a:ext uri="{FF2B5EF4-FFF2-40B4-BE49-F238E27FC236}">
                <a16:creationId xmlns:a16="http://schemas.microsoft.com/office/drawing/2014/main" id="{A25780C8-8AAE-5BA6-6449-5195275442EB}"/>
              </a:ext>
            </a:extLst>
          </p:cNvPr>
          <p:cNvSpPr txBox="1"/>
          <p:nvPr/>
        </p:nvSpPr>
        <p:spPr>
          <a:xfrm>
            <a:off x="2319866" y="1473201"/>
            <a:ext cx="2353734" cy="738664"/>
          </a:xfrm>
          <a:prstGeom prst="rect">
            <a:avLst/>
          </a:prstGeom>
          <a:noFill/>
        </p:spPr>
        <p:txBody>
          <a:bodyPr wrap="square" rtlCol="0">
            <a:spAutoFit/>
          </a:bodyPr>
          <a:lstStyle/>
          <a:p>
            <a:r>
              <a:rPr lang="en-IN" sz="2400" b="1" dirty="0">
                <a:solidFill>
                  <a:schemeClr val="bg1"/>
                </a:solidFill>
                <a:effectLst/>
                <a:latin typeface="Times New Roman" panose="02020603050405020304" pitchFamily="18" charset="0"/>
                <a:ea typeface="Times New Roman" panose="02020603050405020304" pitchFamily="18" charset="0"/>
              </a:rPr>
              <a:t>Home Page</a:t>
            </a:r>
            <a:endParaRPr lang="en-IN" sz="2400" dirty="0">
              <a:solidFill>
                <a:schemeClr val="bg1"/>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789440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4" name="TextBox 3">
            <a:extLst>
              <a:ext uri="{FF2B5EF4-FFF2-40B4-BE49-F238E27FC236}">
                <a16:creationId xmlns:a16="http://schemas.microsoft.com/office/drawing/2014/main" id="{A25780C8-8AAE-5BA6-6449-5195275442EB}"/>
              </a:ext>
            </a:extLst>
          </p:cNvPr>
          <p:cNvSpPr txBox="1"/>
          <p:nvPr/>
        </p:nvSpPr>
        <p:spPr>
          <a:xfrm>
            <a:off x="2319866" y="1473201"/>
            <a:ext cx="3318934" cy="648832"/>
          </a:xfrm>
          <a:prstGeom prst="rect">
            <a:avLst/>
          </a:prstGeom>
          <a:noFill/>
        </p:spPr>
        <p:txBody>
          <a:bodyPr wrap="square" rtlCol="0">
            <a:spAutoFit/>
          </a:bodyPr>
          <a:lstStyle/>
          <a:p>
            <a:pPr>
              <a:lnSpc>
                <a:spcPct val="175000"/>
              </a:lnSpc>
              <a:spcAft>
                <a:spcPts val="1500"/>
              </a:spcAft>
            </a:pPr>
            <a:r>
              <a:rPr lang="en-IN" sz="2400" b="1" dirty="0">
                <a:solidFill>
                  <a:schemeClr val="bg1"/>
                </a:solidFill>
                <a:effectLst/>
                <a:latin typeface="Times New Roman" panose="02020603050405020304" pitchFamily="18" charset="0"/>
                <a:ea typeface="Times New Roman" panose="02020603050405020304" pitchFamily="18" charset="0"/>
              </a:rPr>
              <a:t>Product Interface</a:t>
            </a:r>
            <a:endParaRPr lang="en-IN" sz="2400" dirty="0">
              <a:solidFill>
                <a:schemeClr val="bg1"/>
              </a:solidFill>
              <a:effectLst/>
              <a:latin typeface="Arial" panose="020B0604020202020204" pitchFamily="34" charset="0"/>
              <a:ea typeface="Arial" panose="020B0604020202020204" pitchFamily="34" charset="0"/>
            </a:endParaRPr>
          </a:p>
        </p:txBody>
      </p:sp>
      <p:pic>
        <p:nvPicPr>
          <p:cNvPr id="5" name="image7.png">
            <a:extLst>
              <a:ext uri="{FF2B5EF4-FFF2-40B4-BE49-F238E27FC236}">
                <a16:creationId xmlns:a16="http://schemas.microsoft.com/office/drawing/2014/main" id="{144B694D-0AB9-5AC5-53B5-40EC3B80392B}"/>
              </a:ext>
            </a:extLst>
          </p:cNvPr>
          <p:cNvPicPr/>
          <p:nvPr/>
        </p:nvPicPr>
        <p:blipFill>
          <a:blip r:embed="rId2"/>
          <a:srcRect/>
          <a:stretch>
            <a:fillRect/>
          </a:stretch>
        </p:blipFill>
        <p:spPr>
          <a:xfrm>
            <a:off x="2312775" y="2421467"/>
            <a:ext cx="7271492" cy="3443817"/>
          </a:xfrm>
          <a:prstGeom prst="rect">
            <a:avLst/>
          </a:prstGeom>
          <a:ln/>
        </p:spPr>
      </p:pic>
    </p:spTree>
    <p:extLst>
      <p:ext uri="{BB962C8B-B14F-4D97-AF65-F5344CB8AC3E}">
        <p14:creationId xmlns:p14="http://schemas.microsoft.com/office/powerpoint/2010/main" val="4136453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4" name="TextBox 3">
            <a:extLst>
              <a:ext uri="{FF2B5EF4-FFF2-40B4-BE49-F238E27FC236}">
                <a16:creationId xmlns:a16="http://schemas.microsoft.com/office/drawing/2014/main" id="{A25780C8-8AAE-5BA6-6449-5195275442EB}"/>
              </a:ext>
            </a:extLst>
          </p:cNvPr>
          <p:cNvSpPr txBox="1"/>
          <p:nvPr/>
        </p:nvSpPr>
        <p:spPr>
          <a:xfrm>
            <a:off x="2319866" y="1473201"/>
            <a:ext cx="3318934" cy="648832"/>
          </a:xfrm>
          <a:prstGeom prst="rect">
            <a:avLst/>
          </a:prstGeom>
          <a:noFill/>
        </p:spPr>
        <p:txBody>
          <a:bodyPr wrap="square" rtlCol="0">
            <a:spAutoFit/>
          </a:bodyPr>
          <a:lstStyle/>
          <a:p>
            <a:pPr>
              <a:lnSpc>
                <a:spcPct val="175000"/>
              </a:lnSpc>
              <a:spcAft>
                <a:spcPts val="1500"/>
              </a:spcAft>
            </a:pPr>
            <a:r>
              <a:rPr lang="en-IN" sz="2400" b="1" dirty="0">
                <a:solidFill>
                  <a:schemeClr val="bg1"/>
                </a:solidFill>
                <a:effectLst/>
                <a:latin typeface="Times New Roman" panose="02020603050405020304" pitchFamily="18" charset="0"/>
                <a:ea typeface="Times New Roman" panose="02020603050405020304" pitchFamily="18" charset="0"/>
              </a:rPr>
              <a:t>Cart Interface</a:t>
            </a:r>
            <a:endParaRPr lang="en-IN" sz="2400" dirty="0">
              <a:solidFill>
                <a:schemeClr val="bg1"/>
              </a:solidFill>
              <a:effectLst/>
              <a:latin typeface="Arial" panose="020B0604020202020204" pitchFamily="34" charset="0"/>
              <a:ea typeface="Arial" panose="020B0604020202020204" pitchFamily="34" charset="0"/>
            </a:endParaRPr>
          </a:p>
        </p:txBody>
      </p:sp>
      <p:pic>
        <p:nvPicPr>
          <p:cNvPr id="3" name="image1.png">
            <a:extLst>
              <a:ext uri="{FF2B5EF4-FFF2-40B4-BE49-F238E27FC236}">
                <a16:creationId xmlns:a16="http://schemas.microsoft.com/office/drawing/2014/main" id="{0A23FD07-2B95-2D28-2724-33EFC08515A4}"/>
              </a:ext>
            </a:extLst>
          </p:cNvPr>
          <p:cNvPicPr/>
          <p:nvPr/>
        </p:nvPicPr>
        <p:blipFill>
          <a:blip r:embed="rId2"/>
          <a:srcRect/>
          <a:stretch>
            <a:fillRect/>
          </a:stretch>
        </p:blipFill>
        <p:spPr>
          <a:xfrm>
            <a:off x="2380508" y="2523066"/>
            <a:ext cx="7034425" cy="3367617"/>
          </a:xfrm>
          <a:prstGeom prst="rect">
            <a:avLst/>
          </a:prstGeom>
          <a:ln/>
        </p:spPr>
      </p:pic>
    </p:spTree>
    <p:extLst>
      <p:ext uri="{BB962C8B-B14F-4D97-AF65-F5344CB8AC3E}">
        <p14:creationId xmlns:p14="http://schemas.microsoft.com/office/powerpoint/2010/main" val="38721308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10" name="TextBox 9">
            <a:extLst>
              <a:ext uri="{FF2B5EF4-FFF2-40B4-BE49-F238E27FC236}">
                <a16:creationId xmlns:a16="http://schemas.microsoft.com/office/drawing/2014/main" id="{FE76AD62-134F-E777-5F3E-C25723857475}"/>
              </a:ext>
            </a:extLst>
          </p:cNvPr>
          <p:cNvSpPr txBox="1"/>
          <p:nvPr/>
        </p:nvSpPr>
        <p:spPr>
          <a:xfrm>
            <a:off x="812800" y="863600"/>
            <a:ext cx="9889066" cy="707886"/>
          </a:xfrm>
          <a:prstGeom prst="rect">
            <a:avLst/>
          </a:prstGeom>
          <a:noFill/>
        </p:spPr>
        <p:txBody>
          <a:bodyPr wrap="square" rtlCol="0">
            <a:spAutoFit/>
          </a:bodyPr>
          <a:lstStyle/>
          <a:p>
            <a:pPr algn="ctr"/>
            <a:r>
              <a:rPr lang="en-US" sz="4000" dirty="0">
                <a:solidFill>
                  <a:schemeClr val="bg1"/>
                </a:solidFill>
              </a:rPr>
              <a:t>TECHNOLOGIES USED</a:t>
            </a:r>
            <a:endParaRPr lang="en-IN" sz="4000" dirty="0">
              <a:solidFill>
                <a:schemeClr val="bg1"/>
              </a:solidFill>
            </a:endParaRPr>
          </a:p>
        </p:txBody>
      </p:sp>
      <p:sp>
        <p:nvSpPr>
          <p:cNvPr id="3" name="TextBox 2">
            <a:extLst>
              <a:ext uri="{FF2B5EF4-FFF2-40B4-BE49-F238E27FC236}">
                <a16:creationId xmlns:a16="http://schemas.microsoft.com/office/drawing/2014/main" id="{0F2253B0-BF43-CAC9-F725-B0136009CF82}"/>
              </a:ext>
            </a:extLst>
          </p:cNvPr>
          <p:cNvSpPr txBox="1"/>
          <p:nvPr/>
        </p:nvSpPr>
        <p:spPr>
          <a:xfrm>
            <a:off x="1574800" y="2184400"/>
            <a:ext cx="8906933" cy="2523768"/>
          </a:xfrm>
          <a:prstGeom prst="rect">
            <a:avLst/>
          </a:prstGeom>
          <a:noFill/>
        </p:spPr>
        <p:txBody>
          <a:bodyPr wrap="square" rtlCol="0">
            <a:spAutoFit/>
          </a:bodyPr>
          <a:lstStyle/>
          <a:p>
            <a:r>
              <a:rPr lang="en-US" sz="2000" dirty="0">
                <a:solidFill>
                  <a:schemeClr val="bg1"/>
                </a:solidFill>
              </a:rPr>
              <a:t>DJANGO</a:t>
            </a:r>
          </a:p>
          <a:p>
            <a:endParaRPr lang="en-US" sz="2000" dirty="0">
              <a:solidFill>
                <a:schemeClr val="bg1"/>
              </a:solidFill>
            </a:endParaRPr>
          </a:p>
          <a:p>
            <a:r>
              <a:rPr lang="en-US" sz="2000" dirty="0">
                <a:solidFill>
                  <a:schemeClr val="bg1"/>
                </a:solidFill>
              </a:rPr>
              <a:t>PYTHON</a:t>
            </a:r>
          </a:p>
          <a:p>
            <a:endParaRPr lang="en-US" sz="2000" dirty="0">
              <a:solidFill>
                <a:schemeClr val="bg1"/>
              </a:solidFill>
            </a:endParaRPr>
          </a:p>
          <a:p>
            <a:r>
              <a:rPr lang="en-US" sz="2000" dirty="0">
                <a:solidFill>
                  <a:schemeClr val="bg1"/>
                </a:solidFill>
              </a:rPr>
              <a:t>JIRA</a:t>
            </a:r>
          </a:p>
          <a:p>
            <a:endParaRPr lang="en-US" sz="2000" dirty="0">
              <a:solidFill>
                <a:schemeClr val="bg1"/>
              </a:solidFill>
            </a:endParaRPr>
          </a:p>
          <a:p>
            <a:r>
              <a:rPr lang="en-US" sz="2000" dirty="0">
                <a:solidFill>
                  <a:schemeClr val="bg1"/>
                </a:solidFill>
              </a:rPr>
              <a:t>HTML/CSS/JAVASCRIPT</a:t>
            </a:r>
          </a:p>
          <a:p>
            <a:endParaRPr lang="en-IN" dirty="0"/>
          </a:p>
        </p:txBody>
      </p:sp>
    </p:spTree>
    <p:extLst>
      <p:ext uri="{BB962C8B-B14F-4D97-AF65-F5344CB8AC3E}">
        <p14:creationId xmlns:p14="http://schemas.microsoft.com/office/powerpoint/2010/main" val="2739307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10" name="TextBox 9">
            <a:extLst>
              <a:ext uri="{FF2B5EF4-FFF2-40B4-BE49-F238E27FC236}">
                <a16:creationId xmlns:a16="http://schemas.microsoft.com/office/drawing/2014/main" id="{FE76AD62-134F-E777-5F3E-C25723857475}"/>
              </a:ext>
            </a:extLst>
          </p:cNvPr>
          <p:cNvSpPr txBox="1"/>
          <p:nvPr/>
        </p:nvSpPr>
        <p:spPr>
          <a:xfrm>
            <a:off x="1151467" y="2353733"/>
            <a:ext cx="9889066" cy="707886"/>
          </a:xfrm>
          <a:prstGeom prst="rect">
            <a:avLst/>
          </a:prstGeom>
          <a:noFill/>
        </p:spPr>
        <p:txBody>
          <a:bodyPr wrap="square" rtlCol="0">
            <a:spAutoFit/>
          </a:bodyPr>
          <a:lstStyle/>
          <a:p>
            <a:pPr algn="ctr"/>
            <a:r>
              <a:rPr lang="en-US" sz="4000" dirty="0">
                <a:solidFill>
                  <a:schemeClr val="bg1"/>
                </a:solidFill>
              </a:rPr>
              <a:t>THANK YOU!</a:t>
            </a:r>
            <a:endParaRPr lang="en-IN" sz="4000" dirty="0">
              <a:solidFill>
                <a:schemeClr val="bg1"/>
              </a:solidFill>
            </a:endParaRPr>
          </a:p>
        </p:txBody>
      </p:sp>
    </p:spTree>
    <p:extLst>
      <p:ext uri="{BB962C8B-B14F-4D97-AF65-F5344CB8AC3E}">
        <p14:creationId xmlns:p14="http://schemas.microsoft.com/office/powerpoint/2010/main" val="2077120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9" name="TextBox 8">
            <a:extLst>
              <a:ext uri="{FF2B5EF4-FFF2-40B4-BE49-F238E27FC236}">
                <a16:creationId xmlns:a16="http://schemas.microsoft.com/office/drawing/2014/main" id="{3A03BFBB-E2CC-F0E0-204D-1AC864EE7932}"/>
              </a:ext>
            </a:extLst>
          </p:cNvPr>
          <p:cNvSpPr txBox="1"/>
          <p:nvPr/>
        </p:nvSpPr>
        <p:spPr>
          <a:xfrm>
            <a:off x="2658533" y="1134533"/>
            <a:ext cx="6841067" cy="584775"/>
          </a:xfrm>
          <a:prstGeom prst="rect">
            <a:avLst/>
          </a:prstGeom>
          <a:noFill/>
        </p:spPr>
        <p:txBody>
          <a:bodyPr wrap="square" rtlCol="0">
            <a:spAutoFit/>
          </a:bodyPr>
          <a:lstStyle/>
          <a:p>
            <a:pPr algn="ctr"/>
            <a:r>
              <a:rPr lang="en-IN" sz="3200" dirty="0">
                <a:solidFill>
                  <a:schemeClr val="bg1"/>
                </a:solidFill>
              </a:rPr>
              <a:t>INTRODUCTION</a:t>
            </a:r>
          </a:p>
        </p:txBody>
      </p:sp>
      <p:sp>
        <p:nvSpPr>
          <p:cNvPr id="10" name="TextBox 9">
            <a:extLst>
              <a:ext uri="{FF2B5EF4-FFF2-40B4-BE49-F238E27FC236}">
                <a16:creationId xmlns:a16="http://schemas.microsoft.com/office/drawing/2014/main" id="{FE76AD62-134F-E777-5F3E-C25723857475}"/>
              </a:ext>
            </a:extLst>
          </p:cNvPr>
          <p:cNvSpPr txBox="1"/>
          <p:nvPr/>
        </p:nvSpPr>
        <p:spPr>
          <a:xfrm>
            <a:off x="1151467" y="2353733"/>
            <a:ext cx="9889066" cy="2246769"/>
          </a:xfrm>
          <a:prstGeom prst="rect">
            <a:avLst/>
          </a:prstGeom>
          <a:noFill/>
        </p:spPr>
        <p:txBody>
          <a:bodyPr wrap="square" rtlCol="0">
            <a:spAutoFit/>
          </a:bodyPr>
          <a:lstStyle/>
          <a:p>
            <a:r>
              <a:rPr lang="en-US" sz="2000" dirty="0">
                <a:solidFill>
                  <a:schemeClr val="bg1"/>
                </a:solidFill>
              </a:rPr>
              <a:t>Our ecommerce website project, titled Ecommerce website, leverages the robust capabilities of Django, a high-level Python web framework, to deliver a seamless and convenient online shopping experience for customers across various demographics. In the face of the exponential growth of online retail, it's no longer enough for businesses to simply have an online presence. To truly thrive, they need platforms equipped with powerful functionalities that meet the ever-changing demands of modern consumers. This is where Django shines.</a:t>
            </a:r>
            <a:endParaRPr lang="en-IN" sz="2000" dirty="0">
              <a:solidFill>
                <a:schemeClr val="bg1"/>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TextBox 8">
            <a:extLst>
              <a:ext uri="{FF2B5EF4-FFF2-40B4-BE49-F238E27FC236}">
                <a16:creationId xmlns:a16="http://schemas.microsoft.com/office/drawing/2014/main" id="{3A03BFBB-E2CC-F0E0-204D-1AC864EE7932}"/>
              </a:ext>
            </a:extLst>
          </p:cNvPr>
          <p:cNvSpPr txBox="1"/>
          <p:nvPr/>
        </p:nvSpPr>
        <p:spPr>
          <a:xfrm>
            <a:off x="474134" y="1253066"/>
            <a:ext cx="11446933" cy="954107"/>
          </a:xfrm>
          <a:prstGeom prst="rect">
            <a:avLst/>
          </a:prstGeom>
          <a:noFill/>
        </p:spPr>
        <p:txBody>
          <a:bodyPr wrap="square" rtlCol="0">
            <a:spAutoFit/>
          </a:bodyPr>
          <a:lstStyle/>
          <a:p>
            <a:pPr algn="ctr"/>
            <a:r>
              <a:rPr lang="en-US" sz="2800" dirty="0">
                <a:solidFill>
                  <a:schemeClr val="bg1"/>
                </a:solidFill>
              </a:rPr>
              <a:t>Importance of Email Authentication for Security </a:t>
            </a:r>
          </a:p>
          <a:p>
            <a:pPr algn="ctr"/>
            <a:r>
              <a:rPr lang="en-US" sz="2800" dirty="0">
                <a:solidFill>
                  <a:schemeClr val="bg1"/>
                </a:solidFill>
              </a:rPr>
              <a:t>and User Verification:</a:t>
            </a:r>
            <a:endParaRPr lang="en-IN" sz="2800" dirty="0">
              <a:solidFill>
                <a:schemeClr val="bg1"/>
              </a:solidFill>
            </a:endParaRPr>
          </a:p>
        </p:txBody>
      </p:sp>
      <p:sp>
        <p:nvSpPr>
          <p:cNvPr id="10" name="TextBox 9">
            <a:extLst>
              <a:ext uri="{FF2B5EF4-FFF2-40B4-BE49-F238E27FC236}">
                <a16:creationId xmlns:a16="http://schemas.microsoft.com/office/drawing/2014/main" id="{FE76AD62-134F-E777-5F3E-C25723857475}"/>
              </a:ext>
            </a:extLst>
          </p:cNvPr>
          <p:cNvSpPr txBox="1"/>
          <p:nvPr/>
        </p:nvSpPr>
        <p:spPr>
          <a:xfrm>
            <a:off x="1117600" y="2658532"/>
            <a:ext cx="9889066" cy="1631216"/>
          </a:xfrm>
          <a:prstGeom prst="rect">
            <a:avLst/>
          </a:prstGeom>
          <a:noFill/>
        </p:spPr>
        <p:txBody>
          <a:bodyPr wrap="square" rtlCol="0">
            <a:spAutoFit/>
          </a:bodyPr>
          <a:lstStyle/>
          <a:p>
            <a:r>
              <a:rPr lang="en-US" sz="2000" dirty="0">
                <a:solidFill>
                  <a:schemeClr val="bg1"/>
                </a:solidFill>
              </a:rPr>
              <a:t>1.User Verification</a:t>
            </a:r>
          </a:p>
          <a:p>
            <a:endParaRPr lang="en-US" sz="2000" dirty="0">
              <a:solidFill>
                <a:schemeClr val="bg1"/>
              </a:solidFill>
            </a:endParaRPr>
          </a:p>
          <a:p>
            <a:r>
              <a:rPr lang="en-US" sz="2000" dirty="0">
                <a:solidFill>
                  <a:schemeClr val="bg1"/>
                </a:solidFill>
              </a:rPr>
              <a:t>2. Protection Against Unauthorized Access </a:t>
            </a:r>
          </a:p>
          <a:p>
            <a:endParaRPr lang="en-US" sz="2000" dirty="0">
              <a:solidFill>
                <a:schemeClr val="bg1"/>
              </a:solidFill>
            </a:endParaRPr>
          </a:p>
          <a:p>
            <a:r>
              <a:rPr lang="en-US" sz="2000" dirty="0">
                <a:solidFill>
                  <a:schemeClr val="bg1"/>
                </a:solidFill>
              </a:rPr>
              <a:t>3. Enhanced Data Privacy</a:t>
            </a:r>
            <a:endParaRPr lang="en-IN" sz="2000" dirty="0">
              <a:solidFill>
                <a:schemeClr val="bg1"/>
              </a:solidFill>
            </a:endParaRPr>
          </a:p>
        </p:txBody>
      </p:sp>
    </p:spTree>
    <p:extLst>
      <p:ext uri="{BB962C8B-B14F-4D97-AF65-F5344CB8AC3E}">
        <p14:creationId xmlns:p14="http://schemas.microsoft.com/office/powerpoint/2010/main" val="592009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9" name="TextBox 8">
            <a:extLst>
              <a:ext uri="{FF2B5EF4-FFF2-40B4-BE49-F238E27FC236}">
                <a16:creationId xmlns:a16="http://schemas.microsoft.com/office/drawing/2014/main" id="{3A03BFBB-E2CC-F0E0-204D-1AC864EE7932}"/>
              </a:ext>
            </a:extLst>
          </p:cNvPr>
          <p:cNvSpPr txBox="1"/>
          <p:nvPr/>
        </p:nvSpPr>
        <p:spPr>
          <a:xfrm>
            <a:off x="2692400" y="660400"/>
            <a:ext cx="6841067" cy="954107"/>
          </a:xfrm>
          <a:prstGeom prst="rect">
            <a:avLst/>
          </a:prstGeom>
          <a:noFill/>
        </p:spPr>
        <p:txBody>
          <a:bodyPr wrap="square" rtlCol="0">
            <a:spAutoFit/>
          </a:bodyPr>
          <a:lstStyle/>
          <a:p>
            <a:pPr algn="ctr"/>
            <a:r>
              <a:rPr lang="en-US" sz="2800" dirty="0">
                <a:solidFill>
                  <a:schemeClr val="bg1"/>
                </a:solidFill>
              </a:rPr>
              <a:t>Description of the Implementation Process, Including Technologies Used</a:t>
            </a:r>
            <a:endParaRPr lang="en-IN" sz="2800" dirty="0">
              <a:solidFill>
                <a:schemeClr val="bg1"/>
              </a:solidFill>
            </a:endParaRPr>
          </a:p>
        </p:txBody>
      </p:sp>
      <p:sp>
        <p:nvSpPr>
          <p:cNvPr id="10" name="TextBox 9">
            <a:extLst>
              <a:ext uri="{FF2B5EF4-FFF2-40B4-BE49-F238E27FC236}">
                <a16:creationId xmlns:a16="http://schemas.microsoft.com/office/drawing/2014/main" id="{FE76AD62-134F-E777-5F3E-C25723857475}"/>
              </a:ext>
            </a:extLst>
          </p:cNvPr>
          <p:cNvSpPr txBox="1"/>
          <p:nvPr/>
        </p:nvSpPr>
        <p:spPr>
          <a:xfrm>
            <a:off x="1185334" y="2472267"/>
            <a:ext cx="9889066" cy="1631216"/>
          </a:xfrm>
          <a:prstGeom prst="rect">
            <a:avLst/>
          </a:prstGeom>
          <a:noFill/>
        </p:spPr>
        <p:txBody>
          <a:bodyPr wrap="square" rtlCol="0">
            <a:spAutoFit/>
          </a:bodyPr>
          <a:lstStyle/>
          <a:p>
            <a:pPr marL="457200" indent="-457200">
              <a:buAutoNum type="arabicPeriod"/>
            </a:pPr>
            <a:r>
              <a:rPr lang="en-US" sz="2000" dirty="0">
                <a:solidFill>
                  <a:schemeClr val="bg1"/>
                </a:solidFill>
              </a:rPr>
              <a:t>User Registration</a:t>
            </a:r>
          </a:p>
          <a:p>
            <a:pPr marL="457200" indent="-457200">
              <a:buAutoNum type="arabicPeriod"/>
            </a:pPr>
            <a:endParaRPr lang="en-US" sz="2000" dirty="0">
              <a:solidFill>
                <a:schemeClr val="bg1"/>
              </a:solidFill>
            </a:endParaRPr>
          </a:p>
          <a:p>
            <a:r>
              <a:rPr lang="en-US" sz="2000" dirty="0">
                <a:solidFill>
                  <a:schemeClr val="bg1"/>
                </a:solidFill>
              </a:rPr>
              <a:t>2. Email Verification</a:t>
            </a:r>
          </a:p>
          <a:p>
            <a:endParaRPr lang="en-US" sz="2000" dirty="0">
              <a:solidFill>
                <a:schemeClr val="bg1"/>
              </a:solidFill>
            </a:endParaRPr>
          </a:p>
          <a:p>
            <a:r>
              <a:rPr lang="en-US" sz="2000" dirty="0">
                <a:solidFill>
                  <a:schemeClr val="bg1"/>
                </a:solidFill>
              </a:rPr>
              <a:t>3. Verification Link/Code</a:t>
            </a:r>
            <a:endParaRPr lang="en-IN" sz="2000" dirty="0">
              <a:solidFill>
                <a:schemeClr val="bg1"/>
              </a:solidFill>
            </a:endParaRPr>
          </a:p>
        </p:txBody>
      </p:sp>
    </p:spTree>
    <p:extLst>
      <p:ext uri="{BB962C8B-B14F-4D97-AF65-F5344CB8AC3E}">
        <p14:creationId xmlns:p14="http://schemas.microsoft.com/office/powerpoint/2010/main" val="2490707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4" name="TextBox 3">
            <a:extLst>
              <a:ext uri="{FF2B5EF4-FFF2-40B4-BE49-F238E27FC236}">
                <a16:creationId xmlns:a16="http://schemas.microsoft.com/office/drawing/2014/main" id="{A25780C8-8AAE-5BA6-6449-5195275442EB}"/>
              </a:ext>
            </a:extLst>
          </p:cNvPr>
          <p:cNvSpPr txBox="1"/>
          <p:nvPr/>
        </p:nvSpPr>
        <p:spPr>
          <a:xfrm>
            <a:off x="2319866" y="1473201"/>
            <a:ext cx="3115734" cy="556050"/>
          </a:xfrm>
          <a:prstGeom prst="rect">
            <a:avLst/>
          </a:prstGeom>
          <a:noFill/>
        </p:spPr>
        <p:txBody>
          <a:bodyPr wrap="square" rtlCol="0">
            <a:spAutoFit/>
          </a:bodyPr>
          <a:lstStyle/>
          <a:p>
            <a:pPr>
              <a:lnSpc>
                <a:spcPct val="175000"/>
              </a:lnSpc>
              <a:spcAft>
                <a:spcPts val="1500"/>
              </a:spcAft>
            </a:pPr>
            <a:r>
              <a:rPr lang="en-IN" sz="2000" b="1" dirty="0" err="1">
                <a:solidFill>
                  <a:schemeClr val="bg1"/>
                </a:solidFill>
                <a:effectLst/>
                <a:latin typeface="Times New Roman" panose="02020603050405020304" pitchFamily="18" charset="0"/>
                <a:ea typeface="Times New Roman" panose="02020603050405020304" pitchFamily="18" charset="0"/>
              </a:rPr>
              <a:t>SignUp</a:t>
            </a:r>
            <a:r>
              <a:rPr lang="en-IN" sz="2000" b="1" dirty="0">
                <a:solidFill>
                  <a:schemeClr val="bg1"/>
                </a:solidFill>
                <a:effectLst/>
                <a:latin typeface="Times New Roman" panose="02020603050405020304" pitchFamily="18" charset="0"/>
                <a:ea typeface="Times New Roman" panose="02020603050405020304" pitchFamily="18" charset="0"/>
              </a:rPr>
              <a:t> Page/Register</a:t>
            </a:r>
            <a:endParaRPr lang="en-IN" sz="2000" dirty="0">
              <a:solidFill>
                <a:schemeClr val="bg1"/>
              </a:solidFill>
              <a:effectLst/>
              <a:latin typeface="Arial" panose="020B0604020202020204" pitchFamily="34" charset="0"/>
              <a:ea typeface="Arial" panose="020B0604020202020204" pitchFamily="34" charset="0"/>
            </a:endParaRPr>
          </a:p>
        </p:txBody>
      </p:sp>
      <p:pic>
        <p:nvPicPr>
          <p:cNvPr id="5" name="image2.png">
            <a:extLst>
              <a:ext uri="{FF2B5EF4-FFF2-40B4-BE49-F238E27FC236}">
                <a16:creationId xmlns:a16="http://schemas.microsoft.com/office/drawing/2014/main" id="{CFAA3C91-8E91-E714-02DC-C4007FE0E3FD}"/>
              </a:ext>
            </a:extLst>
          </p:cNvPr>
          <p:cNvPicPr/>
          <p:nvPr/>
        </p:nvPicPr>
        <p:blipFill>
          <a:blip r:embed="rId2"/>
          <a:srcRect/>
          <a:stretch>
            <a:fillRect/>
          </a:stretch>
        </p:blipFill>
        <p:spPr>
          <a:xfrm>
            <a:off x="2404533" y="2262716"/>
            <a:ext cx="6911657" cy="3596217"/>
          </a:xfrm>
          <a:prstGeom prst="rect">
            <a:avLst/>
          </a:prstGeom>
          <a:ln/>
        </p:spPr>
      </p:pic>
    </p:spTree>
    <p:extLst>
      <p:ext uri="{BB962C8B-B14F-4D97-AF65-F5344CB8AC3E}">
        <p14:creationId xmlns:p14="http://schemas.microsoft.com/office/powerpoint/2010/main" val="12233150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4" name="TextBox 3">
            <a:extLst>
              <a:ext uri="{FF2B5EF4-FFF2-40B4-BE49-F238E27FC236}">
                <a16:creationId xmlns:a16="http://schemas.microsoft.com/office/drawing/2014/main" id="{A25780C8-8AAE-5BA6-6449-5195275442EB}"/>
              </a:ext>
            </a:extLst>
          </p:cNvPr>
          <p:cNvSpPr txBox="1"/>
          <p:nvPr/>
        </p:nvSpPr>
        <p:spPr>
          <a:xfrm>
            <a:off x="2319866" y="1473201"/>
            <a:ext cx="3318934" cy="648832"/>
          </a:xfrm>
          <a:prstGeom prst="rect">
            <a:avLst/>
          </a:prstGeom>
          <a:noFill/>
        </p:spPr>
        <p:txBody>
          <a:bodyPr wrap="square" rtlCol="0">
            <a:spAutoFit/>
          </a:bodyPr>
          <a:lstStyle/>
          <a:p>
            <a:pPr>
              <a:lnSpc>
                <a:spcPct val="175000"/>
              </a:lnSpc>
              <a:spcAft>
                <a:spcPts val="1500"/>
              </a:spcAft>
            </a:pPr>
            <a:r>
              <a:rPr lang="en-IN" sz="2400" b="1" dirty="0">
                <a:solidFill>
                  <a:schemeClr val="bg1"/>
                </a:solidFill>
                <a:effectLst/>
                <a:latin typeface="Times New Roman" panose="02020603050405020304" pitchFamily="18" charset="0"/>
                <a:ea typeface="Times New Roman" panose="02020603050405020304" pitchFamily="18" charset="0"/>
              </a:rPr>
              <a:t>Login Page/</a:t>
            </a:r>
            <a:r>
              <a:rPr lang="en-IN" sz="2400" b="1" dirty="0" err="1">
                <a:solidFill>
                  <a:schemeClr val="bg1"/>
                </a:solidFill>
                <a:effectLst/>
                <a:latin typeface="Times New Roman" panose="02020603050405020304" pitchFamily="18" charset="0"/>
                <a:ea typeface="Times New Roman" panose="02020603050405020304" pitchFamily="18" charset="0"/>
              </a:rPr>
              <a:t>SignIn</a:t>
            </a:r>
            <a:endParaRPr lang="en-IN" sz="2400" dirty="0">
              <a:solidFill>
                <a:schemeClr val="bg1"/>
              </a:solidFill>
              <a:effectLst/>
              <a:latin typeface="Arial" panose="020B0604020202020204" pitchFamily="34" charset="0"/>
              <a:ea typeface="Arial" panose="020B0604020202020204" pitchFamily="34" charset="0"/>
            </a:endParaRPr>
          </a:p>
        </p:txBody>
      </p:sp>
      <p:pic>
        <p:nvPicPr>
          <p:cNvPr id="3" name="image9.png">
            <a:extLst>
              <a:ext uri="{FF2B5EF4-FFF2-40B4-BE49-F238E27FC236}">
                <a16:creationId xmlns:a16="http://schemas.microsoft.com/office/drawing/2014/main" id="{5D92F2F8-5ED0-AFA9-CAC8-66986272642C}"/>
              </a:ext>
            </a:extLst>
          </p:cNvPr>
          <p:cNvPicPr/>
          <p:nvPr/>
        </p:nvPicPr>
        <p:blipFill>
          <a:blip r:embed="rId2"/>
          <a:srcRect/>
          <a:stretch>
            <a:fillRect/>
          </a:stretch>
        </p:blipFill>
        <p:spPr>
          <a:xfrm>
            <a:off x="2336801" y="2313517"/>
            <a:ext cx="7068290" cy="3562350"/>
          </a:xfrm>
          <a:prstGeom prst="rect">
            <a:avLst/>
          </a:prstGeom>
          <a:ln/>
        </p:spPr>
      </p:pic>
    </p:spTree>
    <p:extLst>
      <p:ext uri="{BB962C8B-B14F-4D97-AF65-F5344CB8AC3E}">
        <p14:creationId xmlns:p14="http://schemas.microsoft.com/office/powerpoint/2010/main" val="1965207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9" name="TextBox 8">
            <a:extLst>
              <a:ext uri="{FF2B5EF4-FFF2-40B4-BE49-F238E27FC236}">
                <a16:creationId xmlns:a16="http://schemas.microsoft.com/office/drawing/2014/main" id="{3A03BFBB-E2CC-F0E0-204D-1AC864EE7932}"/>
              </a:ext>
            </a:extLst>
          </p:cNvPr>
          <p:cNvSpPr txBox="1"/>
          <p:nvPr/>
        </p:nvSpPr>
        <p:spPr>
          <a:xfrm>
            <a:off x="1761067" y="474132"/>
            <a:ext cx="8280399" cy="1384995"/>
          </a:xfrm>
          <a:prstGeom prst="rect">
            <a:avLst/>
          </a:prstGeom>
          <a:noFill/>
        </p:spPr>
        <p:txBody>
          <a:bodyPr wrap="square" rtlCol="0">
            <a:spAutoFit/>
          </a:bodyPr>
          <a:lstStyle/>
          <a:p>
            <a:pPr algn="ctr"/>
            <a:r>
              <a:rPr lang="en-US" sz="2800" dirty="0">
                <a:solidFill>
                  <a:schemeClr val="bg1"/>
                </a:solidFill>
              </a:rPr>
              <a:t>Purpose of the Admin Side in Managing Products, Orders, Users, and Other Aspects of the Ecommerce Platform:</a:t>
            </a:r>
            <a:endParaRPr lang="en-IN" sz="2800" dirty="0">
              <a:solidFill>
                <a:schemeClr val="bg1"/>
              </a:solidFill>
            </a:endParaRPr>
          </a:p>
        </p:txBody>
      </p:sp>
      <p:sp>
        <p:nvSpPr>
          <p:cNvPr id="10" name="TextBox 9">
            <a:extLst>
              <a:ext uri="{FF2B5EF4-FFF2-40B4-BE49-F238E27FC236}">
                <a16:creationId xmlns:a16="http://schemas.microsoft.com/office/drawing/2014/main" id="{FE76AD62-134F-E777-5F3E-C25723857475}"/>
              </a:ext>
            </a:extLst>
          </p:cNvPr>
          <p:cNvSpPr txBox="1"/>
          <p:nvPr/>
        </p:nvSpPr>
        <p:spPr>
          <a:xfrm>
            <a:off x="1168400" y="1981200"/>
            <a:ext cx="9889066" cy="3785652"/>
          </a:xfrm>
          <a:prstGeom prst="rect">
            <a:avLst/>
          </a:prstGeom>
          <a:noFill/>
        </p:spPr>
        <p:txBody>
          <a:bodyPr wrap="square" rtlCol="0">
            <a:spAutoFit/>
          </a:bodyPr>
          <a:lstStyle/>
          <a:p>
            <a:r>
              <a:rPr lang="en-US" sz="2000" dirty="0">
                <a:solidFill>
                  <a:schemeClr val="bg1"/>
                </a:solidFill>
              </a:rPr>
              <a:t>1. Product Management: Administrators can add, edit, and delete products from the platform, including updating product descriptions, images, prices, and inventory levels. </a:t>
            </a:r>
          </a:p>
          <a:p>
            <a:endParaRPr lang="en-US" sz="2000" dirty="0">
              <a:solidFill>
                <a:schemeClr val="bg1"/>
              </a:solidFill>
            </a:endParaRPr>
          </a:p>
          <a:p>
            <a:r>
              <a:rPr lang="en-US" sz="2000" dirty="0">
                <a:solidFill>
                  <a:schemeClr val="bg1"/>
                </a:solidFill>
              </a:rPr>
              <a:t>2. Order Processing: Administrators have access to real-time order management tools, allowing them to view, process, and fulfill orders efficiently. </a:t>
            </a:r>
          </a:p>
          <a:p>
            <a:endParaRPr lang="en-US" sz="2000" dirty="0">
              <a:solidFill>
                <a:schemeClr val="bg1"/>
              </a:solidFill>
            </a:endParaRPr>
          </a:p>
          <a:p>
            <a:r>
              <a:rPr lang="en-US" sz="2000" dirty="0">
                <a:solidFill>
                  <a:schemeClr val="bg1"/>
                </a:solidFill>
              </a:rPr>
              <a:t>3. User Management: The admin panel enables administrators to manage user accounts, including creating new accounts, modifying user profiles, resetting passwords, and deactivating or suspending accounts</a:t>
            </a:r>
          </a:p>
          <a:p>
            <a:endParaRPr lang="en-US" sz="2000" dirty="0">
              <a:solidFill>
                <a:schemeClr val="bg1"/>
              </a:solidFill>
            </a:endParaRPr>
          </a:p>
          <a:p>
            <a:r>
              <a:rPr lang="en-US" sz="2000" dirty="0">
                <a:solidFill>
                  <a:schemeClr val="bg1"/>
                </a:solidFill>
              </a:rPr>
              <a:t>4. Content Management: Administrators can update website content, including static pages, banners, promotional offers, and news updates, directly from the admin panel. </a:t>
            </a:r>
            <a:endParaRPr lang="en-IN" sz="2000" dirty="0">
              <a:solidFill>
                <a:schemeClr val="bg1"/>
              </a:solidFill>
            </a:endParaRPr>
          </a:p>
        </p:txBody>
      </p:sp>
    </p:spTree>
    <p:extLst>
      <p:ext uri="{BB962C8B-B14F-4D97-AF65-F5344CB8AC3E}">
        <p14:creationId xmlns:p14="http://schemas.microsoft.com/office/powerpoint/2010/main" val="3202871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53DDDF-C621-6C6F-2C4C-311E1870DD05}"/>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3" name="image10.png">
            <a:extLst>
              <a:ext uri="{FF2B5EF4-FFF2-40B4-BE49-F238E27FC236}">
                <a16:creationId xmlns:a16="http://schemas.microsoft.com/office/drawing/2014/main" id="{B92C7BE5-CD29-7BC0-CBE6-D72D8E76248A}"/>
              </a:ext>
            </a:extLst>
          </p:cNvPr>
          <p:cNvPicPr/>
          <p:nvPr/>
        </p:nvPicPr>
        <p:blipFill>
          <a:blip r:embed="rId2"/>
          <a:srcRect/>
          <a:stretch>
            <a:fillRect/>
          </a:stretch>
        </p:blipFill>
        <p:spPr>
          <a:xfrm>
            <a:off x="660400" y="999067"/>
            <a:ext cx="11209867" cy="5418665"/>
          </a:xfrm>
          <a:prstGeom prst="rect">
            <a:avLst/>
          </a:prstGeom>
          <a:ln/>
        </p:spPr>
      </p:pic>
      <p:sp>
        <p:nvSpPr>
          <p:cNvPr id="4" name="TextBox 3">
            <a:extLst>
              <a:ext uri="{FF2B5EF4-FFF2-40B4-BE49-F238E27FC236}">
                <a16:creationId xmlns:a16="http://schemas.microsoft.com/office/drawing/2014/main" id="{FB199D3B-B5CD-4E4A-4976-0A34F5400E6E}"/>
              </a:ext>
            </a:extLst>
          </p:cNvPr>
          <p:cNvSpPr txBox="1"/>
          <p:nvPr/>
        </p:nvSpPr>
        <p:spPr>
          <a:xfrm>
            <a:off x="1202267" y="321733"/>
            <a:ext cx="4047066" cy="461665"/>
          </a:xfrm>
          <a:prstGeom prst="rect">
            <a:avLst/>
          </a:prstGeom>
          <a:noFill/>
        </p:spPr>
        <p:txBody>
          <a:bodyPr wrap="square" rtlCol="0">
            <a:spAutoFit/>
          </a:bodyPr>
          <a:lstStyle/>
          <a:p>
            <a:r>
              <a:rPr lang="en-US" sz="2400" dirty="0">
                <a:solidFill>
                  <a:schemeClr val="bg1"/>
                </a:solidFill>
              </a:rPr>
              <a:t>ADMIN PANEL</a:t>
            </a:r>
            <a:endParaRPr lang="en-IN" sz="2400" dirty="0">
              <a:solidFill>
                <a:schemeClr val="bg1"/>
              </a:solidFill>
            </a:endParaRPr>
          </a:p>
        </p:txBody>
      </p:sp>
    </p:spTree>
    <p:extLst>
      <p:ext uri="{BB962C8B-B14F-4D97-AF65-F5344CB8AC3E}">
        <p14:creationId xmlns:p14="http://schemas.microsoft.com/office/powerpoint/2010/main" val="161104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4" name="TextBox 3">
            <a:extLst>
              <a:ext uri="{FF2B5EF4-FFF2-40B4-BE49-F238E27FC236}">
                <a16:creationId xmlns:a16="http://schemas.microsoft.com/office/drawing/2014/main" id="{A25780C8-8AAE-5BA6-6449-5195275442EB}"/>
              </a:ext>
            </a:extLst>
          </p:cNvPr>
          <p:cNvSpPr txBox="1"/>
          <p:nvPr/>
        </p:nvSpPr>
        <p:spPr>
          <a:xfrm>
            <a:off x="2319865" y="1473201"/>
            <a:ext cx="4250267" cy="648832"/>
          </a:xfrm>
          <a:prstGeom prst="rect">
            <a:avLst/>
          </a:prstGeom>
          <a:noFill/>
        </p:spPr>
        <p:txBody>
          <a:bodyPr wrap="square" rtlCol="0">
            <a:spAutoFit/>
          </a:bodyPr>
          <a:lstStyle/>
          <a:p>
            <a:pPr>
              <a:lnSpc>
                <a:spcPct val="175000"/>
              </a:lnSpc>
              <a:spcAft>
                <a:spcPts val="1500"/>
              </a:spcAft>
            </a:pPr>
            <a:r>
              <a:rPr lang="en-IN" sz="2400" b="1" dirty="0">
                <a:solidFill>
                  <a:schemeClr val="bg1"/>
                </a:solidFill>
                <a:effectLst/>
                <a:latin typeface="Times New Roman" panose="02020603050405020304" pitchFamily="18" charset="0"/>
                <a:ea typeface="Times New Roman" panose="02020603050405020304" pitchFamily="18" charset="0"/>
              </a:rPr>
              <a:t>Admin can add products</a:t>
            </a:r>
            <a:endParaRPr lang="en-IN" sz="2400" dirty="0">
              <a:solidFill>
                <a:schemeClr val="bg1"/>
              </a:solidFill>
              <a:effectLst/>
              <a:latin typeface="Arial" panose="020B0604020202020204" pitchFamily="34" charset="0"/>
              <a:ea typeface="Arial" panose="020B0604020202020204" pitchFamily="34" charset="0"/>
            </a:endParaRPr>
          </a:p>
        </p:txBody>
      </p:sp>
      <p:pic>
        <p:nvPicPr>
          <p:cNvPr id="3" name="image8.png">
            <a:extLst>
              <a:ext uri="{FF2B5EF4-FFF2-40B4-BE49-F238E27FC236}">
                <a16:creationId xmlns:a16="http://schemas.microsoft.com/office/drawing/2014/main" id="{047E7297-D7A6-EFA0-CE71-05A7836CDDD2}"/>
              </a:ext>
            </a:extLst>
          </p:cNvPr>
          <p:cNvPicPr/>
          <p:nvPr/>
        </p:nvPicPr>
        <p:blipFill>
          <a:blip r:embed="rId2"/>
          <a:srcRect/>
          <a:stretch>
            <a:fillRect/>
          </a:stretch>
        </p:blipFill>
        <p:spPr>
          <a:xfrm>
            <a:off x="2397442" y="2421467"/>
            <a:ext cx="7203758" cy="3591983"/>
          </a:xfrm>
          <a:prstGeom prst="rect">
            <a:avLst/>
          </a:prstGeom>
          <a:ln/>
        </p:spPr>
      </p:pic>
    </p:spTree>
    <p:extLst>
      <p:ext uri="{BB962C8B-B14F-4D97-AF65-F5344CB8AC3E}">
        <p14:creationId xmlns:p14="http://schemas.microsoft.com/office/powerpoint/2010/main" val="3336762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180</TotalTime>
  <Words>365</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Trade Gothic LT Pro</vt:lpstr>
      <vt:lpstr>Trebuchet MS</vt:lpstr>
      <vt:lpstr>Office Theme</vt:lpstr>
      <vt:lpstr>E-COMMERCE WEBSITE USING DJANGO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Saikiran Yadu</dc:creator>
  <cp:lastModifiedBy>Saikiran Yadu</cp:lastModifiedBy>
  <cp:revision>8</cp:revision>
  <dcterms:created xsi:type="dcterms:W3CDTF">2024-05-02T05:14:10Z</dcterms:created>
  <dcterms:modified xsi:type="dcterms:W3CDTF">2024-05-02T08:14:20Z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