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AA581-C9A0-4ACF-84F7-887AA980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16C0-E220-4E7C-AA63-BC48762A17C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428D0-B026-4945-914D-BB34FFFD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B248B-651F-4197-97E0-2846203A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C95-8F93-496C-8B37-9F6C2CA2CAA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7CF394-5EC9-485A-BF2F-FE19568469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598" y="1555335"/>
            <a:ext cx="5191570" cy="31149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2ED8CD-DF53-4010-9B94-E7B290202A33}"/>
              </a:ext>
            </a:extLst>
          </p:cNvPr>
          <p:cNvSpPr txBox="1"/>
          <p:nvPr userDrawn="1"/>
        </p:nvSpPr>
        <p:spPr>
          <a:xfrm>
            <a:off x="1524000" y="3746947"/>
            <a:ext cx="4184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Presented By: Emre Guzelsu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For: Big Mountain Resort’s Exec. Team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Date: 1/29/2022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E11CD6-BDDE-4274-8A03-EF6EBEB4CCDA}"/>
              </a:ext>
            </a:extLst>
          </p:cNvPr>
          <p:cNvSpPr txBox="1"/>
          <p:nvPr userDrawn="1"/>
        </p:nvSpPr>
        <p:spPr>
          <a:xfrm>
            <a:off x="1524000" y="1555335"/>
            <a:ext cx="4184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F0"/>
                </a:solidFill>
              </a:rPr>
              <a:t>Big Mountain Resort</a:t>
            </a:r>
          </a:p>
          <a:p>
            <a:pPr algn="ctr"/>
            <a:r>
              <a:rPr lang="en-US" sz="3600" dirty="0">
                <a:solidFill>
                  <a:srgbClr val="00B0F0"/>
                </a:solidFill>
              </a:rPr>
              <a:t>Analysis Report</a:t>
            </a:r>
          </a:p>
        </p:txBody>
      </p:sp>
    </p:spTree>
    <p:extLst>
      <p:ext uri="{BB962C8B-B14F-4D97-AF65-F5344CB8AC3E}">
        <p14:creationId xmlns:p14="http://schemas.microsoft.com/office/powerpoint/2010/main" val="150511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B0A7-160B-4978-9893-2E115D57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00214-9A0E-4FBC-8C22-F748CBFC3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F8C2-551F-4DA8-8CAE-6188D15F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16C0-E220-4E7C-AA63-BC48762A17C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7A214-8465-4379-86D2-F0BEEB89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C998-C3BB-4E27-AD32-FD21ECD2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C95-8F93-496C-8B37-9F6C2CA2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9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60901-00B9-4337-B6D6-90E6AC6AA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8CBE5-6CE6-4A2A-8252-F42268039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E7A8B-2B5D-41A4-8334-1D6F9163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16C0-E220-4E7C-AA63-BC48762A17C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E4847-AB61-49E7-B648-D3D81097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8BB27-8E0D-455D-8F0F-88F4EC96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C95-8F93-496C-8B37-9F6C2CA2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1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4A59-158F-4EEC-AC14-4A79E55EC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191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C37D6-CBA1-4914-AE5D-71843DDC8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957"/>
            <a:ext cx="10515600" cy="49720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D49DA-3AE0-4A41-B62F-E8C9BB5A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16C0-E220-4E7C-AA63-BC48762A17C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B295C-CC6F-43F3-B91B-626830B4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94008-EA58-44BC-8D51-4018D212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C95-8F93-496C-8B37-9F6C2CA2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7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D391-943E-4D94-A955-2C96A3E6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0B9CD-C48F-4ED8-9148-CC655754F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31B8A-4A87-4838-88A2-F361557F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16C0-E220-4E7C-AA63-BC48762A17C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E3305-3D13-4D09-A011-AF98DA65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B354E-2398-42A7-8F7E-F8970B1F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C95-8F93-496C-8B37-9F6C2CA2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8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F6C6-C264-45C5-857D-FF0F56AE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5801-E667-4046-8713-F6ECB0453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54D69-52A8-4330-B259-7365543CF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3C409-69C4-4545-8A9E-357C0D8C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16C0-E220-4E7C-AA63-BC48762A17C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0F3B5-A621-466B-BB51-5CDE4F4C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51487-48C2-4FC6-8767-ACA3C079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C95-8F93-496C-8B37-9F6C2CA2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3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C18D-D2AC-4695-830A-66212F17E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32331-67C3-45F3-BAEC-71875971A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B4ECF-461F-4756-B742-58BC2CFEB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3911C-2F0C-452E-9B54-E74C870F5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DBCFA-3D16-4372-8631-DEA573050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8B4DA-F224-401A-8E3C-0D1ACBB1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16C0-E220-4E7C-AA63-BC48762A17C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D373D-2EAE-4657-8FF5-F0FDFFBF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645690-5709-47E1-81BD-06F07337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C95-8F93-496C-8B37-9F6C2CA2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C136-C01E-4C5F-BB27-B92DC7F0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63667-75F7-4AAB-AFCC-D7DD362A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16C0-E220-4E7C-AA63-BC48762A17C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CC0DE-3D52-47D2-BE2B-1670A3FA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C58EE-F0BC-49FA-A9FE-60BA958C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C95-8F93-496C-8B37-9F6C2CA2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8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EAE70-7B5F-4F90-BCB4-BEB3FA5E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16C0-E220-4E7C-AA63-BC48762A17C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14726-86EA-43B3-B9AB-24AEEB27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A8C2E-C429-4451-A8AC-9A57CADC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C95-8F93-496C-8B37-9F6C2CA2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6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0CD0-2557-46EF-8AD1-2B20CCCE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1DD4F-7C41-4345-9D78-BF1436910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DD513-BBA3-49B8-B45A-CA3529591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B67F8-61DF-402F-A503-AC122624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16C0-E220-4E7C-AA63-BC48762A17C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728A8-474D-4A6B-928D-A47E110C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EE648-4987-4D09-9B54-CC361E54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C95-8F93-496C-8B37-9F6C2CA2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7331-CB42-4282-A086-577DB57A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C2069-5C4F-4904-84B9-7B000AD73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A2483-6A5A-496C-97F0-A78DEDE54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85D18-C257-4D8A-891C-71C4302B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16C0-E220-4E7C-AA63-BC48762A17C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10E08-54E4-455F-AA56-8D2F5D13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DC20B-7964-45BB-9FF1-8E171C2A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C95-8F93-496C-8B37-9F6C2CA2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2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8E1B7-CE22-4312-BE5E-D7E0B78A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1EFA1-E789-4FA1-93BE-5681506BB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B9C5E-EB05-40EE-A950-7130241EE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416C0-E220-4E7C-AA63-BC48762A17C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EA386-E27E-442E-BCB5-ACCF853C9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E482-E300-497D-8568-FEEEC51C6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F4C95-8F93-496C-8B37-9F6C2CA2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1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85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6382-8622-4663-BE0E-6BC7273C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Presented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FE62-94AF-47FD-9AA9-D0F8C8FBE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Big Mountain Resort (BMR) wants to know if their current price point of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$81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is too low for their current offerings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Can a higher price point be supported based on analyzing competitors?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BMR also wants to know if they should take various actions to improve profitability: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Closing up to 10 potential runs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Installing an additional chair lift (which costs $1,540,000) to expand capabilities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Increasing the length of its longest run</a:t>
            </a:r>
          </a:p>
        </p:txBody>
      </p:sp>
    </p:spTree>
    <p:extLst>
      <p:ext uri="{BB962C8B-B14F-4D97-AF65-F5344CB8AC3E}">
        <p14:creationId xmlns:p14="http://schemas.microsoft.com/office/powerpoint/2010/main" val="183316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6382-8622-4663-BE0E-6BC7273C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FE62-94AF-47FD-9AA9-D0F8C8FBE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Big Mountain Resort (BMR) could increase its price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$95.87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(from $81) based on Weekend Adult prices and its offerings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This price is supported by a Random Forest prediction model based on the competitors provided to us by BMR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also recommend two possible operating changes for BMR: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Installing an additional chair lift (which costs $1,540,000) to expand capabilities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Expected to both further increase price by $1.12 (totaling $96.99) and further increase operating revenues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Close down the least frequently used run as this is expected to have no significant impact on price.</a:t>
            </a:r>
          </a:p>
        </p:txBody>
      </p:sp>
    </p:spTree>
    <p:extLst>
      <p:ext uri="{BB962C8B-B14F-4D97-AF65-F5344CB8AC3E}">
        <p14:creationId xmlns:p14="http://schemas.microsoft.com/office/powerpoint/2010/main" val="97406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ED1B-9CBC-4C18-A182-D5D70664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Model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4B55-2B27-4A00-830D-E75B9B3C0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957"/>
            <a:ext cx="4570562" cy="4972006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selected a Random Forest model to best predict price on 8 key characteristics of a snow resort: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Vertical Drop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Snowmaking Coverage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Total Chairs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Fast Quads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Runs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Longest Run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Trams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Skiable Terrain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6E520E-FC28-4F28-9666-33F66F00E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691" y="1204957"/>
            <a:ext cx="581025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761999-C937-4D8C-9527-558F13FF577C}"/>
              </a:ext>
            </a:extLst>
          </p:cNvPr>
          <p:cNvSpPr txBox="1"/>
          <p:nvPr/>
        </p:nvSpPr>
        <p:spPr>
          <a:xfrm>
            <a:off x="5627537" y="4515473"/>
            <a:ext cx="6294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These 8 characteristics gave us a good balance of price prediction accuracy on our training set while not becoming overly specialized and losing predictive power on our testing set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gives us greater confidence in recommending the price of $95.87 for BMR if it were to do nothing else but increase price</a:t>
            </a:r>
          </a:p>
        </p:txBody>
      </p:sp>
    </p:spTree>
    <p:extLst>
      <p:ext uri="{BB962C8B-B14F-4D97-AF65-F5344CB8AC3E}">
        <p14:creationId xmlns:p14="http://schemas.microsoft.com/office/powerpoint/2010/main" val="199498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B5E6-15E4-4825-B670-F2B6A8C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Scenario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33FB-96DF-4962-981E-37187A19B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04957"/>
            <a:ext cx="5821392" cy="4972006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 relation to the 4 possible scenarios presented by management, we split them into 2 key groups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Group A: Scenarios strictly involving cost-cutting (e.g., closing down infrequently used runs)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Group B: Scenarios involving an increase in capabilities (e.g., installing the new chair lift, increasing the vertical drop, increasing snowmaking capabilities, etc.)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Group A results shown to the right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3C566F-0F83-47AC-9907-CCBB02C60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" r="52906" b="3372"/>
          <a:stretch/>
        </p:blipFill>
        <p:spPr bwMode="auto">
          <a:xfrm>
            <a:off x="7884543" y="248330"/>
            <a:ext cx="3371244" cy="386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196F48-5CC8-40BB-8EC9-F81A13B53280}"/>
              </a:ext>
            </a:extLst>
          </p:cNvPr>
          <p:cNvSpPr txBox="1"/>
          <p:nvPr/>
        </p:nvSpPr>
        <p:spPr>
          <a:xfrm>
            <a:off x="7297948" y="4116708"/>
            <a:ext cx="47704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model predicts that closing the least frequently used run would put no downward pressure on price. However, once you were to close 2 or more runs, there would be downward pressure on price.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model also predicts that closing 5 runs would have effectively the same downward pressure on price as closing 3 runs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5AF085-ACC7-4031-90F7-4C3210EA38D5}"/>
              </a:ext>
            </a:extLst>
          </p:cNvPr>
          <p:cNvSpPr/>
          <p:nvPr/>
        </p:nvSpPr>
        <p:spPr>
          <a:xfrm>
            <a:off x="9092242" y="1570008"/>
            <a:ext cx="733245" cy="30192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7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CB55-9EE7-4C18-9B96-4BF83397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Investment Scenarios Analysis (Group 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AA9C-6D22-428A-8749-2C1378F68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957"/>
            <a:ext cx="4915619" cy="528791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present the following table regarding the different scenarios presented by management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Scenario 2: Additional chair lift, increased vertical drop, and an additional run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Scenario 3: Additional chair lift, increased vertical drop, an additional run, and 2 more acres of snowmaking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Scenario 4: Longest run’s length increased by 0.2 miles and 4 more acres of snowmaking</a:t>
            </a: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9A4CF3-78CE-4BC7-B56D-9EDFBACA5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94445"/>
              </p:ext>
            </p:extLst>
          </p:nvPr>
        </p:nvGraphicFramePr>
        <p:xfrm>
          <a:off x="5913886" y="1044043"/>
          <a:ext cx="6033699" cy="214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117">
                  <a:extLst>
                    <a:ext uri="{9D8B030D-6E8A-4147-A177-3AD203B41FA5}">
                      <a16:colId xmlns:a16="http://schemas.microsoft.com/office/drawing/2014/main" val="1173044071"/>
                    </a:ext>
                  </a:extLst>
                </a:gridCol>
                <a:gridCol w="1023563">
                  <a:extLst>
                    <a:ext uri="{9D8B030D-6E8A-4147-A177-3AD203B41FA5}">
                      <a16:colId xmlns:a16="http://schemas.microsoft.com/office/drawing/2014/main" val="575636433"/>
                    </a:ext>
                  </a:extLst>
                </a:gridCol>
                <a:gridCol w="1346376">
                  <a:extLst>
                    <a:ext uri="{9D8B030D-6E8A-4147-A177-3AD203B41FA5}">
                      <a16:colId xmlns:a16="http://schemas.microsoft.com/office/drawing/2014/main" val="198322419"/>
                    </a:ext>
                  </a:extLst>
                </a:gridCol>
                <a:gridCol w="1276054">
                  <a:extLst>
                    <a:ext uri="{9D8B030D-6E8A-4147-A177-3AD203B41FA5}">
                      <a16:colId xmlns:a16="http://schemas.microsoft.com/office/drawing/2014/main" val="238266695"/>
                    </a:ext>
                  </a:extLst>
                </a:gridCol>
                <a:gridCol w="1302589">
                  <a:extLst>
                    <a:ext uri="{9D8B030D-6E8A-4147-A177-3AD203B41FA5}">
                      <a16:colId xmlns:a16="http://schemas.microsoft.com/office/drawing/2014/main" val="3659548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Expected Price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Expected Revenue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Expected Cost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Expected Net Operating Revenue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6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Scenario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$1,952,899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$1,540,000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$412,899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64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Scenario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$1.99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$3,474,638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$1,540,000 +</a:t>
                      </a:r>
                    </a:p>
                    <a:p>
                      <a:pPr algn="ctr"/>
                      <a:r>
                        <a:rPr lang="en-US" sz="1600" dirty="0" err="1"/>
                        <a:t>Snowcost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290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Scenario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55801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500D18A-F7F5-45E2-ABF5-CD56750D6635}"/>
              </a:ext>
            </a:extLst>
          </p:cNvPr>
          <p:cNvSpPr/>
          <p:nvPr/>
        </p:nvSpPr>
        <p:spPr>
          <a:xfrm>
            <a:off x="5913886" y="1846060"/>
            <a:ext cx="6033699" cy="37093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27EE5-3993-4310-833A-A89BC58946EB}"/>
              </a:ext>
            </a:extLst>
          </p:cNvPr>
          <p:cNvSpPr txBox="1"/>
          <p:nvPr/>
        </p:nvSpPr>
        <p:spPr>
          <a:xfrm>
            <a:off x="5913885" y="3301925"/>
            <a:ext cx="6140801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recommend Scenario 2 as it provides an expected increase in operating revenues based on modeled price increases and known expected cost increases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6B914F-111D-4C70-8635-56EA8C365A1E}"/>
              </a:ext>
            </a:extLst>
          </p:cNvPr>
          <p:cNvSpPr/>
          <p:nvPr/>
        </p:nvSpPr>
        <p:spPr>
          <a:xfrm>
            <a:off x="5913885" y="2827798"/>
            <a:ext cx="6033699" cy="41406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171FE-EEC8-435C-93FE-18DA04938774}"/>
              </a:ext>
            </a:extLst>
          </p:cNvPr>
          <p:cNvSpPr txBox="1"/>
          <p:nvPr/>
        </p:nvSpPr>
        <p:spPr>
          <a:xfrm>
            <a:off x="5922510" y="5804123"/>
            <a:ext cx="6140801" cy="9233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do not recommend Scenario 4 as it was not expected to increase the price any further and would require spending resources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DB4915-FEB7-4BEA-9072-96E9C42E54F8}"/>
              </a:ext>
            </a:extLst>
          </p:cNvPr>
          <p:cNvSpPr/>
          <p:nvPr/>
        </p:nvSpPr>
        <p:spPr>
          <a:xfrm>
            <a:off x="5919637" y="2257252"/>
            <a:ext cx="6033699" cy="5290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595382-18EC-4CE4-8B1F-1972352E2DE9}"/>
              </a:ext>
            </a:extLst>
          </p:cNvPr>
          <p:cNvSpPr txBox="1"/>
          <p:nvPr/>
        </p:nvSpPr>
        <p:spPr>
          <a:xfrm>
            <a:off x="5913884" y="4266413"/>
            <a:ext cx="6140801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Scenario 3 provides the possibility of a price increase above Scenario 2 but requires for the cost of increasing snowmaking capabilities to remain low. Due to a lack of data regarding this additional cost, we’d recommend not implementing the change unless more concrete data came to light</a:t>
            </a:r>
          </a:p>
        </p:txBody>
      </p:sp>
    </p:spTree>
    <p:extLst>
      <p:ext uri="{BB962C8B-B14F-4D97-AF65-F5344CB8AC3E}">
        <p14:creationId xmlns:p14="http://schemas.microsoft.com/office/powerpoint/2010/main" val="80238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FD64-5E58-43AC-9F82-7EEB88AA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AF48-9712-4921-B52B-CB53D0E04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BMR could increase its price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$95.87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and change nothing else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Based on model predictions built on competitors data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BMR could close its least frequently used run and experience no downward pressure on price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 BMR wanted to close more than 1 run, it would need to evaluate the downward pressure on price versus the expected decrease in operating costs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BMR could proceed to install the additional chair lift (with the additional run) and be confident it will increase operating revenues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More data would be necessary to evaluate whether increasing snowmaking capabilities would be a profitable endeavor </a:t>
            </a:r>
          </a:p>
        </p:txBody>
      </p:sp>
    </p:spTree>
    <p:extLst>
      <p:ext uri="{BB962C8B-B14F-4D97-AF65-F5344CB8AC3E}">
        <p14:creationId xmlns:p14="http://schemas.microsoft.com/office/powerpoint/2010/main" val="96760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6CBD-B42B-4A25-AB92-FA338F50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0FBE-8161-47DB-A7A6-E6CBE4DEF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Contact Info: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Presenter: Emre Guzelsu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Email: emre.guzelsu@gmail.com</a:t>
            </a:r>
          </a:p>
        </p:txBody>
      </p:sp>
    </p:spTree>
    <p:extLst>
      <p:ext uri="{BB962C8B-B14F-4D97-AF65-F5344CB8AC3E}">
        <p14:creationId xmlns:p14="http://schemas.microsoft.com/office/powerpoint/2010/main" val="125836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745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Presented Problem</vt:lpstr>
      <vt:lpstr>Executive Summary</vt:lpstr>
      <vt:lpstr>Model Overview</vt:lpstr>
      <vt:lpstr>Scenario Analysis</vt:lpstr>
      <vt:lpstr>Investment Scenarios Analysis (Group B)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Emre Guzelsu</dc:creator>
  <cp:lastModifiedBy>Emre Guzelsu</cp:lastModifiedBy>
  <cp:revision>15</cp:revision>
  <dcterms:created xsi:type="dcterms:W3CDTF">2022-01-29T17:12:37Z</dcterms:created>
  <dcterms:modified xsi:type="dcterms:W3CDTF">2022-01-29T18:07:25Z</dcterms:modified>
</cp:coreProperties>
</file>