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TT Hoves Bold" charset="1" panose="02000003020000060003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VAGUAH0XCdE.mp4" Type="http://schemas.openxmlformats.org/officeDocument/2006/relationships/video"/><Relationship Id="rId5" Target="../media/VAGUAH0XCdE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52604"/>
            <a:ext cx="1648872" cy="0"/>
          </a:xfrm>
          <a:prstGeom prst="line">
            <a:avLst/>
          </a:prstGeom>
          <a:ln cap="flat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957075" y="-244294"/>
            <a:ext cx="10556404" cy="10847372"/>
            <a:chOff x="0" y="0"/>
            <a:chExt cx="2780287" cy="28569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80287" cy="2856921"/>
            </a:xfrm>
            <a:custGeom>
              <a:avLst/>
              <a:gdLst/>
              <a:ahLst/>
              <a:cxnLst/>
              <a:rect r="r" b="b" t="t" l="l"/>
              <a:pathLst>
                <a:path h="2856921" w="2780287">
                  <a:moveTo>
                    <a:pt x="14668" y="0"/>
                  </a:moveTo>
                  <a:lnTo>
                    <a:pt x="2765620" y="0"/>
                  </a:lnTo>
                  <a:cubicBezTo>
                    <a:pt x="2769510" y="0"/>
                    <a:pt x="2773241" y="1545"/>
                    <a:pt x="2775991" y="4296"/>
                  </a:cubicBezTo>
                  <a:cubicBezTo>
                    <a:pt x="2778742" y="7047"/>
                    <a:pt x="2780287" y="10778"/>
                    <a:pt x="2780287" y="14668"/>
                  </a:cubicBezTo>
                  <a:lnTo>
                    <a:pt x="2780287" y="2842253"/>
                  </a:lnTo>
                  <a:cubicBezTo>
                    <a:pt x="2780287" y="2850354"/>
                    <a:pt x="2773720" y="2856921"/>
                    <a:pt x="2765620" y="2856921"/>
                  </a:cubicBezTo>
                  <a:lnTo>
                    <a:pt x="14668" y="2856921"/>
                  </a:lnTo>
                  <a:cubicBezTo>
                    <a:pt x="6567" y="2856921"/>
                    <a:pt x="0" y="2850354"/>
                    <a:pt x="0" y="2842253"/>
                  </a:cubicBezTo>
                  <a:lnTo>
                    <a:pt x="0" y="14668"/>
                  </a:lnTo>
                  <a:cubicBezTo>
                    <a:pt x="0" y="6567"/>
                    <a:pt x="6567" y="0"/>
                    <a:pt x="14668" y="0"/>
                  </a:cubicBezTo>
                  <a:close/>
                </a:path>
              </a:pathLst>
            </a:custGeom>
            <a:solidFill>
              <a:srgbClr val="EBEBEB">
                <a:alpha val="4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80287" cy="2895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618328" y="5373072"/>
            <a:ext cx="966325" cy="974055"/>
          </a:xfrm>
          <a:custGeom>
            <a:avLst/>
            <a:gdLst/>
            <a:ahLst/>
            <a:cxnLst/>
            <a:rect r="r" b="b" t="t" l="l"/>
            <a:pathLst>
              <a:path h="974055" w="966325">
                <a:moveTo>
                  <a:pt x="0" y="0"/>
                </a:moveTo>
                <a:lnTo>
                  <a:pt x="966325" y="0"/>
                </a:lnTo>
                <a:lnTo>
                  <a:pt x="966325" y="974056"/>
                </a:lnTo>
                <a:lnTo>
                  <a:pt x="0" y="974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0" y="9244013"/>
            <a:ext cx="18288000" cy="14287"/>
          </a:xfrm>
          <a:prstGeom prst="line">
            <a:avLst/>
          </a:prstGeom>
          <a:ln cap="flat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5977" r="0" b="5977"/>
          <a:stretch>
            <a:fillRect/>
          </a:stretch>
        </p:blipFill>
        <p:spPr>
          <a:xfrm flipH="false" flipV="false" rot="0">
            <a:off x="7957075" y="2458335"/>
            <a:ext cx="10556404" cy="551849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1297179"/>
            <a:ext cx="6393667" cy="1478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6"/>
              </a:lnSpc>
            </a:pPr>
            <a:r>
              <a:rPr lang="en-US" sz="4404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SENTIMENT ANALYSIS FOR STOCKS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15234"/>
            <a:ext cx="254279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2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CYBER SURGE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194465"/>
            <a:ext cx="6555953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have built an AI-based sentiment analysis tool that analyzes stock market news and provides sentiment scores (bullish, bearish, neutral) to help investors make informed decisions.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905341"/>
            <a:ext cx="5589628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 u="sng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</a:t>
            </a:r>
            <a:r>
              <a:rPr lang="en-US" sz="20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collection - Yahoo Finance 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Sentiment Analysis model - VADER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Visualization - Treemap plotting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  <a:r>
              <a:rPr lang="en-US" sz="2099" u="sng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</a:t>
            </a:r>
            <a:r>
              <a:rPr lang="en-US" sz="20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treemap helps visualize the stock trends based on the proportion and impact of sentiments across sectors.</a:t>
            </a:r>
          </a:p>
          <a:p>
            <a:pPr algn="l">
              <a:lnSpc>
                <a:spcPts val="2939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014412"/>
            <a:ext cx="1648872" cy="0"/>
          </a:xfrm>
          <a:prstGeom prst="line">
            <a:avLst/>
          </a:prstGeom>
          <a:ln cap="flat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0" y="9258300"/>
            <a:ext cx="13850560" cy="0"/>
          </a:xfrm>
          <a:prstGeom prst="line">
            <a:avLst/>
          </a:prstGeom>
          <a:ln cap="flat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887669" y="1710983"/>
            <a:ext cx="6150529" cy="8992668"/>
            <a:chOff x="0" y="0"/>
            <a:chExt cx="1619892" cy="23684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19892" cy="2368439"/>
            </a:xfrm>
            <a:custGeom>
              <a:avLst/>
              <a:gdLst/>
              <a:ahLst/>
              <a:cxnLst/>
              <a:rect r="r" b="b" t="t" l="l"/>
              <a:pathLst>
                <a:path h="2368439" w="1619892">
                  <a:moveTo>
                    <a:pt x="25175" y="0"/>
                  </a:moveTo>
                  <a:lnTo>
                    <a:pt x="1594718" y="0"/>
                  </a:lnTo>
                  <a:cubicBezTo>
                    <a:pt x="1601394" y="0"/>
                    <a:pt x="1607798" y="2652"/>
                    <a:pt x="1612519" y="7374"/>
                  </a:cubicBezTo>
                  <a:cubicBezTo>
                    <a:pt x="1617240" y="12095"/>
                    <a:pt x="1619892" y="18498"/>
                    <a:pt x="1619892" y="25175"/>
                  </a:cubicBezTo>
                  <a:lnTo>
                    <a:pt x="1619892" y="2343265"/>
                  </a:lnTo>
                  <a:cubicBezTo>
                    <a:pt x="1619892" y="2357168"/>
                    <a:pt x="1608621" y="2368439"/>
                    <a:pt x="1594718" y="2368439"/>
                  </a:cubicBezTo>
                  <a:lnTo>
                    <a:pt x="25175" y="2368439"/>
                  </a:lnTo>
                  <a:cubicBezTo>
                    <a:pt x="11271" y="2368439"/>
                    <a:pt x="0" y="2357168"/>
                    <a:pt x="0" y="2343265"/>
                  </a:cubicBezTo>
                  <a:lnTo>
                    <a:pt x="0" y="25175"/>
                  </a:lnTo>
                  <a:cubicBezTo>
                    <a:pt x="0" y="11271"/>
                    <a:pt x="11271" y="0"/>
                    <a:pt x="251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19892" cy="2406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00725" y="2768996"/>
            <a:ext cx="1084235" cy="1040865"/>
          </a:xfrm>
          <a:custGeom>
            <a:avLst/>
            <a:gdLst/>
            <a:ahLst/>
            <a:cxnLst/>
            <a:rect r="r" b="b" t="t" l="l"/>
            <a:pathLst>
              <a:path h="1040865" w="1084235">
                <a:moveTo>
                  <a:pt x="0" y="0"/>
                </a:moveTo>
                <a:lnTo>
                  <a:pt x="1084234" y="0"/>
                </a:lnTo>
                <a:lnTo>
                  <a:pt x="1084234" y="1040866"/>
                </a:lnTo>
                <a:lnTo>
                  <a:pt x="0" y="1040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69055" y="6326970"/>
            <a:ext cx="747575" cy="1014333"/>
          </a:xfrm>
          <a:custGeom>
            <a:avLst/>
            <a:gdLst/>
            <a:ahLst/>
            <a:cxnLst/>
            <a:rect r="r" b="b" t="t" l="l"/>
            <a:pathLst>
              <a:path h="1014333" w="747575">
                <a:moveTo>
                  <a:pt x="0" y="0"/>
                </a:moveTo>
                <a:lnTo>
                  <a:pt x="747574" y="0"/>
                </a:lnTo>
                <a:lnTo>
                  <a:pt x="747574" y="1014333"/>
                </a:lnTo>
                <a:lnTo>
                  <a:pt x="0" y="10143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403845"/>
            <a:ext cx="8554907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6000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ENHANCED SECURITY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72671" y="3251329"/>
            <a:ext cx="3084123" cy="43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9"/>
              </a:lnSpc>
            </a:pPr>
            <a:r>
              <a:rPr lang="en-US" sz="2585" b="true">
                <a:solidFill>
                  <a:srgbClr val="13191D"/>
                </a:solidFill>
                <a:latin typeface="TT Hoves Bold"/>
                <a:ea typeface="TT Hoves Bold"/>
                <a:cs typeface="TT Hoves Bold"/>
                <a:sym typeface="TT Hoves Bold"/>
              </a:rPr>
              <a:t>SECURE &amp; SAFE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72671" y="6599053"/>
            <a:ext cx="3084123" cy="43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9"/>
              </a:lnSpc>
            </a:pPr>
            <a:r>
              <a:rPr lang="en-US" sz="2585" b="true">
                <a:solidFill>
                  <a:srgbClr val="13191D"/>
                </a:solidFill>
                <a:latin typeface="TT Hoves Bold"/>
                <a:ea typeface="TT Hoves Bold"/>
                <a:cs typeface="TT Hoves Bold"/>
                <a:sym typeface="TT Hoves Bold"/>
              </a:rPr>
              <a:t>TRUSTED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77043"/>
            <a:ext cx="254279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20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CYBER SURGE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908245"/>
            <a:ext cx="7326014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Sentiment Analysis for Stock Market project integrates Layer 1 security, ensuring the foundational protection of our data pipelines and stock sentiment predictions.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457133"/>
            <a:ext cx="7326014" cy="3735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u="sng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Aspects of Layer 1 Security</a:t>
            </a:r>
            <a:r>
              <a:rPr lang="en-US" sz="22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 u="sng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Integrity</a:t>
            </a:r>
            <a:r>
              <a:rPr lang="en-US" sz="20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Ensures the accuracy and completeness of sentiment data during transmission, preventing tampering or corruption.</a:t>
            </a:r>
          </a:p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 u="sng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Protected Infrastructure</a:t>
            </a:r>
            <a:r>
              <a:rPr lang="en-US" sz="20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Safeguards the network and hardware used in the analysis from external threats, minimizing risks of cyber attacks or data breaches.</a:t>
            </a: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869055" y="4361293"/>
            <a:ext cx="4383275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Implements encryption for gathering and processing sentiment data from multiple sources like social media, news outlets, and financial reports.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69055" y="7893753"/>
            <a:ext cx="4383275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Layer 1 security, the accuracy of stock sentiment outcomes remains uncompromised, providing trustworthy insights for stock predictions.</a:t>
            </a:r>
          </a:p>
        </p:txBody>
      </p:sp>
      <p:sp>
        <p:nvSpPr>
          <p:cNvPr name="AutoShape 18" id="18"/>
          <p:cNvSpPr/>
          <p:nvPr/>
        </p:nvSpPr>
        <p:spPr>
          <a:xfrm flipV="true">
            <a:off x="17038198" y="9258300"/>
            <a:ext cx="1249802" cy="14288"/>
          </a:xfrm>
          <a:prstGeom prst="line">
            <a:avLst/>
          </a:prstGeom>
          <a:ln cap="flat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45011" y="0"/>
            <a:ext cx="8742989" cy="10287000"/>
            <a:chOff x="0" y="0"/>
            <a:chExt cx="11657319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1528" t="0" r="21528" b="0"/>
            <a:stretch>
              <a:fillRect/>
            </a:stretch>
          </p:blipFill>
          <p:spPr>
            <a:xfrm flipH="false" flipV="false">
              <a:off x="0" y="0"/>
              <a:ext cx="11657319" cy="13716000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>
            <a:off x="837394" y="1014412"/>
            <a:ext cx="1648872" cy="0"/>
          </a:xfrm>
          <a:prstGeom prst="line">
            <a:avLst/>
          </a:prstGeom>
          <a:ln cap="flat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837394" y="1327370"/>
            <a:ext cx="9624269" cy="1604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4800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INTEGRATING HARDWARE COMPONENTS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7394" y="577043"/>
            <a:ext cx="254279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20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CYBER SURGE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7394" y="3505361"/>
            <a:ext cx="7879791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 addition to our sentiment analysis framework, our project leverages hardware components like ESP32 and NFC Tag 216 to enhance data security and real-time processing.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7394" y="5668747"/>
            <a:ext cx="7326014" cy="31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u="sng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HARDWARE COMPONENTS</a:t>
            </a:r>
            <a:r>
              <a:rPr lang="en-US" sz="22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l">
              <a:lnSpc>
                <a:spcPts val="3219"/>
              </a:lnSpc>
            </a:pP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 u="sng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ESP32</a:t>
            </a:r>
            <a:r>
              <a:rPr lang="en-US" b="true" sz="22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 </a:t>
            </a:r>
            <a:r>
              <a:rPr lang="en-US" sz="22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When the market triggers, the esp32 gives response whether the market is bullish, bearish or neutral.</a:t>
            </a:r>
          </a:p>
          <a:p>
            <a:pPr algn="l">
              <a:lnSpc>
                <a:spcPts val="3219"/>
              </a:lnSpc>
            </a:pP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 u="sng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NFC Tag 216</a:t>
            </a:r>
            <a:r>
              <a:rPr lang="en-US" b="true" sz="22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 I</a:t>
            </a:r>
            <a:r>
              <a:rPr lang="en-US" sz="22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 provides us a secure physical wallet.</a:t>
            </a:r>
            <a:r>
              <a:rPr lang="en-US" sz="22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DAGT_vp0tGo</dc:identifier>
  <dcterms:modified xsi:type="dcterms:W3CDTF">2011-08-01T06:04:30Z</dcterms:modified>
  <cp:revision>1</cp:revision>
  <dc:title>Black and Yellow Photocentric Cryptocurrency Market Presentation</dc:title>
</cp:coreProperties>
</file>