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85" r:id="rId5"/>
    <p:sldId id="286" r:id="rId6"/>
    <p:sldId id="261" r:id="rId7"/>
    <p:sldId id="288" r:id="rId8"/>
    <p:sldId id="289" r:id="rId9"/>
    <p:sldId id="301" r:id="rId10"/>
    <p:sldId id="287" r:id="rId11"/>
    <p:sldId id="265" r:id="rId12"/>
    <p:sldId id="263" r:id="rId13"/>
    <p:sldId id="268" r:id="rId14"/>
    <p:sldId id="267" r:id="rId15"/>
    <p:sldId id="269" r:id="rId16"/>
    <p:sldId id="271" r:id="rId17"/>
    <p:sldId id="270" r:id="rId18"/>
    <p:sldId id="272" r:id="rId19"/>
    <p:sldId id="273" r:id="rId20"/>
    <p:sldId id="274" r:id="rId21"/>
    <p:sldId id="276" r:id="rId22"/>
    <p:sldId id="275" r:id="rId23"/>
    <p:sldId id="277" r:id="rId24"/>
    <p:sldId id="278" r:id="rId25"/>
    <p:sldId id="280" r:id="rId26"/>
    <p:sldId id="281" r:id="rId27"/>
    <p:sldId id="279" r:id="rId28"/>
    <p:sldId id="290" r:id="rId29"/>
    <p:sldId id="292" r:id="rId30"/>
    <p:sldId id="291" r:id="rId31"/>
    <p:sldId id="293" r:id="rId32"/>
    <p:sldId id="282" r:id="rId33"/>
    <p:sldId id="295" r:id="rId34"/>
    <p:sldId id="296" r:id="rId35"/>
    <p:sldId id="297" r:id="rId36"/>
    <p:sldId id="294" r:id="rId37"/>
    <p:sldId id="283" r:id="rId38"/>
    <p:sldId id="298" r:id="rId39"/>
    <p:sldId id="284" r:id="rId40"/>
    <p:sldId id="299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8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819D-A307-C64E-BDB4-66F24DB02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1B658-3256-4B4A-ABCB-D9EFA7BBF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60F4-A346-C745-BFD1-34E11B62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FBA1-C630-1049-90F6-DB33F539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3B039-224D-9C47-B8E8-01E0B757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1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EA8-2393-DC40-9F15-5D358BA5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01B48-D84C-3B41-A4EE-3998D8FC0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1D44-9339-C94B-A811-45C089CE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721C-9CD4-7447-8AF6-4E9BD2A6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98B4-58B2-E942-89AA-24B9ACE1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2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0A0C-1984-FA4A-A0A9-B7A7638FB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1F6F8-92A5-2B46-954C-E8092721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F094-5182-A84D-A12A-908BDD9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EBD0-6454-AC40-B5B6-D57E068B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FB137-075E-5343-B81F-3D4B80EB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981-44CF-FE47-B880-BBF7EF15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05B9D-365A-8548-A111-D9B65ACCD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5184-CE0C-1B43-9D9A-78C06A87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3006C-0421-374D-983F-8470E9AD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F94F-CA15-6D44-8F64-94809A64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A6D-BB05-4D40-9476-B9A4DC2F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8BCB-CF8F-A64D-82EF-E450D3DFB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99FAE-7EB3-3048-BD28-9E0EC60CE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06436-0815-344B-A6B2-69A66EF1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0587C-55D0-324A-96B0-EAE2C61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1BDC-0E78-1E45-B369-85214726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1E47-9555-664B-8838-509040E6A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0F9EC-32E7-9649-8E2F-C36AB33DD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8D34B-9440-554D-AF77-88A807BC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9AA0-8511-A142-99F0-6A13F3B4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BCAB3-A8F3-D84E-857D-033B9C9B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5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386C-B5B9-F145-A8FB-4622855C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A407-DEA6-EF46-9136-3D540FCE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FF2A4-4F71-A24B-AD03-79973710D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E89B9-8D19-0A4D-945A-120160774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75285-0617-B245-8CD5-A1EC1558B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52DA19-083E-7845-AB4A-DB8DB7EF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1DC00-506A-C140-BCF9-22E9480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D4DAB-2030-D844-8827-A8C86BE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91BE-B413-2345-80C3-00797B79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5FBBD-DD4D-064F-877A-0AF08F2C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05F0-3705-B04D-BD95-26466293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5EF1E-6FC8-9A42-B643-ABF98716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1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44B9A-B3C7-574D-9AED-4C97241C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9E96-9C18-A44B-AF69-4E030EE5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2A82D-4545-174E-8505-9F708634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8AD5-A20A-3143-B3B0-C259F793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BC1FB-130B-4446-A124-CBFEA430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405F3-4D8E-8A49-A93A-1CBD5A416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C370-288B-A34A-9EB0-7AB89F7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783E-7A7C-8646-9199-0F000C5A4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95B52-959B-164E-8104-7B6678B8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C7DD-6C33-8B48-9E05-E650729E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A91DEF-29C8-AE42-BB00-8BCA9EE37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788A9-ABD9-FB40-8AA5-C3360747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3F482-C6CD-604D-819D-0C8CB56C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51F69-14CF-2946-B73D-B750C1B0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A1809-6EDB-6749-AEF1-B9C14BF2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8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60F49-6D47-6149-B20C-F808E302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D0EF-5A9B-A842-A04A-014F00D1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5032-F5A0-DF4D-956B-5FDEAF844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A3A7-5EF7-604B-8D6B-18655A6B610C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2754-E727-EB4E-A691-89C6BE85B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65A96-180E-CA41-B7EC-A1E1B31F4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1E385-C5E8-D347-A246-ACCDA5B1D2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952E4-0D36-5746-BE3D-E074E1C35CBE}"/>
              </a:ext>
            </a:extLst>
          </p:cNvPr>
          <p:cNvSpPr txBox="1"/>
          <p:nvPr userDrawn="1"/>
        </p:nvSpPr>
        <p:spPr>
          <a:xfrm>
            <a:off x="10096500" y="0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HackBio</a:t>
            </a:r>
          </a:p>
        </p:txBody>
      </p:sp>
    </p:spTree>
    <p:extLst>
      <p:ext uri="{BB962C8B-B14F-4D97-AF65-F5344CB8AC3E}">
        <p14:creationId xmlns:p14="http://schemas.microsoft.com/office/powerpoint/2010/main" val="274149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677B-A20C-0C40-A52C-DF308CCA7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256032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HackBio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Statistics: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A7D4-7C99-FE43-9602-4ACE9D5D1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022899"/>
            <a:ext cx="12191999" cy="271092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Winfred Gatua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17/03/2021</a:t>
            </a:r>
          </a:p>
        </p:txBody>
      </p:sp>
    </p:spTree>
    <p:extLst>
      <p:ext uri="{BB962C8B-B14F-4D97-AF65-F5344CB8AC3E}">
        <p14:creationId xmlns:p14="http://schemas.microsoft.com/office/powerpoint/2010/main" val="191489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Classes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Exposures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which we wish to investigate in relationship with an outcome e.g. age, diet, treatment.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given exposure may be associated with increased or decreased outcome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of interest e.g. weight gain, recovery from illness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should be defined before the study starts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determines the type of analysis to be done</a:t>
            </a:r>
          </a:p>
        </p:txBody>
      </p:sp>
    </p:spTree>
    <p:extLst>
      <p:ext uri="{BB962C8B-B14F-4D97-AF65-F5344CB8AC3E}">
        <p14:creationId xmlns:p14="http://schemas.microsoft.com/office/powerpoint/2010/main" val="2503342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EEB599-84E4-A94B-B4C9-3E7EA930B3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97" y="857250"/>
            <a:ext cx="9209405" cy="47863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FC7F973-AB5E-8242-9314-6B1FA71FE963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Lymphocyte and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AD2BF-7637-474E-8CE1-7DD7A90DA957}"/>
              </a:ext>
            </a:extLst>
          </p:cNvPr>
          <p:cNvSpPr txBox="1"/>
          <p:nvPr/>
        </p:nvSpPr>
        <p:spPr>
          <a:xfrm>
            <a:off x="2444198" y="6220949"/>
            <a:ext cx="730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is the exposure and outcome variable?</a:t>
            </a:r>
          </a:p>
        </p:txBody>
      </p:sp>
    </p:spTree>
    <p:extLst>
      <p:ext uri="{BB962C8B-B14F-4D97-AF65-F5344CB8AC3E}">
        <p14:creationId xmlns:p14="http://schemas.microsoft.com/office/powerpoint/2010/main" val="254385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Exposures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which we wish to investigate in relationship with an outcome e.g. age, diet, treatment.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given exposure may be associated with increased or decreased outcome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Outcome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of interest e.g. weight gain, recovery from illness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two should be defined before the study starts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determines the type of analysis to be done</a:t>
            </a:r>
          </a:p>
        </p:txBody>
      </p:sp>
    </p:spTree>
    <p:extLst>
      <p:ext uri="{BB962C8B-B14F-4D97-AF65-F5344CB8AC3E}">
        <p14:creationId xmlns:p14="http://schemas.microsoft.com/office/powerpoint/2010/main" val="229830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1409-21B7-3C45-8670-6128E069C7F1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Variable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592BC-72C4-B941-A99E-F2A71E997BD2}"/>
              </a:ext>
            </a:extLst>
          </p:cNvPr>
          <p:cNvSpPr txBox="1"/>
          <p:nvPr/>
        </p:nvSpPr>
        <p:spPr>
          <a:xfrm>
            <a:off x="397669" y="872191"/>
            <a:ext cx="112895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A5D2D0-7A40-BF42-9D5C-7D7B35F87CFF}"/>
              </a:ext>
            </a:extLst>
          </p:cNvPr>
          <p:cNvSpPr txBox="1"/>
          <p:nvPr/>
        </p:nvSpPr>
        <p:spPr>
          <a:xfrm>
            <a:off x="130374" y="2790045"/>
            <a:ext cx="443865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59C4B-61BE-EC48-B80B-296C7D8BAE61}"/>
              </a:ext>
            </a:extLst>
          </p:cNvPr>
          <p:cNvSpPr txBox="1"/>
          <p:nvPr/>
        </p:nvSpPr>
        <p:spPr>
          <a:xfrm>
            <a:off x="130374" y="4653116"/>
            <a:ext cx="25413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81C594-CF20-CB48-97AF-502E133C7C4E}"/>
              </a:ext>
            </a:extLst>
          </p:cNvPr>
          <p:cNvSpPr txBox="1"/>
          <p:nvPr/>
        </p:nvSpPr>
        <p:spPr>
          <a:xfrm>
            <a:off x="5325502" y="2752536"/>
            <a:ext cx="321889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50F0C-DB8E-7547-B16F-1F700129A36C}"/>
              </a:ext>
            </a:extLst>
          </p:cNvPr>
          <p:cNvSpPr txBox="1"/>
          <p:nvPr/>
        </p:nvSpPr>
        <p:spPr>
          <a:xfrm>
            <a:off x="2892692" y="4653116"/>
            <a:ext cx="29692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Unordered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D3A2756-AB63-A144-A22A-D424BA1B7AFA}"/>
              </a:ext>
            </a:extLst>
          </p:cNvPr>
          <p:cNvSpPr/>
          <p:nvPr/>
        </p:nvSpPr>
        <p:spPr>
          <a:xfrm>
            <a:off x="2253259" y="1389189"/>
            <a:ext cx="418504" cy="13946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37BB2A7-5C94-D440-92C7-412B855FA91F}"/>
              </a:ext>
            </a:extLst>
          </p:cNvPr>
          <p:cNvSpPr/>
          <p:nvPr/>
        </p:nvSpPr>
        <p:spPr>
          <a:xfrm>
            <a:off x="6691909" y="1389189"/>
            <a:ext cx="447675" cy="1362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D6D2CE9-E70A-7442-A20E-087FFFA5359A}"/>
              </a:ext>
            </a:extLst>
          </p:cNvPr>
          <p:cNvSpPr/>
          <p:nvPr/>
        </p:nvSpPr>
        <p:spPr>
          <a:xfrm>
            <a:off x="1113278" y="3293781"/>
            <a:ext cx="385762" cy="1359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4BAEAB6-67EA-9149-85E2-46B4ADE2D58B}"/>
              </a:ext>
            </a:extLst>
          </p:cNvPr>
          <p:cNvSpPr/>
          <p:nvPr/>
        </p:nvSpPr>
        <p:spPr>
          <a:xfrm>
            <a:off x="4184452" y="3322231"/>
            <a:ext cx="385762" cy="13308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18A3C52-715A-DD44-820C-E128CACCE72B}"/>
              </a:ext>
            </a:extLst>
          </p:cNvPr>
          <p:cNvSpPr/>
          <p:nvPr/>
        </p:nvSpPr>
        <p:spPr>
          <a:xfrm>
            <a:off x="9779282" y="1405481"/>
            <a:ext cx="447675" cy="1362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B585A-58D8-0449-9CF3-34FDC3D8C929}"/>
              </a:ext>
            </a:extLst>
          </p:cNvPr>
          <p:cNvSpPr txBox="1"/>
          <p:nvPr/>
        </p:nvSpPr>
        <p:spPr>
          <a:xfrm>
            <a:off x="8926117" y="2770561"/>
            <a:ext cx="28911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40962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Nominal categorical variables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Marital status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Ethnic group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 is higher than the other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Ordinal Categorical variable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Wealth status: High, Medium, Low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 level: Primary, Secondary, College,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No. of toys: 0, 1, 2, 3, 4, 5, …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Continuous: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Weight, Age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Interval: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with an arbitrary zero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Measured along a scale in which each position is equidistant from another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Ratio: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with an absolute zero. In a ratio scale numbers can be compared as multiples of one another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number zero has meaning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1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1F39-319E-1847-A2D7-89956D968CC5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Workflow of Data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B650BF1-7CEB-EE4E-8C2D-BF92E5B5154D}"/>
              </a:ext>
            </a:extLst>
          </p:cNvPr>
          <p:cNvSpPr/>
          <p:nvPr/>
        </p:nvSpPr>
        <p:spPr>
          <a:xfrm>
            <a:off x="7267574" y="1376364"/>
            <a:ext cx="1871663" cy="175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3A35F0-34DD-7345-8F9B-EDC909FAA648}"/>
              </a:ext>
            </a:extLst>
          </p:cNvPr>
          <p:cNvSpPr/>
          <p:nvPr/>
        </p:nvSpPr>
        <p:spPr>
          <a:xfrm>
            <a:off x="10167936" y="1376364"/>
            <a:ext cx="1871663" cy="175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D36BE-1050-BD41-ACF7-E0247B2573B9}"/>
              </a:ext>
            </a:extLst>
          </p:cNvPr>
          <p:cNvSpPr/>
          <p:nvPr/>
        </p:nvSpPr>
        <p:spPr>
          <a:xfrm>
            <a:off x="10167936" y="4067173"/>
            <a:ext cx="1871663" cy="175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E23DC5-189D-FD4C-81A8-46FC2E57B142}"/>
              </a:ext>
            </a:extLst>
          </p:cNvPr>
          <p:cNvSpPr/>
          <p:nvPr/>
        </p:nvSpPr>
        <p:spPr>
          <a:xfrm>
            <a:off x="7267573" y="4141253"/>
            <a:ext cx="1871663" cy="175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6DDFE7A-5A90-0347-B2B7-398ED902E5EC}"/>
              </a:ext>
            </a:extLst>
          </p:cNvPr>
          <p:cNvSpPr/>
          <p:nvPr/>
        </p:nvSpPr>
        <p:spPr>
          <a:xfrm rot="16200000">
            <a:off x="7860072" y="3318397"/>
            <a:ext cx="683301" cy="58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8D9C726E-182B-CE47-BBCB-013D542FF964}"/>
              </a:ext>
            </a:extLst>
          </p:cNvPr>
          <p:cNvSpPr/>
          <p:nvPr/>
        </p:nvSpPr>
        <p:spPr>
          <a:xfrm rot="5400000">
            <a:off x="11135279" y="3245549"/>
            <a:ext cx="683301" cy="58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65D6A82-E74B-1348-9416-1326D2624AA8}"/>
              </a:ext>
            </a:extLst>
          </p:cNvPr>
          <p:cNvSpPr/>
          <p:nvPr/>
        </p:nvSpPr>
        <p:spPr>
          <a:xfrm>
            <a:off x="9311936" y="1962052"/>
            <a:ext cx="683301" cy="58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BD1409-FD82-0D44-A7D8-25A8042BA6AB}"/>
              </a:ext>
            </a:extLst>
          </p:cNvPr>
          <p:cNvSpPr/>
          <p:nvPr/>
        </p:nvSpPr>
        <p:spPr>
          <a:xfrm rot="10800000">
            <a:off x="9311935" y="4841181"/>
            <a:ext cx="683301" cy="585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4D01E-9902-EB45-AD59-D0E987BD8992}"/>
              </a:ext>
            </a:extLst>
          </p:cNvPr>
          <p:cNvSpPr txBox="1"/>
          <p:nvPr/>
        </p:nvSpPr>
        <p:spPr>
          <a:xfrm>
            <a:off x="67925" y="1679589"/>
            <a:ext cx="706154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plan?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that one remembers what is to be done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not end up confused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document?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reproducibility.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data and code  used to make findings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be available for an independent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researcher to recreate the findings </a:t>
            </a:r>
          </a:p>
        </p:txBody>
      </p:sp>
    </p:spTree>
    <p:extLst>
      <p:ext uri="{BB962C8B-B14F-4D97-AF65-F5344CB8AC3E}">
        <p14:creationId xmlns:p14="http://schemas.microsoft.com/office/powerpoint/2010/main" val="14301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Measures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tendency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Mean (Arithmetic Average)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Measures of dispersion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Interquartile range (IQR)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3209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summary measure that attempts to describe whole set of data with a single value that represents the middle or the centre of its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Sometimes referred to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Measures of central location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classified as summary statistics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include: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Middle value in an ordered set of data, not influenced strongly by outliers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odd 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median is in position: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n+1/ 2</a:t>
            </a:r>
          </a:p>
          <a:p>
            <a:pPr lvl="1"/>
            <a:r>
              <a:rPr lang="en-GB" dirty="0"/>
              <a:t>12,0,5,13,0,0,5,10,5,1,5,6,7,5,7,8,10,5,11,14</a:t>
            </a:r>
          </a:p>
          <a:p>
            <a:pPr lvl="2"/>
            <a:r>
              <a:rPr lang="en-GB" b="1" dirty="0"/>
              <a:t>Arrange in order </a:t>
            </a:r>
          </a:p>
          <a:p>
            <a:pPr lvl="1"/>
            <a:r>
              <a:rPr lang="en-GB" dirty="0"/>
              <a:t>0,0,0,1,5,5,5,5,5,</a:t>
            </a:r>
            <a:r>
              <a:rPr lang="en-GB" b="1" dirty="0"/>
              <a:t>5,6</a:t>
            </a:r>
            <a:r>
              <a:rPr lang="en-GB" dirty="0"/>
              <a:t>,7,7,8,10,10,11,12,13,14 </a:t>
            </a:r>
          </a:p>
          <a:p>
            <a:pPr lvl="1"/>
            <a:r>
              <a:rPr lang="en-GB" b="1" dirty="0">
                <a:effectLst/>
              </a:rPr>
              <a:t>Median?</a:t>
            </a:r>
          </a:p>
          <a:p>
            <a:pPr lvl="1"/>
            <a:endParaRPr lang="en-GB" dirty="0">
              <a:effectLst/>
            </a:endParaRP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86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with the highest frequency, most commonly occurring value in the dataset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a very good measure when the most common mark is very far away from the rest of the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mode?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AFC04-0288-314E-AD7E-1C5B8FFA8901}"/>
              </a:ext>
            </a:extLst>
          </p:cNvPr>
          <p:cNvSpPr txBox="1"/>
          <p:nvPr/>
        </p:nvSpPr>
        <p:spPr>
          <a:xfrm>
            <a:off x="4914900" y="3211415"/>
            <a:ext cx="3070071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		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11		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12		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13		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		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18		2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14		4</a:t>
            </a:r>
          </a:p>
        </p:txBody>
      </p:sp>
    </p:spTree>
    <p:extLst>
      <p:ext uri="{BB962C8B-B14F-4D97-AF65-F5344CB8AC3E}">
        <p14:creationId xmlns:p14="http://schemas.microsoft.com/office/powerpoint/2010/main" val="12923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definitions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Measures of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Discrete and Continuous Probability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39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24CBB-0E0B-174E-86F9-E410C1DD6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57250"/>
                <a:ext cx="12192000" cy="598249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(also Arithmetic average)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Sum of all values divided by the total number of values (n)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+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...+</a:t>
                </a:r>
                <a:r>
                  <a:rPr lang="en-GB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GB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/n=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GB" i="1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GB" i="1" baseline="-25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</m:nary>
                  </m:oMath>
                </a14:m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n </a:t>
                </a:r>
              </a:p>
              <a:p>
                <a:endParaRPr lang="en-GB" i="1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It includes every value in the dataset</a:t>
                </a:r>
              </a:p>
              <a:p>
                <a:endParaRPr lang="en-GB" i="1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24CBB-0E0B-174E-86F9-E410C1DD6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57250"/>
                <a:ext cx="12192000" cy="5982495"/>
              </a:xfrm>
              <a:blipFill>
                <a:blip r:embed="rId2"/>
                <a:stretch>
                  <a:fillRect l="-937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451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0,0,0,1,5,5,5,5,5,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5,6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,7,7,8,10,10,11,12,13,14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Mean = 129/20 = 6.45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Limitation:</a:t>
            </a: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Mean includes all values and thus is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influenced by outliers</a:t>
            </a: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For instance:</a:t>
            </a:r>
          </a:p>
          <a:p>
            <a:pPr lvl="1"/>
            <a:r>
              <a:rPr lang="en-GB" dirty="0"/>
              <a:t>0,0,0,1,5,5,5,5,5,5,6,7,7,8,10,10,11,12,13,14, </a:t>
            </a:r>
            <a:r>
              <a:rPr lang="en-GB" b="1" dirty="0"/>
              <a:t>55,60 </a:t>
            </a:r>
            <a:endParaRPr lang="en-GB" sz="2800" dirty="0">
              <a:effectLst/>
            </a:endParaRPr>
          </a:p>
          <a:p>
            <a:pPr lvl="1"/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Mean 244/29 = 11.09</a:t>
            </a:r>
          </a:p>
          <a:p>
            <a:pPr lvl="1"/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98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Measure of spread (variability) of data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variability in a sample displays how the observations spread out from the average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Range: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Entails the difference between the lowest and the highest values in an ordered dataset.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0,0,0,1,5,5,5,5,5,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5,6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,7,7,8,10,10,11,12,13,14 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Range=14-0=14</a:t>
            </a:r>
          </a:p>
        </p:txBody>
      </p:sp>
    </p:spTree>
    <p:extLst>
      <p:ext uri="{BB962C8B-B14F-4D97-AF65-F5344CB8AC3E}">
        <p14:creationId xmlns:p14="http://schemas.microsoft.com/office/powerpoint/2010/main" val="344365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Interquartile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Shows the spread of the middle 50%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0,0,0,1,5,5,5,5,5,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5,6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,7,7,8,10,10,11,12,13,14 </a:t>
            </a:r>
          </a:p>
          <a:p>
            <a:endParaRPr lang="en-GB" dirty="0"/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IQR: 5 - 10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6225EA-A95C-DE4E-BA81-1B15F4A94322}"/>
              </a:ext>
            </a:extLst>
          </p:cNvPr>
          <p:cNvCxnSpPr>
            <a:cxnSpLocks/>
          </p:cNvCxnSpPr>
          <p:nvPr/>
        </p:nvCxnSpPr>
        <p:spPr>
          <a:xfrm>
            <a:off x="1790700" y="1473200"/>
            <a:ext cx="0" cy="124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F7F295-E6AC-B546-91C6-A32CB882A1E3}"/>
              </a:ext>
            </a:extLst>
          </p:cNvPr>
          <p:cNvCxnSpPr>
            <a:cxnSpLocks/>
          </p:cNvCxnSpPr>
          <p:nvPr/>
        </p:nvCxnSpPr>
        <p:spPr>
          <a:xfrm>
            <a:off x="3251200" y="1485900"/>
            <a:ext cx="0" cy="124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FA007C-77A3-B84D-B286-674353657C3E}"/>
              </a:ext>
            </a:extLst>
          </p:cNvPr>
          <p:cNvCxnSpPr>
            <a:cxnSpLocks/>
          </p:cNvCxnSpPr>
          <p:nvPr/>
        </p:nvCxnSpPr>
        <p:spPr>
          <a:xfrm>
            <a:off x="5003800" y="1498600"/>
            <a:ext cx="0" cy="124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12EC28-F53F-7B4D-B026-0B65155AB250}"/>
              </a:ext>
            </a:extLst>
          </p:cNvPr>
          <p:cNvSpPr txBox="1"/>
          <p:nvPr/>
        </p:nvSpPr>
        <p:spPr>
          <a:xfrm>
            <a:off x="2568160" y="2730500"/>
            <a:ext cx="13660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FBFC8D-9FD6-D543-9B1B-872BF3C28FEC}"/>
              </a:ext>
            </a:extLst>
          </p:cNvPr>
          <p:cNvSpPr txBox="1"/>
          <p:nvPr/>
        </p:nvSpPr>
        <p:spPr>
          <a:xfrm>
            <a:off x="558573" y="2730500"/>
            <a:ext cx="1923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centile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721329-836D-824B-8A12-DAD13CA014EE}"/>
              </a:ext>
            </a:extLst>
          </p:cNvPr>
          <p:cNvSpPr txBox="1"/>
          <p:nvPr/>
        </p:nvSpPr>
        <p:spPr>
          <a:xfrm>
            <a:off x="4320760" y="2743200"/>
            <a:ext cx="1923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centile</a:t>
            </a:r>
          </a:p>
        </p:txBody>
      </p:sp>
    </p:spTree>
    <p:extLst>
      <p:ext uri="{BB962C8B-B14F-4D97-AF65-F5344CB8AC3E}">
        <p14:creationId xmlns:p14="http://schemas.microsoft.com/office/powerpoint/2010/main" val="3906754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that summarizes the amount by which every value within a dataset varies from the mean.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Variance is calculated by summing the squares of the deviation’s from the mean and dividing by n- (second moment)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age15image26791168">
            <a:extLst>
              <a:ext uri="{FF2B5EF4-FFF2-40B4-BE49-F238E27FC236}">
                <a16:creationId xmlns:a16="http://schemas.microsoft.com/office/drawing/2014/main" id="{C33D8FE6-8CB8-3A41-A231-46050525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3796106"/>
            <a:ext cx="2315289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68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 descr="page16image10335024">
            <a:extLst>
              <a:ext uri="{FF2B5EF4-FFF2-40B4-BE49-F238E27FC236}">
                <a16:creationId xmlns:a16="http://schemas.microsoft.com/office/drawing/2014/main" id="{9A54A9AF-EDE3-2441-80BF-0CBD460F4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834989"/>
            <a:ext cx="8013700" cy="600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5ABB555-CDC1-A640-AE60-0E6930C749E2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31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ge17image27238736">
            <a:extLst>
              <a:ext uri="{FF2B5EF4-FFF2-40B4-BE49-F238E27FC236}">
                <a16:creationId xmlns:a16="http://schemas.microsoft.com/office/drawing/2014/main" id="{E2B13800-580A-264F-B428-F870FFAD6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300" y="1265631"/>
            <a:ext cx="2628900" cy="523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0856AA5-56EC-EB45-87EF-84C58A5FCF33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E32904-F6FC-4943-9CB7-D99C652AA304}"/>
                  </a:ext>
                </a:extLst>
              </p:cNvPr>
              <p:cNvSpPr txBox="1"/>
              <p:nvPr/>
            </p:nvSpPr>
            <p:spPr>
              <a:xfrm>
                <a:off x="1193800" y="2578100"/>
                <a:ext cx="21508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GB" dirty="0" smtClean="0"/>
                          <m:t>(</m:t>
                        </m:r>
                        <m:r>
                          <m:rPr>
                            <m:nor/>
                          </m:rPr>
                          <a:rPr lang="en-GB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GB" i="1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en-GB" dirty="0" smtClean="0"/>
                          <m:t>−</m:t>
                        </m:r>
                        <m:r>
                          <m:rPr>
                            <m:nor/>
                          </m:rPr>
                          <a:rPr lang="en-GB" i="1" dirty="0" smtClean="0"/>
                          <m:t>x</m:t>
                        </m:r>
                        <m:r>
                          <m:rPr>
                            <m:nor/>
                          </m:rPr>
                          <a:rPr lang="en-GB" dirty="0" smtClean="0"/>
                          <m:t>)</m:t>
                        </m:r>
                        <m:r>
                          <m:rPr>
                            <m:nor/>
                          </m:rPr>
                          <a:rPr lang="en-GB" baseline="30000" dirty="0" smtClean="0"/>
                          <m:t>2</m:t>
                        </m:r>
                      </m:e>
                    </m:nary>
                  </m:oMath>
                </a14:m>
                <a:r>
                  <a:rPr lang="en-GB" dirty="0"/>
                  <a:t>/(</a:t>
                </a:r>
                <a:r>
                  <a:rPr lang="en-GB" i="1" dirty="0"/>
                  <a:t>n-1</a:t>
                </a:r>
                <a:r>
                  <a:rPr lang="en-GB" dirty="0"/>
                  <a:t>) )</a:t>
                </a:r>
                <a:endParaRPr lang="en-GB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E32904-F6FC-4943-9CB7-D99C652AA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2578100"/>
                <a:ext cx="2150845" cy="646331"/>
              </a:xfrm>
              <a:prstGeom prst="rect">
                <a:avLst/>
              </a:prstGeom>
              <a:blipFill>
                <a:blip r:embed="rId3"/>
                <a:stretch>
                  <a:fillRect t="-62264" r="-1170" b="-528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17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Measure that summarizes the amount by which every value within a dataset varies from the mean.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Variance is calculated by summing the squares of the deviation’s from the mean and dividing by n- (second moment)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age15image26791168">
            <a:extLst>
              <a:ext uri="{FF2B5EF4-FFF2-40B4-BE49-F238E27FC236}">
                <a16:creationId xmlns:a16="http://schemas.microsoft.com/office/drawing/2014/main" id="{C33D8FE6-8CB8-3A41-A231-46050525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9" y="3796106"/>
            <a:ext cx="2315289" cy="153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29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Statistical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of times a given quantity occurs in a dataset.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represented in two ways: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835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8650-1EB3-0E4E-A7D3-3F36D834E30A}"/>
              </a:ext>
            </a:extLst>
          </p:cNvPr>
          <p:cNvSpPr txBox="1"/>
          <p:nvPr/>
        </p:nvSpPr>
        <p:spPr>
          <a:xfrm>
            <a:off x="800100" y="520700"/>
            <a:ext cx="821891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 group (yrs)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Frequency		Proportion (%)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0-4			47,964		25.51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5-9			46,267		24.61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10-14			40,573		21.58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15-19			30,926		16.45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20-24			22,274		11.85</a:t>
            </a:r>
          </a:p>
        </p:txBody>
      </p:sp>
    </p:spTree>
    <p:extLst>
      <p:ext uri="{BB962C8B-B14F-4D97-AF65-F5344CB8AC3E}">
        <p14:creationId xmlns:p14="http://schemas.microsoft.com/office/powerpoint/2010/main" val="202859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science of Collecting, Summarizing, Presenting and Interpreting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Descriptive statistics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interested in basic features, obtain simple summaries, frequencies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Inferential statistics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entails making inference about a population from the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Population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collection of elements about which we wish to make inference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collection of sampling units drawn from the sampling frame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87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Frequency distribution</a:t>
            </a:r>
          </a:p>
        </p:txBody>
      </p:sp>
      <p:pic>
        <p:nvPicPr>
          <p:cNvPr id="17409" name="Picture 1" descr="page6image26337616">
            <a:extLst>
              <a:ext uri="{FF2B5EF4-FFF2-40B4-BE49-F238E27FC236}">
                <a16:creationId xmlns:a16="http://schemas.microsoft.com/office/drawing/2014/main" id="{2960D4DC-0F7C-D346-B187-252E04C1CB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7262"/>
            <a:ext cx="5168900" cy="37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567F9-A556-1540-9BAA-01477E1174C2}"/>
              </a:ext>
            </a:extLst>
          </p:cNvPr>
          <p:cNvSpPr txBox="1"/>
          <p:nvPr/>
        </p:nvSpPr>
        <p:spPr>
          <a:xfrm>
            <a:off x="469900" y="2090172"/>
            <a:ext cx="539750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 group (yrs)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0-4			47,964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5-9			46,267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10-14			40,573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15-19			30,926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20-24			22,274</a:t>
            </a:r>
          </a:p>
        </p:txBody>
      </p:sp>
    </p:spTree>
    <p:extLst>
      <p:ext uri="{BB962C8B-B14F-4D97-AF65-F5344CB8AC3E}">
        <p14:creationId xmlns:p14="http://schemas.microsoft.com/office/powerpoint/2010/main" val="31195318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3C962-2D81-3A4A-A83E-6F16AAE1BE5B}"/>
              </a:ext>
            </a:extLst>
          </p:cNvPr>
          <p:cNvSpPr txBox="1"/>
          <p:nvPr/>
        </p:nvSpPr>
        <p:spPr>
          <a:xfrm>
            <a:off x="787400" y="1109494"/>
            <a:ext cx="821891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 group (yrs)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Frequency		Proportion (%)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0-4			47,964		25.51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5-9			46,267		24.61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10-14			40,573		21.58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15-19			30,926		16.45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20-24			22,274		11.85</a:t>
            </a:r>
          </a:p>
        </p:txBody>
      </p:sp>
      <p:pic>
        <p:nvPicPr>
          <p:cNvPr id="19457" name="Picture 1" descr="page8image26546240">
            <a:extLst>
              <a:ext uri="{FF2B5EF4-FFF2-40B4-BE49-F238E27FC236}">
                <a16:creationId xmlns:a16="http://schemas.microsoft.com/office/drawing/2014/main" id="{FCD423E3-394E-614A-9FE8-AE969A92E4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39" y="3921495"/>
            <a:ext cx="3910722" cy="282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689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any given normal distribution characterized by  by mean and standard deviation, can be represented as N(µ,𝜎): N(0,1)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Bell shaped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Symmetrical about the mean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Mean, median and mode are ~ equal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3" descr="page50image26512640">
            <a:extLst>
              <a:ext uri="{FF2B5EF4-FFF2-40B4-BE49-F238E27FC236}">
                <a16:creationId xmlns:a16="http://schemas.microsoft.com/office/drawing/2014/main" id="{0E5F55C4-8BB1-D740-8CD7-005493E30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412601"/>
            <a:ext cx="4559300" cy="284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89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Entails multiple Bernoulli trials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observation represents one of the two outcomes(success or failure)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same action is repeated n times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success is denoted as p, same for every trial</a:t>
            </a:r>
          </a:p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Trials are independent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of a coin toss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of a new drug</a:t>
            </a:r>
          </a:p>
        </p:txBody>
      </p:sp>
    </p:spTree>
    <p:extLst>
      <p:ext uri="{BB962C8B-B14F-4D97-AF65-F5344CB8AC3E}">
        <p14:creationId xmlns:p14="http://schemas.microsoft.com/office/powerpoint/2010/main" val="2112057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for estimating the number of events in a large population over a unit time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to describe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quantitative data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counts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number of accidents along the highway per week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09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Other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Uniform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Exponential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Geometric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Hypergeometric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Gamma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 - square</a:t>
            </a:r>
          </a:p>
        </p:txBody>
      </p:sp>
    </p:spTree>
    <p:extLst>
      <p:ext uri="{BB962C8B-B14F-4D97-AF65-F5344CB8AC3E}">
        <p14:creationId xmlns:p14="http://schemas.microsoft.com/office/powerpoint/2010/main" val="1527346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is a measure of the expectation that an event will occur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ranging between (0 and 1)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higher the probability the more certain we are that the event will take place or that the statement is true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7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Statistical function which links or lists all the possible outcomes a random variable can take, in any random process with its corresponding probability of occurrence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Values of random variables changes based on the underlying probability of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Classified into two: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probability distribution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probability distribution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Image for post">
            <a:extLst>
              <a:ext uri="{FF2B5EF4-FFF2-40B4-BE49-F238E27FC236}">
                <a16:creationId xmlns:a16="http://schemas.microsoft.com/office/drawing/2014/main" id="{A2D2C8B6-59BE-3C47-9E6A-5FCFB04B2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5784850" cy="311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2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Those that can take up any value between two values are referred to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variables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otherwise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variables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weight between 150 and 200 pounds;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variable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Toss a coin repeatedly and count the number of times we see the head;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variable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579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Discrete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random variable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variable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its probability distribution is called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discrete probability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Suppose you flip a coin twice, there are four possible outcomes: HH,HT,TT and TH</a:t>
            </a:r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EC00A17C-56B4-2E4E-A04F-D1BBB4EE2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31" r="57417"/>
          <a:stretch/>
        </p:blipFill>
        <p:spPr bwMode="auto">
          <a:xfrm>
            <a:off x="3811040" y="4107305"/>
            <a:ext cx="4569921" cy="187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0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numerical characteristic of a population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Statistic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numerical characteristic of a sample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 object from which a measurement is taken</a:t>
            </a:r>
          </a:p>
        </p:txBody>
      </p:sp>
    </p:spTree>
    <p:extLst>
      <p:ext uri="{BB962C8B-B14F-4D97-AF65-F5344CB8AC3E}">
        <p14:creationId xmlns:p14="http://schemas.microsoft.com/office/powerpoint/2010/main" val="4001974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Continuous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505"/>
            <a:ext cx="12192000" cy="598249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a random variable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variable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its probability is called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continuous probability distribution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Involves an equation to compute for the continuous probability distribution referred to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probability density function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mage for post">
            <a:extLst>
              <a:ext uri="{FF2B5EF4-FFF2-40B4-BE49-F238E27FC236}">
                <a16:creationId xmlns:a16="http://schemas.microsoft.com/office/drawing/2014/main" id="{2C76463E-9C6F-3D4D-BB5F-14F46A752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9457" r="11304"/>
          <a:stretch/>
        </p:blipFill>
        <p:spPr bwMode="auto">
          <a:xfrm>
            <a:off x="2947526" y="3867462"/>
            <a:ext cx="6296949" cy="26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594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hank you' powerpoint templates ppt slides images graphics and themes">
            <a:extLst>
              <a:ext uri="{FF2B5EF4-FFF2-40B4-BE49-F238E27FC236}">
                <a16:creationId xmlns:a16="http://schemas.microsoft.com/office/drawing/2014/main" id="{2C3410C2-F00E-CF43-9278-65E15BE1C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828675"/>
            <a:ext cx="80264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  <p:pic>
        <p:nvPicPr>
          <p:cNvPr id="9221" name="Picture 5" descr="page2image26293664">
            <a:extLst>
              <a:ext uri="{FF2B5EF4-FFF2-40B4-BE49-F238E27FC236}">
                <a16:creationId xmlns:a16="http://schemas.microsoft.com/office/drawing/2014/main" id="{D67A577A-69A0-0844-8D5A-6350954BBB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562" y="857250"/>
            <a:ext cx="9374876" cy="554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page2image25103552">
            <a:extLst>
              <a:ext uri="{FF2B5EF4-FFF2-40B4-BE49-F238E27FC236}">
                <a16:creationId xmlns:a16="http://schemas.microsoft.com/office/drawing/2014/main" id="{CAB2CB60-5752-3F4C-92E5-00277B2D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page2image25101440">
            <a:extLst>
              <a:ext uri="{FF2B5EF4-FFF2-40B4-BE49-F238E27FC236}">
                <a16:creationId xmlns:a16="http://schemas.microsoft.com/office/drawing/2014/main" id="{0EA949D4-880E-7243-A4B0-E10E5982D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age2image25114880">
            <a:extLst>
              <a:ext uri="{FF2B5EF4-FFF2-40B4-BE49-F238E27FC236}">
                <a16:creationId xmlns:a16="http://schemas.microsoft.com/office/drawing/2014/main" id="{161A489E-BF9C-E440-8CEC-310A7CBD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367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7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Why Sample?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Pragmatic reasons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Budget and time constraints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Limited access to the total population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Accurate and reliable results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similarity in population elements make it possible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Samples can yield reasonably accurate results</a:t>
            </a:r>
          </a:p>
          <a:p>
            <a:pPr marL="4572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Destruction of test units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Reduces 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cost of research in finite populations</a:t>
            </a:r>
          </a:p>
        </p:txBody>
      </p:sp>
    </p:spTree>
    <p:extLst>
      <p:ext uri="{BB962C8B-B14F-4D97-AF65-F5344CB8AC3E}">
        <p14:creationId xmlns:p14="http://schemas.microsoft.com/office/powerpoint/2010/main" val="151071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3DD-571D-7F4C-83DC-C099ED5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3899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Sampling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4CBB-0E0B-174E-86F9-E410C1DD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7250"/>
            <a:ext cx="12192000" cy="5982495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member of the population has a non-zero probability of being selected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Non-probabilistic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Members are selected form the population in a non-random manner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1" descr="page6image27246592">
            <a:extLst>
              <a:ext uri="{FF2B5EF4-FFF2-40B4-BE49-F238E27FC236}">
                <a16:creationId xmlns:a16="http://schemas.microsoft.com/office/drawing/2014/main" id="{5EEEBF8C-7D54-194F-A56E-0FF7A4DA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900" y="1027029"/>
            <a:ext cx="6426200" cy="55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6187158-DDAC-DA4D-B4FA-60FABE03DFE3}"/>
              </a:ext>
            </a:extLst>
          </p:cNvPr>
          <p:cNvSpPr txBox="1">
            <a:spLocks/>
          </p:cNvSpPr>
          <p:nvPr/>
        </p:nvSpPr>
        <p:spPr>
          <a:xfrm>
            <a:off x="0" y="18255"/>
            <a:ext cx="12192000" cy="838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Sampling methods</a:t>
            </a:r>
          </a:p>
        </p:txBody>
      </p:sp>
    </p:spTree>
    <p:extLst>
      <p:ext uri="{BB962C8B-B14F-4D97-AF65-F5344CB8AC3E}">
        <p14:creationId xmlns:p14="http://schemas.microsoft.com/office/powerpoint/2010/main" val="96278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187158-DDAC-DA4D-B4FA-60FABE03DFE3}"/>
              </a:ext>
            </a:extLst>
          </p:cNvPr>
          <p:cNvSpPr txBox="1">
            <a:spLocks/>
          </p:cNvSpPr>
          <p:nvPr/>
        </p:nvSpPr>
        <p:spPr>
          <a:xfrm>
            <a:off x="0" y="18256"/>
            <a:ext cx="12192000" cy="5804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Sampling methods</a:t>
            </a:r>
          </a:p>
        </p:txBody>
      </p:sp>
      <p:pic>
        <p:nvPicPr>
          <p:cNvPr id="1025" name="Picture 1" descr="page8image15456976">
            <a:extLst>
              <a:ext uri="{FF2B5EF4-FFF2-40B4-BE49-F238E27FC236}">
                <a16:creationId xmlns:a16="http://schemas.microsoft.com/office/drawing/2014/main" id="{233A8BE6-24E9-DD45-B02A-DF15F17F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038226"/>
            <a:ext cx="16256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9image15433936">
            <a:extLst>
              <a:ext uri="{FF2B5EF4-FFF2-40B4-BE49-F238E27FC236}">
                <a16:creationId xmlns:a16="http://schemas.microsoft.com/office/drawing/2014/main" id="{62D335D7-BB1D-AE48-97BB-3D9ED5960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947" y="1038226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image15450736">
            <a:extLst>
              <a:ext uri="{FF2B5EF4-FFF2-40B4-BE49-F238E27FC236}">
                <a16:creationId xmlns:a16="http://schemas.microsoft.com/office/drawing/2014/main" id="{86EA0938-6A54-414C-88F6-FEA84D27F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63" y="103822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age11image15258704">
            <a:extLst>
              <a:ext uri="{FF2B5EF4-FFF2-40B4-BE49-F238E27FC236}">
                <a16:creationId xmlns:a16="http://schemas.microsoft.com/office/drawing/2014/main" id="{8E778144-8F48-0F46-880E-F6C1BF7D0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12" y="1038226"/>
            <a:ext cx="22479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age12image15237536">
            <a:extLst>
              <a:ext uri="{FF2B5EF4-FFF2-40B4-BE49-F238E27FC236}">
                <a16:creationId xmlns:a16="http://schemas.microsoft.com/office/drawing/2014/main" id="{113998E9-C919-284C-8807-1E96E3B3E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3354161"/>
            <a:ext cx="27432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age13image15384000">
            <a:extLst>
              <a:ext uri="{FF2B5EF4-FFF2-40B4-BE49-F238E27FC236}">
                <a16:creationId xmlns:a16="http://schemas.microsoft.com/office/drawing/2014/main" id="{11B50C43-6582-7344-9C65-0AC7A33DA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114" y="3288846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age14image15247936">
            <a:extLst>
              <a:ext uri="{FF2B5EF4-FFF2-40B4-BE49-F238E27FC236}">
                <a16:creationId xmlns:a16="http://schemas.microsoft.com/office/drawing/2014/main" id="{A19FE412-F21C-BE4A-AFF8-615D3290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57" y="3362324"/>
            <a:ext cx="32004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age15image15399136">
            <a:extLst>
              <a:ext uri="{FF2B5EF4-FFF2-40B4-BE49-F238E27FC236}">
                <a16:creationId xmlns:a16="http://schemas.microsoft.com/office/drawing/2014/main" id="{AC981AB0-47A2-AA43-AD8D-24E23E08B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98" y="5025115"/>
            <a:ext cx="274320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9962E0-9957-4F4B-B7B2-990480DAF95A}"/>
              </a:ext>
            </a:extLst>
          </p:cNvPr>
          <p:cNvSpPr txBox="1"/>
          <p:nvPr/>
        </p:nvSpPr>
        <p:spPr>
          <a:xfrm>
            <a:off x="418186" y="2664671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random sampling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0C63DF-F519-0845-86E0-30D72E489AE4}"/>
              </a:ext>
            </a:extLst>
          </p:cNvPr>
          <p:cNvSpPr txBox="1"/>
          <p:nvPr/>
        </p:nvSpPr>
        <p:spPr>
          <a:xfrm>
            <a:off x="700315" y="482276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Multistage sampling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D9F59D-4065-1143-8528-54BCB16E23C7}"/>
              </a:ext>
            </a:extLst>
          </p:cNvPr>
          <p:cNvSpPr txBox="1"/>
          <p:nvPr/>
        </p:nvSpPr>
        <p:spPr>
          <a:xfrm>
            <a:off x="3258583" y="268236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Systematic sampling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93CF72-A7BF-124B-96DE-23F7BB7F1C93}"/>
              </a:ext>
            </a:extLst>
          </p:cNvPr>
          <p:cNvSpPr txBox="1"/>
          <p:nvPr/>
        </p:nvSpPr>
        <p:spPr>
          <a:xfrm>
            <a:off x="5259987" y="466044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Convenience sampling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74CB9F-304C-E040-908E-49D2E449C48C}"/>
              </a:ext>
            </a:extLst>
          </p:cNvPr>
          <p:cNvSpPr txBox="1"/>
          <p:nvPr/>
        </p:nvSpPr>
        <p:spPr>
          <a:xfrm>
            <a:off x="6213341" y="2844406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Stratified sampling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ED1BFD-E87B-E74E-A38A-03B71E64A9B0}"/>
              </a:ext>
            </a:extLst>
          </p:cNvPr>
          <p:cNvSpPr txBox="1"/>
          <p:nvPr/>
        </p:nvSpPr>
        <p:spPr>
          <a:xfrm>
            <a:off x="9526914" y="284168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sampling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103369-8FE3-3942-A10E-B684ACE5CA46}"/>
              </a:ext>
            </a:extLst>
          </p:cNvPr>
          <p:cNvSpPr txBox="1"/>
          <p:nvPr/>
        </p:nvSpPr>
        <p:spPr>
          <a:xfrm>
            <a:off x="9691192" y="47446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Quota Sampling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C094A1-1809-2E43-93C9-61263CF83A71}"/>
              </a:ext>
            </a:extLst>
          </p:cNvPr>
          <p:cNvSpPr txBox="1"/>
          <p:nvPr/>
        </p:nvSpPr>
        <p:spPr>
          <a:xfrm>
            <a:off x="7740829" y="647041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Snowball sampling</a:t>
            </a:r>
          </a:p>
        </p:txBody>
      </p:sp>
    </p:spTree>
    <p:extLst>
      <p:ext uri="{BB962C8B-B14F-4D97-AF65-F5344CB8AC3E}">
        <p14:creationId xmlns:p14="http://schemas.microsoft.com/office/powerpoint/2010/main" val="324741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1451</Words>
  <Application>Microsoft Macintosh PowerPoint</Application>
  <PresentationFormat>Widescreen</PresentationFormat>
  <Paragraphs>324</Paragraphs>
  <Slides>41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HackBio  Statistics: Lecture 1</vt:lpstr>
      <vt:lpstr>Objectives</vt:lpstr>
      <vt:lpstr>Key definitions</vt:lpstr>
      <vt:lpstr>Continue</vt:lpstr>
      <vt:lpstr>Sampling</vt:lpstr>
      <vt:lpstr>Why Sample?</vt:lpstr>
      <vt:lpstr>Sampling methods</vt:lpstr>
      <vt:lpstr>PowerPoint Presentation</vt:lpstr>
      <vt:lpstr>PowerPoint Presentation</vt:lpstr>
      <vt:lpstr>Classes of variables</vt:lpstr>
      <vt:lpstr>PowerPoint Presentation</vt:lpstr>
      <vt:lpstr>Variable types</vt:lpstr>
      <vt:lpstr>PowerPoint Presentation</vt:lpstr>
      <vt:lpstr>Categorical Variables</vt:lpstr>
      <vt:lpstr>Quantitative Variable</vt:lpstr>
      <vt:lpstr>PowerPoint Presentation</vt:lpstr>
      <vt:lpstr>Measures of Data</vt:lpstr>
      <vt:lpstr>Measures of central tendency</vt:lpstr>
      <vt:lpstr>Continue</vt:lpstr>
      <vt:lpstr>Continue</vt:lpstr>
      <vt:lpstr>Continue</vt:lpstr>
      <vt:lpstr>Measures of Dispersion</vt:lpstr>
      <vt:lpstr>Interquartile Range</vt:lpstr>
      <vt:lpstr>Standard deviation</vt:lpstr>
      <vt:lpstr>PowerPoint Presentation</vt:lpstr>
      <vt:lpstr>PowerPoint Presentation</vt:lpstr>
      <vt:lpstr>Standard deviation</vt:lpstr>
      <vt:lpstr>Statistical distribution</vt:lpstr>
      <vt:lpstr>PowerPoint Presentation</vt:lpstr>
      <vt:lpstr>Frequency distribution</vt:lpstr>
      <vt:lpstr>Probability distribution</vt:lpstr>
      <vt:lpstr>Normal distribution</vt:lpstr>
      <vt:lpstr>Binomial distribution</vt:lpstr>
      <vt:lpstr>Poisson distribution</vt:lpstr>
      <vt:lpstr>Other distribution</vt:lpstr>
      <vt:lpstr>Probability</vt:lpstr>
      <vt:lpstr>Probability distribution</vt:lpstr>
      <vt:lpstr>Continue </vt:lpstr>
      <vt:lpstr>Discrete Probability distribution</vt:lpstr>
      <vt:lpstr>Continuous Probability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HackBio  Stats   Lecture 1</dc:title>
  <dc:creator>Microsoft Office User</dc:creator>
  <cp:lastModifiedBy>Microsoft Office User</cp:lastModifiedBy>
  <cp:revision>38</cp:revision>
  <dcterms:created xsi:type="dcterms:W3CDTF">2021-02-02T01:41:30Z</dcterms:created>
  <dcterms:modified xsi:type="dcterms:W3CDTF">2021-03-17T06:00:52Z</dcterms:modified>
</cp:coreProperties>
</file>