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4" r:id="rId9"/>
    <p:sldId id="269" r:id="rId10"/>
    <p:sldId id="261" r:id="rId11"/>
    <p:sldId id="266" r:id="rId12"/>
    <p:sldId id="262" r:id="rId13"/>
    <p:sldId id="263" r:id="rId1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4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D851-8F1B-4B1A-93A9-B623A65D4A56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646AB-75B5-4136-96FE-7FE0F43F5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51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646AB-75B5-4136-96FE-7FE0F43F53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51" y="2031326"/>
            <a:ext cx="6564285" cy="3063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D89AB-2C69-AFB5-77F0-52C95ADF39D8}"/>
              </a:ext>
            </a:extLst>
          </p:cNvPr>
          <p:cNvSpPr txBox="1"/>
          <p:nvPr/>
        </p:nvSpPr>
        <p:spPr>
          <a:xfrm>
            <a:off x="754149" y="809625"/>
            <a:ext cx="441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Yolov5</a:t>
            </a:r>
            <a:r>
              <a:rPr lang="en-US" altLang="ko-KR" sz="2400" dirty="0"/>
              <a:t>(aka state of the art yolo)</a:t>
            </a:r>
            <a:r>
              <a:rPr lang="ko-KR" altLang="en-US" sz="2400" dirty="0"/>
              <a:t>를 활용한 </a:t>
            </a:r>
            <a:r>
              <a:rPr lang="en-US" altLang="ko-KR" sz="2400" dirty="0"/>
              <a:t>Object Detection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504E2-BE15-79EA-EBD2-53F39F5056F9}"/>
              </a:ext>
            </a:extLst>
          </p:cNvPr>
          <p:cNvSpPr txBox="1"/>
          <p:nvPr/>
        </p:nvSpPr>
        <p:spPr>
          <a:xfrm>
            <a:off x="754149" y="1876425"/>
            <a:ext cx="3785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yolov5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활용하기 위한 폴더 지정 및 추가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전처리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진행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83C1ED-8452-E01E-924C-317996DF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9" y="2409825"/>
            <a:ext cx="5279937" cy="14388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3F2112-201B-90C8-522A-153A8D18780F}"/>
              </a:ext>
            </a:extLst>
          </p:cNvPr>
          <p:cNvSpPr txBox="1"/>
          <p:nvPr/>
        </p:nvSpPr>
        <p:spPr>
          <a:xfrm>
            <a:off x="801057" y="3939551"/>
            <a:ext cx="4316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Yolov5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학습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(batch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size: 8, epochs: 100)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weights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864EFF8-7033-B7B2-F746-5FBBC231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41" y="4617921"/>
            <a:ext cx="5279937" cy="6934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94F9F2-8D8F-1554-18DB-BB97D2154282}"/>
              </a:ext>
            </a:extLst>
          </p:cNvPr>
          <p:cNvSpPr txBox="1"/>
          <p:nvPr/>
        </p:nvSpPr>
        <p:spPr>
          <a:xfrm>
            <a:off x="754149" y="5466568"/>
            <a:ext cx="54323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1. YOLO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모델과 해당하는 클래스 목록을 가져온다</a:t>
            </a:r>
            <a:b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2. </a:t>
            </a:r>
            <a:r>
              <a:rPr lang="en-US" altLang="ko-KR" sz="13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get_detections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함수를 호출해 </a:t>
            </a:r>
            <a:r>
              <a:rPr lang="en-US" altLang="ko-KR" sz="13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process_image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함수로 입력한 이미지의 크기를 조정한다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( 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입력 데이터는 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(640,640,3) 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으로 변환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. YOLO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모델이 학습한 이미지 크기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)</a:t>
            </a:r>
            <a:b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3. 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변환된 이미지 데이터를 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YOLO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모델을 이용해 물체 인식을 시행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.</a:t>
            </a:r>
            <a:b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4. 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출력된 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bounding box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에 사용될 데이터와 해당하는 클래스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, 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클래스의 확률을 출력</a:t>
            </a:r>
            <a:b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5. </a:t>
            </a:r>
            <a:r>
              <a:rPr lang="en-US" altLang="ko-KR" sz="13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box_draw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함수로 이미지에 검출된 물체의 크기에 맞게 </a:t>
            </a:r>
            <a:r>
              <a:rPr lang="en-US" altLang="ko-KR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bounding box</a:t>
            </a:r>
            <a:r>
              <a:rPr lang="ko-KR" altLang="en-US" sz="13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KR"/>
              </a:rPr>
              <a:t>를 그리기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B442424-C94E-C090-BFFD-D064F3557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487" y="428625"/>
            <a:ext cx="3697952" cy="114102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92EFCDC-C5C1-7F64-4C19-DBC38B96E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487" y="1640622"/>
            <a:ext cx="3697952" cy="5735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425912-9C43-3FC6-41E0-87A1B0C418BA}"/>
              </a:ext>
            </a:extLst>
          </p:cNvPr>
          <p:cNvSpPr txBox="1"/>
          <p:nvPr/>
        </p:nvSpPr>
        <p:spPr>
          <a:xfrm>
            <a:off x="754149" y="809625"/>
            <a:ext cx="4410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Yolov5</a:t>
            </a:r>
            <a:r>
              <a:rPr lang="en-US" altLang="ko-KR" sz="2400" dirty="0"/>
              <a:t>(aka state of the art yolo)</a:t>
            </a:r>
            <a:r>
              <a:rPr lang="ko-KR" altLang="en-US" sz="2400" dirty="0"/>
              <a:t>를 활용한 </a:t>
            </a:r>
            <a:r>
              <a:rPr lang="en-US" altLang="ko-KR" sz="2400" dirty="0"/>
              <a:t>Object Detection</a:t>
            </a:r>
            <a:endParaRPr lang="ko-KR" altLang="en-US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059B49-ED32-9C38-FB8A-134CB929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9" y="2257425"/>
            <a:ext cx="4342504" cy="106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94F3FD-40FD-7591-9E07-3C5D731354CD}"/>
              </a:ext>
            </a:extLst>
          </p:cNvPr>
          <p:cNvSpPr txBox="1"/>
          <p:nvPr/>
        </p:nvSpPr>
        <p:spPr>
          <a:xfrm>
            <a:off x="754149" y="1876425"/>
            <a:ext cx="4316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Best Weights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로드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536D4B-0EB5-73CE-BD6F-507F9DF8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88" y="352425"/>
            <a:ext cx="4599206" cy="4114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7C13FA-056A-A0F2-8DAE-D7F9ACE77F39}"/>
              </a:ext>
            </a:extLst>
          </p:cNvPr>
          <p:cNvSpPr txBox="1"/>
          <p:nvPr/>
        </p:nvSpPr>
        <p:spPr>
          <a:xfrm>
            <a:off x="801057" y="3629025"/>
            <a:ext cx="4316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yolo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성능 확인 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탐지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확률값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80~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95%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번호 및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바운딩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박스 정확히 인식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9DBFC-B227-D456-823A-E0A0F1514556}"/>
              </a:ext>
            </a:extLst>
          </p:cNvPr>
          <p:cNvSpPr txBox="1"/>
          <p:nvPr/>
        </p:nvSpPr>
        <p:spPr>
          <a:xfrm>
            <a:off x="858904" y="5209371"/>
            <a:ext cx="43166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영상 데이터로 성능 확인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CCTV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로부터 가까운 차량은 정확히 인식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멀어진 차량은 작아진 프레임으로 인해 번호판 인식률이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떨어짐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ea typeface="맑은 고딕" panose="020B0503020000020004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영상 예시 프레임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오른쪽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AEF64831-7BDE-C77F-CB60-91397C958513}"/>
              </a:ext>
            </a:extLst>
          </p:cNvPr>
          <p:cNvGrpSpPr/>
          <p:nvPr/>
        </p:nvGrpSpPr>
        <p:grpSpPr>
          <a:xfrm>
            <a:off x="5334941" y="4664421"/>
            <a:ext cx="3747146" cy="2698404"/>
            <a:chOff x="4383267" y="3621614"/>
            <a:chExt cx="4038632" cy="2732992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D73A37B7-5438-193B-4054-0BAE7BF62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267" y="3621614"/>
              <a:ext cx="4038632" cy="2732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61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7887" y="733425"/>
            <a:ext cx="4277669" cy="512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0915D-619D-1FFD-5430-1055F43225A1}"/>
              </a:ext>
            </a:extLst>
          </p:cNvPr>
          <p:cNvSpPr txBox="1"/>
          <p:nvPr/>
        </p:nvSpPr>
        <p:spPr>
          <a:xfrm>
            <a:off x="1233487" y="1876425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프레임에서 작아진 차량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관제탑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로부터 멀어진 차량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들의 번호판 인식이 안되는 문제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Increasing image capture resolution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Increasing model’s input resolution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Tiling images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Generating more data via augmentation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 learning model anchors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Filtering out extraneous classes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날씨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미세먼지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시간 등으로 인한 실시간 인식 오류 문제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Gaussian Filtering</a:t>
            </a:r>
          </a:p>
          <a:p>
            <a:pPr marL="742950" lvl="1" indent="-285750">
              <a:buFontTx/>
              <a:buChar char="-"/>
            </a:pP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eorgia" panose="02040502050405020303" pitchFamily="18" charset="0"/>
              </a:rPr>
              <a:t>Super-Resolution with Generative Adversarial Network (SRGAN)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736" y="2565455"/>
            <a:ext cx="5517113" cy="29386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9983" y="3619151"/>
            <a:ext cx="4828871" cy="581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1277" y="2624515"/>
            <a:ext cx="2337207" cy="160895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024867" y="4850775"/>
            <a:ext cx="6275376" cy="1604156"/>
            <a:chOff x="4024867" y="4850775"/>
            <a:chExt cx="6275376" cy="160415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4867" y="4850775"/>
              <a:ext cx="6275376" cy="16041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85635" y="1832200"/>
            <a:ext cx="4537143" cy="2722286"/>
            <a:chOff x="4085635" y="1832200"/>
            <a:chExt cx="4537143" cy="2722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5635" y="1832200"/>
              <a:ext cx="4537143" cy="2722286"/>
            </a:xfrm>
            <a:prstGeom prst="rect">
              <a:avLst/>
            </a:prstGeom>
          </p:spPr>
        </p:pic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A2743A0B-ECB2-5504-D4AE-94A6ECF1354D}"/>
              </a:ext>
            </a:extLst>
          </p:cNvPr>
          <p:cNvSpPr txBox="1">
            <a:spLocks/>
          </p:cNvSpPr>
          <p:nvPr/>
        </p:nvSpPr>
        <p:spPr>
          <a:xfrm>
            <a:off x="-442913" y="1832200"/>
            <a:ext cx="3911321" cy="611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dirty="0"/>
              <a:t>활용 분야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8902" y="1672912"/>
            <a:ext cx="2004201" cy="7033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69865" y="2984763"/>
            <a:ext cx="6355353" cy="8226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29803" y="2640027"/>
            <a:ext cx="235478" cy="60705"/>
            <a:chOff x="5229803" y="2640027"/>
            <a:chExt cx="235478" cy="6070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5229803" y="2640027"/>
              <a:ext cx="235478" cy="6070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69865" y="3559540"/>
            <a:ext cx="6355353" cy="82268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69865" y="4709095"/>
            <a:ext cx="6355353" cy="8226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9865" y="4134318"/>
            <a:ext cx="6355353" cy="822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8060" y="1644792"/>
            <a:ext cx="2418368" cy="8809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69578" y="1581826"/>
            <a:ext cx="3110570" cy="3124033"/>
            <a:chOff x="4009875" y="3438705"/>
            <a:chExt cx="3359576" cy="31240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875" y="3438705"/>
              <a:ext cx="3359576" cy="312403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6ED3DD-0392-0300-1A7C-AF3A56D6041B}"/>
              </a:ext>
            </a:extLst>
          </p:cNvPr>
          <p:cNvSpPr txBox="1"/>
          <p:nvPr/>
        </p:nvSpPr>
        <p:spPr>
          <a:xfrm>
            <a:off x="927731" y="2539735"/>
            <a:ext cx="248869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225 Files</a:t>
            </a:r>
          </a:p>
          <a:p>
            <a:pPr>
              <a:lnSpc>
                <a:spcPct val="150000"/>
              </a:lnSpc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차량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JPEG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아미지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바운딩박스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(Annotations)  xml 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31C719-E371-7C58-11C8-E9C320C8B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687" y="1581826"/>
            <a:ext cx="2965664" cy="1431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D4D42B-8354-3556-10BC-B8401E10CA12}"/>
              </a:ext>
            </a:extLst>
          </p:cNvPr>
          <p:cNvSpPr txBox="1"/>
          <p:nvPr/>
        </p:nvSpPr>
        <p:spPr>
          <a:xfrm>
            <a:off x="927730" y="3776620"/>
            <a:ext cx="2488697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Glob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통해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Path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내의 모든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바운딩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박스 파일을 받는다</a:t>
            </a: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xml.etree</a:t>
            </a:r>
            <a:r>
              <a:rPr lang="en-US" altLang="ko-KR" sz="1200" b="1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통해 </a:t>
            </a:r>
            <a:r>
              <a:rPr lang="en-US" altLang="ko-KR" sz="1200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xml</a:t>
            </a:r>
            <a:r>
              <a:rPr lang="ko-KR" altLang="en-US" sz="1200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1200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csv</a:t>
            </a:r>
            <a:r>
              <a:rPr lang="ko-KR" altLang="en-US" sz="1200" i="0" spc="-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변환한다</a:t>
            </a:r>
            <a:endParaRPr lang="en-US" altLang="ko-KR" sz="1200" i="0" spc="-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i="0" spc="-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읽고 상응하는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덧씌워넣어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및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과정을 검증한다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D4FA31C-95CF-698B-A9A9-07D4F2E7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299" y="3230266"/>
            <a:ext cx="2953052" cy="32658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EF4DA8-6A85-8733-A0B4-0F87C039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712438"/>
            <a:ext cx="4658537" cy="3591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5B163-F7BF-41C1-4035-F121FA270FDF}"/>
              </a:ext>
            </a:extLst>
          </p:cNvPr>
          <p:cNvSpPr txBox="1"/>
          <p:nvPr/>
        </p:nvSpPr>
        <p:spPr>
          <a:xfrm>
            <a:off x="1004887" y="1495425"/>
            <a:ext cx="4410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전처리</a:t>
            </a:r>
            <a:r>
              <a:rPr lang="ko-KR" altLang="en-US" sz="2200" b="1" dirty="0"/>
              <a:t> 과정 </a:t>
            </a:r>
            <a:r>
              <a:rPr lang="en-US" altLang="ko-KR" sz="2200" b="1" dirty="0"/>
              <a:t>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7122E-7EF9-A285-D17A-97099DBF2BEE}"/>
              </a:ext>
            </a:extLst>
          </p:cNvPr>
          <p:cNvSpPr txBox="1"/>
          <p:nvPr/>
        </p:nvSpPr>
        <p:spPr>
          <a:xfrm>
            <a:off x="1004887" y="2333625"/>
            <a:ext cx="3810000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이미지를 사전학습모델에 호환되는 표준 사이즈인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224 x 224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변환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(resizing)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OpenCV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활용하여 각 이미지를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array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변환 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B252C-4C36-F40B-D333-81C2F55CBE24}"/>
              </a:ext>
            </a:extLst>
          </p:cNvPr>
          <p:cNvSpPr txBox="1"/>
          <p:nvPr/>
        </p:nvSpPr>
        <p:spPr>
          <a:xfrm>
            <a:off x="1004887" y="4604302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Sklearn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통해 학습데이터와 테스트데이터로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나누어준다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507573-F2C6-8573-2C89-C8C44E98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83" y="5636539"/>
            <a:ext cx="4658537" cy="10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5BF37-ABFD-2157-9AB4-E3F8DE4FDE2A}"/>
              </a:ext>
            </a:extLst>
          </p:cNvPr>
          <p:cNvSpPr txBox="1"/>
          <p:nvPr/>
        </p:nvSpPr>
        <p:spPr>
          <a:xfrm>
            <a:off x="600074" y="4646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ResNet</a:t>
            </a:r>
            <a:r>
              <a:rPr lang="en-US" altLang="ko-KR" sz="2400" b="1" dirty="0"/>
              <a:t>(Residual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Network)</a:t>
            </a:r>
            <a:r>
              <a:rPr lang="ko-KR" altLang="en-US" sz="2400" b="1" dirty="0"/>
              <a:t>이란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0D51E1-86DF-3760-A227-CD7B58EC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114425"/>
            <a:ext cx="8221222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7E880-A439-8D3F-ACB9-FAC59F6A7F75}"/>
              </a:ext>
            </a:extLst>
          </p:cNvPr>
          <p:cNvSpPr txBox="1"/>
          <p:nvPr/>
        </p:nvSpPr>
        <p:spPr>
          <a:xfrm>
            <a:off x="776287" y="2790825"/>
            <a:ext cx="861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Residual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사전적 의미는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잔여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수학적으론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잔차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의미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딥러닝의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주요 문제인 기울기가 소실되거나 발산하는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‘Vanishing/ Exploding gradients’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문제를 해결하기 위한 모델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ResNet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은활성함수를 취하기 이전에 입력 데이터의 값을 더해주고 난 후 활성함수를 취함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061D6-2840-65BA-6FCB-C232507A4851}"/>
              </a:ext>
            </a:extLst>
          </p:cNvPr>
          <p:cNvSpPr txBox="1"/>
          <p:nvPr/>
        </p:nvSpPr>
        <p:spPr>
          <a:xfrm>
            <a:off x="600074" y="473324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Inception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ResNet</a:t>
            </a:r>
            <a:r>
              <a:rPr lang="ko-KR" altLang="en-US" sz="2400" b="1" dirty="0"/>
              <a:t>이란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8CC0C-111A-E805-AD39-996FFD553FDE}"/>
              </a:ext>
            </a:extLst>
          </p:cNvPr>
          <p:cNvSpPr txBox="1"/>
          <p:nvPr/>
        </p:nvSpPr>
        <p:spPr>
          <a:xfrm>
            <a:off x="776287" y="5343857"/>
            <a:ext cx="861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by 1 convolution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ResNet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일반적으로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 by 1 convolution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입력 데이터 사이즈를 줄이지 않고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channel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filter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개수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만을 늘리거나 줄이기 또는 유지하기 위해서 사용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by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convlution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정보를 손실하지 않으면서 계산해야 할 파라미터 개수를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줄여줌으로써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컴퓨팅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연산량을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줄여줌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003">
            <a:extLst>
              <a:ext uri="{FF2B5EF4-FFF2-40B4-BE49-F238E27FC236}">
                <a16:creationId xmlns:a16="http://schemas.microsoft.com/office/drawing/2014/main" id="{A3C30712-6866-C7E9-7CBC-DA744F18A105}"/>
              </a:ext>
            </a:extLst>
          </p:cNvPr>
          <p:cNvGrpSpPr/>
          <p:nvPr/>
        </p:nvGrpSpPr>
        <p:grpSpPr>
          <a:xfrm>
            <a:off x="4651705" y="4543425"/>
            <a:ext cx="4282899" cy="2608768"/>
            <a:chOff x="4372785" y="4631319"/>
            <a:chExt cx="4282899" cy="2608768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B9EF13B-880A-70FB-1D7E-822452844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2785" y="4631319"/>
              <a:ext cx="4282899" cy="2608768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7F40245D-72EC-9E8D-9517-B7965704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82" y="657225"/>
            <a:ext cx="5444668" cy="2895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C8E92D-8C66-34E2-73B3-B1CD4D793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513" y="3616523"/>
            <a:ext cx="5463038" cy="7380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90D9B7-7664-B851-A3CD-B1B0E9C868B5}"/>
              </a:ext>
            </a:extLst>
          </p:cNvPr>
          <p:cNvSpPr txBox="1"/>
          <p:nvPr/>
        </p:nvSpPr>
        <p:spPr>
          <a:xfrm>
            <a:off x="384505" y="673030"/>
            <a:ext cx="374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Inception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ResNet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활용한 </a:t>
            </a:r>
            <a:r>
              <a:rPr lang="en-US" altLang="ko-KR" sz="2400" b="1" dirty="0"/>
              <a:t>Object Detection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EAA1-407F-6872-D339-01752E122782}"/>
              </a:ext>
            </a:extLst>
          </p:cNvPr>
          <p:cNvSpPr txBox="1"/>
          <p:nvPr/>
        </p:nvSpPr>
        <p:spPr>
          <a:xfrm>
            <a:off x="471487" y="1724025"/>
            <a:ext cx="3657600" cy="283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모델의 구조는 오른쪽의 코드와 같다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모델 컴파일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(loss =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’, optimizer = 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adam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batch_size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10, epochs = 100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성능 검증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Val_loss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0.0027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Epoch_loss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0.0035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적은 데이터로 인하여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epoch_loss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ups and downs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크다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비교할 대상이 없기 때문에 위와 같은 수치만으로 아직 성능 검증이 어렵다</a:t>
            </a:r>
          </a:p>
        </p:txBody>
      </p:sp>
    </p:spTree>
    <p:extLst>
      <p:ext uri="{BB962C8B-B14F-4D97-AF65-F5344CB8AC3E}">
        <p14:creationId xmlns:p14="http://schemas.microsoft.com/office/powerpoint/2010/main" val="8127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702B-FDC1-F9FD-29A3-AF4124C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66" y="733425"/>
            <a:ext cx="3911321" cy="611187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이미지 문자 인식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46C74-AD76-C9C1-BCE3-AE270232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961" y="1571625"/>
            <a:ext cx="3909795" cy="3763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B8BCA1-E4B5-8EE8-92B3-E2FB1D96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487" y="5610225"/>
            <a:ext cx="3909795" cy="1005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C10A-9A5C-9D77-7D01-E32714ED0022}"/>
              </a:ext>
            </a:extLst>
          </p:cNvPr>
          <p:cNvSpPr txBox="1"/>
          <p:nvPr/>
        </p:nvSpPr>
        <p:spPr>
          <a:xfrm>
            <a:off x="977367" y="4930173"/>
            <a:ext cx="373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확인</a:t>
            </a: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Bounding Box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문자인식에서의 오차를 확인</a:t>
            </a: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>
              <a:buFontTx/>
              <a:buChar char="-"/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Ground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Truth(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KL 51 K 4999</a:t>
            </a:r>
          </a:p>
          <a:p>
            <a:pPr marL="628650" lvl="1" indent="-171450">
              <a:buFontTx/>
              <a:buChar char="-"/>
            </a:pP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Predictions(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번호판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FKL Si K 4999</a:t>
            </a:r>
          </a:p>
          <a:p>
            <a:pPr marL="171450" indent="-171450">
              <a:buFontTx/>
              <a:buChar char="-"/>
            </a:pP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예상보다 저조한 성능을 보여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of the art yolo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 불리는 </a:t>
            </a:r>
            <a:r>
              <a:rPr lang="en-US" altLang="ko-KR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yolov5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모델로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12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재진행</a:t>
            </a:r>
            <a:endParaRPr lang="en-US" altLang="ko-KR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sz="1200" spc="-1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ECD864-C4FB-D44C-714A-6D3E9D33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48" y="1571625"/>
            <a:ext cx="4204439" cy="333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420093-0B4B-E1EF-1F8B-18DC1C85244E}"/>
              </a:ext>
            </a:extLst>
          </p:cNvPr>
          <p:cNvSpPr txBox="1"/>
          <p:nvPr/>
        </p:nvSpPr>
        <p:spPr>
          <a:xfrm>
            <a:off x="384505" y="673030"/>
            <a:ext cx="374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Yolo</a:t>
            </a:r>
            <a:r>
              <a:rPr lang="ko-KR" altLang="en-US" sz="2400" b="1" dirty="0"/>
              <a:t>란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CB21BD-801F-BDD7-D2FE-0D3CB4DD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4" y="1266825"/>
            <a:ext cx="9349528" cy="2113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56E3AE-15CE-0C4F-92A0-9A2E48440D2A}"/>
              </a:ext>
            </a:extLst>
          </p:cNvPr>
          <p:cNvSpPr txBox="1"/>
          <p:nvPr/>
        </p:nvSpPr>
        <p:spPr>
          <a:xfrm>
            <a:off x="547687" y="3781425"/>
            <a:ext cx="8839200" cy="2268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Yolo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란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Only Look Once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약자이다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SSD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 같이 하나의 이미지 데이터를 여러 개의 이미지 데이터로 나누어 분석하는 것이 아닌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전체의 이미지를 이용해 학습하고 예측한다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단일 신경망 구조이기 때문에 구성이 단순하며 빠르다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주변 정보까지 학습하며 이미지 전체를 처리하기 때문에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error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 적다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훈련단계에서 보지 못한 새로운 이미지에 대해서도 검출 정확도가 높다</a:t>
            </a:r>
          </a:p>
        </p:txBody>
      </p:sp>
    </p:spTree>
    <p:extLst>
      <p:ext uri="{BB962C8B-B14F-4D97-AF65-F5344CB8AC3E}">
        <p14:creationId xmlns:p14="http://schemas.microsoft.com/office/powerpoint/2010/main" val="20638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603</Words>
  <Application>Microsoft Office PowerPoint</Application>
  <PresentationFormat>사용자 지정</PresentationFormat>
  <Paragraphs>70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Noto Sans KR</vt:lpstr>
      <vt:lpstr>맑은 고딕</vt:lpstr>
      <vt:lpstr>Arial</vt:lpstr>
      <vt:lpstr>Calibri</vt:lpstr>
      <vt:lpstr>Georgia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이미지 문자 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</cp:lastModifiedBy>
  <cp:revision>3</cp:revision>
  <dcterms:created xsi:type="dcterms:W3CDTF">2022-10-06T20:11:48Z</dcterms:created>
  <dcterms:modified xsi:type="dcterms:W3CDTF">2022-11-14T05:31:21Z</dcterms:modified>
</cp:coreProperties>
</file>