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5" r:id="rId6"/>
    <p:sldId id="274" r:id="rId7"/>
    <p:sldId id="277" r:id="rId8"/>
    <p:sldId id="278" r:id="rId9"/>
    <p:sldId id="279" r:id="rId10"/>
    <p:sldId id="257" r:id="rId11"/>
    <p:sldId id="280" r:id="rId12"/>
    <p:sldId id="258" r:id="rId13"/>
    <p:sldId id="260" r:id="rId14"/>
    <p:sldId id="259" r:id="rId15"/>
    <p:sldId id="261" r:id="rId16"/>
    <p:sldId id="264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048C6-6313-42BB-A556-F6F43717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E7BC7-61BA-42A7-A30F-E2177435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75E5A-387B-47D8-B83E-BE8CCE31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F160A-A766-4CA9-AF14-09E0DD96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73672-6437-497A-BEAF-B6D8B453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B398-79D8-4BA5-B392-EFFED796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88529-3718-46E7-ADBB-5EF0ECE0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84B0-379E-4994-9D2C-640D1FB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9858A-F513-46DD-9A6E-6ECF4F1B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8D07-187F-48CC-8FBF-E66A83A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030B9-612E-4D71-91F4-6DADE776E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2DD34-F79B-45E9-8B12-0C5376C35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C77DF-BAEC-4239-8D62-47C5C26D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DEAFC-1A57-4AF8-AB49-DF02499E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C749E-9700-4454-9C06-88DDF18A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C5354-BB2E-444D-88C3-9EF9A22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FECBF-3868-4C1E-AA52-CC7F7F57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529F0-844A-4D5C-AA4D-E5FEF04A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CB89E-1378-4863-B3D9-E025DB8A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6A8F5-B346-4B4C-A917-0C3B63DB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0257-4C82-4D36-9F72-BC52D998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C9090-6B37-4D7C-B7F0-52909060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AC4E-0E45-4F2B-921D-43C0EC4F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CD70B-02B5-4B5A-AF67-3492240F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805C7-D276-4526-9F20-7598D69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6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C1C8E-D6BC-4675-981D-E4C3AA30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CD7C6-D834-40CA-8DED-BAE61B50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3E281-B6B3-47AC-A3C6-9074746B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74AF1-1BA1-4832-A2DD-3D00658D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A45D6-9909-4B5E-90A3-56B19E4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63DE1-E11E-4FAA-A2D6-38E59E6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455EE-04DE-42FA-90A4-AC90E2E1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A5233-B658-4CED-AA68-5AA03359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1E2C7-350E-4286-8EB3-E5E6EA20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9418C8-EA02-47F9-A308-27170F709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594A41-4DEF-45F9-8F73-2E82CF8B2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519FA1-C05E-4707-9F5B-493D908A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9E8D4-4CC6-47E2-83CC-7EDACFA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78BC1-57A8-476C-9372-2E222524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342C-F423-4F95-BED5-3F2E464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CF4FB-BFB7-4520-AEDE-DFDE8B2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1E030-E174-4296-9E1C-BC962DD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5F180-A8E1-4B77-851A-EF65CCD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B034A-63E2-4B8F-9DBD-7523AF4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A9832B-AAD1-45C0-B599-21EFF372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8191A-5DA4-4534-8484-50B6635A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1028-0114-4C0D-A96D-9A7B5D3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16723-A85C-4104-949C-06F99880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DEBFB-B55C-4E78-B974-90A43F09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80C85-32DE-4076-8452-E1600935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8E8A2-E674-443F-B232-4AFC9E39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99FA2-C09D-4203-848C-71AF130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5C01E-06A4-40EF-87CE-75CEAC0B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5054-2421-4BB9-98C2-DDA8F0F9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4E61-852E-4C3D-B8DF-2EFF451F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A7528-5158-4441-805C-6C648D1C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56A22-C67B-4FBC-8D71-F4A46C2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A5701-DE89-42E1-BCC5-94D706DE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F8D750-AC25-47FD-B468-612BC663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97828-103F-4CBB-950A-DBBDEBC6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7C7FB-1992-42B4-89CC-48FAD036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BDB0-1BA2-4D58-B6C8-0E915BA23F66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ADFA6-EA5D-4B63-847B-4E1BB729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D216D-2A58-4362-A72D-A15A93638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4469-4C86-4BAF-9626-2BCDE0E8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67524F-DCC3-4624-A61C-B3B19E3E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4946E3-39DC-47AA-A830-D11EF31D64BC}"/>
              </a:ext>
            </a:extLst>
          </p:cNvPr>
          <p:cNvSpPr txBox="1"/>
          <p:nvPr/>
        </p:nvSpPr>
        <p:spPr>
          <a:xfrm flipH="1">
            <a:off x="4661096" y="622240"/>
            <a:ext cx="66974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界面总览：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、段落选择：点击或左滑，可切换至</a:t>
            </a:r>
            <a:r>
              <a:rPr lang="en-US" altLang="zh-CN" dirty="0"/>
              <a:t>B</a:t>
            </a:r>
            <a:r>
              <a:rPr lang="zh-CN" altLang="en-US" dirty="0"/>
              <a:t>段输入（前期可只开放一个段落）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、小节提示区域：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提示目前点选的小节、播放到的小节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提示每小节是否已经输入音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、演奏区域</a:t>
            </a:r>
            <a:r>
              <a:rPr lang="en-US" altLang="zh-CN" dirty="0"/>
              <a:t>—</a:t>
            </a:r>
            <a:r>
              <a:rPr lang="zh-CN" altLang="en-US" dirty="0"/>
              <a:t>输入音形提示：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实时提示输入、演奏或即将演奏的音形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、演奏区域</a:t>
            </a:r>
            <a:r>
              <a:rPr lang="en-US" altLang="zh-CN" dirty="0"/>
              <a:t>–</a:t>
            </a:r>
            <a:r>
              <a:rPr lang="zh-CN" altLang="en-US" dirty="0"/>
              <a:t> 音阶：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承载音阶，提示唱名（</a:t>
            </a:r>
            <a:r>
              <a:rPr lang="en-US" altLang="zh-CN" dirty="0"/>
              <a:t>1,2,3,…</a:t>
            </a:r>
            <a:r>
              <a:rPr lang="zh-CN" altLang="en-US" dirty="0"/>
              <a:t>）、主音</a:t>
            </a:r>
            <a:r>
              <a:rPr lang="en-US" altLang="zh-CN" dirty="0"/>
              <a:t>(</a:t>
            </a:r>
            <a:r>
              <a:rPr lang="zh-CN" altLang="en-US" dirty="0"/>
              <a:t>狗爪</a:t>
            </a:r>
            <a:r>
              <a:rPr lang="en-US" altLang="zh-CN" dirty="0"/>
              <a:t>)</a:t>
            </a:r>
            <a:r>
              <a:rPr lang="zh-CN" altLang="en-US" dirty="0"/>
              <a:t>、本小节稳定音（绿光）、下一小节稳定音（即将扩大的绿光）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、演奏区域</a:t>
            </a:r>
            <a:r>
              <a:rPr lang="en-US" altLang="zh-CN" dirty="0"/>
              <a:t>--</a:t>
            </a:r>
            <a:r>
              <a:rPr lang="zh-CN" altLang="en-US" dirty="0"/>
              <a:t>音效：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   点击后，在演奏时触发某种音效（如</a:t>
            </a:r>
            <a:r>
              <a:rPr lang="en-US" altLang="zh-CN" dirty="0"/>
              <a:t>modulation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、功能通栏：播放、停止、编曲</a:t>
            </a:r>
            <a:endParaRPr lang="en-US" altLang="zh-CN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DC5C549-8755-4CEA-9ED9-33D8F02A643B}"/>
              </a:ext>
            </a:extLst>
          </p:cNvPr>
          <p:cNvCxnSpPr>
            <a:cxnSpLocks/>
          </p:cNvCxnSpPr>
          <p:nvPr/>
        </p:nvCxnSpPr>
        <p:spPr>
          <a:xfrm>
            <a:off x="2799183" y="1296957"/>
            <a:ext cx="17895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CD9F4B-839A-401F-8D03-CB5047A23AA6}"/>
              </a:ext>
            </a:extLst>
          </p:cNvPr>
          <p:cNvCxnSpPr>
            <a:cxnSpLocks/>
          </p:cNvCxnSpPr>
          <p:nvPr/>
        </p:nvCxnSpPr>
        <p:spPr>
          <a:xfrm>
            <a:off x="3766298" y="1742972"/>
            <a:ext cx="981871" cy="3458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D579CA-0808-45F7-9532-77FE27262202}"/>
              </a:ext>
            </a:extLst>
          </p:cNvPr>
          <p:cNvCxnSpPr>
            <a:cxnSpLocks/>
          </p:cNvCxnSpPr>
          <p:nvPr/>
        </p:nvCxnSpPr>
        <p:spPr>
          <a:xfrm>
            <a:off x="3766297" y="3033916"/>
            <a:ext cx="822481" cy="172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DF97EE-03B2-4E74-9E9F-2385186CF2C7}"/>
              </a:ext>
            </a:extLst>
          </p:cNvPr>
          <p:cNvCxnSpPr>
            <a:cxnSpLocks/>
          </p:cNvCxnSpPr>
          <p:nvPr/>
        </p:nvCxnSpPr>
        <p:spPr>
          <a:xfrm>
            <a:off x="3693980" y="3904535"/>
            <a:ext cx="822481" cy="172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âdog paw iconâçå¾çæç´¢ç»æ">
            <a:extLst>
              <a:ext uri="{FF2B5EF4-FFF2-40B4-BE49-F238E27FC236}">
                <a16:creationId xmlns:a16="http://schemas.microsoft.com/office/drawing/2014/main" id="{821D6031-DC77-4AA8-889F-29DCAA2A4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âdog paw iconâçå¾çæç´¢ç»æ">
            <a:extLst>
              <a:ext uri="{FF2B5EF4-FFF2-40B4-BE49-F238E27FC236}">
                <a16:creationId xmlns:a16="http://schemas.microsoft.com/office/drawing/2014/main" id="{8E2230B3-5827-4163-BB55-AA26DE231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ADCCFD-B9AB-4B1D-AD92-ED9DF856E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410211B-A543-4964-BE09-CF6CE15C177A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11B714-86AB-44BB-A665-76C7052F2F3F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818FEB-AC6F-4282-B963-46692E4D8329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6DDF45-1C41-416C-BF19-BD414655F24F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2B0DC2-0178-4D39-921C-A1D5870EF339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9A0D7F-BF48-41FC-8A62-815B21C7266E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770562-2DA1-4FF9-96C9-8FCCE4A1D1DC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F66AF2-71A5-49B1-964F-22ED3C70CF68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BD84C5-8F47-47BD-BA32-2FFECF3D5A65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974339-86E9-4DD4-9C9A-710D2CE98564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20ADAC-7E38-43F4-A200-613A9762E74E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0C361E-EB9F-410E-95B0-34D50388130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C494E7-A4FF-405C-98B7-9B2E1B76F3E0}"/>
              </a:ext>
            </a:extLst>
          </p:cNvPr>
          <p:cNvCxnSpPr>
            <a:cxnSpLocks/>
          </p:cNvCxnSpPr>
          <p:nvPr/>
        </p:nvCxnSpPr>
        <p:spPr>
          <a:xfrm>
            <a:off x="1840932" y="4985116"/>
            <a:ext cx="2820164" cy="172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DABC22B-6218-4DB9-B680-95AC08306AA3}"/>
              </a:ext>
            </a:extLst>
          </p:cNvPr>
          <p:cNvCxnSpPr>
            <a:cxnSpLocks/>
          </p:cNvCxnSpPr>
          <p:nvPr/>
        </p:nvCxnSpPr>
        <p:spPr>
          <a:xfrm>
            <a:off x="2859406" y="5767669"/>
            <a:ext cx="1657055" cy="153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8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BE0610-691B-448F-87E7-885526EE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" y="0"/>
            <a:ext cx="3394975" cy="68580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D7FBFF-431F-4EB8-BD02-E43DC9CEA3C1}"/>
              </a:ext>
            </a:extLst>
          </p:cNvPr>
          <p:cNvCxnSpPr>
            <a:cxnSpLocks/>
          </p:cNvCxnSpPr>
          <p:nvPr/>
        </p:nvCxnSpPr>
        <p:spPr>
          <a:xfrm>
            <a:off x="3439486" y="1414404"/>
            <a:ext cx="99829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953DA01-C48A-438A-8BDE-049FA2F52E84}"/>
              </a:ext>
            </a:extLst>
          </p:cNvPr>
          <p:cNvSpPr/>
          <p:nvPr/>
        </p:nvSpPr>
        <p:spPr>
          <a:xfrm>
            <a:off x="4566849" y="241076"/>
            <a:ext cx="68916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编曲：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、编曲页面</a:t>
            </a:r>
            <a:r>
              <a:rPr lang="en-US" altLang="zh-CN" dirty="0"/>
              <a:t>—</a:t>
            </a:r>
            <a:r>
              <a:rPr lang="zh-CN" altLang="en-US" dirty="0"/>
              <a:t>编曲图谱示意：</a:t>
            </a:r>
            <a:endParaRPr lang="en-US" altLang="zh-CN" dirty="0"/>
          </a:p>
          <a:p>
            <a:r>
              <a:rPr lang="zh-CN" altLang="en-US" dirty="0"/>
              <a:t>此区域为了示意编曲大致结构，主旋律相对位置，以及播放的进度。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点击播放时，从该箭头所在小节的开头开始播放，根据播放进度向右移动。</a:t>
            </a:r>
            <a:endParaRPr lang="en-US" altLang="zh-CN" dirty="0"/>
          </a:p>
          <a:p>
            <a:r>
              <a:rPr lang="zh-CN" altLang="en-US" dirty="0"/>
              <a:t>用户可以手动移动该标签位置。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、编曲页面</a:t>
            </a:r>
            <a:r>
              <a:rPr lang="en-US" altLang="zh-CN" dirty="0"/>
              <a:t>—</a:t>
            </a:r>
            <a:r>
              <a:rPr lang="zh-CN" altLang="en-US" dirty="0"/>
              <a:t>主旋律示意：</a:t>
            </a:r>
            <a:endParaRPr lang="en-US" altLang="zh-CN" dirty="0"/>
          </a:p>
          <a:p>
            <a:r>
              <a:rPr lang="zh-CN" altLang="en-US" dirty="0"/>
              <a:t>此区域目的是直观展现主旋律轨音符的音高、时值。逻辑与之前一样，唯一区别是，区域最左侧为当前时间位置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、编曲页面</a:t>
            </a:r>
            <a:r>
              <a:rPr lang="en-US" altLang="zh-CN" dirty="0"/>
              <a:t>—</a:t>
            </a:r>
            <a:r>
              <a:rPr lang="zh-CN" altLang="en-US" dirty="0"/>
              <a:t>演奏区域：</a:t>
            </a:r>
            <a:endParaRPr lang="en-US" altLang="zh-CN" dirty="0"/>
          </a:p>
          <a:p>
            <a:r>
              <a:rPr lang="zh-CN" altLang="en-US" dirty="0"/>
              <a:t>演奏区域仍然可以使用，可以演奏实时反馈的声音，但这些声音不会被记录。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、编曲页面</a:t>
            </a:r>
            <a:r>
              <a:rPr lang="en-US" altLang="zh-CN" dirty="0"/>
              <a:t>—</a:t>
            </a:r>
            <a:r>
              <a:rPr lang="zh-CN" altLang="en-US" dirty="0"/>
              <a:t>其他按钮：</a:t>
            </a:r>
            <a:endParaRPr lang="en-US" altLang="zh-CN" dirty="0"/>
          </a:p>
          <a:p>
            <a:r>
              <a:rPr lang="zh-CN" altLang="en-US" dirty="0"/>
              <a:t>再次点击编曲按钮，将重新编曲（提示“正在编曲</a:t>
            </a:r>
            <a:r>
              <a:rPr lang="en-US" altLang="zh-CN" dirty="0"/>
              <a:t>…</a:t>
            </a:r>
            <a:r>
              <a:rPr lang="zh-CN" altLang="en-US" dirty="0"/>
              <a:t>”后重新出现全新的编曲图谱）</a:t>
            </a:r>
            <a:endParaRPr lang="en-US" altLang="zh-CN" dirty="0"/>
          </a:p>
          <a:p>
            <a:r>
              <a:rPr lang="zh-CN" altLang="en-US" dirty="0"/>
              <a:t>播放与停止逻辑与之前相同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26949-9595-40B4-8AC8-03A16D27679E}"/>
              </a:ext>
            </a:extLst>
          </p:cNvPr>
          <p:cNvCxnSpPr>
            <a:cxnSpLocks/>
          </p:cNvCxnSpPr>
          <p:nvPr/>
        </p:nvCxnSpPr>
        <p:spPr>
          <a:xfrm>
            <a:off x="1150690" y="1995401"/>
            <a:ext cx="3416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A40B25-A69D-4704-ACFD-3EA1DB104B2D}"/>
              </a:ext>
            </a:extLst>
          </p:cNvPr>
          <p:cNvCxnSpPr>
            <a:cxnSpLocks/>
          </p:cNvCxnSpPr>
          <p:nvPr/>
        </p:nvCxnSpPr>
        <p:spPr>
          <a:xfrm>
            <a:off x="3098334" y="3188036"/>
            <a:ext cx="1468515" cy="66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B48AA-C276-4F29-9BA2-EB8DC672BDAE}"/>
              </a:ext>
            </a:extLst>
          </p:cNvPr>
          <p:cNvCxnSpPr>
            <a:cxnSpLocks/>
          </p:cNvCxnSpPr>
          <p:nvPr/>
        </p:nvCxnSpPr>
        <p:spPr>
          <a:xfrm>
            <a:off x="2969261" y="3923911"/>
            <a:ext cx="1597588" cy="245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74E9EC-19AC-449B-B505-89841A22B33D}"/>
              </a:ext>
            </a:extLst>
          </p:cNvPr>
          <p:cNvCxnSpPr>
            <a:cxnSpLocks/>
          </p:cNvCxnSpPr>
          <p:nvPr/>
        </p:nvCxnSpPr>
        <p:spPr>
          <a:xfrm flipV="1">
            <a:off x="2622132" y="5645791"/>
            <a:ext cx="2075703" cy="83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0BD9BE-0717-494E-9736-F03CEA001CBE}"/>
              </a:ext>
            </a:extLst>
          </p:cNvPr>
          <p:cNvCxnSpPr>
            <a:cxnSpLocks/>
          </p:cNvCxnSpPr>
          <p:nvPr/>
        </p:nvCxnSpPr>
        <p:spPr>
          <a:xfrm>
            <a:off x="2304175" y="5812098"/>
            <a:ext cx="2262674" cy="338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26E376-6227-4046-9654-411F90A6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5" y="0"/>
            <a:ext cx="343655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5021822" y="513184"/>
            <a:ext cx="6697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整体界面介绍：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段落选择：点击或左滑，可切换至</a:t>
            </a:r>
            <a:r>
              <a:rPr lang="en-US" altLang="zh-CN" dirty="0"/>
              <a:t>B</a:t>
            </a:r>
            <a:r>
              <a:rPr lang="zh-CN" altLang="en-US" dirty="0"/>
              <a:t>段输入（前期可只开放一个段落）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小节提示，主要用来提示目前播放及输入的进程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演奏区域</a:t>
            </a:r>
            <a:r>
              <a:rPr lang="en-US" altLang="zh-CN" dirty="0"/>
              <a:t>1:</a:t>
            </a:r>
            <a:r>
              <a:rPr lang="zh-CN" altLang="en-US" dirty="0"/>
              <a:t> 音阶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演奏区域</a:t>
            </a:r>
            <a:r>
              <a:rPr lang="en-US" altLang="zh-CN" dirty="0"/>
              <a:t>2</a:t>
            </a:r>
            <a:r>
              <a:rPr lang="zh-CN" altLang="en-US" dirty="0"/>
              <a:t>：音效（可以放</a:t>
            </a:r>
            <a:r>
              <a:rPr lang="en-US" altLang="zh-CN" dirty="0"/>
              <a:t>modulation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功能通栏：播放、暂停、编曲、刷新等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052198-0B69-4C8E-9DE4-97F746DFD382}"/>
              </a:ext>
            </a:extLst>
          </p:cNvPr>
          <p:cNvCxnSpPr>
            <a:cxnSpLocks/>
          </p:cNvCxnSpPr>
          <p:nvPr/>
        </p:nvCxnSpPr>
        <p:spPr>
          <a:xfrm flipV="1">
            <a:off x="2799183" y="1110343"/>
            <a:ext cx="2222639" cy="18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B1A3B41-34CF-469C-921D-C202E68E1722}"/>
              </a:ext>
            </a:extLst>
          </p:cNvPr>
          <p:cNvCxnSpPr>
            <a:cxnSpLocks/>
          </p:cNvCxnSpPr>
          <p:nvPr/>
        </p:nvCxnSpPr>
        <p:spPr>
          <a:xfrm>
            <a:off x="3632718" y="1760653"/>
            <a:ext cx="1312506" cy="20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03FBAB-9D5D-449A-BA1E-C61A53EAA472}"/>
              </a:ext>
            </a:extLst>
          </p:cNvPr>
          <p:cNvCxnSpPr>
            <a:cxnSpLocks/>
          </p:cNvCxnSpPr>
          <p:nvPr/>
        </p:nvCxnSpPr>
        <p:spPr>
          <a:xfrm>
            <a:off x="3605013" y="3769570"/>
            <a:ext cx="1416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86C08E9-3E3B-4075-89F5-7DDFDC4C5B81}"/>
              </a:ext>
            </a:extLst>
          </p:cNvPr>
          <p:cNvCxnSpPr>
            <a:cxnSpLocks/>
          </p:cNvCxnSpPr>
          <p:nvPr/>
        </p:nvCxnSpPr>
        <p:spPr>
          <a:xfrm flipV="1">
            <a:off x="1757986" y="4292082"/>
            <a:ext cx="3263836" cy="62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15B7AD-0485-4EF6-AAAF-12DBFFEA1B44}"/>
              </a:ext>
            </a:extLst>
          </p:cNvPr>
          <p:cNvCxnSpPr>
            <a:cxnSpLocks/>
          </p:cNvCxnSpPr>
          <p:nvPr/>
        </p:nvCxnSpPr>
        <p:spPr>
          <a:xfrm flipV="1">
            <a:off x="2466391" y="4920345"/>
            <a:ext cx="2555431" cy="82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26E376-6227-4046-9654-411F90A6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5" y="0"/>
            <a:ext cx="3436553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002E57C-5797-414E-BFF1-0B2B4DD91554}"/>
              </a:ext>
            </a:extLst>
          </p:cNvPr>
          <p:cNvCxnSpPr/>
          <p:nvPr/>
        </p:nvCxnSpPr>
        <p:spPr>
          <a:xfrm flipV="1">
            <a:off x="3928188" y="1483567"/>
            <a:ext cx="1007706" cy="18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5077805" y="979714"/>
            <a:ext cx="6697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小节区域的播放及视觉：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点击播放按钮后，有个</a:t>
            </a:r>
            <a:r>
              <a:rPr lang="en-US" altLang="zh-CN" dirty="0"/>
              <a:t>4</a:t>
            </a:r>
            <a:r>
              <a:rPr lang="zh-CN" altLang="en-US" dirty="0"/>
              <a:t>拍子提示（音或视觉提示），再之后开始循环播放该段落</a:t>
            </a:r>
            <a:r>
              <a:rPr lang="en-US" altLang="zh-CN" dirty="0"/>
              <a:t>8</a:t>
            </a:r>
            <a:r>
              <a:rPr lang="zh-CN" altLang="en-US" dirty="0"/>
              <a:t>小节的垫底音。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每小节</a:t>
            </a:r>
            <a:r>
              <a:rPr lang="en-US" altLang="zh-CN" dirty="0"/>
              <a:t>4</a:t>
            </a:r>
            <a:r>
              <a:rPr lang="zh-CN" altLang="en-US" dirty="0"/>
              <a:t>个拍点范围（拍子），每个拍子时值为</a:t>
            </a:r>
            <a:r>
              <a:rPr lang="en-US" altLang="zh-CN" dirty="0"/>
              <a:t>1/4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播放到哪个小节，哪个小节开始闪烁，每个拍点范围闪烁</a:t>
            </a:r>
            <a:r>
              <a:rPr lang="en-US" altLang="zh-CN" dirty="0"/>
              <a:t>1</a:t>
            </a:r>
            <a:r>
              <a:rPr lang="zh-CN" altLang="en-US" dirty="0"/>
              <a:t>次，共</a:t>
            </a:r>
            <a:r>
              <a:rPr lang="en-US" altLang="zh-CN" dirty="0"/>
              <a:t>4</a:t>
            </a:r>
            <a:r>
              <a:rPr lang="zh-CN" altLang="en-US" dirty="0"/>
              <a:t>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1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21163E-2D2C-4EE7-A1D8-420038CBA901}"/>
              </a:ext>
            </a:extLst>
          </p:cNvPr>
          <p:cNvSpPr txBox="1"/>
          <p:nvPr/>
        </p:nvSpPr>
        <p:spPr>
          <a:xfrm flipH="1">
            <a:off x="4891191" y="1178767"/>
            <a:ext cx="6697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播放与输入逻辑：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点击播放后循环播放铺底小节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任何时间点均可输入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输入音符量化后记录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若某个新输入的音符，量化后的尾音位置超过了已记录音符的头音位置，则覆盖掉已记录音符。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在播放开始前，有</a:t>
            </a:r>
            <a:r>
              <a:rPr lang="en-US" altLang="zh-CN" dirty="0"/>
              <a:t>4</a:t>
            </a:r>
            <a:r>
              <a:rPr lang="zh-CN" altLang="en-US" dirty="0"/>
              <a:t>个拍点范围的预备时间，在预置时间也可以演奏，只有预置时间的最后</a:t>
            </a:r>
            <a:r>
              <a:rPr lang="en-US" altLang="zh-CN" dirty="0"/>
              <a:t>1</a:t>
            </a:r>
            <a:r>
              <a:rPr lang="zh-CN" altLang="en-US" dirty="0"/>
              <a:t>个拍点范围音符会被记录，记录的位置为最后</a:t>
            </a:r>
            <a:r>
              <a:rPr lang="en-US" altLang="zh-CN" dirty="0"/>
              <a:t>1</a:t>
            </a:r>
            <a:r>
              <a:rPr lang="zh-CN" altLang="en-US" dirty="0"/>
              <a:t>个小节的最后</a:t>
            </a:r>
            <a:r>
              <a:rPr lang="en-US" altLang="zh-CN" dirty="0"/>
              <a:t>1</a:t>
            </a:r>
            <a:r>
              <a:rPr lang="zh-CN" altLang="en-US" dirty="0"/>
              <a:t>个拍点范围。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以量化后的头音位置，判定音符的归属关系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CE6123-BBE2-42D7-86E0-A4934FAD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5" y="0"/>
            <a:ext cx="3436553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A24A73-1F73-4A89-ABB8-8B94573CF7A7}"/>
              </a:ext>
            </a:extLst>
          </p:cNvPr>
          <p:cNvCxnSpPr>
            <a:cxnSpLocks/>
          </p:cNvCxnSpPr>
          <p:nvPr/>
        </p:nvCxnSpPr>
        <p:spPr>
          <a:xfrm flipV="1">
            <a:off x="2537926" y="5383763"/>
            <a:ext cx="2183364" cy="33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0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8701CA-1DB9-4011-96F8-CDF721B592C5}"/>
              </a:ext>
            </a:extLst>
          </p:cNvPr>
          <p:cNvCxnSpPr>
            <a:cxnSpLocks/>
          </p:cNvCxnSpPr>
          <p:nvPr/>
        </p:nvCxnSpPr>
        <p:spPr>
          <a:xfrm>
            <a:off x="2024744" y="979714"/>
            <a:ext cx="0" cy="349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E7E64D-52C0-4359-BC81-3791C9F7F845}"/>
              </a:ext>
            </a:extLst>
          </p:cNvPr>
          <p:cNvCxnSpPr>
            <a:cxnSpLocks/>
          </p:cNvCxnSpPr>
          <p:nvPr/>
        </p:nvCxnSpPr>
        <p:spPr>
          <a:xfrm>
            <a:off x="1682622" y="2556589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9D8414-6507-417D-A686-34DBC08F4CBA}"/>
              </a:ext>
            </a:extLst>
          </p:cNvPr>
          <p:cNvCxnSpPr>
            <a:cxnSpLocks/>
          </p:cNvCxnSpPr>
          <p:nvPr/>
        </p:nvCxnSpPr>
        <p:spPr>
          <a:xfrm>
            <a:off x="1853684" y="2696547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EEC3DE-F1E9-4E81-9973-C86725FCFA41}"/>
              </a:ext>
            </a:extLst>
          </p:cNvPr>
          <p:cNvCxnSpPr>
            <a:cxnSpLocks/>
          </p:cNvCxnSpPr>
          <p:nvPr/>
        </p:nvCxnSpPr>
        <p:spPr>
          <a:xfrm>
            <a:off x="1312508" y="2556589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79BEE4-819D-4C7A-ABDC-12DFAD75C00A}"/>
              </a:ext>
            </a:extLst>
          </p:cNvPr>
          <p:cNvCxnSpPr>
            <a:cxnSpLocks/>
          </p:cNvCxnSpPr>
          <p:nvPr/>
        </p:nvCxnSpPr>
        <p:spPr>
          <a:xfrm>
            <a:off x="1483570" y="2696547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40857-937F-4DBD-BF1E-298FFEB94AA4}"/>
              </a:ext>
            </a:extLst>
          </p:cNvPr>
          <p:cNvCxnSpPr>
            <a:cxnSpLocks/>
          </p:cNvCxnSpPr>
          <p:nvPr/>
        </p:nvCxnSpPr>
        <p:spPr>
          <a:xfrm>
            <a:off x="948613" y="2556589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939D95-07FA-4A34-91B0-24EB13F9A493}"/>
              </a:ext>
            </a:extLst>
          </p:cNvPr>
          <p:cNvCxnSpPr>
            <a:cxnSpLocks/>
          </p:cNvCxnSpPr>
          <p:nvPr/>
        </p:nvCxnSpPr>
        <p:spPr>
          <a:xfrm>
            <a:off x="1119675" y="2696547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6E69F5-A4A5-40AF-8172-5871E97ABA6D}"/>
              </a:ext>
            </a:extLst>
          </p:cNvPr>
          <p:cNvCxnSpPr>
            <a:cxnSpLocks/>
          </p:cNvCxnSpPr>
          <p:nvPr/>
        </p:nvCxnSpPr>
        <p:spPr>
          <a:xfrm>
            <a:off x="603382" y="2556589"/>
            <a:ext cx="0" cy="42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668A1E4-91C5-4143-AF6D-1FB8BAA69D86}"/>
              </a:ext>
            </a:extLst>
          </p:cNvPr>
          <p:cNvCxnSpPr>
            <a:cxnSpLocks/>
          </p:cNvCxnSpPr>
          <p:nvPr/>
        </p:nvCxnSpPr>
        <p:spPr>
          <a:xfrm>
            <a:off x="774444" y="2696547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3A8199-646C-44BA-9E63-1D762B6F827C}"/>
              </a:ext>
            </a:extLst>
          </p:cNvPr>
          <p:cNvCxnSpPr>
            <a:cxnSpLocks/>
          </p:cNvCxnSpPr>
          <p:nvPr/>
        </p:nvCxnSpPr>
        <p:spPr>
          <a:xfrm>
            <a:off x="603382" y="947056"/>
            <a:ext cx="0" cy="349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6B97080-A8E1-494A-B4AD-0A0FDCB41219}"/>
              </a:ext>
            </a:extLst>
          </p:cNvPr>
          <p:cNvSpPr txBox="1"/>
          <p:nvPr/>
        </p:nvSpPr>
        <p:spPr>
          <a:xfrm flipH="1">
            <a:off x="3878427" y="316498"/>
            <a:ext cx="669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每小节</a:t>
            </a:r>
            <a:r>
              <a:rPr lang="en-US" altLang="zh-CN" dirty="0"/>
              <a:t>4</a:t>
            </a:r>
            <a:r>
              <a:rPr lang="zh-CN" altLang="en-US" dirty="0"/>
              <a:t>个拍点范围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每个拍点范围再被</a:t>
            </a:r>
            <a:r>
              <a:rPr lang="en-US" altLang="zh-CN" dirty="0"/>
              <a:t>2</a:t>
            </a:r>
            <a:r>
              <a:rPr lang="zh-CN" altLang="en-US" dirty="0"/>
              <a:t>等分（</a:t>
            </a:r>
            <a:r>
              <a:rPr lang="en-US" altLang="zh-CN" dirty="0"/>
              <a:t>or4</a:t>
            </a:r>
            <a:r>
              <a:rPr lang="zh-CN" altLang="en-US" dirty="0"/>
              <a:t>等分，待确定），构成基本线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每个音符输入完成后，将其头音位置、尾音位置量化至最近的基准线上，并记录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C417409-C914-4012-A47D-3CD318AA405F}"/>
              </a:ext>
            </a:extLst>
          </p:cNvPr>
          <p:cNvCxnSpPr>
            <a:cxnSpLocks/>
          </p:cNvCxnSpPr>
          <p:nvPr/>
        </p:nvCxnSpPr>
        <p:spPr>
          <a:xfrm>
            <a:off x="3455438" y="1021702"/>
            <a:ext cx="0" cy="349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CC83535-D8F5-4D5D-A03D-1DD35FE96EFE}"/>
              </a:ext>
            </a:extLst>
          </p:cNvPr>
          <p:cNvCxnSpPr>
            <a:cxnSpLocks/>
          </p:cNvCxnSpPr>
          <p:nvPr/>
        </p:nvCxnSpPr>
        <p:spPr>
          <a:xfrm>
            <a:off x="3113316" y="2561253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0EA578B-3839-4149-99F7-6796FE8DE3B0}"/>
              </a:ext>
            </a:extLst>
          </p:cNvPr>
          <p:cNvCxnSpPr>
            <a:cxnSpLocks/>
          </p:cNvCxnSpPr>
          <p:nvPr/>
        </p:nvCxnSpPr>
        <p:spPr>
          <a:xfrm>
            <a:off x="3284378" y="2701211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54E465C-8570-4A6B-B434-85D34C1EC448}"/>
              </a:ext>
            </a:extLst>
          </p:cNvPr>
          <p:cNvCxnSpPr>
            <a:cxnSpLocks/>
          </p:cNvCxnSpPr>
          <p:nvPr/>
        </p:nvCxnSpPr>
        <p:spPr>
          <a:xfrm>
            <a:off x="2743202" y="2561253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4330AB7-F06A-4067-BDAF-4A4ACDBBE536}"/>
              </a:ext>
            </a:extLst>
          </p:cNvPr>
          <p:cNvCxnSpPr>
            <a:cxnSpLocks/>
          </p:cNvCxnSpPr>
          <p:nvPr/>
        </p:nvCxnSpPr>
        <p:spPr>
          <a:xfrm>
            <a:off x="2932925" y="2710542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366FA40-62D8-4B61-BFCC-A79340E331ED}"/>
              </a:ext>
            </a:extLst>
          </p:cNvPr>
          <p:cNvCxnSpPr>
            <a:cxnSpLocks/>
          </p:cNvCxnSpPr>
          <p:nvPr/>
        </p:nvCxnSpPr>
        <p:spPr>
          <a:xfrm>
            <a:off x="2379307" y="2561253"/>
            <a:ext cx="0" cy="429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C35625C-3F17-457D-BD32-E7AB79DFE91F}"/>
              </a:ext>
            </a:extLst>
          </p:cNvPr>
          <p:cNvCxnSpPr>
            <a:cxnSpLocks/>
          </p:cNvCxnSpPr>
          <p:nvPr/>
        </p:nvCxnSpPr>
        <p:spPr>
          <a:xfrm>
            <a:off x="2550369" y="2701211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BCAD138-9C1F-4497-AC06-9A3496364EB0}"/>
              </a:ext>
            </a:extLst>
          </p:cNvPr>
          <p:cNvCxnSpPr>
            <a:cxnSpLocks/>
          </p:cNvCxnSpPr>
          <p:nvPr/>
        </p:nvCxnSpPr>
        <p:spPr>
          <a:xfrm>
            <a:off x="2205138" y="2701211"/>
            <a:ext cx="0" cy="20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CE6123-BBE2-42D7-86E0-A4934FAD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5" y="0"/>
            <a:ext cx="3436553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5859988-2C38-4FF4-8CDB-F6B574C13A26}"/>
              </a:ext>
            </a:extLst>
          </p:cNvPr>
          <p:cNvCxnSpPr>
            <a:cxnSpLocks/>
          </p:cNvCxnSpPr>
          <p:nvPr/>
        </p:nvCxnSpPr>
        <p:spPr>
          <a:xfrm flipV="1">
            <a:off x="3912636" y="5253134"/>
            <a:ext cx="2183364" cy="33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5E75E0D6-89B9-4571-9935-52604131A0D1}"/>
              </a:ext>
            </a:extLst>
          </p:cNvPr>
          <p:cNvSpPr/>
          <p:nvPr/>
        </p:nvSpPr>
        <p:spPr>
          <a:xfrm>
            <a:off x="1800695" y="5523724"/>
            <a:ext cx="401217" cy="335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763874-31B6-433A-97A1-EF5C128767C7}"/>
              </a:ext>
            </a:extLst>
          </p:cNvPr>
          <p:cNvSpPr/>
          <p:nvPr/>
        </p:nvSpPr>
        <p:spPr>
          <a:xfrm>
            <a:off x="2756360" y="5523724"/>
            <a:ext cx="401217" cy="335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6405F-6EB4-429A-9A57-46A939CF7A41}"/>
              </a:ext>
            </a:extLst>
          </p:cNvPr>
          <p:cNvSpPr txBox="1"/>
          <p:nvPr/>
        </p:nvSpPr>
        <p:spPr>
          <a:xfrm flipH="1">
            <a:off x="4746458" y="3984172"/>
            <a:ext cx="66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任意小节有音后，会跳出删除按钮，点击后所有输入均删除；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全部小节有音后，会跳出编曲按钮，点击后进入编曲完成页面；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播放按钮点击后，会播放并变成“停止”按钮，点击后停止到开头。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63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8DF921-EA8E-49FD-B4ED-22D65A20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" y="0"/>
            <a:ext cx="3497733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82D29F-2BC5-4DA0-BBC8-60856F0B4AE5}"/>
              </a:ext>
            </a:extLst>
          </p:cNvPr>
          <p:cNvSpPr txBox="1"/>
          <p:nvPr/>
        </p:nvSpPr>
        <p:spPr>
          <a:xfrm flipH="1">
            <a:off x="4391895" y="1390262"/>
            <a:ext cx="6697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编曲完成界面：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上面区域展示编曲图谱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下面区域结构不变，但演奏区域不可演奏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点击返回，返回输入界面，若在输入界面如果不更改输入的前提下，再次点击编曲，会回到编曲界面并仍然是返回前的编曲。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再次点击编曲按钮，可以重编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点击播放，则播放全曲。同时播放按钮变成停止。</a:t>
            </a:r>
            <a:endParaRPr lang="en-US" altLang="zh-CN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4E80752F-7E4A-4E49-98EB-BA33DD51E3B6}"/>
              </a:ext>
            </a:extLst>
          </p:cNvPr>
          <p:cNvSpPr/>
          <p:nvPr/>
        </p:nvSpPr>
        <p:spPr>
          <a:xfrm>
            <a:off x="1250189" y="5570377"/>
            <a:ext cx="401217" cy="335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915F3BD-3A0A-4B7D-B0D0-C2F8420C49F2}"/>
              </a:ext>
            </a:extLst>
          </p:cNvPr>
          <p:cNvSpPr/>
          <p:nvPr/>
        </p:nvSpPr>
        <p:spPr>
          <a:xfrm>
            <a:off x="2205854" y="5570377"/>
            <a:ext cx="401217" cy="335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116442-E2C5-46BF-A8A9-9695FD24EF22}"/>
              </a:ext>
            </a:extLst>
          </p:cNvPr>
          <p:cNvCxnSpPr>
            <a:cxnSpLocks/>
          </p:cNvCxnSpPr>
          <p:nvPr/>
        </p:nvCxnSpPr>
        <p:spPr>
          <a:xfrm flipV="1">
            <a:off x="2564558" y="3732245"/>
            <a:ext cx="1827337" cy="19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40EA6D-23D9-417B-868A-F37FDF912FF8}"/>
              </a:ext>
            </a:extLst>
          </p:cNvPr>
          <p:cNvCxnSpPr>
            <a:cxnSpLocks/>
          </p:cNvCxnSpPr>
          <p:nvPr/>
        </p:nvCxnSpPr>
        <p:spPr>
          <a:xfrm flipV="1">
            <a:off x="1450797" y="2967135"/>
            <a:ext cx="2941098" cy="250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66FE55-45BC-4A6B-AB39-09904DC41CE7}"/>
              </a:ext>
            </a:extLst>
          </p:cNvPr>
          <p:cNvCxnSpPr>
            <a:cxnSpLocks/>
          </p:cNvCxnSpPr>
          <p:nvPr/>
        </p:nvCxnSpPr>
        <p:spPr>
          <a:xfrm flipV="1">
            <a:off x="1902728" y="4338735"/>
            <a:ext cx="2669272" cy="139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26E376-6227-4046-9654-411F90A6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3" y="0"/>
            <a:ext cx="3436553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002E57C-5797-414E-BFF1-0B2B4DD91554}"/>
              </a:ext>
            </a:extLst>
          </p:cNvPr>
          <p:cNvCxnSpPr>
            <a:cxnSpLocks/>
          </p:cNvCxnSpPr>
          <p:nvPr/>
        </p:nvCxnSpPr>
        <p:spPr>
          <a:xfrm flipV="1">
            <a:off x="3829677" y="3172408"/>
            <a:ext cx="1276120" cy="64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5105797" y="1828799"/>
            <a:ext cx="6697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关于输入音阶：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音阶更换。并在按钮上写上唱名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该位置为唱名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找一种方式，让每个和弦都能方向一致的标识</a:t>
            </a:r>
            <a:r>
              <a:rPr lang="en-US" altLang="zh-CN" dirty="0"/>
              <a:t>3</a:t>
            </a:r>
            <a:r>
              <a:rPr lang="zh-CN" altLang="en-US" dirty="0"/>
              <a:t>个弦内音高为深绿，其余弦内音高为浅绿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主调主音上放一个“狗爪子”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130CB-7291-42F1-A675-552E2E7512F0}"/>
              </a:ext>
            </a:extLst>
          </p:cNvPr>
          <p:cNvSpPr txBox="1"/>
          <p:nvPr/>
        </p:nvSpPr>
        <p:spPr>
          <a:xfrm flipH="1">
            <a:off x="2852221" y="3771890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110C60-7046-418D-ADE7-7220AD5960E3}"/>
              </a:ext>
            </a:extLst>
          </p:cNvPr>
          <p:cNvSpPr txBox="1"/>
          <p:nvPr/>
        </p:nvSpPr>
        <p:spPr>
          <a:xfrm flipH="1">
            <a:off x="1803822" y="3769165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E2EDE-6F05-4BD6-98E5-0193396A0AD4}"/>
              </a:ext>
            </a:extLst>
          </p:cNvPr>
          <p:cNvSpPr txBox="1"/>
          <p:nvPr/>
        </p:nvSpPr>
        <p:spPr>
          <a:xfrm flipH="1">
            <a:off x="1212289" y="3213793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B7A2F8-C0B4-43C7-86CF-69F64B16AFEC}"/>
              </a:ext>
            </a:extLst>
          </p:cNvPr>
          <p:cNvSpPr txBox="1"/>
          <p:nvPr/>
        </p:nvSpPr>
        <p:spPr>
          <a:xfrm flipH="1">
            <a:off x="1210907" y="2854328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615182-3A3D-41CC-B7D3-F16EF94E4549}"/>
              </a:ext>
            </a:extLst>
          </p:cNvPr>
          <p:cNvSpPr txBox="1"/>
          <p:nvPr/>
        </p:nvSpPr>
        <p:spPr>
          <a:xfrm flipH="1">
            <a:off x="1209523" y="2480063"/>
            <a:ext cx="8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1B865B-3320-490E-BF0D-49B711899520}"/>
              </a:ext>
            </a:extLst>
          </p:cNvPr>
          <p:cNvSpPr txBox="1"/>
          <p:nvPr/>
        </p:nvSpPr>
        <p:spPr>
          <a:xfrm flipH="1">
            <a:off x="1208142" y="2105798"/>
            <a:ext cx="85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</a:t>
            </a:r>
          </a:p>
        </p:txBody>
      </p:sp>
      <p:sp>
        <p:nvSpPr>
          <p:cNvPr id="3" name="太阳形 2">
            <a:extLst>
              <a:ext uri="{FF2B5EF4-FFF2-40B4-BE49-F238E27FC236}">
                <a16:creationId xmlns:a16="http://schemas.microsoft.com/office/drawing/2014/main" id="{E5CF736D-7D85-4CEB-89E3-B3F05775B2C7}"/>
              </a:ext>
            </a:extLst>
          </p:cNvPr>
          <p:cNvSpPr/>
          <p:nvPr/>
        </p:nvSpPr>
        <p:spPr>
          <a:xfrm>
            <a:off x="3384035" y="3731010"/>
            <a:ext cx="445642" cy="44564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0213FE-1383-469F-B718-6A27A2885F0F}"/>
              </a:ext>
            </a:extLst>
          </p:cNvPr>
          <p:cNvSpPr txBox="1"/>
          <p:nvPr/>
        </p:nvSpPr>
        <p:spPr>
          <a:xfrm flipH="1">
            <a:off x="3445135" y="3774397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16" name="太阳形 15">
            <a:extLst>
              <a:ext uri="{FF2B5EF4-FFF2-40B4-BE49-F238E27FC236}">
                <a16:creationId xmlns:a16="http://schemas.microsoft.com/office/drawing/2014/main" id="{E673A932-8DA1-4963-93FB-02B044312572}"/>
              </a:ext>
            </a:extLst>
          </p:cNvPr>
          <p:cNvSpPr/>
          <p:nvPr/>
        </p:nvSpPr>
        <p:spPr>
          <a:xfrm>
            <a:off x="2250973" y="3731010"/>
            <a:ext cx="445642" cy="44564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E5B9B-ED0F-494A-89C2-69BE09A2734C}"/>
              </a:ext>
            </a:extLst>
          </p:cNvPr>
          <p:cNvSpPr txBox="1"/>
          <p:nvPr/>
        </p:nvSpPr>
        <p:spPr>
          <a:xfrm flipH="1">
            <a:off x="2319382" y="3769165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</p:txBody>
      </p:sp>
      <p:sp>
        <p:nvSpPr>
          <p:cNvPr id="17" name="太阳形 16">
            <a:extLst>
              <a:ext uri="{FF2B5EF4-FFF2-40B4-BE49-F238E27FC236}">
                <a16:creationId xmlns:a16="http://schemas.microsoft.com/office/drawing/2014/main" id="{1FBC1D46-1336-49F3-8B79-86F0402DA29E}"/>
              </a:ext>
            </a:extLst>
          </p:cNvPr>
          <p:cNvSpPr/>
          <p:nvPr/>
        </p:nvSpPr>
        <p:spPr>
          <a:xfrm>
            <a:off x="1134131" y="3719769"/>
            <a:ext cx="445642" cy="44564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B4FBE4-4CE8-48DE-82DE-885BA7D606A3}"/>
              </a:ext>
            </a:extLst>
          </p:cNvPr>
          <p:cNvSpPr txBox="1"/>
          <p:nvPr/>
        </p:nvSpPr>
        <p:spPr>
          <a:xfrm flipH="1">
            <a:off x="1210908" y="3769165"/>
            <a:ext cx="25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674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2539879" y="2071395"/>
            <a:ext cx="669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关于音色：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输入时：</a:t>
            </a:r>
            <a:r>
              <a:rPr lang="en-US" altLang="zh-CN" dirty="0" err="1"/>
              <a:t>Garageband</a:t>
            </a:r>
            <a:r>
              <a:rPr lang="zh-CN" altLang="en-US" dirty="0"/>
              <a:t>二胡的输入体验，但抬手后比它延音更长，不要有打断感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播放时：音的时值为量化后的结果，看是否可以处理尾音减弱，减少打断感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63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2539879" y="2071395"/>
            <a:ext cx="669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关于音色：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输入时：</a:t>
            </a:r>
            <a:r>
              <a:rPr lang="en-US" altLang="zh-CN" dirty="0" err="1"/>
              <a:t>Garageband</a:t>
            </a:r>
            <a:r>
              <a:rPr lang="zh-CN" altLang="en-US" dirty="0"/>
              <a:t>二胡的输入体验，但抬手后比它延音更长，不要有打断感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播放时：音的时值为量化后的结果，看是否可以处理尾音减弱，减少打断感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4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1E81D-A2D4-41BD-94DB-DE219C17944C}"/>
              </a:ext>
            </a:extLst>
          </p:cNvPr>
          <p:cNvSpPr txBox="1"/>
          <p:nvPr/>
        </p:nvSpPr>
        <p:spPr>
          <a:xfrm flipH="1">
            <a:off x="675258" y="131240"/>
            <a:ext cx="8636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输入音色：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、输入音色采用弦乐或管乐，以与人声音色、供能方式接近为原则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、输入的每一个音符均分为头音位、尾音位、延音结束位三类位置构成：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E286E4-E90A-441B-A187-8263106FE775}"/>
              </a:ext>
            </a:extLst>
          </p:cNvPr>
          <p:cNvSpPr/>
          <p:nvPr/>
        </p:nvSpPr>
        <p:spPr>
          <a:xfrm>
            <a:off x="1224792" y="2015478"/>
            <a:ext cx="2004969" cy="55367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DC1B193-4223-4225-AC93-00E4CF4E0ACB}"/>
              </a:ext>
            </a:extLst>
          </p:cNvPr>
          <p:cNvSpPr/>
          <p:nvPr/>
        </p:nvSpPr>
        <p:spPr>
          <a:xfrm rot="5400000">
            <a:off x="3292678" y="1952561"/>
            <a:ext cx="553674" cy="679509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2507D0A-39EA-4042-8A2A-C9DC91951F82}"/>
              </a:ext>
            </a:extLst>
          </p:cNvPr>
          <p:cNvSpPr/>
          <p:nvPr/>
        </p:nvSpPr>
        <p:spPr>
          <a:xfrm rot="16200000">
            <a:off x="1069088" y="2643040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83F1CFA-5576-455C-BA85-45573055117F}"/>
              </a:ext>
            </a:extLst>
          </p:cNvPr>
          <p:cNvSpPr/>
          <p:nvPr/>
        </p:nvSpPr>
        <p:spPr>
          <a:xfrm rot="16200000">
            <a:off x="3074058" y="2649862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1CC85F1-208F-44AA-BA54-50B75822066C}"/>
              </a:ext>
            </a:extLst>
          </p:cNvPr>
          <p:cNvSpPr/>
          <p:nvPr/>
        </p:nvSpPr>
        <p:spPr>
          <a:xfrm rot="16200000">
            <a:off x="3770345" y="2359401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56DDB0-410F-49EA-9446-358B57E39A71}"/>
              </a:ext>
            </a:extLst>
          </p:cNvPr>
          <p:cNvSpPr/>
          <p:nvPr/>
        </p:nvSpPr>
        <p:spPr>
          <a:xfrm>
            <a:off x="223876" y="29008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（按下）头音位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42B6A-1AAC-4C8F-B474-9824E4204867}"/>
              </a:ext>
            </a:extLst>
          </p:cNvPr>
          <p:cNvSpPr/>
          <p:nvPr/>
        </p:nvSpPr>
        <p:spPr>
          <a:xfrm>
            <a:off x="2333154" y="28674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（抬手）尾音位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C367-92CD-4284-B7B3-AFCD40F81DEC}"/>
              </a:ext>
            </a:extLst>
          </p:cNvPr>
          <p:cNvSpPr/>
          <p:nvPr/>
        </p:nvSpPr>
        <p:spPr>
          <a:xfrm>
            <a:off x="3685119" y="25652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延音结束位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A07D-8072-4210-84C9-BD9F67FEBF57}"/>
              </a:ext>
            </a:extLst>
          </p:cNvPr>
          <p:cNvSpPr/>
          <p:nvPr/>
        </p:nvSpPr>
        <p:spPr>
          <a:xfrm>
            <a:off x="5034411" y="1757014"/>
            <a:ext cx="5905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手指按下某个音高时（实时量化后），会创造一个头音位置；手指滑动至某个音高时（实时量化后），也会创造一个头音位置；手指离开屏幕时（实时量化后），会创造一个尾音位置，并从该尾音位置开始播放延音，经由固定的时长，最终播放到延音结束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6FE8B-AEC7-46E4-8A5D-3A3A3F695E89}"/>
              </a:ext>
            </a:extLst>
          </p:cNvPr>
          <p:cNvSpPr/>
          <p:nvPr/>
        </p:nvSpPr>
        <p:spPr>
          <a:xfrm>
            <a:off x="1224793" y="3721161"/>
            <a:ext cx="1149292" cy="55367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2FDA5CF1-7AB0-4718-9941-43E832D52962}"/>
              </a:ext>
            </a:extLst>
          </p:cNvPr>
          <p:cNvSpPr/>
          <p:nvPr/>
        </p:nvSpPr>
        <p:spPr>
          <a:xfrm rot="5400000">
            <a:off x="2410543" y="3658244"/>
            <a:ext cx="553674" cy="679509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7774AD3-9D32-44B2-972B-78A419986F27}"/>
              </a:ext>
            </a:extLst>
          </p:cNvPr>
          <p:cNvSpPr/>
          <p:nvPr/>
        </p:nvSpPr>
        <p:spPr>
          <a:xfrm rot="16200000">
            <a:off x="2300769" y="4357521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581599-9DC6-4A33-AE81-1FAA0E94EBD4}"/>
              </a:ext>
            </a:extLst>
          </p:cNvPr>
          <p:cNvSpPr/>
          <p:nvPr/>
        </p:nvSpPr>
        <p:spPr>
          <a:xfrm>
            <a:off x="2017889" y="46086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该延音仍然完整播放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769597-4B1E-45FB-BA21-CBB501D8E07D}"/>
              </a:ext>
            </a:extLst>
          </p:cNvPr>
          <p:cNvSpPr/>
          <p:nvPr/>
        </p:nvSpPr>
        <p:spPr>
          <a:xfrm>
            <a:off x="2519049" y="3721161"/>
            <a:ext cx="1149292" cy="55367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A2861EA-FE1E-4048-B59C-CA32B4B5E022}"/>
              </a:ext>
            </a:extLst>
          </p:cNvPr>
          <p:cNvSpPr/>
          <p:nvPr/>
        </p:nvSpPr>
        <p:spPr>
          <a:xfrm rot="5400000">
            <a:off x="3704799" y="3658244"/>
            <a:ext cx="553674" cy="679509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A11EAB-68D1-45BE-983D-D202211B8D08}"/>
              </a:ext>
            </a:extLst>
          </p:cNvPr>
          <p:cNvSpPr/>
          <p:nvPr/>
        </p:nvSpPr>
        <p:spPr>
          <a:xfrm>
            <a:off x="4721944" y="3552014"/>
            <a:ext cx="5905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因为延音的固有时长，连续输入两个音符时，可能出现前一个音符延音与后一个音符的时值存在交错。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此时，前一个音符的延音仍然被完整播放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6625DA-5024-494F-BE6A-3BE057881AC0}"/>
              </a:ext>
            </a:extLst>
          </p:cNvPr>
          <p:cNvSpPr/>
          <p:nvPr/>
        </p:nvSpPr>
        <p:spPr>
          <a:xfrm>
            <a:off x="1227928" y="5324258"/>
            <a:ext cx="1149292" cy="55367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879E144-BAC4-4C6A-81DE-CB58D0A2CFCC}"/>
              </a:ext>
            </a:extLst>
          </p:cNvPr>
          <p:cNvSpPr/>
          <p:nvPr/>
        </p:nvSpPr>
        <p:spPr>
          <a:xfrm rot="16200000">
            <a:off x="1068579" y="5954740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B96BED-03C6-4E9E-A145-B871E8CEDC84}"/>
              </a:ext>
            </a:extLst>
          </p:cNvPr>
          <p:cNvSpPr/>
          <p:nvPr/>
        </p:nvSpPr>
        <p:spPr>
          <a:xfrm>
            <a:off x="2356313" y="5324258"/>
            <a:ext cx="1149292" cy="55367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C245F760-3A1B-467C-97BE-ABC3CF23258F}"/>
              </a:ext>
            </a:extLst>
          </p:cNvPr>
          <p:cNvSpPr/>
          <p:nvPr/>
        </p:nvSpPr>
        <p:spPr>
          <a:xfrm rot="5400000">
            <a:off x="3568522" y="5263315"/>
            <a:ext cx="553674" cy="679509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F76EF2-2774-4387-8B06-34883A7E4E90}"/>
              </a:ext>
            </a:extLst>
          </p:cNvPr>
          <p:cNvSpPr/>
          <p:nvPr/>
        </p:nvSpPr>
        <p:spPr>
          <a:xfrm>
            <a:off x="947441" y="6161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头音位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73167A4-B005-4EB2-8B09-451734BDBDF6}"/>
              </a:ext>
            </a:extLst>
          </p:cNvPr>
          <p:cNvSpPr/>
          <p:nvPr/>
        </p:nvSpPr>
        <p:spPr>
          <a:xfrm rot="16200000">
            <a:off x="2202980" y="5951876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D7B6CF-C0BA-4679-A770-F592D85C5F8C}"/>
              </a:ext>
            </a:extLst>
          </p:cNvPr>
          <p:cNvSpPr/>
          <p:nvPr/>
        </p:nvSpPr>
        <p:spPr>
          <a:xfrm>
            <a:off x="2081842" y="61585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头音位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DB07877-906A-41BC-A0C3-419DFBE91AE2}"/>
              </a:ext>
            </a:extLst>
          </p:cNvPr>
          <p:cNvSpPr/>
          <p:nvPr/>
        </p:nvSpPr>
        <p:spPr>
          <a:xfrm rot="16200000">
            <a:off x="3352461" y="5946972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FE1E59-0CA4-4857-A144-FCC7D9869349}"/>
              </a:ext>
            </a:extLst>
          </p:cNvPr>
          <p:cNvSpPr/>
          <p:nvPr/>
        </p:nvSpPr>
        <p:spPr>
          <a:xfrm>
            <a:off x="3069581" y="61980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尾音位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A2FC87E0-7F76-4625-9B86-CBCAD0931149}"/>
              </a:ext>
            </a:extLst>
          </p:cNvPr>
          <p:cNvSpPr/>
          <p:nvPr/>
        </p:nvSpPr>
        <p:spPr>
          <a:xfrm rot="16200000">
            <a:off x="4046905" y="5668499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325CD4-A190-47CB-9F94-B196CF53FAFF}"/>
              </a:ext>
            </a:extLst>
          </p:cNvPr>
          <p:cNvSpPr/>
          <p:nvPr/>
        </p:nvSpPr>
        <p:spPr>
          <a:xfrm>
            <a:off x="3961679" y="58743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延音结束位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22117C-8EED-4E44-8142-F231CF9FC185}"/>
              </a:ext>
            </a:extLst>
          </p:cNvPr>
          <p:cNvSpPr/>
          <p:nvPr/>
        </p:nvSpPr>
        <p:spPr>
          <a:xfrm>
            <a:off x="5441277" y="5400800"/>
            <a:ext cx="590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按下某音高后，滑动变成另一个音高，会产生左图情况。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这种情况第一个音符不存在尾音位置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8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2103652" y="469098"/>
            <a:ext cx="669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点击特效：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模仿水的波纹，持续点击时，波纹持续向外扩散。松手时，根据延音时间，波纹渐弱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F5306D-5034-46D3-92CC-77FF7FDF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52" y="2063692"/>
            <a:ext cx="3150911" cy="29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B2B5857-F9FD-4D3F-8CD1-6010402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1A59AC-E1D6-476A-9C22-1069E30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BF8F728-4231-4A00-9DB6-A405E8D12D78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D93F-CAE4-4A1C-B86F-EB561D105B11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34FDD4-2315-4FAF-8E8C-90AFBEF388C8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2A3AB1-6080-4F69-B256-9316B5904793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24A7FF-ABCB-41DF-B261-8665227D578E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1AB2A-E10F-4125-AD4E-9480522E88A9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6B967A-32B5-4DAB-9C17-4DCAC0E7EC91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CDB89-D693-4931-AAAB-5EAAF9E9762E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220B8-A69C-4E4A-A87C-5AF6511FE6D8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EE1FD-B5B9-445C-AAEB-6F97F6A64B83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BD4CD-FB59-4189-9162-99A4B1AAD114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DE61C3-71A6-4871-A41E-A00FC6A4A41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B9348A-71DF-4DB0-83EC-778AA899C642}"/>
              </a:ext>
            </a:extLst>
          </p:cNvPr>
          <p:cNvCxnSpPr>
            <a:cxnSpLocks/>
          </p:cNvCxnSpPr>
          <p:nvPr/>
        </p:nvCxnSpPr>
        <p:spPr>
          <a:xfrm flipV="1">
            <a:off x="3766298" y="1199626"/>
            <a:ext cx="889592" cy="5433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4651641" y="206741"/>
            <a:ext cx="6697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音符输入、播放与显示：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、小节区域为每个段落总共</a:t>
            </a:r>
            <a:r>
              <a:rPr lang="en-US" altLang="zh-CN" dirty="0"/>
              <a:t>9</a:t>
            </a:r>
            <a:r>
              <a:rPr lang="zh-CN" altLang="en-US" dirty="0"/>
              <a:t>小节，第</a:t>
            </a:r>
            <a:r>
              <a:rPr lang="en-US" altLang="zh-CN" dirty="0"/>
              <a:t>1</a:t>
            </a:r>
            <a:r>
              <a:rPr lang="zh-CN" altLang="en-US" dirty="0"/>
              <a:t>小节底色为白色，后</a:t>
            </a:r>
            <a:r>
              <a:rPr lang="en-US" altLang="zh-CN" dirty="0"/>
              <a:t>8</a:t>
            </a:r>
            <a:r>
              <a:rPr lang="zh-CN" altLang="en-US" dirty="0"/>
              <a:t>小节底色为绿色。第</a:t>
            </a:r>
            <a:r>
              <a:rPr lang="en-US" altLang="zh-CN" dirty="0"/>
              <a:t>1</a:t>
            </a:r>
            <a:r>
              <a:rPr lang="zh-CN" altLang="en-US" dirty="0"/>
              <a:t>小节的“铺底”为开始前提示音，后</a:t>
            </a:r>
            <a:r>
              <a:rPr lang="en-US" altLang="zh-CN" dirty="0"/>
              <a:t>8</a:t>
            </a:r>
            <a:r>
              <a:rPr lang="zh-CN" altLang="en-US" dirty="0"/>
              <a:t>小节“铺底”为“预置和弦铺底”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、小节点选：点击某小节后，可选中该小节，选中后的小节可以被执行“单独删除”、“从该小节开始播放”操作，选中小节的顶上有“箭头”标识；箭头刚开始时，默认在第一小节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、段落播放逻辑：</a:t>
            </a:r>
            <a:endParaRPr lang="en-US" altLang="zh-CN" dirty="0"/>
          </a:p>
          <a:p>
            <a:r>
              <a:rPr lang="zh-CN" altLang="en-US" dirty="0"/>
              <a:t>     点击播放按钮后，从选中箭头的小节开始进行播放，播放内容为“该小节已记录的所有内容”。播放到最后循环至第一小节。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、段落播放操作：点击播放按钮开始遵循上述逻辑播放，同时，播放按钮变为停止按钮。      </a:t>
            </a:r>
            <a:endParaRPr lang="en-US" altLang="zh-CN" dirty="0"/>
          </a:p>
          <a:p>
            <a:r>
              <a:rPr lang="zh-CN" altLang="en-US" dirty="0"/>
              <a:t>点击停止按钮，</a:t>
            </a:r>
            <a:endParaRPr lang="en-US" altLang="zh-CN" dirty="0"/>
          </a:p>
          <a:p>
            <a:r>
              <a:rPr lang="zh-CN" altLang="en-US" dirty="0"/>
              <a:t>播放停止于当前小节，选中按钮也处于当前小节。因此，再次点击播放，将从该小节的开头开始播放。</a:t>
            </a:r>
            <a:endParaRPr lang="en-US" altLang="zh-CN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01DC21-95B1-4121-B6AD-1F2BAD5B7562}"/>
              </a:ext>
            </a:extLst>
          </p:cNvPr>
          <p:cNvCxnSpPr>
            <a:cxnSpLocks/>
          </p:cNvCxnSpPr>
          <p:nvPr/>
        </p:nvCxnSpPr>
        <p:spPr>
          <a:xfrm>
            <a:off x="1254530" y="1471300"/>
            <a:ext cx="3397111" cy="724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0B0CCD6-7B54-485A-B5EE-EBFC6A0748D9}"/>
              </a:ext>
            </a:extLst>
          </p:cNvPr>
          <p:cNvCxnSpPr>
            <a:cxnSpLocks/>
          </p:cNvCxnSpPr>
          <p:nvPr/>
        </p:nvCxnSpPr>
        <p:spPr>
          <a:xfrm flipV="1">
            <a:off x="2383405" y="5307563"/>
            <a:ext cx="2268236" cy="376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2A41E62-B7A0-4262-9C31-0B8E88F9DEC6}"/>
              </a:ext>
            </a:extLst>
          </p:cNvPr>
          <p:cNvSpPr/>
          <p:nvPr/>
        </p:nvSpPr>
        <p:spPr>
          <a:xfrm>
            <a:off x="6291505" y="4639833"/>
            <a:ext cx="285226" cy="287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5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B2B5857-F9FD-4D3F-8CD1-6010402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1A59AC-E1D6-476A-9C22-1069E30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BF8F728-4231-4A00-9DB6-A405E8D12D78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D93F-CAE4-4A1C-B86F-EB561D105B11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34FDD4-2315-4FAF-8E8C-90AFBEF388C8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2A3AB1-6080-4F69-B256-9316B5904793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24A7FF-ABCB-41DF-B261-8665227D578E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1AB2A-E10F-4125-AD4E-9480522E88A9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6B967A-32B5-4DAB-9C17-4DCAC0E7EC91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CDB89-D693-4931-AAAB-5EAAF9E9762E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220B8-A69C-4E4A-A87C-5AF6511FE6D8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EE1FD-B5B9-445C-AAEB-6F97F6A64B83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BD4CD-FB59-4189-9162-99A4B1AAD114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DE61C3-71A6-4871-A41E-A00FC6A4A41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4651641" y="206741"/>
            <a:ext cx="6697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音符输入、播放与显示：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、输入音符</a:t>
            </a:r>
            <a:r>
              <a:rPr lang="en-US" altLang="zh-CN" dirty="0"/>
              <a:t>&amp;</a:t>
            </a:r>
            <a:r>
              <a:rPr lang="zh-CN" altLang="en-US" dirty="0"/>
              <a:t>音效时的播放反馈：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按下、滑动的时刻既为头音位，抬手的时刻既为尾音位，实时反馈的声音不进行任何量化。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、输入音符</a:t>
            </a:r>
            <a:r>
              <a:rPr lang="en-US" altLang="zh-CN" dirty="0"/>
              <a:t>&amp;</a:t>
            </a:r>
            <a:r>
              <a:rPr lang="zh-CN" altLang="en-US" dirty="0"/>
              <a:t>音效时的实时量化记录：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每次按下，滑动，抬手时，首先将其量化至最近的</a:t>
            </a:r>
            <a:r>
              <a:rPr lang="en-US" altLang="zh-CN" dirty="0"/>
              <a:t>1/16</a:t>
            </a:r>
            <a:r>
              <a:rPr lang="zh-CN" altLang="en-US" dirty="0"/>
              <a:t>基准线上，再记录相应的音位。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、输入音符的显示对应：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输入的音位首先经过量化，而后进行显示。实时显示于演奏区，以每小节为单位显示于小节区；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该中线为播放到的时刻。</a:t>
            </a:r>
            <a:endParaRPr lang="en-US" altLang="zh-CN" dirty="0"/>
          </a:p>
          <a:p>
            <a:r>
              <a:rPr lang="en-US" altLang="zh-CN" dirty="0"/>
              <a:t>       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AD62E4-E5BC-4D18-8571-E67DE47160AF}"/>
              </a:ext>
            </a:extLst>
          </p:cNvPr>
          <p:cNvCxnSpPr>
            <a:cxnSpLocks/>
          </p:cNvCxnSpPr>
          <p:nvPr/>
        </p:nvCxnSpPr>
        <p:spPr>
          <a:xfrm>
            <a:off x="2698889" y="3102552"/>
            <a:ext cx="2275783" cy="844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7E2AF63-BA2B-4836-9236-6BAFFBDF21B8}"/>
              </a:ext>
            </a:extLst>
          </p:cNvPr>
          <p:cNvSpPr/>
          <p:nvPr/>
        </p:nvSpPr>
        <p:spPr>
          <a:xfrm>
            <a:off x="3222258" y="3014239"/>
            <a:ext cx="578481" cy="1004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750760" y="299019"/>
            <a:ext cx="107673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音符输入、播放与显示：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、输入音符对已有音符的覆盖逻辑：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记录逻辑：每次操作，产生音位并实时量化后，确定音位的记录位置，若该位置为头音位，且其位于已有音符范围内，则切割该已有音符，并为该已有音符制造一个尾音位。若该位置为尾音位，且其位于已有音符范围内，则切割该已有音符，并为该已有音符制造一个头音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播放逻辑：同上，唯一区别是新输入的音符头音位置与尾音位置不量化。</a:t>
            </a:r>
            <a:endParaRPr lang="en-US" altLang="zh-CN" dirty="0"/>
          </a:p>
          <a:p>
            <a:r>
              <a:rPr lang="en-US" altLang="zh-CN" dirty="0"/>
              <a:t>       </a:t>
            </a:r>
          </a:p>
          <a:p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E46D54-2621-45A9-8AF7-924AE22AA1DA}"/>
              </a:ext>
            </a:extLst>
          </p:cNvPr>
          <p:cNvSpPr/>
          <p:nvPr/>
        </p:nvSpPr>
        <p:spPr>
          <a:xfrm>
            <a:off x="2365695" y="2734811"/>
            <a:ext cx="1526797" cy="33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F0014D-7663-4577-8D75-6AA595FD6498}"/>
              </a:ext>
            </a:extLst>
          </p:cNvPr>
          <p:cNvSpPr/>
          <p:nvPr/>
        </p:nvSpPr>
        <p:spPr>
          <a:xfrm>
            <a:off x="4741177" y="2734811"/>
            <a:ext cx="1526797" cy="33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4F133B-70D4-460B-9AD9-3AD57C89E741}"/>
              </a:ext>
            </a:extLst>
          </p:cNvPr>
          <p:cNvSpPr/>
          <p:nvPr/>
        </p:nvSpPr>
        <p:spPr>
          <a:xfrm>
            <a:off x="553024" y="27348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已有音符：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651EC0-E440-4F76-99EA-E31C606B4774}"/>
              </a:ext>
            </a:extLst>
          </p:cNvPr>
          <p:cNvSpPr/>
          <p:nvPr/>
        </p:nvSpPr>
        <p:spPr>
          <a:xfrm>
            <a:off x="3210592" y="3261220"/>
            <a:ext cx="2024137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362D6A-CD36-4DD7-8559-9547B3361782}"/>
              </a:ext>
            </a:extLst>
          </p:cNvPr>
          <p:cNvSpPr/>
          <p:nvPr/>
        </p:nvSpPr>
        <p:spPr>
          <a:xfrm>
            <a:off x="1410099" y="32612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新输入的音符：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A052B0-3208-492F-A024-C60FDB6610EB}"/>
              </a:ext>
            </a:extLst>
          </p:cNvPr>
          <p:cNvSpPr/>
          <p:nvPr/>
        </p:nvSpPr>
        <p:spPr>
          <a:xfrm>
            <a:off x="311178" y="38214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最终记录的结果：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2CFAC2-EDA8-40CA-BE0D-E4829780F5DE}"/>
              </a:ext>
            </a:extLst>
          </p:cNvPr>
          <p:cNvSpPr/>
          <p:nvPr/>
        </p:nvSpPr>
        <p:spPr>
          <a:xfrm>
            <a:off x="2365695" y="3838287"/>
            <a:ext cx="844897" cy="33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B893EC-AC9E-494F-BDBF-7F26FCF66CB0}"/>
              </a:ext>
            </a:extLst>
          </p:cNvPr>
          <p:cNvSpPr/>
          <p:nvPr/>
        </p:nvSpPr>
        <p:spPr>
          <a:xfrm>
            <a:off x="3233784" y="3838287"/>
            <a:ext cx="2000946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03F689-649F-44EA-96AA-BE39066BF76B}"/>
              </a:ext>
            </a:extLst>
          </p:cNvPr>
          <p:cNvSpPr/>
          <p:nvPr/>
        </p:nvSpPr>
        <p:spPr>
          <a:xfrm>
            <a:off x="2142156" y="45386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头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78EE1D7-5FA7-4B7F-BD1F-ACBB445D9143}"/>
              </a:ext>
            </a:extLst>
          </p:cNvPr>
          <p:cNvSpPr/>
          <p:nvPr/>
        </p:nvSpPr>
        <p:spPr>
          <a:xfrm rot="16200000">
            <a:off x="2194201" y="4247650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64EDE0-9009-42B6-8ECD-FEF80F3A317B}"/>
              </a:ext>
            </a:extLst>
          </p:cNvPr>
          <p:cNvSpPr/>
          <p:nvPr/>
        </p:nvSpPr>
        <p:spPr>
          <a:xfrm>
            <a:off x="3002843" y="4547091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尾</a:t>
            </a:r>
            <a:r>
              <a:rPr lang="en-US" altLang="zh-CN" dirty="0"/>
              <a:t>/</a:t>
            </a:r>
            <a:r>
              <a:rPr lang="zh-CN" altLang="en-US" dirty="0"/>
              <a:t>头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0C18201-90B6-43F8-96B0-CC934307CDF2}"/>
              </a:ext>
            </a:extLst>
          </p:cNvPr>
          <p:cNvSpPr/>
          <p:nvPr/>
        </p:nvSpPr>
        <p:spPr>
          <a:xfrm rot="16200000">
            <a:off x="3054888" y="4256082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612790-7523-4B3F-B931-27B2F04F97F5}"/>
              </a:ext>
            </a:extLst>
          </p:cNvPr>
          <p:cNvSpPr/>
          <p:nvPr/>
        </p:nvSpPr>
        <p:spPr>
          <a:xfrm>
            <a:off x="5026979" y="4512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尾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B75FD90-4F3C-4B0C-B077-17D8096FAF62}"/>
              </a:ext>
            </a:extLst>
          </p:cNvPr>
          <p:cNvSpPr/>
          <p:nvPr/>
        </p:nvSpPr>
        <p:spPr>
          <a:xfrm rot="16200000">
            <a:off x="5079024" y="4229391"/>
            <a:ext cx="311408" cy="200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B2B5857-F9FD-4D3F-8CD1-6010402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1A59AC-E1D6-476A-9C22-1069E30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BF8F728-4231-4A00-9DB6-A405E8D12D78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D93F-CAE4-4A1C-B86F-EB561D105B11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34FDD4-2315-4FAF-8E8C-90AFBEF388C8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2A3AB1-6080-4F69-B256-9316B5904793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24A7FF-ABCB-41DF-B261-8665227D578E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1AB2A-E10F-4125-AD4E-9480522E88A9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6B967A-32B5-4DAB-9C17-4DCAC0E7EC91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CDB89-D693-4931-AAAB-5EAAF9E9762E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220B8-A69C-4E4A-A87C-5AF6511FE6D8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EE1FD-B5B9-445C-AAEB-6F97F6A64B83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BD4CD-FB59-4189-9162-99A4B1AAD114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DE61C3-71A6-4871-A41E-A00FC6A4A41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4651640" y="206741"/>
            <a:ext cx="71936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演奏区域功能：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、演奏区域分为音高按钮和音效按钮，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、音高按钮共</a:t>
            </a:r>
            <a:r>
              <a:rPr lang="en-US" altLang="zh-CN" dirty="0"/>
              <a:t>12</a:t>
            </a:r>
            <a:r>
              <a:rPr lang="zh-CN" altLang="en-US" dirty="0"/>
              <a:t>个，分别承载从低音</a:t>
            </a:r>
            <a:r>
              <a:rPr lang="en-US" altLang="zh-CN" dirty="0"/>
              <a:t>5</a:t>
            </a:r>
            <a:r>
              <a:rPr lang="zh-CN" altLang="en-US" dirty="0"/>
              <a:t>到高音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个唱名（唱名标识在音高按钮上）。唱名为</a:t>
            </a:r>
            <a:r>
              <a:rPr lang="en-US" altLang="zh-CN" dirty="0"/>
              <a:t>1</a:t>
            </a:r>
            <a:r>
              <a:rPr lang="zh-CN" altLang="en-US" dirty="0"/>
              <a:t>的键位放上特殊符号（狗爪）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、音效按钮，则是承载某个音效（暂定</a:t>
            </a:r>
            <a:r>
              <a:rPr lang="en-US" altLang="zh-CN" dirty="0"/>
              <a:t>modulation</a:t>
            </a:r>
            <a:r>
              <a:rPr lang="zh-CN" altLang="en-US" dirty="0"/>
              <a:t>）。功能为：按下时，为此时同时按下的音符加上该特效（可从按下音效开始时逐渐增大），抬手时，该特效消失。而记录该特效的起始与结束位置时，也需要先进行量化。音符尾音位置出现时，即使仍然按着音效键，仍视为音效已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、任何时候，按下音高按钮及音效按钮，都会播放反馈声音及效果。但只有在“段落播放”状态时，音符才会被记录。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、和弦调性稳定音提示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本小节：绿色光球在和弦稳定音键位上闪烁，闪烁节奏与拍号一致；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下小节：绿色小光球慢慢变大，即将涌现；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1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217067-D718-42AC-B1D9-5D7C1AF4E3AB}"/>
              </a:ext>
            </a:extLst>
          </p:cNvPr>
          <p:cNvSpPr txBox="1"/>
          <p:nvPr/>
        </p:nvSpPr>
        <p:spPr>
          <a:xfrm flipH="1">
            <a:off x="2103652" y="469098"/>
            <a:ext cx="6697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点击特效：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模仿水的波纹，持续点击时，波纹持续从中心生产，并向外扩散到一个最大范围</a:t>
            </a:r>
            <a:r>
              <a:rPr lang="en-US" altLang="zh-CN" dirty="0"/>
              <a:t>A</a:t>
            </a:r>
            <a:r>
              <a:rPr lang="zh-CN" altLang="en-US" dirty="0"/>
              <a:t>后消失。松手时，波纹不再从中心生产，但已有波纹仍然扩散到另一个最大范围</a:t>
            </a:r>
            <a:r>
              <a:rPr lang="en-US" altLang="zh-CN" dirty="0"/>
              <a:t>B</a:t>
            </a:r>
            <a:r>
              <a:rPr lang="zh-CN" altLang="en-US" dirty="0"/>
              <a:t>后消失（</a:t>
            </a:r>
            <a:r>
              <a:rPr lang="en-US" altLang="zh-CN" dirty="0"/>
              <a:t>B&gt;A</a:t>
            </a:r>
            <a:r>
              <a:rPr lang="zh-CN" altLang="en-US" dirty="0"/>
              <a:t>）。波纹从中心扩散到</a:t>
            </a:r>
            <a:r>
              <a:rPr lang="en-US" altLang="zh-CN" dirty="0"/>
              <a:t>B</a:t>
            </a:r>
            <a:r>
              <a:rPr lang="zh-CN" altLang="en-US" dirty="0"/>
              <a:t>的时间等于从尾音位到延音结束位的时间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F5306D-5034-46D3-92CC-77FF7FDF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1" y="2727432"/>
            <a:ext cx="1512815" cy="14031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397F38-CA2F-4926-9FC1-B08D716F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80" y="2367821"/>
            <a:ext cx="2178203" cy="2113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5DB3F0-478D-4E0C-9A5D-6369B96F3509}"/>
              </a:ext>
            </a:extLst>
          </p:cNvPr>
          <p:cNvSpPr/>
          <p:nvPr/>
        </p:nvSpPr>
        <p:spPr>
          <a:xfrm>
            <a:off x="6685828" y="4488343"/>
            <a:ext cx="529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https://www.youtube.com/watch?v=drRDMnizUQM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F3668A-2241-4A7E-81E2-14A19AF365CA}"/>
              </a:ext>
            </a:extLst>
          </p:cNvPr>
          <p:cNvSpPr/>
          <p:nvPr/>
        </p:nvSpPr>
        <p:spPr>
          <a:xfrm>
            <a:off x="8801079" y="47518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en-US" altLang="zh-CN" dirty="0"/>
              <a:t>42</a:t>
            </a:r>
            <a:r>
              <a:rPr lang="zh-CN" altLang="en-US" dirty="0"/>
              <a:t>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664F3B-346D-44CA-A1BC-772C58925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78" y="2906664"/>
            <a:ext cx="2477331" cy="19504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441185-E0A0-4054-991C-B9E84695F040}"/>
              </a:ext>
            </a:extLst>
          </p:cNvPr>
          <p:cNvSpPr/>
          <p:nvPr/>
        </p:nvSpPr>
        <p:spPr>
          <a:xfrm>
            <a:off x="1662907" y="5015299"/>
            <a:ext cx="524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https://www.youtube.com/watch?v=cqkmmMnspj0</a:t>
            </a:r>
          </a:p>
        </p:txBody>
      </p:sp>
    </p:spTree>
    <p:extLst>
      <p:ext uri="{BB962C8B-B14F-4D97-AF65-F5344CB8AC3E}">
        <p14:creationId xmlns:p14="http://schemas.microsoft.com/office/powerpoint/2010/main" val="291312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B2B5857-F9FD-4D3F-8CD1-6010402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1A59AC-E1D6-476A-9C22-1069E30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BF8F728-4231-4A00-9DB6-A405E8D12D78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D93F-CAE4-4A1C-B86F-EB561D105B11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34FDD4-2315-4FAF-8E8C-90AFBEF388C8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2A3AB1-6080-4F69-B256-9316B5904793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24A7FF-ABCB-41DF-B261-8665227D578E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1AB2A-E10F-4125-AD4E-9480522E88A9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6B967A-32B5-4DAB-9C17-4DCAC0E7EC91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CDB89-D693-4931-AAAB-5EAAF9E9762E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220B8-A69C-4E4A-A87C-5AF6511FE6D8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EE1FD-B5B9-445C-AAEB-6F97F6A64B83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BD4CD-FB59-4189-9162-99A4B1AAD114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DE61C3-71A6-4871-A41E-A00FC6A4A41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4651640" y="206741"/>
            <a:ext cx="7193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删除逻辑：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、点击删除，删除该小节已输入的音符。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、点击删除全部，删除所有音符。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1131066-79D5-4AF4-A0F9-CB0217AF5F80}"/>
              </a:ext>
            </a:extLst>
          </p:cNvPr>
          <p:cNvCxnSpPr>
            <a:cxnSpLocks/>
          </p:cNvCxnSpPr>
          <p:nvPr/>
        </p:nvCxnSpPr>
        <p:spPr>
          <a:xfrm flipV="1">
            <a:off x="2080470" y="1111541"/>
            <a:ext cx="2571170" cy="4559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36D8EE-77E9-4150-9C9C-C5606D63B09B}"/>
              </a:ext>
            </a:extLst>
          </p:cNvPr>
          <p:cNvCxnSpPr>
            <a:cxnSpLocks/>
          </p:cNvCxnSpPr>
          <p:nvPr/>
        </p:nvCxnSpPr>
        <p:spPr>
          <a:xfrm flipV="1">
            <a:off x="1224793" y="813732"/>
            <a:ext cx="3426847" cy="578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4E61C7-4853-466C-8EA0-B048CC9DE8D8}"/>
              </a:ext>
            </a:extLst>
          </p:cNvPr>
          <p:cNvCxnSpPr>
            <a:cxnSpLocks/>
          </p:cNvCxnSpPr>
          <p:nvPr/>
        </p:nvCxnSpPr>
        <p:spPr>
          <a:xfrm flipV="1">
            <a:off x="1696435" y="1619075"/>
            <a:ext cx="3034956" cy="412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>
            <a:extLst>
              <a:ext uri="{FF2B5EF4-FFF2-40B4-BE49-F238E27FC236}">
                <a16:creationId xmlns:a16="http://schemas.microsoft.com/office/drawing/2014/main" id="{B6C88043-576F-4177-BB34-7750C7F1C629}"/>
              </a:ext>
            </a:extLst>
          </p:cNvPr>
          <p:cNvSpPr/>
          <p:nvPr/>
        </p:nvSpPr>
        <p:spPr>
          <a:xfrm>
            <a:off x="1627464" y="5587068"/>
            <a:ext cx="192947" cy="3077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B2B5857-F9FD-4D3F-8CD1-6010402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0"/>
            <a:ext cx="3421346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1A59AC-E1D6-476A-9C22-1069E30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81" y="3698081"/>
            <a:ext cx="514761" cy="51186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BF8F728-4231-4A00-9DB6-A405E8D12D78}"/>
              </a:ext>
            </a:extLst>
          </p:cNvPr>
          <p:cNvSpPr/>
          <p:nvPr/>
        </p:nvSpPr>
        <p:spPr>
          <a:xfrm>
            <a:off x="3412653" y="389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D93F-CAE4-4A1C-B86F-EB561D105B11}"/>
              </a:ext>
            </a:extLst>
          </p:cNvPr>
          <p:cNvSpPr/>
          <p:nvPr/>
        </p:nvSpPr>
        <p:spPr>
          <a:xfrm>
            <a:off x="2825850" y="389191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34FDD4-2315-4FAF-8E8C-90AFBEF388C8}"/>
              </a:ext>
            </a:extLst>
          </p:cNvPr>
          <p:cNvSpPr/>
          <p:nvPr/>
        </p:nvSpPr>
        <p:spPr>
          <a:xfrm>
            <a:off x="2263136" y="3890124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2A3AB1-6080-4F69-B256-9316B5904793}"/>
              </a:ext>
            </a:extLst>
          </p:cNvPr>
          <p:cNvSpPr/>
          <p:nvPr/>
        </p:nvSpPr>
        <p:spPr>
          <a:xfrm>
            <a:off x="1696435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24A7FF-ABCB-41DF-B261-8665227D578E}"/>
              </a:ext>
            </a:extLst>
          </p:cNvPr>
          <p:cNvSpPr/>
          <p:nvPr/>
        </p:nvSpPr>
        <p:spPr>
          <a:xfrm>
            <a:off x="1119310" y="3890123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1AB2A-E10F-4125-AD4E-9480522E88A9}"/>
              </a:ext>
            </a:extLst>
          </p:cNvPr>
          <p:cNvSpPr/>
          <p:nvPr/>
        </p:nvSpPr>
        <p:spPr>
          <a:xfrm>
            <a:off x="1110033" y="3269118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6B967A-32B5-4DAB-9C17-4DCAC0E7EC91}"/>
              </a:ext>
            </a:extLst>
          </p:cNvPr>
          <p:cNvSpPr/>
          <p:nvPr/>
        </p:nvSpPr>
        <p:spPr>
          <a:xfrm>
            <a:off x="1119310" y="2880027"/>
            <a:ext cx="28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CDB89-D693-4931-AAAB-5EAAF9E9762E}"/>
              </a:ext>
            </a:extLst>
          </p:cNvPr>
          <p:cNvSpPr/>
          <p:nvPr/>
        </p:nvSpPr>
        <p:spPr>
          <a:xfrm>
            <a:off x="1123471" y="2490936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220B8-A69C-4E4A-A87C-5AF6511FE6D8}"/>
              </a:ext>
            </a:extLst>
          </p:cNvPr>
          <p:cNvSpPr/>
          <p:nvPr/>
        </p:nvSpPr>
        <p:spPr>
          <a:xfrm>
            <a:off x="1116489" y="2104137"/>
            <a:ext cx="429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2+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EE1FD-B5B9-445C-AAEB-6F97F6A64B83}"/>
              </a:ext>
            </a:extLst>
          </p:cNvPr>
          <p:cNvSpPr/>
          <p:nvPr/>
        </p:nvSpPr>
        <p:spPr>
          <a:xfrm>
            <a:off x="3392684" y="5158060"/>
            <a:ext cx="40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BD4CD-FB59-4189-9162-99A4B1AAD114}"/>
              </a:ext>
            </a:extLst>
          </p:cNvPr>
          <p:cNvSpPr/>
          <p:nvPr/>
        </p:nvSpPr>
        <p:spPr>
          <a:xfrm>
            <a:off x="3400186" y="4721147"/>
            <a:ext cx="40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DE61C3-71A6-4871-A41E-A00FC6A4A41F}"/>
              </a:ext>
            </a:extLst>
          </p:cNvPr>
          <p:cNvSpPr/>
          <p:nvPr/>
        </p:nvSpPr>
        <p:spPr>
          <a:xfrm>
            <a:off x="3409463" y="4332056"/>
            <a:ext cx="3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7-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C579FC-DC70-4515-8BB6-F45D8A2DF532}"/>
              </a:ext>
            </a:extLst>
          </p:cNvPr>
          <p:cNvSpPr txBox="1"/>
          <p:nvPr/>
        </p:nvSpPr>
        <p:spPr>
          <a:xfrm flipH="1">
            <a:off x="4165078" y="221113"/>
            <a:ext cx="7193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编曲：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、点击编曲按钮，出现提示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zh-CN" altLang="en-US" dirty="0"/>
              <a:t>正在编曲</a:t>
            </a:r>
            <a:r>
              <a:rPr lang="en-US" altLang="zh-CN" dirty="0"/>
              <a:t>…”</a:t>
            </a:r>
            <a:r>
              <a:rPr lang="zh-CN" altLang="en-US" dirty="0"/>
              <a:t>，</a:t>
            </a:r>
            <a:r>
              <a:rPr lang="en-US" altLang="zh-CN" dirty="0"/>
              <a:t>2-4</a:t>
            </a:r>
            <a:r>
              <a:rPr lang="zh-CN" altLang="en-US" dirty="0"/>
              <a:t>秒后，</a:t>
            </a:r>
            <a:endParaRPr lang="en-US" altLang="zh-CN" dirty="0"/>
          </a:p>
          <a:p>
            <a:r>
              <a:rPr lang="zh-CN" altLang="en-US" dirty="0"/>
              <a:t>进入编曲页面 。此时已经获得一首</a:t>
            </a:r>
            <a:endParaRPr lang="en-US" altLang="zh-CN" dirty="0"/>
          </a:p>
          <a:p>
            <a:r>
              <a:rPr lang="zh-CN" altLang="en-US" dirty="0"/>
              <a:t>编曲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在编曲页面点击返回键，返回</a:t>
            </a:r>
            <a:endParaRPr lang="en-US" altLang="zh-CN" dirty="0"/>
          </a:p>
          <a:p>
            <a:r>
              <a:rPr lang="zh-CN" altLang="en-US" dirty="0"/>
              <a:t>输入页面，此时输入页面仍然</a:t>
            </a:r>
            <a:endParaRPr lang="en-US" altLang="zh-CN" dirty="0"/>
          </a:p>
          <a:p>
            <a:r>
              <a:rPr lang="zh-CN" altLang="en-US" dirty="0"/>
              <a:t>保留编曲之前的输入内容；</a:t>
            </a:r>
            <a:endParaRPr lang="en-US" altLang="zh-CN" dirty="0"/>
          </a:p>
          <a:p>
            <a:r>
              <a:rPr lang="zh-CN" altLang="en-US" dirty="0"/>
              <a:t>这时再次点击编曲键，会回到</a:t>
            </a:r>
            <a:endParaRPr lang="en-US" altLang="zh-CN" dirty="0"/>
          </a:p>
          <a:p>
            <a:r>
              <a:rPr lang="zh-CN" altLang="en-US" dirty="0"/>
              <a:t>编曲页面（并且不经过“正在编曲”</a:t>
            </a:r>
            <a:endParaRPr lang="en-US" altLang="zh-CN" dirty="0"/>
          </a:p>
          <a:p>
            <a:r>
              <a:rPr lang="zh-CN" altLang="en-US" dirty="0"/>
              <a:t>的提示），此时的编曲页面</a:t>
            </a:r>
            <a:endParaRPr lang="en-US" altLang="zh-CN" dirty="0"/>
          </a:p>
          <a:p>
            <a:r>
              <a:rPr lang="zh-CN" altLang="en-US" dirty="0"/>
              <a:t>仍然保留之前的编曲内容。</a:t>
            </a:r>
            <a:endParaRPr lang="en-US" altLang="zh-CN" dirty="0"/>
          </a:p>
          <a:p>
            <a:r>
              <a:rPr lang="zh-CN" altLang="en-US" dirty="0"/>
              <a:t>直至再次在此处点击编曲按钮，</a:t>
            </a:r>
            <a:endParaRPr lang="en-US" altLang="zh-CN" dirty="0"/>
          </a:p>
          <a:p>
            <a:r>
              <a:rPr lang="zh-CN" altLang="en-US" dirty="0"/>
              <a:t>才会更换编曲。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1131066-79D5-4AF4-A0F9-CB0217AF5F80}"/>
              </a:ext>
            </a:extLst>
          </p:cNvPr>
          <p:cNvCxnSpPr>
            <a:cxnSpLocks/>
          </p:cNvCxnSpPr>
          <p:nvPr/>
        </p:nvCxnSpPr>
        <p:spPr>
          <a:xfrm flipV="1">
            <a:off x="2792362" y="5158060"/>
            <a:ext cx="4917121" cy="5598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2516BA9-92CD-43C8-8E42-435EBE6E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92" y="-67112"/>
            <a:ext cx="340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0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2216</Words>
  <Application>Microsoft Macintosh PowerPoint</Application>
  <PresentationFormat>宽屏</PresentationFormat>
  <Paragraphs>302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kingtide01@outlook.com</cp:lastModifiedBy>
  <cp:revision>64</cp:revision>
  <dcterms:created xsi:type="dcterms:W3CDTF">2018-08-15T01:41:55Z</dcterms:created>
  <dcterms:modified xsi:type="dcterms:W3CDTF">2018-08-28T01:40:30Z</dcterms:modified>
</cp:coreProperties>
</file>